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368" r:id="rId3"/>
    <p:sldId id="410" r:id="rId4"/>
    <p:sldId id="411" r:id="rId5"/>
    <p:sldId id="409" r:id="rId6"/>
    <p:sldId id="415" r:id="rId7"/>
    <p:sldId id="416" r:id="rId8"/>
    <p:sldId id="417" r:id="rId9"/>
    <p:sldId id="419" r:id="rId10"/>
    <p:sldId id="374" r:id="rId11"/>
    <p:sldId id="425" r:id="rId12"/>
    <p:sldId id="375" r:id="rId13"/>
    <p:sldId id="413" r:id="rId14"/>
    <p:sldId id="412" r:id="rId15"/>
    <p:sldId id="385" r:id="rId16"/>
    <p:sldId id="389" r:id="rId17"/>
    <p:sldId id="388" r:id="rId18"/>
    <p:sldId id="420" r:id="rId19"/>
    <p:sldId id="414" r:id="rId20"/>
    <p:sldId id="421" r:id="rId21"/>
    <p:sldId id="396" r:id="rId22"/>
    <p:sldId id="424" r:id="rId23"/>
    <p:sldId id="398" r:id="rId24"/>
    <p:sldId id="423" r:id="rId25"/>
    <p:sldId id="422" r:id="rId26"/>
    <p:sldId id="426" r:id="rId27"/>
    <p:sldId id="439" r:id="rId28"/>
    <p:sldId id="440" r:id="rId29"/>
    <p:sldId id="429" r:id="rId30"/>
    <p:sldId id="427" r:id="rId31"/>
    <p:sldId id="428" r:id="rId32"/>
    <p:sldId id="430" r:id="rId33"/>
    <p:sldId id="431" r:id="rId34"/>
    <p:sldId id="433" r:id="rId35"/>
    <p:sldId id="435" r:id="rId36"/>
    <p:sldId id="436" r:id="rId37"/>
    <p:sldId id="441" r:id="rId38"/>
    <p:sldId id="442" r:id="rId39"/>
    <p:sldId id="443" r:id="rId40"/>
    <p:sldId id="437" r:id="rId41"/>
    <p:sldId id="438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39"/>
            <p14:sldId id="440"/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41"/>
            <p14:sldId id="442"/>
            <p14:sldId id="443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6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10.png"/><Relationship Id="rId10" Type="http://schemas.openxmlformats.org/officeDocument/2006/relationships/image" Target="../media/image8.png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</a:t>
            </a:r>
            <a:r>
              <a:rPr lang="ru-RU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</a:t>
                </a:r>
                <a:r>
                  <a:rPr lang="ru-RU" b="0" dirty="0" err="1" smtClean="0"/>
                  <a:t>Шифртекстом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 rotWithShape="0"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CPA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CRT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случайный элемент на </a:t>
                </a:r>
                <a:r>
                  <a:rPr lang="en-US" dirty="0" smtClean="0"/>
                  <a:t>nonce?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en-US" dirty="0" smtClean="0"/>
                  <a:t>nonce,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/>
                  <a:t>nonce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blipFill>
                  <a:blip r:embed="rId6"/>
                  <a:stretch>
                    <a:fillRect r="-294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88045"/>
            <a:ext cx="3733800" cy="516733"/>
            <a:chOff x="1776" y="1976"/>
            <a:chExt cx="2352" cy="434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 rotWithShape="0"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случайный элемент на </a:t>
                </a:r>
                <a:r>
                  <a:rPr lang="en-US" dirty="0"/>
                  <a:t>nonce?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случайный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на псевдослучайный, полученный из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использования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пример – </a:t>
            </a:r>
            <a:r>
              <a:rPr lang="ru-RU" dirty="0" smtClean="0"/>
              <a:t>хранение шифрованных </a:t>
            </a:r>
            <a:r>
              <a:rPr lang="ru-RU" dirty="0"/>
              <a:t>файлов на удалённом сервере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использовании </a:t>
            </a:r>
            <a:r>
              <a:rPr lang="en-US" dirty="0" smtClean="0"/>
              <a:t>CPA </a:t>
            </a:r>
            <a:r>
              <a:rPr lang="ru-RU" dirty="0" smtClean="0"/>
              <a:t>стойкого шифра имеем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69" y="3292636"/>
            <a:ext cx="7454412" cy="32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– необходимость выкачивания всей информации для осуществления поиска (выборки)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3" y="2980592"/>
            <a:ext cx="7959467" cy="31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4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Рандомизированное</a:t>
            </a:r>
            <a:r>
              <a:rPr lang="ru-RU" dirty="0" smtClean="0"/>
              <a:t> шифрование не позволяет искать на стороне сервера. Хотелось бы реализовать такой сценарий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pPr marL="0" indent="0">
              <a:buNone/>
            </a:pPr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– 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 </a:t>
            </a:r>
            <a:r>
              <a:rPr lang="ru-RU" dirty="0" err="1" smtClean="0"/>
              <a:t>итд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/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q,1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dirty="0" err="1">
                <a:sym typeface="Symbol" pitchFamily="18" charset="2"/>
              </a:rPr>
              <a:t></a:t>
            </a:r>
            <a:r>
              <a:rPr lang="en-US" sz="2400" i="1" dirty="0" err="1">
                <a:sym typeface="Symbol" pitchFamily="18" charset="2"/>
              </a:rPr>
              <a:t>K</a:t>
            </a:r>
            <a:endParaRPr lang="en-US" sz="2400" b="1" i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b</a:t>
              </a:r>
              <a:r>
                <a:rPr lang="en-US" sz="3200" dirty="0"/>
                <a:t>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</a:t>
              </a:r>
              <a:r>
                <a:rPr lang="en-US" sz="2667" i="1" dirty="0"/>
                <a:t>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i="1" dirty="0"/>
                <a:t>E</a:t>
              </a:r>
              <a:r>
                <a:rPr lang="en-US" sz="2400" dirty="0"/>
                <a:t>(</a:t>
              </a:r>
              <a:r>
                <a:rPr lang="en-US" sz="2400" i="1" dirty="0"/>
                <a:t>k</a:t>
              </a:r>
              <a:r>
                <a:rPr lang="en-US" sz="2400" dirty="0"/>
                <a:t>,</a:t>
              </a:r>
              <a:r>
                <a:rPr lang="en-US" sz="2667" b="1" dirty="0"/>
                <a:t> </a:t>
              </a:r>
              <a:r>
                <a:rPr lang="en-US" sz="2667" i="1" dirty="0" err="1"/>
                <a:t>m</a:t>
              </a:r>
              <a:r>
                <a:rPr lang="en-US" sz="2667" i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i="1" dirty="0" err="1"/>
              <a:t>i</a:t>
            </a:r>
            <a:r>
              <a:rPr lang="en-US" sz="2667" dirty="0"/>
              <a:t>=1,…,</a:t>
            </a:r>
            <a:r>
              <a:rPr lang="en-US" sz="2667" i="1" dirty="0"/>
              <a:t>q</a:t>
            </a:r>
            <a:r>
              <a:rPr lang="en-US" sz="2667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конструкция 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Основания идея – после детерминированного шифрования накладывать на шифртекст некоторую маску, которая может быть использована для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19" y="3659396"/>
            <a:ext cx="7282962" cy="25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418" y="3025446"/>
            <a:ext cx="6434152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64" y="2899264"/>
            <a:ext cx="5897458" cy="30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или аутентичности!</a:t>
            </a:r>
          </a:p>
          <a:p>
            <a:r>
              <a:rPr lang="ru-RU" dirty="0" smtClean="0"/>
              <a:t>Для ряда приложений могут использоваться и другие модели </a:t>
            </a:r>
            <a:r>
              <a:rPr lang="ru-RU" smtClean="0"/>
              <a:t>стойкости шифров.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CRT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вектора инициализации.</a:t>
            </a:r>
          </a:p>
          <a:p>
            <a:r>
              <a:rPr lang="ru-RU" dirty="0" smtClean="0"/>
              <a:t>Длина вектора инициализации 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случайных векторов инициализации?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/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/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5"/>
            <a:ext cx="3733800" cy="510780"/>
            <a:chOff x="1776" y="201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746406"/>
            <a:ext cx="3733800" cy="541736"/>
            <a:chOff x="1776" y="1955"/>
            <a:chExt cx="2352" cy="455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64" y="1955"/>
                  <a:ext cx="1289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" y="1955"/>
                  <a:ext cx="1289" cy="429"/>
                </a:xfrm>
                <a:prstGeom prst="rect">
                  <a:avLst/>
                </a:prstGeom>
                <a:blipFill>
                  <a:blip r:embed="rId9"/>
                  <a:stretch>
                    <a:fillRect r="-2090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1898</Words>
  <Application>Microsoft Office PowerPoint</Application>
  <PresentationFormat>Широкоэкранный</PresentationFormat>
  <Paragraphs>346</Paragraphs>
  <Slides>41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nonce CPA, det-CPA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Построение CPA шифров из семантически стойких шифров</vt:lpstr>
      <vt:lpstr>Игра на CPA стойкость гибридной конструкции</vt:lpstr>
      <vt:lpstr>Построение CPA шифров из семантически стойких шифров</vt:lpstr>
      <vt:lpstr>Гибридная конструкция на основе nonce</vt:lpstr>
      <vt:lpstr>Детерминированная гибридная конструкция</vt:lpstr>
      <vt:lpstr>Рандомизированный CRT режим</vt:lpstr>
      <vt:lpstr>Игра на CPA стойкость рандомизированного CTR режима</vt:lpstr>
      <vt:lpstr>Рандомизированный CRT режим</vt:lpstr>
      <vt:lpstr>Nonce based CTR</vt:lpstr>
      <vt:lpstr>Nonce based CTR</vt:lpstr>
      <vt:lpstr>Nonce based CTR</vt:lpstr>
      <vt:lpstr>CBC</vt:lpstr>
      <vt:lpstr>Игра на CPA стойкость CBC</vt:lpstr>
      <vt:lpstr>CBC</vt:lpstr>
      <vt:lpstr>Nonce based CBC</vt:lpstr>
      <vt:lpstr>Nonce based CBC</vt:lpstr>
      <vt:lpstr>CBC</vt:lpstr>
      <vt:lpstr>Поиск в базе данных</vt:lpstr>
      <vt:lpstr>Поиск в базе данных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Поиск с использованием маски</vt:lpstr>
      <vt:lpstr>Поиск с использованием маски</vt:lpstr>
      <vt:lpstr>Поиск с использованием маски</vt:lpstr>
      <vt:lpstr>Выводы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1043</cp:revision>
  <dcterms:created xsi:type="dcterms:W3CDTF">2018-08-24T12:25:18Z</dcterms:created>
  <dcterms:modified xsi:type="dcterms:W3CDTF">2020-11-05T09:50:57Z</dcterms:modified>
</cp:coreProperties>
</file>