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676" r:id="rId2"/>
    <p:sldMasterId id="2147483685" r:id="rId3"/>
    <p:sldMasterId id="2147483700" r:id="rId4"/>
  </p:sldMasterIdLst>
  <p:notesMasterIdLst>
    <p:notesMasterId r:id="rId66"/>
  </p:notesMasterIdLst>
  <p:handoutMasterIdLst>
    <p:handoutMasterId r:id="rId67"/>
  </p:handoutMasterIdLst>
  <p:sldIdLst>
    <p:sldId id="257" r:id="rId5"/>
    <p:sldId id="281" r:id="rId6"/>
    <p:sldId id="288" r:id="rId7"/>
    <p:sldId id="258" r:id="rId8"/>
    <p:sldId id="289" r:id="rId9"/>
    <p:sldId id="260" r:id="rId10"/>
    <p:sldId id="261" r:id="rId11"/>
    <p:sldId id="283" r:id="rId12"/>
    <p:sldId id="266" r:id="rId13"/>
    <p:sldId id="267" r:id="rId14"/>
    <p:sldId id="268" r:id="rId15"/>
    <p:sldId id="269" r:id="rId16"/>
    <p:sldId id="285" r:id="rId17"/>
    <p:sldId id="270" r:id="rId18"/>
    <p:sldId id="294" r:id="rId19"/>
    <p:sldId id="271" r:id="rId20"/>
    <p:sldId id="295" r:id="rId21"/>
    <p:sldId id="296" r:id="rId22"/>
    <p:sldId id="297" r:id="rId23"/>
    <p:sldId id="298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24" r:id="rId32"/>
    <p:sldId id="300" r:id="rId33"/>
    <p:sldId id="301" r:id="rId34"/>
    <p:sldId id="304" r:id="rId35"/>
    <p:sldId id="305" r:id="rId36"/>
    <p:sldId id="302" r:id="rId37"/>
    <p:sldId id="303" r:id="rId38"/>
    <p:sldId id="306" r:id="rId39"/>
    <p:sldId id="307" r:id="rId40"/>
    <p:sldId id="308" r:id="rId41"/>
    <p:sldId id="335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3" r:id="rId50"/>
    <p:sldId id="332" r:id="rId51"/>
    <p:sldId id="309" r:id="rId52"/>
    <p:sldId id="310" r:id="rId53"/>
    <p:sldId id="318" r:id="rId54"/>
    <p:sldId id="319" r:id="rId55"/>
    <p:sldId id="320" r:id="rId56"/>
    <p:sldId id="321" r:id="rId57"/>
    <p:sldId id="322" r:id="rId58"/>
    <p:sldId id="323" r:id="rId59"/>
    <p:sldId id="336" r:id="rId60"/>
    <p:sldId id="290" r:id="rId61"/>
    <p:sldId id="291" r:id="rId62"/>
    <p:sldId id="334" r:id="rId63"/>
    <p:sldId id="286" r:id="rId64"/>
    <p:sldId id="287" r:id="rId65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ertura" id="{99D9C5A1-0849-4139-90DE-644C7C7B51CD}">
          <p14:sldIdLst>
            <p14:sldId id="257"/>
            <p14:sldId id="281"/>
          </p14:sldIdLst>
        </p14:section>
        <p14:section name="Apresentação Inicial" id="{F93040CF-3E9C-4A80-87F9-6F941CEDF51E}">
          <p14:sldIdLst>
            <p14:sldId id="288"/>
            <p14:sldId id="258"/>
            <p14:sldId id="289"/>
            <p14:sldId id="260"/>
            <p14:sldId id="261"/>
          </p14:sldIdLst>
        </p14:section>
        <p14:section name="Conceitos Básicos" id="{78CE495F-C182-4086-89B9-047D1CB97A32}">
          <p14:sldIdLst>
            <p14:sldId id="283"/>
            <p14:sldId id="266"/>
            <p14:sldId id="267"/>
            <p14:sldId id="268"/>
            <p14:sldId id="269"/>
          </p14:sldIdLst>
        </p14:section>
        <p14:section name="Sistema de Banco Dados" id="{362261D0-53F5-49D5-B3AE-3DD15D6D1816}">
          <p14:sldIdLst>
            <p14:sldId id="285"/>
            <p14:sldId id="270"/>
            <p14:sldId id="294"/>
            <p14:sldId id="271"/>
          </p14:sldIdLst>
        </p14:section>
        <p14:section name="Aplicações do Sistema de Banco de Dados" id="{1DEA53D7-EFE8-4AE5-B740-0F6816E1021B}">
          <p14:sldIdLst>
            <p14:sldId id="295"/>
            <p14:sldId id="296"/>
            <p14:sldId id="297"/>
            <p14:sldId id="298"/>
          </p14:sldIdLst>
        </p14:section>
        <p14:section name="Usuários de Sistemas de Banco de Dados" id="{9DDE2DA1-4E37-42BE-A17B-8637E776D083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24"/>
          </p14:sldIdLst>
        </p14:section>
        <p14:section name="Finalidade dos sistemas de banco de dados" id="{412D4C98-5169-4123-923B-6D759A1CE0D4}">
          <p14:sldIdLst>
            <p14:sldId id="300"/>
            <p14:sldId id="301"/>
            <p14:sldId id="304"/>
            <p14:sldId id="305"/>
            <p14:sldId id="302"/>
            <p14:sldId id="303"/>
            <p14:sldId id="306"/>
            <p14:sldId id="307"/>
            <p14:sldId id="308"/>
            <p14:sldId id="335"/>
          </p14:sldIdLst>
        </p14:section>
        <p14:section name="Independência de Dados" id="{E5D341E8-41E2-4005-8A85-6AAECAD35B33}">
          <p14:sldIdLst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</p14:sldIdLst>
        </p14:section>
        <p14:section name="Evolução Sistemas de Banco de Dados" id="{35FAAFCA-4CE9-4BE1-BCEB-5C95B2445462}">
          <p14:sldIdLst>
            <p14:sldId id="309"/>
            <p14:sldId id="310"/>
            <p14:sldId id="318"/>
            <p14:sldId id="319"/>
            <p14:sldId id="320"/>
            <p14:sldId id="321"/>
            <p14:sldId id="322"/>
            <p14:sldId id="323"/>
            <p14:sldId id="336"/>
          </p14:sldIdLst>
        </p14:section>
        <p14:section name="Revisão" id="{3884A827-F5ED-4E4B-A206-53FECAB48EB2}">
          <p14:sldIdLst>
            <p14:sldId id="290"/>
            <p14:sldId id="291"/>
            <p14:sldId id="334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2" autoAdjust="0"/>
    <p:restoredTop sz="94660"/>
  </p:normalViewPr>
  <p:slideViewPr>
    <p:cSldViewPr>
      <p:cViewPr varScale="1">
        <p:scale>
          <a:sx n="75" d="100"/>
          <a:sy n="75" d="100"/>
        </p:scale>
        <p:origin x="10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EA066D5-7935-418F-91AF-7268D6E8FEA1}" type="datetimeFigureOut">
              <a:rPr lang="pt-BR" smtClean="0"/>
              <a:pPr/>
              <a:t>04/02/2018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038707D-8182-4BE9-9E51-09225BE667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43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17F2939-F6C7-4F48-BE85-CCA9F2DB42C6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713B25-3DEC-4E06-929B-C0DF077DA8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209" y="4861441"/>
            <a:ext cx="5209646" cy="4605576"/>
          </a:xfrm>
          <a:noFill/>
          <a:ln/>
        </p:spPr>
        <p:txBody>
          <a:bodyPr/>
          <a:lstStyle/>
          <a:p>
            <a:endParaRPr lang="pt-BR" dirty="0" smtClean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4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209" y="4861441"/>
            <a:ext cx="5209646" cy="4605576"/>
          </a:xfrm>
          <a:noFill/>
          <a:ln/>
        </p:spPr>
        <p:txBody>
          <a:bodyPr/>
          <a:lstStyle/>
          <a:p>
            <a:pPr algn="just"/>
            <a:endParaRPr lang="pt-BR" dirty="0" smtClean="0">
              <a:latin typeface="Arial" charset="0"/>
              <a:cs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209" y="4861441"/>
            <a:ext cx="5209646" cy="4605576"/>
          </a:xfrm>
          <a:noFill/>
          <a:ln/>
        </p:spPr>
        <p:txBody>
          <a:bodyPr/>
          <a:lstStyle/>
          <a:p>
            <a:pPr lvl="3" algn="just"/>
            <a:endParaRPr lang="pt-BR" dirty="0" smtClean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9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209" y="4861441"/>
            <a:ext cx="5209646" cy="4605576"/>
          </a:xfrm>
          <a:noFill/>
          <a:ln/>
        </p:spPr>
        <p:txBody>
          <a:bodyPr/>
          <a:lstStyle/>
          <a:p>
            <a:pPr lvl="3" algn="just"/>
            <a:endParaRPr lang="pt-BR" dirty="0" smtClean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6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9488" y="755650"/>
            <a:ext cx="5145087" cy="3859213"/>
          </a:xfrm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832" y="4866772"/>
            <a:ext cx="5252402" cy="4612683"/>
          </a:xfrm>
          <a:noFill/>
          <a:ln/>
        </p:spPr>
        <p:txBody>
          <a:bodyPr/>
          <a:lstStyle/>
          <a:p>
            <a:pPr marL="247688" indent="-247688" algn="just" defTabSz="990752"/>
            <a:endParaRPr lang="pt-BR" dirty="0" smtClean="0">
              <a:latin typeface="Arial" charset="0"/>
              <a:cs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51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9488" y="755650"/>
            <a:ext cx="5145087" cy="3859213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832" y="4866772"/>
            <a:ext cx="5252402" cy="4612683"/>
          </a:xfrm>
          <a:noFill/>
          <a:ln/>
        </p:spPr>
        <p:txBody>
          <a:bodyPr/>
          <a:lstStyle/>
          <a:p>
            <a:pPr marL="247688" indent="-247688" defTabSz="990752"/>
            <a:endParaRPr lang="pt-BR" dirty="0" smtClean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7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de redundância:</a:t>
            </a:r>
          </a:p>
          <a:p>
            <a:pPr lvl="1"/>
            <a:r>
              <a:rPr lang="pt-BR" dirty="0" smtClean="0"/>
              <a:t>Tanto a secretaria como o financeiro mantem suas próprias informações do aluno</a:t>
            </a:r>
          </a:p>
          <a:p>
            <a:pPr lvl="1"/>
            <a:r>
              <a:rPr lang="pt-BR" dirty="0" smtClean="0"/>
              <a:t>Algumas informações são específicas (notas, endereço de cobrança)</a:t>
            </a:r>
          </a:p>
          <a:p>
            <a:pPr lvl="1"/>
            <a:r>
              <a:rPr lang="pt-BR" dirty="0" smtClean="0"/>
              <a:t>Mas outras são comuns, como nome, CPF,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3B25-3DEC-4E06-929B-C0DF077DA81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1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4432395"/>
            <a:ext cx="6858000" cy="1008111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5445224"/>
            <a:ext cx="6858000" cy="4316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22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03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04/02/2018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868144" y="6356350"/>
            <a:ext cx="16561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34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832"/>
            <a:ext cx="4968552" cy="2088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104" y="0"/>
            <a:ext cx="3657482" cy="6154009"/>
          </a:xfrm>
          <a:prstGeom prst="rect">
            <a:avLst/>
          </a:prstGeom>
        </p:spPr>
      </p:pic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508104" y="1"/>
            <a:ext cx="3635896" cy="614679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15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04/02/2018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868144" y="6356350"/>
            <a:ext cx="16561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64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832"/>
            <a:ext cx="496855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104" y="0"/>
            <a:ext cx="3657482" cy="6154009"/>
          </a:xfrm>
          <a:prstGeom prst="rect">
            <a:avLst/>
          </a:prstGeom>
        </p:spPr>
      </p:pic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508104" y="1"/>
            <a:ext cx="3635896" cy="614679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7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04/02/2018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868144" y="6356350"/>
            <a:ext cx="16561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3"/>
          </p:nvPr>
        </p:nvSpPr>
        <p:spPr>
          <a:xfrm>
            <a:off x="4643827" y="1600199"/>
            <a:ext cx="404279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27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04/02/2018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868144" y="6356350"/>
            <a:ext cx="16561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199" y="2492896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05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3247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  <a:lvl2pPr>
              <a:defRPr>
                <a:solidFill>
                  <a:srgbClr val="7030A0"/>
                </a:solidFill>
              </a:defRPr>
            </a:lvl2pPr>
            <a:lvl3pPr>
              <a:defRPr>
                <a:solidFill>
                  <a:srgbClr val="7030A0"/>
                </a:solidFill>
              </a:defRPr>
            </a:lvl3pPr>
            <a:lvl4pPr>
              <a:defRPr>
                <a:solidFill>
                  <a:srgbClr val="7030A0"/>
                </a:solidFill>
              </a:defRPr>
            </a:lvl4pPr>
            <a:lvl5pPr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04/02/2018</a:t>
            </a:fld>
            <a:endParaRPr lang="pt-BR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868144" y="6356350"/>
            <a:ext cx="16561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50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104" y="0"/>
            <a:ext cx="3657482" cy="6257925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5508104" y="0"/>
            <a:ext cx="3635896" cy="62579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832"/>
            <a:ext cx="4968552" cy="2088232"/>
          </a:xfrm>
        </p:spPr>
        <p:txBody>
          <a:bodyPr anchor="t">
            <a:normAutofit/>
          </a:bodyPr>
          <a:lstStyle>
            <a:lvl1pPr>
              <a:defRPr sz="4000">
                <a:solidFill>
                  <a:srgbClr val="035290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069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74" y="1556792"/>
            <a:ext cx="4039118" cy="4611779"/>
          </a:xfrm>
        </p:spPr>
        <p:txBody>
          <a:bodyPr/>
          <a:lstStyle>
            <a:lvl1pPr>
              <a:defRPr sz="2800">
                <a:solidFill>
                  <a:srgbClr val="035290"/>
                </a:solidFill>
              </a:defRPr>
            </a:lvl1pPr>
            <a:lvl2pPr>
              <a:defRPr sz="2400">
                <a:solidFill>
                  <a:srgbClr val="035290"/>
                </a:solidFill>
              </a:defRPr>
            </a:lvl2pPr>
            <a:lvl3pPr>
              <a:defRPr sz="2000">
                <a:solidFill>
                  <a:srgbClr val="035290"/>
                </a:solidFill>
              </a:defRPr>
            </a:lvl3pPr>
            <a:lvl4pPr>
              <a:defRPr sz="1800">
                <a:solidFill>
                  <a:srgbClr val="035290"/>
                </a:solidFill>
              </a:defRPr>
            </a:lvl4pPr>
            <a:lvl5pPr>
              <a:defRPr sz="1800">
                <a:solidFill>
                  <a:srgbClr val="03529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556791"/>
            <a:ext cx="4046424" cy="4611779"/>
          </a:xfrm>
        </p:spPr>
        <p:txBody>
          <a:bodyPr/>
          <a:lstStyle>
            <a:lvl1pPr>
              <a:defRPr sz="2800">
                <a:solidFill>
                  <a:srgbClr val="035290"/>
                </a:solidFill>
              </a:defRPr>
            </a:lvl1pPr>
            <a:lvl2pPr>
              <a:defRPr sz="2400">
                <a:solidFill>
                  <a:srgbClr val="035290"/>
                </a:solidFill>
              </a:defRPr>
            </a:lvl2pPr>
            <a:lvl3pPr>
              <a:defRPr sz="2000">
                <a:solidFill>
                  <a:srgbClr val="035290"/>
                </a:solidFill>
              </a:defRPr>
            </a:lvl3pPr>
            <a:lvl4pPr>
              <a:defRPr sz="1800">
                <a:solidFill>
                  <a:srgbClr val="035290"/>
                </a:solidFill>
              </a:defRPr>
            </a:lvl4pPr>
            <a:lvl5pPr>
              <a:defRPr sz="1800">
                <a:solidFill>
                  <a:srgbClr val="03529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rgbClr val="035290"/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04/02/2018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2895600" cy="365125"/>
          </a:xfrm>
        </p:spPr>
        <p:txBody>
          <a:bodyPr/>
          <a:lstStyle>
            <a:lvl1pPr>
              <a:defRPr>
                <a:solidFill>
                  <a:srgbClr val="035290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868144" y="6356350"/>
            <a:ext cx="1656184" cy="365125"/>
          </a:xfrm>
        </p:spPr>
        <p:txBody>
          <a:bodyPr/>
          <a:lstStyle>
            <a:lvl1pPr>
              <a:defRPr>
                <a:solidFill>
                  <a:srgbClr val="035290"/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30A0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74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pt-BR" sz="2800" kern="1200" dirty="0" smtClean="0">
                <a:solidFill>
                  <a:srgbClr val="03529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pt-BR" sz="2800" kern="1200" dirty="0" smtClean="0">
                <a:solidFill>
                  <a:srgbClr val="03529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pt-BR" sz="2800" kern="1200" dirty="0" smtClean="0">
                <a:solidFill>
                  <a:srgbClr val="03529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pt-BR" sz="2800" kern="1200" dirty="0" smtClean="0">
                <a:solidFill>
                  <a:srgbClr val="03529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pt-BR" sz="2800" kern="1200" dirty="0">
                <a:solidFill>
                  <a:srgbClr val="03529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199" y="249289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400" kern="1200" dirty="0">
                <a:solidFill>
                  <a:srgbClr val="03529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rgbClr val="035290"/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04/02/2018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2895600" cy="365125"/>
          </a:xfrm>
        </p:spPr>
        <p:txBody>
          <a:bodyPr/>
          <a:lstStyle>
            <a:lvl1pPr>
              <a:defRPr>
                <a:solidFill>
                  <a:srgbClr val="035290"/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868144" y="6356350"/>
            <a:ext cx="1656184" cy="365125"/>
          </a:xfrm>
        </p:spPr>
        <p:txBody>
          <a:bodyPr/>
          <a:lstStyle>
            <a:lvl1pPr>
              <a:defRPr>
                <a:solidFill>
                  <a:srgbClr val="035290"/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8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3247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709" r:id="rId3"/>
    <p:sldLayoutId id="214748371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E92A-3B8D-4F7D-824E-5FAD5621D959}" type="datetimeFigureOut">
              <a:rPr lang="pt-BR" smtClean="0"/>
              <a:t>04/02/2018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6190-BCE3-4BCC-A7B3-081B70780DA2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2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1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 userDrawn="1"/>
        </p:nvSpPr>
        <p:spPr>
          <a:xfrm>
            <a:off x="611560" y="2924944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23C1AE-72A3-40A0-85A1-16125BE83E2C}" type="datetimeFigureOut">
              <a:rPr lang="pt-BR" smtClean="0"/>
              <a:t>04/02/2018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C62DB-5D77-4A7E-A8F6-56D4AA7F0A9B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Espaço Reservado para Conteúdo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80512" cy="685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03355" y="4394969"/>
            <a:ext cx="588810" cy="3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hyperlink" Target="http://talkitbr.com/" TargetMode="External"/><Relationship Id="rId7" Type="http://schemas.openxmlformats.org/officeDocument/2006/relationships/hyperlink" Target="https://www.linkedin.com/in/jo%C3%A3o-ronaldo-cunha-40844a1/" TargetMode="External"/><Relationship Id="rId12" Type="http://schemas.openxmlformats.org/officeDocument/2006/relationships/hyperlink" Target="https://www.facebook.com/joaoronaldo.cunh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hyperlink" Target="https://goo.gl/fz7XJP" TargetMode="External"/><Relationship Id="rId5" Type="http://schemas.openxmlformats.org/officeDocument/2006/relationships/hyperlink" Target="https://www.facebook.com/mic.campinas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mailto:joao.cunha@metrocamp.edu.br" TargetMode="External"/><Relationship Id="rId14" Type="http://schemas.openxmlformats.org/officeDocument/2006/relationships/hyperlink" Target="https://github.com/joaocunhaeld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Aula Inicial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Conceitos Básicos de Banco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Informação?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“É habilidade mental que permite aos seres humanos visualizarem os problemas do mundo real com vários graus de detalhe, dependendo do contexto do problema.”  (</a:t>
            </a:r>
            <a:r>
              <a:rPr lang="pt-BR" sz="2800" dirty="0" err="1" smtClean="0"/>
              <a:t>J.Rumbaugh</a:t>
            </a:r>
            <a:r>
              <a:rPr lang="pt-BR" sz="2800" dirty="0" smtClean="0"/>
              <a:t> - Modelagem e Projetos Baseados em Objetos)</a:t>
            </a:r>
          </a:p>
          <a:p>
            <a:r>
              <a:rPr lang="pt-BR" sz="2800" dirty="0" smtClean="0"/>
              <a:t>Os dados são fatos, eles se tornam informações, quando são vistos dentro de um contexto e transmitem significados lógicos as pessoas, ou seja, quando as pessoas conseguem interpretar dados estamos falando de uma  informação.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X </a:t>
            </a:r>
            <a:r>
              <a:rPr lang="pt-BR" dirty="0" smtClean="0"/>
              <a:t>Informação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informação existe quando o cérebro humano recebe um conjunto de dados  e os utiliza como entrada para algum tipo de processamento neural. Se não houver esse processamento neural, o dado não se transforma em informação; continua sendo dado.</a:t>
            </a:r>
          </a:p>
          <a:p>
            <a:r>
              <a:rPr lang="pt-BR" dirty="0" smtClean="0"/>
              <a:t>A informação é a compreensão do dado, matéria-prima para atividade cerebral.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Abstração de Dados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X Informação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Armazene dados não informações</a:t>
            </a:r>
            <a:endParaRPr lang="pt-BR" dirty="0" smtClean="0">
              <a:cs typeface="Times New Roman" pitchFamily="-110" charset="0"/>
            </a:endParaRPr>
          </a:p>
          <a:p>
            <a:pPr lvl="1"/>
            <a:endParaRPr lang="pt-BR" dirty="0" smtClean="0">
              <a:cs typeface="Times New Roman" pitchFamily="-110" charset="0"/>
            </a:endParaRPr>
          </a:p>
          <a:p>
            <a:pPr lvl="1"/>
            <a:endParaRPr lang="pt-BR" dirty="0" smtClean="0">
              <a:cs typeface="Times New Roman" pitchFamily="-110" charset="0"/>
            </a:endParaRPr>
          </a:p>
          <a:p>
            <a:pPr lvl="1"/>
            <a:endParaRPr lang="pt-BR" dirty="0" smtClean="0"/>
          </a:p>
        </p:txBody>
      </p:sp>
      <p:graphicFrame>
        <p:nvGraphicFramePr>
          <p:cNvPr id="12392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04275"/>
              </p:ext>
            </p:extLst>
          </p:nvPr>
        </p:nvGraphicFramePr>
        <p:xfrm>
          <a:off x="684213" y="2636838"/>
          <a:ext cx="7758112" cy="1641285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2119312"/>
                <a:gridCol w="56388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/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Informação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/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Dado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/>
                      </a:pPr>
                      <a:r>
                        <a:rPr kumimoji="0" lang="pt-BR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Idade = 56 anos</a:t>
                      </a:r>
                      <a:endParaRPr kumimoji="0" lang="pt-B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/>
                      </a:pPr>
                      <a:r>
                        <a:rPr kumimoji="0" lang="pt-BR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Data Nascimento = 16/07/1961</a:t>
                      </a:r>
                      <a:endParaRPr kumimoji="0" lang="pt-BR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/>
                      </a:pPr>
                      <a:r>
                        <a:rPr kumimoji="0" lang="pt-BR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Quente</a:t>
                      </a:r>
                      <a:endParaRPr kumimoji="0" lang="pt-BR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/>
                      </a:pPr>
                      <a:r>
                        <a:rPr kumimoji="0" lang="pt-BR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Medição X Métrica de Temperatura = 38º</a:t>
                      </a:r>
                      <a:endParaRPr kumimoji="0" lang="pt-BR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/>
                      </a:pPr>
                      <a:r>
                        <a:rPr kumimoji="0" lang="pt-BR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Longe</a:t>
                      </a:r>
                      <a:endParaRPr kumimoji="0" lang="pt-BR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/>
                      </a:pPr>
                      <a:r>
                        <a:rPr kumimoji="0" lang="pt-BR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Medição X Métrica de distância = 10.000 milhas</a:t>
                      </a:r>
                      <a:endParaRPr kumimoji="0" lang="pt-B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Banco </a:t>
            </a:r>
            <a:r>
              <a:rPr lang="pt-BR" dirty="0"/>
              <a:t>de </a:t>
            </a:r>
            <a:r>
              <a:rPr lang="pt-BR" dirty="0" smtClean="0"/>
              <a:t>Dados?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Coleção logicamente coerente de dados com determinada significação intrínseca.</a:t>
            </a:r>
          </a:p>
          <a:p>
            <a:r>
              <a:rPr lang="pt-BR" dirty="0"/>
              <a:t>São coleções organizadas de dados que se relacionam de forma a criar algum sentido (Informação) e dar mais eficiência durante uma pesquisa ou estudo.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é um Sistema Gerenciador de Banco de Dados?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que operam os Bancos de Dados.</a:t>
            </a:r>
          </a:p>
          <a:p>
            <a:r>
              <a:rPr lang="pt-BR" dirty="0"/>
              <a:t>É uma coleção de programas que habilitam usuários a criar e manter um banco de dados.</a:t>
            </a:r>
          </a:p>
          <a:p>
            <a:r>
              <a:rPr lang="pt-BR" dirty="0"/>
              <a:t>Facilita o processo de definição, construção e manipulação de um banco de dados. </a:t>
            </a:r>
            <a:endParaRPr lang="pt-BR" dirty="0" smtClean="0"/>
          </a:p>
          <a:p>
            <a:r>
              <a:rPr lang="pt-BR" dirty="0"/>
              <a:t>Tem como principal objetivo retirar da aplicação cliente a responsabilidade de gerenciar o acesso, a persistência, a manipulação e a organização dos dados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85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é um Sistema de Banco de Dados 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53293" y="1844824"/>
            <a:ext cx="7237413" cy="4011612"/>
            <a:chOff x="408" y="1092"/>
            <a:chExt cx="4860" cy="3084"/>
          </a:xfrm>
        </p:grpSpPr>
        <p:sp>
          <p:nvSpPr>
            <p:cNvPr id="36869" name="AutoShape 5"/>
            <p:cNvSpPr>
              <a:spLocks noChangeArrowheads="1"/>
            </p:cNvSpPr>
            <p:nvPr/>
          </p:nvSpPr>
          <p:spPr bwMode="auto">
            <a:xfrm>
              <a:off x="408" y="1652"/>
              <a:ext cx="4860" cy="167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CC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870" name="AutoShape 6"/>
            <p:cNvSpPr>
              <a:spLocks noChangeArrowheads="1"/>
            </p:cNvSpPr>
            <p:nvPr/>
          </p:nvSpPr>
          <p:spPr bwMode="auto">
            <a:xfrm>
              <a:off x="1506" y="3716"/>
              <a:ext cx="1012" cy="441"/>
            </a:xfrm>
            <a:prstGeom prst="flowChartMagneticDisk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99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pt-BR" sz="1600" b="1">
                  <a:latin typeface="+mj-lt"/>
                </a:rPr>
                <a:t>METADADOS</a:t>
              </a:r>
            </a:p>
          </p:txBody>
        </p:sp>
        <p:sp>
          <p:nvSpPr>
            <p:cNvPr id="36871" name="AutoShape 7"/>
            <p:cNvSpPr>
              <a:spLocks noChangeArrowheads="1"/>
            </p:cNvSpPr>
            <p:nvPr/>
          </p:nvSpPr>
          <p:spPr bwMode="auto">
            <a:xfrm>
              <a:off x="3020" y="3544"/>
              <a:ext cx="877" cy="632"/>
            </a:xfrm>
            <a:prstGeom prst="flowChartMagneticDisk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99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pt-BR" sz="1600" b="1">
                  <a:latin typeface="+mj-lt"/>
                </a:rPr>
                <a:t>BANCO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pt-BR" sz="1600" b="1">
                  <a:latin typeface="+mj-lt"/>
                </a:rPr>
                <a:t> DE  DADOS</a:t>
              </a:r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2639" y="1409"/>
              <a:ext cx="1" cy="33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3431" y="3309"/>
              <a:ext cx="1" cy="23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1991" y="3317"/>
              <a:ext cx="1" cy="39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875" name="AutoShape 11"/>
            <p:cNvSpPr>
              <a:spLocks noChangeArrowheads="1"/>
            </p:cNvSpPr>
            <p:nvPr/>
          </p:nvSpPr>
          <p:spPr bwMode="auto">
            <a:xfrm>
              <a:off x="2093" y="1092"/>
              <a:ext cx="10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pt-BR" sz="2000" b="1" dirty="0">
                  <a:latin typeface="+mj-lt"/>
                </a:rPr>
                <a:t>USUÁRIOS</a:t>
              </a:r>
            </a:p>
          </p:txBody>
        </p:sp>
        <p:sp>
          <p:nvSpPr>
            <p:cNvPr id="36876" name="AutoShape 12"/>
            <p:cNvSpPr>
              <a:spLocks noChangeArrowheads="1"/>
            </p:cNvSpPr>
            <p:nvPr/>
          </p:nvSpPr>
          <p:spPr bwMode="auto">
            <a:xfrm>
              <a:off x="806" y="1772"/>
              <a:ext cx="3814" cy="29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CC9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pt-BR" sz="2000" b="1" dirty="0">
                  <a:latin typeface="+mj-lt"/>
                </a:rPr>
                <a:t>PROGRAMA DE APLICAÇÃO / CONSULTAS</a:t>
              </a:r>
              <a:endParaRPr lang="pt-BR" b="1" dirty="0">
                <a:latin typeface="+mj-lt"/>
              </a:endParaRPr>
            </a:p>
          </p:txBody>
        </p:sp>
        <p:sp>
          <p:nvSpPr>
            <p:cNvPr id="36877" name="AutoShape 13"/>
            <p:cNvSpPr>
              <a:spLocks noChangeArrowheads="1"/>
            </p:cNvSpPr>
            <p:nvPr/>
          </p:nvSpPr>
          <p:spPr bwMode="auto">
            <a:xfrm>
              <a:off x="566" y="2172"/>
              <a:ext cx="4266" cy="105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CC99"/>
                </a:gs>
                <a:gs pos="100000">
                  <a:srgbClr val="FF993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ClrTx/>
                <a:buSzTx/>
                <a:buFontTx/>
                <a:buNone/>
              </a:pPr>
              <a:endParaRPr lang="en-US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6878" name="AutoShape 14"/>
            <p:cNvSpPr>
              <a:spLocks noChangeArrowheads="1"/>
            </p:cNvSpPr>
            <p:nvPr/>
          </p:nvSpPr>
          <p:spPr bwMode="auto">
            <a:xfrm>
              <a:off x="770" y="2384"/>
              <a:ext cx="3814" cy="29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993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pt-BR" sz="2000" b="1" dirty="0">
                  <a:latin typeface="+mj-lt"/>
                </a:rPr>
                <a:t>SOFTWARE P/ PROCESSAR CONSULTAS</a:t>
              </a:r>
              <a:endParaRPr lang="pt-BR" b="1" dirty="0">
                <a:latin typeface="+mj-lt"/>
              </a:endParaRPr>
            </a:p>
          </p:txBody>
        </p:sp>
        <p:sp>
          <p:nvSpPr>
            <p:cNvPr id="36879" name="AutoShape 15"/>
            <p:cNvSpPr>
              <a:spLocks noChangeArrowheads="1"/>
            </p:cNvSpPr>
            <p:nvPr/>
          </p:nvSpPr>
          <p:spPr bwMode="auto">
            <a:xfrm>
              <a:off x="770" y="2768"/>
              <a:ext cx="3814" cy="29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993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pt-BR" sz="2000" b="1" dirty="0">
                  <a:latin typeface="+mj-lt"/>
                </a:rPr>
                <a:t>SOFTWARE P/ ACESSAR DADOS</a:t>
              </a:r>
              <a:endParaRPr lang="pt-BR" b="1" dirty="0">
                <a:latin typeface="+mj-lt"/>
              </a:endParaRP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4543" y="2360"/>
              <a:ext cx="289" cy="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lang="pt-BR" sz="1600" b="1" dirty="0">
                  <a:latin typeface="+mj-lt"/>
                </a:rPr>
                <a:t>SGBD</a:t>
              </a:r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4819" y="1590"/>
              <a:ext cx="413" cy="1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lang="pt-BR" sz="1400" b="1" dirty="0">
                  <a:latin typeface="+mj-lt"/>
                </a:rPr>
                <a:t>SISTEMA DE BANCO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pt-BR" sz="1400" b="1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pt-BR" sz="1400" b="1" dirty="0">
                  <a:latin typeface="+mj-lt"/>
                </a:rPr>
                <a:t>DE DADOS</a:t>
              </a:r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2639" y="2081"/>
              <a:ext cx="0" cy="30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2639" y="2657"/>
              <a:ext cx="0" cy="11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do Sistema de Banco de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3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Informação Empresarial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Vendas: clientes, produtos e compras</a:t>
            </a:r>
          </a:p>
          <a:p>
            <a:r>
              <a:rPr lang="pt-BR" sz="2800" dirty="0" smtClean="0"/>
              <a:t>Contabilidade: pagamentos, recebimentos, etc.</a:t>
            </a:r>
          </a:p>
          <a:p>
            <a:r>
              <a:rPr lang="pt-BR" sz="2800" dirty="0" smtClean="0"/>
              <a:t>Recursos Humanos: funcionários, salários, encargos e benefícios.</a:t>
            </a:r>
          </a:p>
          <a:p>
            <a:r>
              <a:rPr lang="pt-BR" sz="2800" dirty="0" smtClean="0"/>
              <a:t>Manufatura:  cadeia de suprimentos, rastreamento de itens, inventário.</a:t>
            </a:r>
          </a:p>
          <a:p>
            <a:r>
              <a:rPr lang="pt-BR" sz="2800" dirty="0" smtClean="0"/>
              <a:t>Varejo: pedidos, listas de recomendação, avaliações online.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5075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Bancos e Finanças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Bancos: clientes, contas, empréstimos, operações e serviços bancários.</a:t>
            </a:r>
          </a:p>
          <a:p>
            <a:r>
              <a:rPr lang="pt-BR" dirty="0" smtClean="0"/>
              <a:t>Operações de crédito</a:t>
            </a:r>
          </a:p>
          <a:p>
            <a:r>
              <a:rPr lang="pt-BR" dirty="0" smtClean="0"/>
              <a:t>Finanças: entrada e saída, gatos e receitas.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9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 Inicial</a:t>
            </a:r>
          </a:p>
          <a:p>
            <a:r>
              <a:rPr lang="pt-BR" dirty="0" smtClean="0"/>
              <a:t>Conceitos Básicos</a:t>
            </a:r>
          </a:p>
          <a:p>
            <a:r>
              <a:rPr lang="pt-BR" dirty="0" smtClean="0"/>
              <a:t>Sistema de Banco de Dados</a:t>
            </a:r>
          </a:p>
          <a:p>
            <a:r>
              <a:rPr lang="pt-BR" dirty="0" smtClean="0"/>
              <a:t>Aplicações do Sistema de Banco de Dados</a:t>
            </a:r>
          </a:p>
          <a:p>
            <a:r>
              <a:rPr lang="pt-BR" dirty="0" smtClean="0"/>
              <a:t>Finalidade dos Sistemas de Banco de Dados</a:t>
            </a:r>
          </a:p>
          <a:p>
            <a:r>
              <a:rPr lang="pt-BR" dirty="0" smtClean="0"/>
              <a:t>Usuários de Sistemas de Banco de Dados</a:t>
            </a:r>
          </a:p>
          <a:p>
            <a:r>
              <a:rPr lang="pt-BR" dirty="0" smtClean="0"/>
              <a:t>Evolução dos Sistemas de Banco de Dados</a:t>
            </a:r>
          </a:p>
          <a:p>
            <a:r>
              <a:rPr lang="pt-BR" dirty="0" smtClean="0"/>
              <a:t>Revisão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Universidades: Alunos, matrículas, cursos, disciplinas, notas, etc.</a:t>
            </a:r>
          </a:p>
          <a:p>
            <a:r>
              <a:rPr lang="pt-BR" dirty="0" smtClean="0"/>
              <a:t>Companhias aéreas: reservas, agendamento, voos, aeroportos.</a:t>
            </a:r>
          </a:p>
          <a:p>
            <a:r>
              <a:rPr lang="pt-BR" dirty="0" smtClean="0"/>
              <a:t>Telecomunicações: chamadas realizadas, faturas mensais.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0217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de Sistemas de Banco de Dados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51520" y="5475565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SILBERSCHATZ,A.  </a:t>
            </a:r>
            <a:r>
              <a:rPr lang="pt-BR" b="1" dirty="0" smtClean="0">
                <a:solidFill>
                  <a:schemeClr val="tx2"/>
                </a:solidFill>
              </a:rPr>
              <a:t>Sistemas </a:t>
            </a:r>
            <a:r>
              <a:rPr lang="pt-BR" b="1" dirty="0">
                <a:solidFill>
                  <a:schemeClr val="tx2"/>
                </a:solidFill>
              </a:rPr>
              <a:t>de </a:t>
            </a:r>
            <a:r>
              <a:rPr lang="pt-BR" b="1" dirty="0" smtClean="0">
                <a:solidFill>
                  <a:schemeClr val="tx2"/>
                </a:solidFill>
              </a:rPr>
              <a:t>Bancos </a:t>
            </a:r>
            <a:r>
              <a:rPr lang="pt-BR" b="1" dirty="0">
                <a:solidFill>
                  <a:schemeClr val="tx2"/>
                </a:solidFill>
              </a:rPr>
              <a:t>de </a:t>
            </a:r>
            <a:r>
              <a:rPr lang="pt-BR" b="1" dirty="0" smtClean="0">
                <a:solidFill>
                  <a:schemeClr val="tx2"/>
                </a:solidFill>
              </a:rPr>
              <a:t>Dados</a:t>
            </a:r>
            <a:r>
              <a:rPr lang="pt-BR" b="1" dirty="0">
                <a:solidFill>
                  <a:schemeClr val="tx2"/>
                </a:solidFill>
              </a:rPr>
              <a:t>.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smtClean="0">
                <a:solidFill>
                  <a:schemeClr val="tx2"/>
                </a:solidFill>
              </a:rPr>
              <a:t>Editora </a:t>
            </a:r>
            <a:r>
              <a:rPr lang="pt-BR" dirty="0">
                <a:solidFill>
                  <a:schemeClr val="tx2"/>
                </a:solidFill>
              </a:rPr>
              <a:t>Campus, </a:t>
            </a:r>
            <a:r>
              <a:rPr lang="pt-BR" dirty="0" smtClean="0">
                <a:solidFill>
                  <a:schemeClr val="tx2"/>
                </a:solidFill>
              </a:rPr>
              <a:t>2012. (</a:t>
            </a:r>
            <a:r>
              <a:rPr lang="pt-BR" dirty="0" err="1" smtClean="0">
                <a:solidFill>
                  <a:schemeClr val="tx2"/>
                </a:solidFill>
              </a:rPr>
              <a:t>Pg</a:t>
            </a:r>
            <a:r>
              <a:rPr lang="pt-BR" dirty="0" smtClean="0">
                <a:solidFill>
                  <a:schemeClr val="tx2"/>
                </a:solidFill>
              </a:rPr>
              <a:t> 17)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1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Leigos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Usuários não avançados</a:t>
            </a:r>
          </a:p>
          <a:p>
            <a:r>
              <a:rPr lang="pt-BR" dirty="0" smtClean="0"/>
              <a:t>Interagem com o sistema chamando um dos programas de aplicação previamente escritos.</a:t>
            </a:r>
          </a:p>
          <a:p>
            <a:r>
              <a:rPr lang="pt-BR" dirty="0" smtClean="0"/>
              <a:t>A interface típica são formulários ou relatórios.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47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Programadores de Aplicação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Profissionais de computação que escrevem programas de aplicação.</a:t>
            </a:r>
          </a:p>
          <a:p>
            <a:r>
              <a:rPr lang="pt-BR" dirty="0" smtClean="0"/>
              <a:t>Geralmente usam </a:t>
            </a:r>
            <a:r>
              <a:rPr lang="pt-BR" dirty="0" err="1" smtClean="0"/>
              <a:t>APIs</a:t>
            </a:r>
            <a:r>
              <a:rPr lang="pt-BR" dirty="0" smtClean="0"/>
              <a:t> para acesso aos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322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Avançados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Interagem com o sistema sem escrever programas</a:t>
            </a:r>
          </a:p>
          <a:p>
            <a:r>
              <a:rPr lang="pt-BR" dirty="0" smtClean="0"/>
              <a:t>Fazem uso de linguagens de consulta para acesso aos dados ou outras ferramentas de acesso a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07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Especializados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Escrevem aplicações de banco de dados</a:t>
            </a:r>
          </a:p>
          <a:p>
            <a:r>
              <a:rPr lang="pt-BR" dirty="0" smtClean="0"/>
              <a:t>Exemplos são sistemas de base de conhecimento e sistemas que armazenam dados complexos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69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Administradores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Usuário com acesso central sobre o banco de dados.</a:t>
            </a:r>
          </a:p>
          <a:p>
            <a:r>
              <a:rPr lang="pt-BR" dirty="0" smtClean="0"/>
              <a:t>Também conhecido como DBA.</a:t>
            </a:r>
          </a:p>
          <a:p>
            <a:r>
              <a:rPr lang="pt-BR" dirty="0" smtClean="0"/>
              <a:t>Possuem várias funções, como:</a:t>
            </a:r>
          </a:p>
          <a:p>
            <a:pPr lvl="1"/>
            <a:r>
              <a:rPr lang="pt-BR" dirty="0" smtClean="0"/>
              <a:t>Definição de esquema</a:t>
            </a:r>
          </a:p>
          <a:p>
            <a:pPr lvl="1"/>
            <a:r>
              <a:rPr lang="pt-BR" dirty="0" smtClean="0"/>
              <a:t>Definição de método de acesso</a:t>
            </a:r>
          </a:p>
          <a:p>
            <a:pPr lvl="1"/>
            <a:r>
              <a:rPr lang="pt-BR" dirty="0" smtClean="0"/>
              <a:t>Modificação 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98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Administradores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Possuem várias funções, como:</a:t>
            </a:r>
          </a:p>
          <a:p>
            <a:pPr lvl="1"/>
            <a:r>
              <a:rPr lang="pt-BR" dirty="0" smtClean="0"/>
              <a:t>Definição de esquema.</a:t>
            </a:r>
          </a:p>
          <a:p>
            <a:pPr lvl="1"/>
            <a:r>
              <a:rPr lang="pt-BR" dirty="0" smtClean="0"/>
              <a:t>Definição de método de acesso.</a:t>
            </a:r>
          </a:p>
          <a:p>
            <a:pPr lvl="1"/>
            <a:r>
              <a:rPr lang="pt-BR" dirty="0" smtClean="0"/>
              <a:t>Definição de organização física dos dados.</a:t>
            </a:r>
          </a:p>
          <a:p>
            <a:pPr lvl="1"/>
            <a:r>
              <a:rPr lang="pt-BR" dirty="0" smtClean="0"/>
              <a:t>Concessão de autorização para acesso a dados.</a:t>
            </a:r>
          </a:p>
          <a:p>
            <a:pPr lvl="1"/>
            <a:r>
              <a:rPr lang="pt-BR" dirty="0" smtClean="0"/>
              <a:t>Manutenção de dados.</a:t>
            </a:r>
          </a:p>
          <a:p>
            <a:pPr lvl="1"/>
            <a:r>
              <a:rPr lang="pt-BR" dirty="0" smtClean="0"/>
              <a:t>Otimização de acesso a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2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SGBD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 descr="Estrutura de um Sistema Gerenciador de Banco de D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66" y="1196752"/>
            <a:ext cx="6798468" cy="51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8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 de usar Sistemas de Banco de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51520" y="5475565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ELMASRI, R. NAVATHE, S. </a:t>
            </a:r>
            <a:r>
              <a:rPr lang="pt-BR" b="1" dirty="0" smtClean="0">
                <a:solidFill>
                  <a:schemeClr val="bg1"/>
                </a:solidFill>
              </a:rPr>
              <a:t>Sistemas </a:t>
            </a:r>
            <a:r>
              <a:rPr lang="pt-BR" b="1" dirty="0">
                <a:solidFill>
                  <a:schemeClr val="bg1"/>
                </a:solidFill>
              </a:rPr>
              <a:t>de </a:t>
            </a:r>
            <a:r>
              <a:rPr lang="pt-BR" b="1" dirty="0" smtClean="0">
                <a:solidFill>
                  <a:schemeClr val="bg1"/>
                </a:solidFill>
              </a:rPr>
              <a:t>Bancos </a:t>
            </a:r>
            <a:r>
              <a:rPr lang="pt-BR" b="1" dirty="0">
                <a:solidFill>
                  <a:schemeClr val="bg1"/>
                </a:solidFill>
              </a:rPr>
              <a:t>de </a:t>
            </a:r>
            <a:r>
              <a:rPr lang="pt-BR" b="1" dirty="0" smtClean="0">
                <a:solidFill>
                  <a:schemeClr val="bg1"/>
                </a:solidFill>
              </a:rPr>
              <a:t>Dados</a:t>
            </a:r>
            <a:r>
              <a:rPr lang="pt-BR" b="1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Editora Pearson, 2011. (</a:t>
            </a:r>
            <a:r>
              <a:rPr lang="pt-BR" dirty="0" err="1" smtClean="0">
                <a:solidFill>
                  <a:schemeClr val="bg1"/>
                </a:solidFill>
              </a:rPr>
              <a:t>Pg</a:t>
            </a:r>
            <a:r>
              <a:rPr lang="pt-BR" dirty="0" smtClean="0">
                <a:solidFill>
                  <a:schemeClr val="bg1"/>
                </a:solidFill>
              </a:rPr>
              <a:t> 11)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9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Inicial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7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Controle de Redundância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Definir um padrão para armazenamento dos dados</a:t>
            </a:r>
          </a:p>
          <a:p>
            <a:r>
              <a:rPr lang="pt-BR" dirty="0" smtClean="0"/>
              <a:t>Prover recursos para impedir redundância de dados.</a:t>
            </a:r>
          </a:p>
          <a:p>
            <a:r>
              <a:rPr lang="pt-BR" dirty="0" smtClean="0"/>
              <a:t>Há duplicação de esforço e desperdício de espaço de armazenamento.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321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Restrição a acessos não autorizados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Definir controle de acesso aos dados por meio de autenticação e autorização</a:t>
            </a:r>
          </a:p>
          <a:p>
            <a:r>
              <a:rPr lang="pt-BR" dirty="0" smtClean="0"/>
              <a:t>Autenticação para acesso ao Banco de Dados</a:t>
            </a:r>
          </a:p>
          <a:p>
            <a:r>
              <a:rPr lang="pt-BR" dirty="0" smtClean="0"/>
              <a:t>Autorização para acesso a dados específicos dentro do Banco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7708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Armazenamento Persistente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Oferecer uma estrutura de armazenamento de dados persistente e confiável.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661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Facilidade no acesso aos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Prover operações padrão que permitem acessar os dados armazenados</a:t>
            </a:r>
          </a:p>
          <a:p>
            <a:r>
              <a:rPr lang="pt-BR" dirty="0" smtClean="0"/>
              <a:t>Qualquer usuário com acesso pode usar essas operações para acesso aos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37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Técnicas de Pesquisa acesso eficiente aos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Fornecer acesso a grande volume de dados de forma eficiente.</a:t>
            </a:r>
          </a:p>
          <a:p>
            <a:r>
              <a:rPr lang="pt-BR" dirty="0" smtClean="0"/>
              <a:t>Permitir acesso a dados com filtros, ordenação, junção, entre outras operações de manipulação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720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Backup e Recuperação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Prover recursos para recuperação de falhas.</a:t>
            </a:r>
          </a:p>
          <a:p>
            <a:r>
              <a:rPr lang="pt-BR" dirty="0" smtClean="0"/>
              <a:t>Permitir geração de backup e posterior recuperação do backup.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81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Múltiplas Interfaces de Acesso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Fornecer múltiplas interfaces como GUI, CLI e API para acesso aos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136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Relacionamento entre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Permitir definição de regras de relacionamento entre dados.</a:t>
            </a:r>
          </a:p>
          <a:p>
            <a:r>
              <a:rPr lang="pt-BR" dirty="0" smtClean="0"/>
              <a:t>Prover restrições de integridade para garantir consistência dos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436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Outras Vantagens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Potencial para garantir padrões para armazenamento e recuperação dos dados</a:t>
            </a:r>
          </a:p>
          <a:p>
            <a:r>
              <a:rPr lang="pt-BR" dirty="0" smtClean="0"/>
              <a:t>Tempo reduzido para desenvolvimento de aplicações</a:t>
            </a:r>
          </a:p>
          <a:p>
            <a:r>
              <a:rPr lang="pt-BR" dirty="0" smtClean="0"/>
              <a:t>Flexibilidade para mudar a estrutura do banco de dados</a:t>
            </a:r>
          </a:p>
          <a:p>
            <a:r>
              <a:rPr lang="pt-BR" dirty="0" smtClean="0"/>
              <a:t>Disponibilidade de informações atualizadas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095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Independência de Dados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51520" y="5475565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DATE, C. J. </a:t>
            </a:r>
            <a:r>
              <a:rPr lang="pt-BR" dirty="0" smtClean="0">
                <a:solidFill>
                  <a:schemeClr val="tx2"/>
                </a:solidFill>
              </a:rPr>
              <a:t> </a:t>
            </a:r>
            <a:r>
              <a:rPr lang="pt-BR" b="1" dirty="0" smtClean="0">
                <a:solidFill>
                  <a:schemeClr val="tx2"/>
                </a:solidFill>
              </a:rPr>
              <a:t>Introdução </a:t>
            </a:r>
            <a:r>
              <a:rPr lang="pt-BR" b="1" dirty="0">
                <a:solidFill>
                  <a:schemeClr val="tx2"/>
                </a:solidFill>
              </a:rPr>
              <a:t>a sistemas de bancos de dados.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smtClean="0">
                <a:solidFill>
                  <a:schemeClr val="tx2"/>
                </a:solidFill>
              </a:rPr>
              <a:t>Editora </a:t>
            </a:r>
            <a:r>
              <a:rPr lang="pt-BR" dirty="0">
                <a:solidFill>
                  <a:schemeClr val="tx2"/>
                </a:solidFill>
              </a:rPr>
              <a:t>Campus, 2004</a:t>
            </a:r>
            <a:r>
              <a:rPr lang="pt-BR" dirty="0" smtClean="0">
                <a:solidFill>
                  <a:schemeClr val="tx2"/>
                </a:solidFill>
              </a:rPr>
              <a:t>. (</a:t>
            </a:r>
            <a:r>
              <a:rPr lang="pt-BR" dirty="0" err="1" smtClean="0">
                <a:solidFill>
                  <a:schemeClr val="tx2"/>
                </a:solidFill>
              </a:rPr>
              <a:t>Pg</a:t>
            </a:r>
            <a:r>
              <a:rPr lang="pt-BR" dirty="0" smtClean="0">
                <a:solidFill>
                  <a:schemeClr val="tx2"/>
                </a:solidFill>
              </a:rPr>
              <a:t> 18)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2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Prof. João Ronaldo Cunha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Bacharel em Ciência da Computação (UFSCar)</a:t>
            </a:r>
          </a:p>
          <a:p>
            <a:r>
              <a:rPr lang="pt-BR" dirty="0" smtClean="0"/>
              <a:t>Mestre em Engenharia de Software (UFSCar)</a:t>
            </a:r>
          </a:p>
          <a:p>
            <a:r>
              <a:rPr lang="pt-BR" dirty="0" smtClean="0"/>
              <a:t>Analista de Software do Inst. Eldorado desde 2005</a:t>
            </a:r>
          </a:p>
          <a:p>
            <a:r>
              <a:rPr lang="pt-BR" dirty="0" smtClean="0"/>
              <a:t>Professor da </a:t>
            </a:r>
            <a:r>
              <a:rPr lang="pt-BR" dirty="0" err="1" smtClean="0"/>
              <a:t>Metrocamp</a:t>
            </a:r>
            <a:r>
              <a:rPr lang="pt-BR" dirty="0" smtClean="0"/>
              <a:t> desde 2010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com Dependência de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Sistemas pré-relacionais e anteriores a Banco de Dados costumavam ser dependentes de dados.</a:t>
            </a:r>
          </a:p>
          <a:p>
            <a:r>
              <a:rPr lang="pt-BR" smtClean="0"/>
              <a:t>A forma como os dados eram armazenados e acessados eram ambos definidos pelos requisitos, fazendo parte do código da aplicação.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18243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com Dependência de Dados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modificar tanto o armazenamento como o acesso, era necessário modificar o código da aplicação.</a:t>
            </a:r>
          </a:p>
          <a:p>
            <a:r>
              <a:rPr lang="pt-BR" dirty="0"/>
              <a:t>Consequentemente, isso incluía vários problemas na aplicação necessários para armazenar e acessar os dados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894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Independência de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dos principais objetivos dos sistemas de banco de dados</a:t>
            </a:r>
          </a:p>
          <a:p>
            <a:r>
              <a:rPr lang="pt-BR" dirty="0" smtClean="0"/>
              <a:t>Pode ser definido como a imunidade das aplicações a alterações na representação física dos dados e na técnica de acesso</a:t>
            </a:r>
          </a:p>
          <a:p>
            <a:r>
              <a:rPr lang="pt-BR" dirty="0" smtClean="0"/>
              <a:t>Envolve três termos:</a:t>
            </a:r>
          </a:p>
          <a:p>
            <a:pPr lvl="1"/>
            <a:r>
              <a:rPr lang="pt-BR" dirty="0" smtClean="0"/>
              <a:t>Campo Armazenado;</a:t>
            </a:r>
          </a:p>
          <a:p>
            <a:pPr lvl="1"/>
            <a:r>
              <a:rPr lang="pt-BR" dirty="0" smtClean="0"/>
              <a:t>Registro Armazenado;</a:t>
            </a:r>
          </a:p>
          <a:p>
            <a:pPr lvl="1"/>
            <a:r>
              <a:rPr lang="pt-BR" dirty="0" smtClean="0"/>
              <a:t>Arquivo Armazenado.</a:t>
            </a:r>
          </a:p>
        </p:txBody>
      </p:sp>
    </p:spTree>
    <p:extLst>
      <p:ext uri="{BB962C8B-B14F-4D97-AF65-F5344CB8AC3E}">
        <p14:creationId xmlns:p14="http://schemas.microsoft.com/office/powerpoint/2010/main" val="63362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Campo Armazenado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menor unidade de dados armazenado</a:t>
            </a:r>
          </a:p>
          <a:p>
            <a:r>
              <a:rPr lang="pt-BR" dirty="0" smtClean="0"/>
              <a:t>O banco de dados contém muitas ocorrências (ou instâncias) de cada um dos vários tipos de campos armazenados.</a:t>
            </a:r>
          </a:p>
        </p:txBody>
      </p:sp>
    </p:spTree>
    <p:extLst>
      <p:ext uri="{BB962C8B-B14F-4D97-AF65-F5344CB8AC3E}">
        <p14:creationId xmlns:p14="http://schemas.microsoft.com/office/powerpoint/2010/main" val="52269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 Armazenado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Coleção de campos armazenados, relacionados entre si.</a:t>
            </a:r>
          </a:p>
          <a:p>
            <a:r>
              <a:rPr lang="pt-BR" dirty="0" smtClean="0"/>
              <a:t>Aqui também temos tipos e ocorrências (ou instâncias).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360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Armazenado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Coleção de todas as ocorrências (ou instâncias)</a:t>
            </a:r>
          </a:p>
          <a:p>
            <a:r>
              <a:rPr lang="pt-BR" dirty="0" smtClean="0"/>
              <a:t>Elas são armazenadas em arquivos na memória física.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142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Independência de Dados</a:t>
            </a:r>
            <a:endParaRPr lang="pt-BR" dirty="0"/>
          </a:p>
        </p:txBody>
      </p:sp>
      <p:sp>
        <p:nvSpPr>
          <p:cNvPr id="6" name="Fluxograma: Disco magnético 5"/>
          <p:cNvSpPr/>
          <p:nvPr/>
        </p:nvSpPr>
        <p:spPr>
          <a:xfrm>
            <a:off x="1691680" y="1196752"/>
            <a:ext cx="5760640" cy="489654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059832" y="16288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Banco de Dados Armazenados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473424" y="3068960"/>
            <a:ext cx="86409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139952" y="2924944"/>
            <a:ext cx="86409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785792" y="3068960"/>
            <a:ext cx="86409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634048" y="4210236"/>
            <a:ext cx="3170200" cy="1523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139952" y="372806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Arquivos</a:t>
            </a:r>
            <a:endParaRPr lang="pt-BR" sz="12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43006"/>
              </p:ext>
            </p:extLst>
          </p:nvPr>
        </p:nvGraphicFramePr>
        <p:xfrm>
          <a:off x="4139952" y="4369833"/>
          <a:ext cx="2252837" cy="274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0041"/>
                <a:gridCol w="576064"/>
                <a:gridCol w="792088"/>
                <a:gridCol w="524644"/>
              </a:tblGrid>
              <a:tr h="249272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Porca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Vermelho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12.0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08548"/>
              </p:ext>
            </p:extLst>
          </p:nvPr>
        </p:nvGraphicFramePr>
        <p:xfrm>
          <a:off x="4397051" y="5291947"/>
          <a:ext cx="2252837" cy="274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0041"/>
                <a:gridCol w="576064"/>
                <a:gridCol w="792088"/>
                <a:gridCol w="524644"/>
              </a:tblGrid>
              <a:tr h="249272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Pino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Verde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17.0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787100" y="485363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Campos</a:t>
            </a:r>
            <a:endParaRPr lang="pt-BR" sz="1200" dirty="0"/>
          </a:p>
        </p:txBody>
      </p:sp>
      <p:cxnSp>
        <p:nvCxnSpPr>
          <p:cNvPr id="17" name="Conector de seta reta 16"/>
          <p:cNvCxnSpPr/>
          <p:nvPr/>
        </p:nvCxnSpPr>
        <p:spPr>
          <a:xfrm flipH="1" flipV="1">
            <a:off x="4397051" y="4644153"/>
            <a:ext cx="606997" cy="20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5" idx="0"/>
          </p:cNvCxnSpPr>
          <p:nvPr/>
        </p:nvCxnSpPr>
        <p:spPr>
          <a:xfrm flipH="1" flipV="1">
            <a:off x="4787101" y="4669548"/>
            <a:ext cx="432047" cy="18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5394097" y="4682021"/>
            <a:ext cx="40152" cy="17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5598846" y="4682021"/>
            <a:ext cx="558254" cy="22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523469" y="5074323"/>
            <a:ext cx="798228" cy="21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400417" y="5116356"/>
            <a:ext cx="315525" cy="14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5" idx="2"/>
          </p:cNvCxnSpPr>
          <p:nvPr/>
        </p:nvCxnSpPr>
        <p:spPr>
          <a:xfrm flipH="1">
            <a:off x="5040918" y="5130631"/>
            <a:ext cx="178230" cy="12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4630477" y="5096856"/>
            <a:ext cx="372647" cy="19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2337904" y="469511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Registros</a:t>
            </a:r>
            <a:endParaRPr lang="pt-BR" sz="1200" dirty="0"/>
          </a:p>
        </p:txBody>
      </p:sp>
      <p:cxnSp>
        <p:nvCxnSpPr>
          <p:cNvPr id="38" name="Conector de seta reta 37"/>
          <p:cNvCxnSpPr>
            <a:stCxn id="37" idx="3"/>
            <a:endCxn id="13" idx="1"/>
          </p:cNvCxnSpPr>
          <p:nvPr/>
        </p:nvCxnSpPr>
        <p:spPr>
          <a:xfrm flipV="1">
            <a:off x="3202000" y="4506993"/>
            <a:ext cx="937952" cy="32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4" idx="1"/>
          </p:cNvCxnSpPr>
          <p:nvPr/>
        </p:nvCxnSpPr>
        <p:spPr>
          <a:xfrm>
            <a:off x="3202000" y="4961591"/>
            <a:ext cx="1195051" cy="46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2" idx="1"/>
          </p:cNvCxnSpPr>
          <p:nvPr/>
        </p:nvCxnSpPr>
        <p:spPr>
          <a:xfrm flipH="1" flipV="1">
            <a:off x="3435238" y="3518587"/>
            <a:ext cx="704714" cy="34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12" idx="0"/>
          </p:cNvCxnSpPr>
          <p:nvPr/>
        </p:nvCxnSpPr>
        <p:spPr>
          <a:xfrm flipV="1">
            <a:off x="4572000" y="3562443"/>
            <a:ext cx="0" cy="16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4899149" y="3356993"/>
            <a:ext cx="816793" cy="39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4666" y="3965505"/>
            <a:ext cx="509079" cy="23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364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Independência de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um sistema de banco de dados, o DBA pode mudar a representação dos dados armazenados (campos, registros e arquivos).</a:t>
            </a:r>
          </a:p>
          <a:p>
            <a:r>
              <a:rPr lang="pt-BR" dirty="0" smtClean="0"/>
              <a:t>Porém, isso não afeta a aplicação.</a:t>
            </a:r>
          </a:p>
          <a:p>
            <a:r>
              <a:rPr lang="pt-BR" dirty="0" smtClean="0"/>
              <a:t>Dessa forma à independência dos dados para com a aplicação.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6881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dos Sistemas de Banco de Dados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51520" y="5475565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SILBERSCHATZ,A.  </a:t>
            </a:r>
            <a:r>
              <a:rPr lang="pt-BR" b="1" dirty="0" smtClean="0">
                <a:solidFill>
                  <a:schemeClr val="bg1"/>
                </a:solidFill>
              </a:rPr>
              <a:t>Sistemas </a:t>
            </a:r>
            <a:r>
              <a:rPr lang="pt-BR" b="1" dirty="0">
                <a:solidFill>
                  <a:schemeClr val="bg1"/>
                </a:solidFill>
              </a:rPr>
              <a:t>de </a:t>
            </a:r>
            <a:r>
              <a:rPr lang="pt-BR" b="1" dirty="0" smtClean="0">
                <a:solidFill>
                  <a:schemeClr val="bg1"/>
                </a:solidFill>
              </a:rPr>
              <a:t>Bancos </a:t>
            </a:r>
            <a:r>
              <a:rPr lang="pt-BR" b="1" dirty="0">
                <a:solidFill>
                  <a:schemeClr val="bg1"/>
                </a:solidFill>
              </a:rPr>
              <a:t>de </a:t>
            </a:r>
            <a:r>
              <a:rPr lang="pt-BR" b="1" dirty="0" smtClean="0">
                <a:solidFill>
                  <a:schemeClr val="bg1"/>
                </a:solidFill>
              </a:rPr>
              <a:t>Dados</a:t>
            </a:r>
            <a:r>
              <a:rPr lang="pt-BR" b="1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Editora </a:t>
            </a:r>
            <a:r>
              <a:rPr lang="pt-BR" dirty="0">
                <a:solidFill>
                  <a:schemeClr val="bg1"/>
                </a:solidFill>
              </a:rPr>
              <a:t>Campus, </a:t>
            </a:r>
            <a:r>
              <a:rPr lang="pt-BR" dirty="0" smtClean="0">
                <a:solidFill>
                  <a:schemeClr val="bg1"/>
                </a:solidFill>
              </a:rPr>
              <a:t>2012. (</a:t>
            </a:r>
            <a:r>
              <a:rPr lang="pt-BR" dirty="0" err="1" smtClean="0">
                <a:solidFill>
                  <a:schemeClr val="bg1"/>
                </a:solidFill>
              </a:rPr>
              <a:t>Pg</a:t>
            </a:r>
            <a:r>
              <a:rPr lang="pt-BR" dirty="0" smtClean="0">
                <a:solidFill>
                  <a:schemeClr val="bg1"/>
                </a:solidFill>
              </a:rPr>
              <a:t> 17)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1950-1960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Foram desenvolvidas fitas magnéticas para armazenamento de dados,</a:t>
            </a:r>
          </a:p>
          <a:p>
            <a:r>
              <a:rPr lang="pt-BR" dirty="0" smtClean="0"/>
              <a:t>Tarefas de processamento de dados como folha de pagamento eram automatizadas com dados armazenados em fitas.</a:t>
            </a:r>
          </a:p>
          <a:p>
            <a:r>
              <a:rPr lang="pt-BR" dirty="0" smtClean="0"/>
              <a:t>As fitas podiam ser lidas apenas sequencialmente e armazenavam mais dados do que a memória do computador.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07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Prof. João Ronaldo Cunha</a:t>
            </a:r>
            <a:endParaRPr lang="pt-BR" dirty="0"/>
          </a:p>
        </p:txBody>
      </p:sp>
      <p:sp>
        <p:nvSpPr>
          <p:cNvPr id="19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Links Redes Sociais</a:t>
            </a:r>
            <a:endParaRPr lang="pt-BR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" y="5292836"/>
            <a:ext cx="3952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7"/>
          <p:cNvSpPr txBox="1">
            <a:spLocks/>
          </p:cNvSpPr>
          <p:nvPr/>
        </p:nvSpPr>
        <p:spPr bwMode="auto">
          <a:xfrm>
            <a:off x="895376" y="5249973"/>
            <a:ext cx="5588794" cy="34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400" dirty="0">
                <a:latin typeface="+mj-lt"/>
                <a:hlinkClick r:id="rId3"/>
              </a:rPr>
              <a:t>http://talkitbr.com</a:t>
            </a:r>
            <a:r>
              <a:rPr lang="pt-BR" altLang="pt-BR" sz="2400" dirty="0">
                <a:latin typeface="+mj-lt"/>
              </a:rPr>
              <a:t> </a:t>
            </a:r>
            <a:r>
              <a:rPr lang="pt-BR" altLang="pt-BR" sz="2400" dirty="0">
                <a:solidFill>
                  <a:schemeClr val="bg1"/>
                </a:solidFill>
                <a:latin typeface="+mj-lt"/>
              </a:rPr>
              <a:t>(Blog </a:t>
            </a:r>
            <a:r>
              <a:rPr lang="pt-BR" altLang="pt-BR" sz="2400" dirty="0" err="1">
                <a:solidFill>
                  <a:schemeClr val="bg1"/>
                </a:solidFill>
                <a:latin typeface="+mj-lt"/>
              </a:rPr>
              <a:t>Talkitbr</a:t>
            </a:r>
            <a:r>
              <a:rPr lang="pt-BR" altLang="pt-BR" sz="2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3" y="3892659"/>
            <a:ext cx="301229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907605" y="4773723"/>
            <a:ext cx="5588794" cy="3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400">
                <a:latin typeface="+mj-lt"/>
                <a:hlinkClick r:id="rId5"/>
              </a:rPr>
              <a:t>https://www.facebook.com/mic.campinas/</a:t>
            </a:r>
            <a:r>
              <a:rPr lang="pt-BR" altLang="pt-BR" sz="2400">
                <a:latin typeface="+mj-lt"/>
              </a:rPr>
              <a:t> </a:t>
            </a:r>
          </a:p>
        </p:txBody>
      </p:sp>
      <p:pic>
        <p:nvPicPr>
          <p:cNvPr id="9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36" y="3414029"/>
            <a:ext cx="303609" cy="30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907605" y="3390216"/>
            <a:ext cx="5588794" cy="39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400">
                <a:latin typeface="+mj-lt"/>
                <a:hlinkClick r:id="rId7"/>
              </a:rPr>
              <a:t>/joão-ronaldo-cunha-40844a1</a:t>
            </a:r>
            <a:endParaRPr lang="pt-BR" altLang="pt-BR" sz="2400">
              <a:latin typeface="+mj-lt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pt-BR" altLang="pt-BR" sz="2400">
              <a:latin typeface="+mj-lt"/>
            </a:endParaRPr>
          </a:p>
        </p:txBody>
      </p:sp>
      <p:pic>
        <p:nvPicPr>
          <p:cNvPr id="1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8" y="2496057"/>
            <a:ext cx="30360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7"/>
          <p:cNvSpPr txBox="1">
            <a:spLocks/>
          </p:cNvSpPr>
          <p:nvPr/>
        </p:nvSpPr>
        <p:spPr bwMode="auto">
          <a:xfrm>
            <a:off x="907605" y="2446051"/>
            <a:ext cx="5588794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9pPr>
          </a:lstStyle>
          <a:p>
            <a:pPr>
              <a:buNone/>
            </a:pPr>
            <a:r>
              <a:rPr lang="pt-BR" altLang="pt-BR" sz="2400" dirty="0" smtClean="0">
                <a:latin typeface="+mj-lt"/>
                <a:hlinkClick r:id="rId9"/>
              </a:rPr>
              <a:t>joao.cunha@metrocamp.edu.br</a:t>
            </a:r>
            <a:r>
              <a:rPr lang="pt-BR" altLang="pt-BR" sz="2400" dirty="0" smtClean="0">
                <a:latin typeface="+mj-lt"/>
              </a:rPr>
              <a:t> </a:t>
            </a:r>
            <a:endParaRPr lang="pt-BR" altLang="pt-BR" sz="2400" dirty="0">
              <a:latin typeface="+mj-lt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pt-BR" altLang="pt-BR" sz="2400" dirty="0">
              <a:latin typeface="+mj-lt"/>
            </a:endParaRPr>
          </a:p>
        </p:txBody>
      </p:sp>
      <p:pic>
        <p:nvPicPr>
          <p:cNvPr id="1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49" y="2940160"/>
            <a:ext cx="332184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907605" y="2947303"/>
            <a:ext cx="525361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pt-BR" altLang="pt-BR" sz="2400" dirty="0">
                <a:latin typeface="+mj-lt"/>
                <a:cs typeface="Segoe UI Light" panose="020B0502040204020203" pitchFamily="34" charset="0"/>
                <a:hlinkClick r:id="rId11"/>
              </a:rPr>
              <a:t>https://goo.gl/fz7XJP</a:t>
            </a:r>
            <a:r>
              <a:rPr lang="pt-BR" altLang="pt-BR" sz="2400" dirty="0">
                <a:latin typeface="+mj-lt"/>
                <a:cs typeface="Segoe UI Light" panose="020B0502040204020203" pitchFamily="34" charset="0"/>
              </a:rPr>
              <a:t> </a:t>
            </a:r>
            <a:r>
              <a:rPr lang="pt-BR" altLang="pt-BR" sz="24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(Canal João Cunha)</a:t>
            </a:r>
          </a:p>
        </p:txBody>
      </p:sp>
      <p:sp>
        <p:nvSpPr>
          <p:cNvPr id="15" name="Content Placeholder 7"/>
          <p:cNvSpPr txBox="1">
            <a:spLocks/>
          </p:cNvSpPr>
          <p:nvPr/>
        </p:nvSpPr>
        <p:spPr bwMode="auto">
          <a:xfrm>
            <a:off x="907605" y="3846226"/>
            <a:ext cx="5588794" cy="39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400">
                <a:latin typeface="+mj-lt"/>
                <a:hlinkClick r:id="rId12"/>
              </a:rPr>
              <a:t>/joaoronaldo.cunha</a:t>
            </a:r>
            <a:endParaRPr lang="pt-BR" altLang="pt-BR" sz="2400">
              <a:latin typeface="+mj-lt"/>
            </a:endParaRPr>
          </a:p>
        </p:txBody>
      </p:sp>
      <p:pic>
        <p:nvPicPr>
          <p:cNvPr id="16" name="Picture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3" y="4842778"/>
            <a:ext cx="301229" cy="30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7"/>
          <p:cNvSpPr txBox="1">
            <a:spLocks/>
          </p:cNvSpPr>
          <p:nvPr/>
        </p:nvSpPr>
        <p:spPr bwMode="auto">
          <a:xfrm>
            <a:off x="896889" y="4322476"/>
            <a:ext cx="5588794" cy="39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400">
                <a:latin typeface="+mj-lt"/>
                <a:hlinkClick r:id="rId14"/>
              </a:rPr>
              <a:t>/joaocunhaeld</a:t>
            </a:r>
            <a:endParaRPr lang="pt-BR" altLang="pt-BR" sz="2400">
              <a:latin typeface="+mj-lt"/>
            </a:endParaRPr>
          </a:p>
        </p:txBody>
      </p:sp>
      <p:pic>
        <p:nvPicPr>
          <p:cNvPr id="18" name="Picture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37" y="4367720"/>
            <a:ext cx="301228" cy="30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519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 de 1960 e 1970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Difundido uso de discos rígidos. Estes discos permitiam acesso direto a dados.</a:t>
            </a:r>
          </a:p>
          <a:p>
            <a:r>
              <a:rPr lang="pt-BR" dirty="0" smtClean="0"/>
              <a:t>Foram criados os primeiros bancos de dados em rede e hierárquicos que permitiam armazenar estruturas de dados em disco.</a:t>
            </a:r>
          </a:p>
          <a:p>
            <a:r>
              <a:rPr lang="pt-BR" dirty="0" smtClean="0"/>
              <a:t>Em 1970, </a:t>
            </a:r>
            <a:r>
              <a:rPr lang="pt-BR" dirty="0" err="1" smtClean="0"/>
              <a:t>Codd</a:t>
            </a:r>
            <a:r>
              <a:rPr lang="pt-BR" dirty="0" smtClean="0"/>
              <a:t> define modelo relacional e métodos procedurais para consulta de dados no modelo relacional.</a:t>
            </a:r>
          </a:p>
        </p:txBody>
      </p:sp>
    </p:spTree>
    <p:extLst>
      <p:ext uri="{BB962C8B-B14F-4D97-AF65-F5344CB8AC3E}">
        <p14:creationId xmlns:p14="http://schemas.microsoft.com/office/powerpoint/2010/main" val="4153980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1980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Modelo relacional não era usado na prática devido a problemas de desempenho.</a:t>
            </a:r>
          </a:p>
          <a:p>
            <a:r>
              <a:rPr lang="pt-BR" dirty="0" smtClean="0"/>
              <a:t>Mas surgiu o System R da IBM </a:t>
            </a:r>
            <a:r>
              <a:rPr lang="pt-BR" dirty="0" err="1" smtClean="0"/>
              <a:t>Research</a:t>
            </a:r>
            <a:r>
              <a:rPr lang="pt-BR" dirty="0" smtClean="0"/>
              <a:t>, com técnicas para construção de um sistema de banco de dados eficiente.</a:t>
            </a:r>
          </a:p>
          <a:p>
            <a:r>
              <a:rPr lang="pt-BR" dirty="0" smtClean="0"/>
              <a:t>Surge o primeiro protótipo funcional do System R, dando origem mais tarde ao primeiro banco de dados relacional da IBM, o SQL/DS.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30900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1980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Ao mesmo tempo, o sistema Integres é desenvolvido pela Universidade da </a:t>
            </a:r>
            <a:r>
              <a:rPr lang="pt-BR" dirty="0" err="1" smtClean="0"/>
              <a:t>California</a:t>
            </a:r>
            <a:r>
              <a:rPr lang="pt-BR" dirty="0" smtClean="0"/>
              <a:t>, em Berkeley.</a:t>
            </a:r>
          </a:p>
          <a:p>
            <a:r>
              <a:rPr lang="pt-BR" dirty="0" smtClean="0"/>
              <a:t>Os primeiros grandes Bancos de Dados relacionais então são disponibilizados: IBM DB2, Oracle, </a:t>
            </a:r>
            <a:r>
              <a:rPr lang="pt-BR" dirty="0" err="1" smtClean="0"/>
              <a:t>Ingres</a:t>
            </a:r>
            <a:r>
              <a:rPr lang="pt-BR" dirty="0" smtClean="0"/>
              <a:t> e DEC </a:t>
            </a:r>
            <a:r>
              <a:rPr lang="pt-BR" dirty="0" err="1" smtClean="0"/>
              <a:t>Rdb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Bancos de Dados relacionais passam a ser competitivos comparados com os Bancos de Dados em rede e hierárquicos.</a:t>
            </a:r>
          </a:p>
          <a:p>
            <a:r>
              <a:rPr lang="pt-BR" dirty="0" smtClean="0"/>
              <a:t>Porém, os Bancos de Dados relacionais eram mais fáceis de usar e foram cada vez mais sendo adotados.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81357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1990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Desenvolvimento da linguagem SQL para uso em aplicações de apoio a decisão</a:t>
            </a:r>
          </a:p>
          <a:p>
            <a:r>
              <a:rPr lang="pt-BR" dirty="0" smtClean="0"/>
              <a:t>Surgem vários bancos de dados paralelo.</a:t>
            </a:r>
          </a:p>
          <a:p>
            <a:r>
              <a:rPr lang="pt-BR" dirty="0" smtClean="0"/>
              <a:t>Com o crescimento explosivo da Web, os Bancos de Dados passam a ser ainda mais utilizados.</a:t>
            </a:r>
          </a:p>
          <a:p>
            <a:r>
              <a:rPr lang="pt-BR" dirty="0" smtClean="0"/>
              <a:t>Surgem demandas como milhares de transações concorrentes, alta confiabilidade e disponibilidade 24X7.</a:t>
            </a:r>
          </a:p>
          <a:p>
            <a:r>
              <a:rPr lang="pt-BR" dirty="0" smtClean="0"/>
              <a:t>Os sistemas de banco de dados então evoluem cada vez mais para atender as novas demandas.</a:t>
            </a:r>
          </a:p>
        </p:txBody>
      </p:sp>
    </p:spTree>
    <p:extLst>
      <p:ext uri="{BB962C8B-B14F-4D97-AF65-F5344CB8AC3E}">
        <p14:creationId xmlns:p14="http://schemas.microsoft.com/office/powerpoint/2010/main" val="4087302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2000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Uso de XML para troca de dados e armazenamento de dados complexos</a:t>
            </a:r>
          </a:p>
          <a:p>
            <a:r>
              <a:rPr lang="pt-BR" dirty="0" smtClean="0"/>
              <a:t>Surgimento de vários Sistemas de Banco de Dados open </a:t>
            </a:r>
            <a:r>
              <a:rPr lang="pt-BR" dirty="0" err="1" smtClean="0"/>
              <a:t>source</a:t>
            </a:r>
            <a:r>
              <a:rPr lang="pt-BR" dirty="0" smtClean="0"/>
              <a:t> como </a:t>
            </a:r>
            <a:r>
              <a:rPr lang="pt-BR" dirty="0" err="1" smtClean="0"/>
              <a:t>PostgreSQL</a:t>
            </a:r>
            <a:r>
              <a:rPr lang="pt-BR" dirty="0" smtClean="0"/>
              <a:t> e MySQL.</a:t>
            </a:r>
          </a:p>
          <a:p>
            <a:r>
              <a:rPr lang="pt-BR" dirty="0" smtClean="0"/>
              <a:t>Crescimento no uso de Bancos de Dados especializados para análise de dados.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3618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2010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Surge a Internet das Coisas.</a:t>
            </a:r>
          </a:p>
          <a:p>
            <a:r>
              <a:rPr lang="pt-BR" dirty="0" smtClean="0"/>
              <a:t>Quantidade de dados cresce exponencialmente</a:t>
            </a:r>
          </a:p>
          <a:p>
            <a:r>
              <a:rPr lang="pt-BR" dirty="0" smtClean="0"/>
              <a:t>Nos últimos 3 anos foram armazenados mais dados que todos os demais anos da história.</a:t>
            </a:r>
          </a:p>
          <a:p>
            <a:r>
              <a:rPr lang="pt-BR" dirty="0" smtClean="0"/>
              <a:t>O formato JSON passa a ser largamente utilizado.</a:t>
            </a:r>
          </a:p>
          <a:p>
            <a:r>
              <a:rPr lang="pt-BR" dirty="0" smtClean="0"/>
              <a:t>Surgem Bancos de Dados não relacionais e de documentos.</a:t>
            </a:r>
          </a:p>
        </p:txBody>
      </p:sp>
    </p:spTree>
    <p:extLst>
      <p:ext uri="{BB962C8B-B14F-4D97-AF65-F5344CB8AC3E}">
        <p14:creationId xmlns:p14="http://schemas.microsoft.com/office/powerpoint/2010/main" val="763165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dos Bancos de Dados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t="575" b="1"/>
          <a:stretch/>
        </p:blipFill>
        <p:spPr>
          <a:xfrm>
            <a:off x="57150" y="1628800"/>
            <a:ext cx="9029700" cy="434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73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842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Você sabe a diferença entre dados e informações? Cite dados com os quais você convive diariamente.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Agora, em que momento esses dados se transformam em informações?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607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pt-BR" dirty="0" smtClean="0"/>
              <a:t>Descreva a importância da independência dos dados e como isso implica no desenvolvimento dos aplicativos atuais.</a:t>
            </a:r>
          </a:p>
          <a:p>
            <a:pPr marL="514350" indent="-514350">
              <a:buFont typeface="+mj-lt"/>
              <a:buAutoNum type="arabicPeriod" startAt="3"/>
            </a:pPr>
            <a:endParaRPr lang="pt-BR" dirty="0"/>
          </a:p>
          <a:p>
            <a:pPr marL="514350" indent="-514350">
              <a:buFont typeface="+mj-lt"/>
              <a:buAutoNum type="arabicPeriod" startAt="3"/>
            </a:pPr>
            <a:r>
              <a:rPr lang="pt-BR" dirty="0"/>
              <a:t>Estamos vivendo hoje a era do Big Data. Você sabe o que é isso?</a:t>
            </a:r>
          </a:p>
          <a:p>
            <a:pPr marL="514350" indent="-514350">
              <a:buFont typeface="+mj-lt"/>
              <a:buAutoNum type="arabicPeriod" startAt="3"/>
            </a:pPr>
            <a:endParaRPr lang="pt-BR" dirty="0" smtClean="0"/>
          </a:p>
          <a:p>
            <a:pPr marL="514350" indent="-514350">
              <a:buFont typeface="+mj-lt"/>
              <a:buAutoNum type="arabicPeriod" startAt="3"/>
            </a:pPr>
            <a:endParaRPr lang="pt-BR" dirty="0"/>
          </a:p>
          <a:p>
            <a:pPr marL="514350" indent="-514350">
              <a:buFont typeface="+mj-lt"/>
              <a:buAutoNum type="arabicPeriod" startAt="3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15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 do curso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Modelar </a:t>
            </a:r>
            <a:r>
              <a:rPr lang="pt-BR" dirty="0"/>
              <a:t>projetos de bancos de dados (</a:t>
            </a:r>
            <a:r>
              <a:rPr lang="pt-BR" dirty="0" err="1"/>
              <a:t>BDs</a:t>
            </a:r>
            <a:r>
              <a:rPr lang="pt-BR" dirty="0"/>
              <a:t>), a partir de sistema gerenciador de banco de dados (SGBD), favorecendo a confiabilidade no uso dos dados nos ambientes organizacionais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Analisar </a:t>
            </a:r>
            <a:r>
              <a:rPr lang="pt-BR" dirty="0"/>
              <a:t>e selecionar os mecanismos de gerenciamento de transações e de recuperação de falhas utilizados pelo SGBD, visando garantir segurança e integridade dos dados. </a:t>
            </a:r>
            <a:endParaRPr lang="pt-BR" dirty="0" smtClean="0"/>
          </a:p>
          <a:p>
            <a:r>
              <a:rPr lang="pt-BR" dirty="0" smtClean="0"/>
              <a:t>Avaliar </a:t>
            </a:r>
            <a:r>
              <a:rPr lang="pt-BR" dirty="0"/>
              <a:t>os critérios de desempenho do SGBD no contexto do servidor de aplicação de banco de dados, visando a qualidade do serviço prestado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Gerir </a:t>
            </a:r>
            <a:r>
              <a:rPr lang="pt-BR" dirty="0"/>
              <a:t>a adaptação de banco de dados relacionais em BD objetos relacionais ou BD distribuídos, compatibilizando aplicações de paradigmas, para atender às exigências do mercado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Gerenciar </a:t>
            </a:r>
            <a:r>
              <a:rPr lang="pt-BR" dirty="0"/>
              <a:t>o conteúdo do banco de dados, recorrendo à mineração de dados, para relacionar o conhecimento da organização estrategicamente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E-mail:</a:t>
            </a:r>
          </a:p>
          <a:p>
            <a:pPr lvl="1"/>
            <a:r>
              <a:rPr lang="pt-BR" dirty="0" smtClean="0"/>
              <a:t>Joao.cunha@metrocamp.edu.br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9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2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 </a:t>
            </a:r>
            <a:r>
              <a:rPr lang="pt-BR" dirty="0"/>
              <a:t>a sistemas de bancos de dados. </a:t>
            </a:r>
            <a:endParaRPr lang="pt-BR" dirty="0" smtClean="0"/>
          </a:p>
          <a:p>
            <a:pPr lvl="1"/>
            <a:r>
              <a:rPr lang="pt-BR" dirty="0"/>
              <a:t>DATE, C. J. </a:t>
            </a:r>
            <a:endParaRPr lang="pt-BR" dirty="0" smtClean="0"/>
          </a:p>
          <a:p>
            <a:pPr lvl="1"/>
            <a:r>
              <a:rPr lang="pt-BR" dirty="0" smtClean="0"/>
              <a:t>Editora Campus</a:t>
            </a:r>
            <a:r>
              <a:rPr lang="pt-BR" dirty="0"/>
              <a:t>, 2004</a:t>
            </a:r>
            <a:r>
              <a:rPr lang="pt-BR" dirty="0" smtClean="0"/>
              <a:t>.</a:t>
            </a:r>
          </a:p>
          <a:p>
            <a:r>
              <a:rPr lang="pt-BR" dirty="0" smtClean="0"/>
              <a:t>Sistemas de Banco de Dados</a:t>
            </a:r>
          </a:p>
          <a:p>
            <a:pPr lvl="1"/>
            <a:r>
              <a:rPr lang="pt-BR" dirty="0" smtClean="0"/>
              <a:t>Ramez E. </a:t>
            </a:r>
            <a:r>
              <a:rPr lang="pt-BR" dirty="0" err="1" smtClean="0"/>
              <a:t>Elmasri</a:t>
            </a:r>
            <a:r>
              <a:rPr lang="pt-BR" dirty="0" smtClean="0"/>
              <a:t> &amp; </a:t>
            </a:r>
            <a:r>
              <a:rPr lang="pt-BR" dirty="0" err="1" smtClean="0"/>
              <a:t>Shamkant</a:t>
            </a:r>
            <a:r>
              <a:rPr lang="pt-BR" dirty="0" smtClean="0"/>
              <a:t> </a:t>
            </a:r>
            <a:r>
              <a:rPr lang="pt-BR" dirty="0" err="1" smtClean="0"/>
              <a:t>Navathe</a:t>
            </a:r>
            <a:endParaRPr lang="pt-BR" dirty="0" smtClean="0"/>
          </a:p>
          <a:p>
            <a:pPr lvl="1"/>
            <a:r>
              <a:rPr lang="pt-BR" dirty="0" smtClean="0"/>
              <a:t>Pearson</a:t>
            </a:r>
          </a:p>
          <a:p>
            <a:r>
              <a:rPr lang="pt-BR" dirty="0" smtClean="0"/>
              <a:t>Sistema de Banco de Dados</a:t>
            </a:r>
          </a:p>
          <a:p>
            <a:pPr lvl="1"/>
            <a:r>
              <a:rPr lang="pt-BR" dirty="0" smtClean="0"/>
              <a:t>SILBERSCHATZ, </a:t>
            </a:r>
            <a:r>
              <a:rPr lang="pt-BR" dirty="0" err="1" smtClean="0"/>
              <a:t>Korth</a:t>
            </a:r>
            <a:r>
              <a:rPr lang="pt-BR" dirty="0" smtClean="0"/>
              <a:t> &amp; </a:t>
            </a:r>
            <a:r>
              <a:rPr lang="pt-BR" dirty="0" err="1" smtClean="0"/>
              <a:t>Sudarshan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Pearson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8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Dados?</a:t>
            </a:r>
            <a:endParaRPr lang="pt-B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“É uma informação em bruto, precisa ter um contexto para ter algum significado.”</a:t>
            </a:r>
          </a:p>
          <a:p>
            <a:r>
              <a:rPr lang="pt-BR" dirty="0" smtClean="0"/>
              <a:t>O valor de um dado nem sempre é transparente, principalmente se você não conhecer a base de onde ele foi obtido. </a:t>
            </a:r>
          </a:p>
          <a:p>
            <a:r>
              <a:rPr lang="pt-BR" dirty="0" smtClean="0"/>
              <a:t>Dado também é o valor do campo quando é armazenado no Banco de Dados.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Personalizar design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974806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camp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97480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ar design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974806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ersonalizar design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974806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2105</Words>
  <Application>Microsoft Office PowerPoint</Application>
  <PresentationFormat>Apresentação na tela (4:3)</PresentationFormat>
  <Paragraphs>264</Paragraphs>
  <Slides>61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Calibri Light</vt:lpstr>
      <vt:lpstr>Segoe UI Light</vt:lpstr>
      <vt:lpstr>Times New Roman</vt:lpstr>
      <vt:lpstr>3_Personalizar design</vt:lpstr>
      <vt:lpstr>Metrocamp</vt:lpstr>
      <vt:lpstr>Personalizar design</vt:lpstr>
      <vt:lpstr>2_Personalizar design</vt:lpstr>
      <vt:lpstr>Aula Inicial</vt:lpstr>
      <vt:lpstr>Agenda</vt:lpstr>
      <vt:lpstr>Apresentação Inicial</vt:lpstr>
      <vt:lpstr>Prof. João Ronaldo Cunha</vt:lpstr>
      <vt:lpstr>Prof. João Ronaldo Cunha</vt:lpstr>
      <vt:lpstr>Objetivo do curso</vt:lpstr>
      <vt:lpstr>Bibliografia</vt:lpstr>
      <vt:lpstr>Conceitos Básicos</vt:lpstr>
      <vt:lpstr>O que são Dados?</vt:lpstr>
      <vt:lpstr>O que é Informação?</vt:lpstr>
      <vt:lpstr>Dados X Informação</vt:lpstr>
      <vt:lpstr>Abstração de Dados</vt:lpstr>
      <vt:lpstr>Sistema de Banco de Dados</vt:lpstr>
      <vt:lpstr>O que é Banco de Dados?</vt:lpstr>
      <vt:lpstr>O que é um Sistema Gerenciador de Banco de Dados?</vt:lpstr>
      <vt:lpstr>O que é um Sistema de Banco de Dados ?</vt:lpstr>
      <vt:lpstr>Aplicações do Sistema de Banco de Dados</vt:lpstr>
      <vt:lpstr>Informação Empresarial</vt:lpstr>
      <vt:lpstr>Bancos e Finanças</vt:lpstr>
      <vt:lpstr>Outros</vt:lpstr>
      <vt:lpstr>Usuários de Sistemas de Banco de Dados</vt:lpstr>
      <vt:lpstr>Usuários Leigos</vt:lpstr>
      <vt:lpstr>Programadores de Aplicação</vt:lpstr>
      <vt:lpstr>Usuários Avançados</vt:lpstr>
      <vt:lpstr>Usuários Especializados</vt:lpstr>
      <vt:lpstr>Administradores</vt:lpstr>
      <vt:lpstr>Administradores</vt:lpstr>
      <vt:lpstr>Estrutura do SGBD</vt:lpstr>
      <vt:lpstr>Vantagens de usar Sistemas de Banco de Dados</vt:lpstr>
      <vt:lpstr>Controle de Redundância</vt:lpstr>
      <vt:lpstr>Restrição a acessos não autorizados</vt:lpstr>
      <vt:lpstr>Armazenamento Persistente</vt:lpstr>
      <vt:lpstr>Facilidade no acesso aos dados</vt:lpstr>
      <vt:lpstr>Técnicas de Pesquisa acesso eficiente aos dados</vt:lpstr>
      <vt:lpstr>Backup e Recuperação</vt:lpstr>
      <vt:lpstr>Múltiplas Interfaces de Acesso</vt:lpstr>
      <vt:lpstr>Relacionamento entre dados</vt:lpstr>
      <vt:lpstr>Outras Vantagens</vt:lpstr>
      <vt:lpstr>Independência de Dados</vt:lpstr>
      <vt:lpstr>Sistemas com Dependência de Dados</vt:lpstr>
      <vt:lpstr>Sistemas com Dependência de Dados</vt:lpstr>
      <vt:lpstr>Independência de Dados</vt:lpstr>
      <vt:lpstr>Campo Armazenado</vt:lpstr>
      <vt:lpstr>Registro Armazenado</vt:lpstr>
      <vt:lpstr>Arquivo Armazenado</vt:lpstr>
      <vt:lpstr>Independência de Dados</vt:lpstr>
      <vt:lpstr>Independência de Dados</vt:lpstr>
      <vt:lpstr>Evolução dos Sistemas de Banco de Dados</vt:lpstr>
      <vt:lpstr>1950-1960</vt:lpstr>
      <vt:lpstr>Final de 1960 e 1970</vt:lpstr>
      <vt:lpstr>1980</vt:lpstr>
      <vt:lpstr>1980</vt:lpstr>
      <vt:lpstr>1990</vt:lpstr>
      <vt:lpstr>2000</vt:lpstr>
      <vt:lpstr>2010</vt:lpstr>
      <vt:lpstr>Evolução dos Bancos de Dados</vt:lpstr>
      <vt:lpstr>Exercício</vt:lpstr>
      <vt:lpstr>Exercício</vt:lpstr>
      <vt:lpstr>Exercício</vt:lpstr>
      <vt:lpstr>Dúvidas</vt:lpstr>
      <vt:lpstr>Apresentação do PowerPoint</vt:lpstr>
    </vt:vector>
  </TitlesOfParts>
  <Company>Veris Faculdades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Veris Faculdades</dc:creator>
  <cp:lastModifiedBy>Joao Cunha</cp:lastModifiedBy>
  <cp:revision>82</cp:revision>
  <cp:lastPrinted>2017-08-02T21:03:36Z</cp:lastPrinted>
  <dcterms:created xsi:type="dcterms:W3CDTF">2017-07-23T04:39:00Z</dcterms:created>
  <dcterms:modified xsi:type="dcterms:W3CDTF">2018-02-04T11:25:27Z</dcterms:modified>
</cp:coreProperties>
</file>