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79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8tdMdA45y9o9wM+qvI+cXxWoI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5425f9b6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25425f9b6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 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ctrTitle"/>
          </p:nvPr>
        </p:nvSpPr>
        <p:spPr>
          <a:xfrm>
            <a:off x="651200" y="2546700"/>
            <a:ext cx="6948600" cy="17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entury Gothic"/>
              <a:buNone/>
              <a:defRPr sz="6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ubTitle" idx="1"/>
          </p:nvPr>
        </p:nvSpPr>
        <p:spPr>
          <a:xfrm>
            <a:off x="1664475" y="5281600"/>
            <a:ext cx="5444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2"/>
          </p:nvPr>
        </p:nvSpPr>
        <p:spPr>
          <a:xfrm>
            <a:off x="1703500" y="5057175"/>
            <a:ext cx="4331400" cy="18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body" idx="1"/>
          </p:nvPr>
        </p:nvSpPr>
        <p:spPr>
          <a:xfrm>
            <a:off x="1154242" y="1499587"/>
            <a:ext cx="10515600" cy="4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/>
          <p:nvPr/>
        </p:nvSpPr>
        <p:spPr>
          <a:xfrm>
            <a:off x="1" y="0"/>
            <a:ext cx="974360" cy="68580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6"/>
          <p:cNvCxnSpPr/>
          <p:nvPr/>
        </p:nvCxnSpPr>
        <p:spPr>
          <a:xfrm>
            <a:off x="1130508" y="1094282"/>
            <a:ext cx="1022329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26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 b="1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25425f9b65_1_5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/>
          <p:nvPr/>
        </p:nvSpPr>
        <p:spPr>
          <a:xfrm>
            <a:off x="1" y="0"/>
            <a:ext cx="974360" cy="68580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28"/>
          <p:cNvCxnSpPr/>
          <p:nvPr/>
        </p:nvCxnSpPr>
        <p:spPr>
          <a:xfrm>
            <a:off x="1130508" y="1094282"/>
            <a:ext cx="1022329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/>
          <p:nvPr/>
        </p:nvSpPr>
        <p:spPr>
          <a:xfrm>
            <a:off x="1" y="0"/>
            <a:ext cx="974360" cy="68580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7;p29"/>
          <p:cNvCxnSpPr/>
          <p:nvPr/>
        </p:nvCxnSpPr>
        <p:spPr>
          <a:xfrm>
            <a:off x="1130508" y="1094282"/>
            <a:ext cx="1022329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29"/>
          <p:cNvSpPr txBox="1">
            <a:spLocks noGrp="1"/>
          </p:cNvSpPr>
          <p:nvPr>
            <p:ph type="body" idx="1"/>
          </p:nvPr>
        </p:nvSpPr>
        <p:spPr>
          <a:xfrm>
            <a:off x="1473050" y="1648625"/>
            <a:ext cx="4799700" cy="397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>
              <a:spcBef>
                <a:spcPts val="1000"/>
              </a:spcBef>
              <a:spcAft>
                <a:spcPts val="0"/>
              </a:spcAft>
              <a:buSzPts val="3000"/>
              <a:buChar char="•"/>
              <a:defRPr/>
            </a:lvl1pPr>
            <a:lvl2pPr marL="914400" lvl="1" indent="-387350">
              <a:spcBef>
                <a:spcPts val="500"/>
              </a:spcBef>
              <a:spcAft>
                <a:spcPts val="0"/>
              </a:spcAft>
              <a:buSzPts val="2500"/>
              <a:buChar char="•"/>
              <a:defRPr/>
            </a:lvl2pPr>
            <a:lvl3pPr marL="1371600" lvl="2" indent="-35560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>
            <a:spLocks noGrp="1"/>
          </p:cNvSpPr>
          <p:nvPr>
            <p:ph type="pic" idx="2"/>
          </p:nvPr>
        </p:nvSpPr>
        <p:spPr>
          <a:xfrm>
            <a:off x="6565225" y="1629125"/>
            <a:ext cx="4827600" cy="40095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entury Gothic"/>
              <a:buNone/>
              <a:defRPr sz="5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1154242" y="1909312"/>
            <a:ext cx="10515600" cy="42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7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4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1D8A1A-467B-68A7-D06C-E8F303DD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8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dirty="0"/>
              <a:t>Contratos Inteligentes</a:t>
            </a:r>
            <a:endParaRPr dirty="0"/>
          </a:p>
        </p:txBody>
      </p:sp>
      <p:sp>
        <p:nvSpPr>
          <p:cNvPr id="151" name="Google Shape;151;p9"/>
          <p:cNvSpPr txBox="1"/>
          <p:nvPr/>
        </p:nvSpPr>
        <p:spPr>
          <a:xfrm>
            <a:off x="1154241" y="1126379"/>
            <a:ext cx="108228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“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Apuesta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Baloncesto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dirty="0"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6747" y="5178951"/>
            <a:ext cx="1212670" cy="121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0223" y="5501071"/>
            <a:ext cx="605718" cy="56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2129" y="2017465"/>
            <a:ext cx="592000" cy="56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25513" y="2444107"/>
            <a:ext cx="891328" cy="89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8149" y="1195296"/>
            <a:ext cx="786533" cy="82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27636" y="1199648"/>
            <a:ext cx="811126" cy="78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 descr="Shape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89336" y="3066435"/>
            <a:ext cx="362151" cy="56843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 txBox="1"/>
          <p:nvPr/>
        </p:nvSpPr>
        <p:spPr>
          <a:xfrm>
            <a:off x="8399657" y="2305404"/>
            <a:ext cx="3077313" cy="141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</a:t>
            </a:r>
            <a:r>
              <a:rPr lang="en-US" sz="1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1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Mets </a:t>
            </a:r>
            <a:r>
              <a:rPr lang="en-US" sz="1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ganan</a:t>
            </a:r>
            <a:r>
              <a:rPr lang="en-US" sz="1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Juan </a:t>
            </a:r>
            <a:r>
              <a:rPr lang="en-US" sz="16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recibe</a:t>
            </a:r>
            <a:r>
              <a:rPr lang="en-US" sz="16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 ETH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lang="en-US" sz="1600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</a:t>
            </a:r>
            <a:r>
              <a:rPr lang="en-US" sz="1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1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Cangrejeros</a:t>
            </a:r>
            <a:r>
              <a:rPr lang="en-US" sz="1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ganan</a:t>
            </a:r>
            <a:r>
              <a:rPr lang="en-US" sz="1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Pedro </a:t>
            </a:r>
            <a:r>
              <a:rPr lang="en-US" sz="16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recibe</a:t>
            </a:r>
            <a:r>
              <a:rPr lang="en-US" sz="16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 ETH </a:t>
            </a:r>
            <a:endParaRPr sz="1100" dirty="0"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41142" y="3835073"/>
            <a:ext cx="844240" cy="8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8399657" y="4048033"/>
            <a:ext cx="2735309" cy="5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Mets </a:t>
            </a:r>
            <a:r>
              <a:rPr lang="en-US" sz="2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ganan</a:t>
            </a:r>
            <a:endParaRPr dirty="0"/>
          </a:p>
        </p:txBody>
      </p:sp>
      <p:cxnSp>
        <p:nvCxnSpPr>
          <p:cNvPr id="164" name="Google Shape;164;p9"/>
          <p:cNvCxnSpPr>
            <a:endCxn id="162" idx="0"/>
          </p:cNvCxnSpPr>
          <p:nvPr/>
        </p:nvCxnSpPr>
        <p:spPr>
          <a:xfrm flipH="1">
            <a:off x="6063262" y="3447173"/>
            <a:ext cx="8100" cy="387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5" name="Google Shape;165;p9"/>
          <p:cNvCxnSpPr/>
          <p:nvPr/>
        </p:nvCxnSpPr>
        <p:spPr>
          <a:xfrm flipH="1">
            <a:off x="6071424" y="4760305"/>
            <a:ext cx="1" cy="41864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p9"/>
          <p:cNvCxnSpPr/>
          <p:nvPr/>
        </p:nvCxnSpPr>
        <p:spPr>
          <a:xfrm rot="10800000">
            <a:off x="7284421" y="2839210"/>
            <a:ext cx="46225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9"/>
          <p:cNvCxnSpPr/>
          <p:nvPr/>
        </p:nvCxnSpPr>
        <p:spPr>
          <a:xfrm>
            <a:off x="4471346" y="2853835"/>
            <a:ext cx="41841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9" name="Google Shape;169;p9"/>
          <p:cNvSpPr txBox="1"/>
          <p:nvPr/>
        </p:nvSpPr>
        <p:spPr>
          <a:xfrm>
            <a:off x="1464745" y="4048032"/>
            <a:ext cx="2476477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</a:t>
            </a:r>
            <a:r>
              <a:rPr lang="en-US" sz="2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evento</a:t>
            </a:r>
            <a:endParaRPr dirty="0"/>
          </a:p>
        </p:txBody>
      </p:sp>
      <p:sp>
        <p:nvSpPr>
          <p:cNvPr id="170" name="Google Shape;170;p9"/>
          <p:cNvSpPr txBox="1"/>
          <p:nvPr/>
        </p:nvSpPr>
        <p:spPr>
          <a:xfrm>
            <a:off x="1464745" y="5483661"/>
            <a:ext cx="2476476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Ejecución</a:t>
            </a:r>
            <a:r>
              <a:rPr lang="en-US" sz="2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2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acuerdo</a:t>
            </a:r>
            <a:endParaRPr dirty="0"/>
          </a:p>
        </p:txBody>
      </p:sp>
      <p:sp>
        <p:nvSpPr>
          <p:cNvPr id="171" name="Google Shape;171;p9"/>
          <p:cNvSpPr txBox="1"/>
          <p:nvPr/>
        </p:nvSpPr>
        <p:spPr>
          <a:xfrm>
            <a:off x="8399657" y="5483661"/>
            <a:ext cx="2770091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Juan </a:t>
            </a:r>
            <a:r>
              <a:rPr lang="en-US" sz="2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recibe</a:t>
            </a:r>
            <a:r>
              <a:rPr lang="en-US" sz="2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 ETH</a:t>
            </a:r>
            <a:endParaRPr dirty="0"/>
          </a:p>
        </p:txBody>
      </p:sp>
      <p:sp>
        <p:nvSpPr>
          <p:cNvPr id="24" name="Google Shape;161;p9">
            <a:extLst>
              <a:ext uri="{FF2B5EF4-FFF2-40B4-BE49-F238E27FC236}">
                <a16:creationId xmlns:a16="http://schemas.microsoft.com/office/drawing/2014/main" id="{8C2EC64B-6955-B12C-C1A4-FBB37F53266E}"/>
              </a:ext>
            </a:extLst>
          </p:cNvPr>
          <p:cNvSpPr txBox="1"/>
          <p:nvPr/>
        </p:nvSpPr>
        <p:spPr>
          <a:xfrm>
            <a:off x="9614682" y="1438944"/>
            <a:ext cx="512954" cy="36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1" i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</a:t>
            </a:r>
            <a:endParaRPr dirty="0"/>
          </a:p>
        </p:txBody>
      </p:sp>
      <p:sp>
        <p:nvSpPr>
          <p:cNvPr id="25" name="Google Shape;169;p9">
            <a:extLst>
              <a:ext uri="{FF2B5EF4-FFF2-40B4-BE49-F238E27FC236}">
                <a16:creationId xmlns:a16="http://schemas.microsoft.com/office/drawing/2014/main" id="{DD36DE3A-676F-2E00-15B4-6FFC01F613AA}"/>
              </a:ext>
            </a:extLst>
          </p:cNvPr>
          <p:cNvSpPr txBox="1"/>
          <p:nvPr/>
        </p:nvSpPr>
        <p:spPr>
          <a:xfrm>
            <a:off x="1464746" y="2686683"/>
            <a:ext cx="2476477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Redactar</a:t>
            </a:r>
            <a:r>
              <a:rPr lang="en-US" sz="2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acuerdo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dirty="0"/>
              <a:t>Contratos Inteligentes</a:t>
            </a:r>
            <a:endParaRPr dirty="0"/>
          </a:p>
        </p:txBody>
      </p:sp>
      <p:sp>
        <p:nvSpPr>
          <p:cNvPr id="178" name="Google Shape;178;p10"/>
          <p:cNvSpPr txBox="1"/>
          <p:nvPr/>
        </p:nvSpPr>
        <p:spPr>
          <a:xfrm>
            <a:off x="1154241" y="1126379"/>
            <a:ext cx="108228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Usos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Contratos Inteligentes</a:t>
            </a:r>
            <a:endParaRPr dirty="0"/>
          </a:p>
        </p:txBody>
      </p:sp>
      <p:sp>
        <p:nvSpPr>
          <p:cNvPr id="179" name="Google Shape;179;p10"/>
          <p:cNvSpPr txBox="1"/>
          <p:nvPr/>
        </p:nvSpPr>
        <p:spPr>
          <a:xfrm>
            <a:off x="970507" y="4104242"/>
            <a:ext cx="3590456" cy="5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Votaciones</a:t>
            </a:r>
            <a:endParaRPr sz="3600" b="1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8673708" y="4104242"/>
            <a:ext cx="2921777" cy="5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6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Salud</a:t>
            </a:r>
            <a:endParaRPr sz="3600" b="1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4754600" y="4766420"/>
            <a:ext cx="3590456" cy="106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Cadena de </a:t>
            </a:r>
            <a:r>
              <a:rPr lang="en-US" sz="3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suministros</a:t>
            </a:r>
            <a:endParaRPr sz="36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8119" y="2695705"/>
            <a:ext cx="1949449" cy="194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8392" y="2116667"/>
            <a:ext cx="1792411" cy="179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633" y="1980038"/>
            <a:ext cx="2124204" cy="212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6">
            <a:extLst>
              <a:ext uri="{FF2B5EF4-FFF2-40B4-BE49-F238E27FC236}">
                <a16:creationId xmlns:a16="http://schemas.microsoft.com/office/drawing/2014/main" id="{5CCC2815-1CD2-A7D4-1096-FA213AA5BE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5400" dirty="0"/>
              <a:t>III. </a:t>
            </a:r>
            <a:r>
              <a:rPr lang="en-US" sz="5400" dirty="0" err="1"/>
              <a:t>Mecanismos</a:t>
            </a:r>
            <a:r>
              <a:rPr lang="en-US" sz="5400" dirty="0"/>
              <a:t> de </a:t>
            </a:r>
            <a:r>
              <a:rPr lang="en-US" sz="5400" dirty="0" err="1"/>
              <a:t>Consenso</a:t>
            </a:r>
            <a:endParaRPr sz="5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Consenso</a:t>
            </a:r>
            <a:endParaRPr dirty="0"/>
          </a:p>
        </p:txBody>
      </p:sp>
      <p:sp>
        <p:nvSpPr>
          <p:cNvPr id="197" name="Google Shape;197;p12"/>
          <p:cNvSpPr txBox="1"/>
          <p:nvPr/>
        </p:nvSpPr>
        <p:spPr>
          <a:xfrm>
            <a:off x="1154242" y="1126379"/>
            <a:ext cx="101933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Cómo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agregan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bloques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 blockchain?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F053C0-3D68-6C5D-7B45-C583780BC09C}"/>
              </a:ext>
            </a:extLst>
          </p:cNvPr>
          <p:cNvGrpSpPr/>
          <p:nvPr/>
        </p:nvGrpSpPr>
        <p:grpSpPr>
          <a:xfrm>
            <a:off x="2807404" y="2084743"/>
            <a:ext cx="7162559" cy="1122974"/>
            <a:chOff x="2592058" y="2170912"/>
            <a:chExt cx="7162559" cy="1122974"/>
          </a:xfrm>
        </p:grpSpPr>
        <p:pic>
          <p:nvPicPr>
            <p:cNvPr id="199" name="Google Shape;199;p12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92058" y="2170912"/>
              <a:ext cx="951978" cy="1122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98;p12">
              <a:extLst>
                <a:ext uri="{FF2B5EF4-FFF2-40B4-BE49-F238E27FC236}">
                  <a16:creationId xmlns:a16="http://schemas.microsoft.com/office/drawing/2014/main" id="{E1709B17-25FF-12CF-9B95-E68BAE15E253}"/>
                </a:ext>
              </a:extLst>
            </p:cNvPr>
            <p:cNvSpPr txBox="1"/>
            <p:nvPr/>
          </p:nvSpPr>
          <p:spPr>
            <a:xfrm>
              <a:off x="4045863" y="2239003"/>
              <a:ext cx="5708754" cy="99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Cada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2000" b="1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nodo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(</a:t>
              </a:r>
              <a:r>
                <a:rPr lang="en-US" sz="2000" i="1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computadora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 </a:t>
              </a:r>
              <a:r>
                <a:rPr lang="en-US" sz="20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la red </a:t>
              </a:r>
              <a:r>
                <a:rPr lang="en-US" sz="20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tiene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copia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del blockchain</a:t>
              </a:r>
              <a:endParaRPr sz="2000" b="1" u="sng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C3F29F0-484C-37D0-E551-91517AC6AD81}"/>
              </a:ext>
            </a:extLst>
          </p:cNvPr>
          <p:cNvGrpSpPr/>
          <p:nvPr/>
        </p:nvGrpSpPr>
        <p:grpSpPr>
          <a:xfrm>
            <a:off x="2807404" y="3693444"/>
            <a:ext cx="7168675" cy="1127168"/>
            <a:chOff x="2347976" y="3788109"/>
            <a:chExt cx="7168675" cy="1127168"/>
          </a:xfrm>
        </p:grpSpPr>
        <p:sp>
          <p:nvSpPr>
            <p:cNvPr id="13" name="Google Shape;198;p12">
              <a:extLst>
                <a:ext uri="{FF2B5EF4-FFF2-40B4-BE49-F238E27FC236}">
                  <a16:creationId xmlns:a16="http://schemas.microsoft.com/office/drawing/2014/main" id="{26BF54D5-05DA-04BE-5B84-915EFBA1231B}"/>
                </a:ext>
              </a:extLst>
            </p:cNvPr>
            <p:cNvSpPr txBox="1"/>
            <p:nvPr/>
          </p:nvSpPr>
          <p:spPr>
            <a:xfrm>
              <a:off x="3807897" y="3855805"/>
              <a:ext cx="5708754" cy="99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None/>
              </a:pP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Los </a:t>
              </a:r>
              <a:r>
                <a:rPr lang="en-US" sz="20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nodos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deben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llegar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a un “</a:t>
              </a:r>
              <a:r>
                <a:rPr lang="en-US" sz="2000" b="1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consenso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” o </a:t>
              </a:r>
              <a:r>
                <a:rPr lang="en-US" sz="20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acuerdo</a:t>
              </a:r>
              <a:r>
                <a:rPr lang="en-US" sz="20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ante </a:t>
              </a:r>
              <a:r>
                <a:rPr lang="en-US" sz="2000" b="1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cualquier</a:t>
              </a:r>
              <a:r>
                <a:rPr lang="en-US" sz="2000" b="1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2000" b="1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cambio</a:t>
              </a:r>
              <a:r>
                <a:rPr lang="en-US" sz="2000" b="1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2000" b="1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</a:t>
              </a:r>
              <a:r>
                <a:rPr lang="en-US" sz="2000" b="1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la red</a:t>
              </a:r>
              <a:endParaRPr sz="2000" b="1" u="sng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F965B9-2D41-81D0-B0F0-CEF4AC108E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7976" y="3788109"/>
              <a:ext cx="958094" cy="1127168"/>
              <a:chOff x="1496410" y="2001228"/>
              <a:chExt cx="3577711" cy="4209072"/>
            </a:xfrm>
          </p:grpSpPr>
          <p:pic>
            <p:nvPicPr>
              <p:cNvPr id="15" name="Google Shape;208;p13">
                <a:extLst>
                  <a:ext uri="{FF2B5EF4-FFF2-40B4-BE49-F238E27FC236}">
                    <a16:creationId xmlns:a16="http://schemas.microsoft.com/office/drawing/2014/main" id="{7946F797-5223-77DD-DE6E-2C8BB360298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96410" y="2001228"/>
                <a:ext cx="3577711" cy="42090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209;p13">
                <a:extLst>
                  <a:ext uri="{FF2B5EF4-FFF2-40B4-BE49-F238E27FC236}">
                    <a16:creationId xmlns:a16="http://schemas.microsoft.com/office/drawing/2014/main" id="{65038607-DF1A-C8AA-CE23-8B3762DCC5A0}"/>
                  </a:ext>
                </a:extLst>
              </p:cNvPr>
              <p:cNvSpPr/>
              <p:nvPr/>
            </p:nvSpPr>
            <p:spPr>
              <a:xfrm>
                <a:off x="1986816" y="4367784"/>
                <a:ext cx="421103" cy="421103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A1A9D2-E877-C80F-5C93-D856CF4DA726}"/>
              </a:ext>
            </a:extLst>
          </p:cNvPr>
          <p:cNvGrpSpPr/>
          <p:nvPr/>
        </p:nvGrpSpPr>
        <p:grpSpPr>
          <a:xfrm>
            <a:off x="2807404" y="5368125"/>
            <a:ext cx="7251988" cy="1072874"/>
            <a:chOff x="2894694" y="5418224"/>
            <a:chExt cx="7251988" cy="10728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8012C5-F4DD-AE99-9693-707DF3DB6DF6}"/>
                </a:ext>
              </a:extLst>
            </p:cNvPr>
            <p:cNvGrpSpPr/>
            <p:nvPr/>
          </p:nvGrpSpPr>
          <p:grpSpPr>
            <a:xfrm>
              <a:off x="2894694" y="5418224"/>
              <a:ext cx="1124719" cy="1072874"/>
              <a:chOff x="2894694" y="5418224"/>
              <a:chExt cx="1124719" cy="1072874"/>
            </a:xfrm>
          </p:grpSpPr>
          <p:pic>
            <p:nvPicPr>
              <p:cNvPr id="18" name="Google Shape;238;p15">
                <a:extLst>
                  <a:ext uri="{FF2B5EF4-FFF2-40B4-BE49-F238E27FC236}">
                    <a16:creationId xmlns:a16="http://schemas.microsoft.com/office/drawing/2014/main" id="{6B66BE78-A319-E8EE-E9C1-C336EC7A9399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92107" y="5418224"/>
                <a:ext cx="911942" cy="10728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239;p15">
                <a:extLst>
                  <a:ext uri="{FF2B5EF4-FFF2-40B4-BE49-F238E27FC236}">
                    <a16:creationId xmlns:a16="http://schemas.microsoft.com/office/drawing/2014/main" id="{AF1BD35E-721E-7119-D2E5-CBD8733F5D54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734404" y="6369085"/>
                <a:ext cx="122013" cy="1220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40;p15">
                <a:extLst>
                  <a:ext uri="{FF2B5EF4-FFF2-40B4-BE49-F238E27FC236}">
                    <a16:creationId xmlns:a16="http://schemas.microsoft.com/office/drawing/2014/main" id="{00D2AE05-AB91-C1FE-74DB-E476558826A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586175" y="6107385"/>
                <a:ext cx="122013" cy="1220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41;p15">
                <a:extLst>
                  <a:ext uri="{FF2B5EF4-FFF2-40B4-BE49-F238E27FC236}">
                    <a16:creationId xmlns:a16="http://schemas.microsoft.com/office/drawing/2014/main" id="{5B5B3F17-1EA6-4272-4C1B-7668019BE5A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860103" y="5926444"/>
                <a:ext cx="122013" cy="1220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42;p15">
                <a:extLst>
                  <a:ext uri="{FF2B5EF4-FFF2-40B4-BE49-F238E27FC236}">
                    <a16:creationId xmlns:a16="http://schemas.microsoft.com/office/drawing/2014/main" id="{F31A0878-1C42-519E-E92F-F5BF6632D2B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500305" y="5748570"/>
                <a:ext cx="122013" cy="1220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43;p15">
                <a:extLst>
                  <a:ext uri="{FF2B5EF4-FFF2-40B4-BE49-F238E27FC236}">
                    <a16:creationId xmlns:a16="http://schemas.microsoft.com/office/drawing/2014/main" id="{BBEBF30B-CDDB-7C87-FD92-F4265976CD95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897400" y="5576863"/>
                <a:ext cx="122013" cy="1220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4;p15">
                <a:extLst>
                  <a:ext uri="{FF2B5EF4-FFF2-40B4-BE49-F238E27FC236}">
                    <a16:creationId xmlns:a16="http://schemas.microsoft.com/office/drawing/2014/main" id="{2349DC45-CF69-8022-501B-65328438877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931100" y="6331261"/>
                <a:ext cx="122013" cy="1220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45;p15">
                <a:extLst>
                  <a:ext uri="{FF2B5EF4-FFF2-40B4-BE49-F238E27FC236}">
                    <a16:creationId xmlns:a16="http://schemas.microsoft.com/office/drawing/2014/main" id="{06C23A7F-ECE1-223E-CF11-556FB50937E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6446" y="6007628"/>
                <a:ext cx="122013" cy="1220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46;p15">
                <a:extLst>
                  <a:ext uri="{FF2B5EF4-FFF2-40B4-BE49-F238E27FC236}">
                    <a16:creationId xmlns:a16="http://schemas.microsoft.com/office/drawing/2014/main" id="{4F470EE0-3F36-52EC-E28B-B1177939557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94694" y="5628158"/>
                <a:ext cx="122013" cy="1220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" name="Google Shape;198;p12">
              <a:extLst>
                <a:ext uri="{FF2B5EF4-FFF2-40B4-BE49-F238E27FC236}">
                  <a16:creationId xmlns:a16="http://schemas.microsoft.com/office/drawing/2014/main" id="{79DE6BD3-50E8-5375-BF1D-E7C9E45103C2}"/>
                </a:ext>
              </a:extLst>
            </p:cNvPr>
            <p:cNvSpPr txBox="1"/>
            <p:nvPr/>
          </p:nvSpPr>
          <p:spPr>
            <a:xfrm>
              <a:off x="4437928" y="5453257"/>
              <a:ext cx="5708754" cy="99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/>
                <a:buNone/>
              </a:pPr>
              <a:r>
                <a:rPr lang="en-US" sz="1800" b="1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Mayoría</a:t>
              </a:r>
              <a:r>
                <a:rPr lang="en-US" sz="1800" b="1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de </a:t>
              </a:r>
              <a:r>
                <a:rPr lang="en-US" sz="1800" b="1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nodos</a:t>
              </a:r>
              <a:r>
                <a:rPr lang="en-US" sz="1800" b="1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1800" b="1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</a:t>
              </a:r>
              <a:r>
                <a:rPr lang="en-US" sz="1800" b="1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</a:t>
              </a:r>
            </a:p>
            <a:p>
              <a:pPr marL="285750" marR="0" lvl="0" indent="-28575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Acuerdo</a:t>
              </a:r>
              <a:r>
                <a:rPr lang="en-US" sz="18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</a:t>
              </a:r>
              <a:r>
                <a:rPr lang="en-US" sz="18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cambios</a:t>
              </a:r>
              <a:r>
                <a:rPr lang="en-US" sz="18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se </a:t>
              </a:r>
              <a:r>
                <a:rPr lang="en-US" sz="18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integran</a:t>
              </a:r>
              <a:r>
                <a:rPr lang="en-US" sz="18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a la red</a:t>
              </a:r>
            </a:p>
            <a:p>
              <a:pPr marL="285750" marR="0" lvl="0" indent="-28575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Desacuerdo</a:t>
              </a:r>
              <a:r>
                <a:rPr lang="en-US" sz="18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</a:t>
              </a:r>
              <a:r>
                <a:rPr lang="en-US" sz="18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cambios</a:t>
              </a:r>
              <a:r>
                <a:rPr lang="en-US" sz="1800" dirty="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son </a:t>
              </a:r>
              <a:r>
                <a:rPr lang="en-US" sz="1800" dirty="0" err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rechazados</a:t>
              </a:r>
              <a:endParaRPr sz="18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Consenso</a:t>
            </a:r>
            <a:endParaRPr dirty="0"/>
          </a:p>
        </p:txBody>
      </p:sp>
      <p:sp>
        <p:nvSpPr>
          <p:cNvPr id="254" name="Google Shape;254;p16"/>
          <p:cNvSpPr txBox="1"/>
          <p:nvPr/>
        </p:nvSpPr>
        <p:spPr>
          <a:xfrm>
            <a:off x="1154242" y="1126379"/>
            <a:ext cx="101933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blockchain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tiene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983594" y="5343520"/>
            <a:ext cx="5543550" cy="77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Proof of Work (</a:t>
            </a:r>
            <a:r>
              <a:rPr lang="en-US" sz="3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</a:t>
            </a:r>
            <a:r>
              <a:rPr lang="en-US" sz="3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36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6250898" y="5343520"/>
            <a:ext cx="5543550" cy="77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Proof of Stake (PoS)</a:t>
            </a:r>
            <a:endParaRPr sz="36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5385593" y="3188138"/>
            <a:ext cx="1796929" cy="12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vs.</a:t>
            </a:r>
            <a:endParaRPr dirty="0"/>
          </a:p>
        </p:txBody>
      </p:sp>
      <p:pic>
        <p:nvPicPr>
          <p:cNvPr id="12" name="Google Shape;255;p16" descr="Shape&#10;&#10;Description automatically generated">
            <a:extLst>
              <a:ext uri="{FF2B5EF4-FFF2-40B4-BE49-F238E27FC236}">
                <a16:creationId xmlns:a16="http://schemas.microsoft.com/office/drawing/2014/main" id="{06AB018F-29E9-3C97-3279-FC544B2D4B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3210" y="2330406"/>
            <a:ext cx="1664318" cy="2612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olana - YouTube">
            <a:extLst>
              <a:ext uri="{FF2B5EF4-FFF2-40B4-BE49-F238E27FC236}">
                <a16:creationId xmlns:a16="http://schemas.microsoft.com/office/drawing/2014/main" id="{E482DA02-E180-7445-B642-FDDBEEA2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62" y="2498016"/>
            <a:ext cx="2277084" cy="2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Consenso</a:t>
            </a:r>
            <a:endParaRPr dirty="0"/>
          </a:p>
        </p:txBody>
      </p:sp>
      <p:sp>
        <p:nvSpPr>
          <p:cNvPr id="7" name="Google Shape;197;p12">
            <a:extLst>
              <a:ext uri="{FF2B5EF4-FFF2-40B4-BE49-F238E27FC236}">
                <a16:creationId xmlns:a16="http://schemas.microsoft.com/office/drawing/2014/main" id="{9C004B4B-8F8F-CDBF-F946-D3B741C30962}"/>
              </a:ext>
            </a:extLst>
          </p:cNvPr>
          <p:cNvSpPr txBox="1"/>
          <p:nvPr/>
        </p:nvSpPr>
        <p:spPr>
          <a:xfrm>
            <a:off x="1154242" y="1126379"/>
            <a:ext cx="1019331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Proof of Work (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600" dirty="0"/>
          </a:p>
        </p:txBody>
      </p:sp>
      <p:sp>
        <p:nvSpPr>
          <p:cNvPr id="14" name="Google Shape;217;p14">
            <a:extLst>
              <a:ext uri="{FF2B5EF4-FFF2-40B4-BE49-F238E27FC236}">
                <a16:creationId xmlns:a16="http://schemas.microsoft.com/office/drawing/2014/main" id="{DDCA544C-FE67-EC41-698C-CEC46DBB477D}"/>
              </a:ext>
            </a:extLst>
          </p:cNvPr>
          <p:cNvSpPr txBox="1"/>
          <p:nvPr/>
        </p:nvSpPr>
        <p:spPr>
          <a:xfrm>
            <a:off x="1391796" y="2140965"/>
            <a:ext cx="5691672" cy="144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24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Requiere</a:t>
            </a:r>
            <a:r>
              <a:rPr lang="en-US" sz="24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 </a:t>
            </a:r>
            <a:r>
              <a:rPr lang="en-US" sz="24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esfuerzo</a:t>
            </a:r>
            <a:r>
              <a:rPr lang="en-US" sz="24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computacional</a:t>
            </a:r>
            <a:r>
              <a:rPr lang="en-US" sz="24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2400" i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para </a:t>
            </a:r>
            <a:r>
              <a:rPr lang="en-US" sz="24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validar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24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añadir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bloques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nuevos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la red</a:t>
            </a:r>
            <a:endParaRPr sz="2400" dirty="0"/>
          </a:p>
        </p:txBody>
      </p:sp>
      <p:sp>
        <p:nvSpPr>
          <p:cNvPr id="23" name="Google Shape;217;p14">
            <a:extLst>
              <a:ext uri="{FF2B5EF4-FFF2-40B4-BE49-F238E27FC236}">
                <a16:creationId xmlns:a16="http://schemas.microsoft.com/office/drawing/2014/main" id="{E272FDA4-E049-9723-D3E0-F01FB50D01D0}"/>
              </a:ext>
            </a:extLst>
          </p:cNvPr>
          <p:cNvSpPr txBox="1"/>
          <p:nvPr/>
        </p:nvSpPr>
        <p:spPr>
          <a:xfrm>
            <a:off x="1391796" y="4009804"/>
            <a:ext cx="5691672" cy="144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s-E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s-ES" sz="24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Mineros</a:t>
            </a:r>
            <a:r>
              <a:rPr lang="es-E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 compiten para generar el hash correspondiente y recibir una recompensa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A1477D-7F66-24A3-BC40-2FAFCC756AB6}"/>
              </a:ext>
            </a:extLst>
          </p:cNvPr>
          <p:cNvGrpSpPr/>
          <p:nvPr/>
        </p:nvGrpSpPr>
        <p:grpSpPr>
          <a:xfrm>
            <a:off x="8353814" y="2486416"/>
            <a:ext cx="2366375" cy="2366375"/>
            <a:chOff x="7890352" y="2423786"/>
            <a:chExt cx="2366375" cy="23663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8B68322-828C-2A06-0C80-7A8F2586F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352" y="2423786"/>
              <a:ext cx="2366375" cy="236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oogle Shape;256;p16" descr="Icon&#10;&#10;Description automatically generated">
              <a:extLst>
                <a:ext uri="{FF2B5EF4-FFF2-40B4-BE49-F238E27FC236}">
                  <a16:creationId xmlns:a16="http://schemas.microsoft.com/office/drawing/2014/main" id="{31D38263-7C45-F2D3-E791-FB7CA59E772A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60291" y="2486416"/>
              <a:ext cx="760730" cy="761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24;p14" descr="Shape&#10;&#10;Description automatically generated">
            <a:extLst>
              <a:ext uri="{FF2B5EF4-FFF2-40B4-BE49-F238E27FC236}">
                <a16:creationId xmlns:a16="http://schemas.microsoft.com/office/drawing/2014/main" id="{D37222D0-F504-19E8-D3D9-40D84828D05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84483" y="2034514"/>
            <a:ext cx="473083" cy="75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Consenso</a:t>
            </a:r>
            <a:endParaRPr dirty="0"/>
          </a:p>
        </p:txBody>
      </p:sp>
      <p:sp>
        <p:nvSpPr>
          <p:cNvPr id="216" name="Google Shape;216;p14"/>
          <p:cNvSpPr txBox="1"/>
          <p:nvPr/>
        </p:nvSpPr>
        <p:spPr>
          <a:xfrm>
            <a:off x="1154242" y="1126379"/>
            <a:ext cx="101933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Proof of Stake (PoS)</a:t>
            </a:r>
            <a:endParaRPr dirty="0"/>
          </a:p>
        </p:txBody>
      </p:sp>
      <p:sp>
        <p:nvSpPr>
          <p:cNvPr id="27" name="Google Shape;217;p14">
            <a:extLst>
              <a:ext uri="{FF2B5EF4-FFF2-40B4-BE49-F238E27FC236}">
                <a16:creationId xmlns:a16="http://schemas.microsoft.com/office/drawing/2014/main" id="{1316A58E-988E-917D-1B8B-E46186B49922}"/>
              </a:ext>
            </a:extLst>
          </p:cNvPr>
          <p:cNvSpPr txBox="1"/>
          <p:nvPr/>
        </p:nvSpPr>
        <p:spPr>
          <a:xfrm>
            <a:off x="1391796" y="2134702"/>
            <a:ext cx="5691672" cy="135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24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Elige</a:t>
            </a:r>
            <a:r>
              <a:rPr lang="en-US" sz="24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 </a:t>
            </a:r>
            <a:r>
              <a:rPr lang="en-US" sz="24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nodo</a:t>
            </a:r>
            <a:r>
              <a:rPr lang="en-US" sz="24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aleatorio</a:t>
            </a:r>
            <a:r>
              <a:rPr lang="en-US" sz="24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</a:t>
            </a:r>
            <a:r>
              <a:rPr lang="en-US" sz="24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validar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24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añadir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bloques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nuevos</a:t>
            </a:r>
            <a:r>
              <a:rPr lang="en-U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la red</a:t>
            </a:r>
            <a:endParaRPr sz="2400" dirty="0"/>
          </a:p>
        </p:txBody>
      </p:sp>
      <p:sp>
        <p:nvSpPr>
          <p:cNvPr id="29" name="Google Shape;217;p14">
            <a:extLst>
              <a:ext uri="{FF2B5EF4-FFF2-40B4-BE49-F238E27FC236}">
                <a16:creationId xmlns:a16="http://schemas.microsoft.com/office/drawing/2014/main" id="{6C567611-DE1D-FB34-BFA7-F7295EA9372F}"/>
              </a:ext>
            </a:extLst>
          </p:cNvPr>
          <p:cNvSpPr txBox="1"/>
          <p:nvPr/>
        </p:nvSpPr>
        <p:spPr>
          <a:xfrm>
            <a:off x="1391796" y="4003541"/>
            <a:ext cx="5691672" cy="135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s-ES" sz="24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Nodo elegido </a:t>
            </a:r>
            <a:r>
              <a:rPr lang="es-ES" sz="24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 todas las transacciones en el bloque y recibe una recompensa</a:t>
            </a:r>
            <a:r>
              <a:rPr lang="es-ES" sz="24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</a:p>
        </p:txBody>
      </p:sp>
      <p:sp>
        <p:nvSpPr>
          <p:cNvPr id="30" name="Google Shape;217;p14">
            <a:extLst>
              <a:ext uri="{FF2B5EF4-FFF2-40B4-BE49-F238E27FC236}">
                <a16:creationId xmlns:a16="http://schemas.microsoft.com/office/drawing/2014/main" id="{0E0A9F26-F4A7-E9DE-6516-A3C06BDFAEB0}"/>
              </a:ext>
            </a:extLst>
          </p:cNvPr>
          <p:cNvSpPr txBox="1"/>
          <p:nvPr/>
        </p:nvSpPr>
        <p:spPr>
          <a:xfrm>
            <a:off x="1391796" y="5978851"/>
            <a:ext cx="5691672" cy="36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s-ES" sz="12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r>
              <a:rPr lang="es-ES" sz="12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2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Validaciones fraudulentas resultan en pérdida de monedas en Staking.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6EF16E2-5761-E0AE-0F6F-5B801B8A3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13" y="2480153"/>
            <a:ext cx="2366376" cy="236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217;p14">
            <a:extLst>
              <a:ext uri="{FF2B5EF4-FFF2-40B4-BE49-F238E27FC236}">
                <a16:creationId xmlns:a16="http://schemas.microsoft.com/office/drawing/2014/main" id="{80A5BE14-95E9-7A93-2873-7888ACA03B8D}"/>
              </a:ext>
            </a:extLst>
          </p:cNvPr>
          <p:cNvSpPr txBox="1"/>
          <p:nvPr/>
        </p:nvSpPr>
        <p:spPr>
          <a:xfrm>
            <a:off x="8353813" y="4846529"/>
            <a:ext cx="2366376" cy="36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s-ES" sz="12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“Staking Pools”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638D59-6FB5-83D6-15F7-56D4ACC0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4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5425f9b65_0_15"/>
          <p:cNvSpPr txBox="1">
            <a:spLocks noGrp="1"/>
          </p:cNvSpPr>
          <p:nvPr>
            <p:ph type="ctrTitle"/>
          </p:nvPr>
        </p:nvSpPr>
        <p:spPr>
          <a:xfrm>
            <a:off x="651200" y="2546700"/>
            <a:ext cx="6948600" cy="176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Ethereum y </a:t>
            </a:r>
            <a:r>
              <a:rPr lang="es-PR" sz="5000" dirty="0"/>
              <a:t>los</a:t>
            </a:r>
            <a:r>
              <a:rPr lang="en-US" sz="5000" dirty="0"/>
              <a:t> Contratos Inteligentes</a:t>
            </a:r>
            <a:endParaRPr sz="5000" dirty="0"/>
          </a:p>
        </p:txBody>
      </p:sp>
      <p:sp>
        <p:nvSpPr>
          <p:cNvPr id="40" name="Google Shape;40;g125425f9b65_0_15"/>
          <p:cNvSpPr txBox="1">
            <a:spLocks noGrp="1"/>
          </p:cNvSpPr>
          <p:nvPr>
            <p:ph type="subTitle" idx="1"/>
          </p:nvPr>
        </p:nvSpPr>
        <p:spPr>
          <a:xfrm>
            <a:off x="1664475" y="5281600"/>
            <a:ext cx="5444700" cy="6792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LUIS RIVERA</a:t>
            </a:r>
            <a:endParaRPr b="1" dirty="0"/>
          </a:p>
        </p:txBody>
      </p:sp>
      <p:sp>
        <p:nvSpPr>
          <p:cNvPr id="41" name="Google Shape;41;g125425f9b65_0_15"/>
          <p:cNvSpPr txBox="1">
            <a:spLocks noGrp="1"/>
          </p:cNvSpPr>
          <p:nvPr>
            <p:ph type="subTitle" idx="2"/>
          </p:nvPr>
        </p:nvSpPr>
        <p:spPr>
          <a:xfrm>
            <a:off x="1664475" y="5043375"/>
            <a:ext cx="4331400" cy="18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b="1"/>
              <a:t>Instructor Invitado:</a:t>
            </a:r>
            <a:endParaRPr sz="15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I. ¿Qué es Ethereum?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dirty="0"/>
              <a:t>¿Qué es Ethereum?</a:t>
            </a:r>
            <a:endParaRPr dirty="0"/>
          </a:p>
        </p:txBody>
      </p:sp>
      <p:sp>
        <p:nvSpPr>
          <p:cNvPr id="52" name="Google Shape;52;p3"/>
          <p:cNvSpPr txBox="1"/>
          <p:nvPr/>
        </p:nvSpPr>
        <p:spPr>
          <a:xfrm>
            <a:off x="1154241" y="1126379"/>
            <a:ext cx="108228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R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Aparición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Contratos Inteligentes</a:t>
            </a: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" name="Google Shape;53;p3" descr="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7515" y="2346585"/>
            <a:ext cx="1523243" cy="239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" descr="A person with blue eyes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650" y="2346585"/>
            <a:ext cx="2298832" cy="22988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5" name="Google Shape;5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8789" y="2492778"/>
            <a:ext cx="2178070" cy="209848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5491527" y="4899857"/>
            <a:ext cx="24271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800" b="1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“Whitepaper”</a:t>
            </a:r>
            <a:endParaRPr dirty="0"/>
          </a:p>
        </p:txBody>
      </p:sp>
      <p:pic>
        <p:nvPicPr>
          <p:cNvPr id="57" name="Google Shape;5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4188043" y="2930514"/>
            <a:ext cx="1223010" cy="122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7918685" y="2888310"/>
            <a:ext cx="1223010" cy="12230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9347884" y="4900933"/>
            <a:ext cx="24271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Ethereum</a:t>
            </a:r>
            <a:endParaRPr dirty="0"/>
          </a:p>
        </p:txBody>
      </p:sp>
      <p:sp>
        <p:nvSpPr>
          <p:cNvPr id="60" name="Google Shape;60;p3"/>
          <p:cNvSpPr txBox="1"/>
          <p:nvPr/>
        </p:nvSpPr>
        <p:spPr>
          <a:xfrm>
            <a:off x="1559650" y="4899858"/>
            <a:ext cx="26679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 u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Vitalik</a:t>
            </a:r>
            <a:r>
              <a:rPr lang="en-US" sz="2800" b="1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u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Buterin</a:t>
            </a:r>
            <a:endParaRPr sz="2800" b="1" u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/>
              <a:t>¿Qué es Ethereum?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1154241" y="1126379"/>
            <a:ext cx="108228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 BTC &amp; ETH</a:t>
            </a:r>
            <a:endParaRPr dirty="0"/>
          </a:p>
        </p:txBody>
      </p:sp>
      <p:pic>
        <p:nvPicPr>
          <p:cNvPr id="73" name="Google Shape;73;p4" descr="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8896" y="4104039"/>
            <a:ext cx="1331024" cy="208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4940" y="2055001"/>
            <a:ext cx="1578935" cy="1578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34253" y="1711154"/>
            <a:ext cx="2025243" cy="202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89381" y="4320632"/>
            <a:ext cx="1514988" cy="1514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6;p4">
            <a:extLst>
              <a:ext uri="{FF2B5EF4-FFF2-40B4-BE49-F238E27FC236}">
                <a16:creationId xmlns:a16="http://schemas.microsoft.com/office/drawing/2014/main" id="{6877F911-6380-1C22-EAC5-5404CB4655DF}"/>
              </a:ext>
            </a:extLst>
          </p:cNvPr>
          <p:cNvSpPr txBox="1"/>
          <p:nvPr/>
        </p:nvSpPr>
        <p:spPr>
          <a:xfrm>
            <a:off x="3823915" y="2400882"/>
            <a:ext cx="5176253" cy="88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9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Bitcoin = Nokia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18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(solo </a:t>
            </a:r>
            <a:r>
              <a:rPr lang="en-US" sz="18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puedes</a:t>
            </a:r>
            <a:r>
              <a:rPr lang="en-US" sz="18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hacer</a:t>
            </a:r>
            <a:r>
              <a:rPr lang="en-US" sz="18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llamadas</a:t>
            </a:r>
            <a:r>
              <a:rPr lang="en-US" sz="18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800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76;p4">
            <a:extLst>
              <a:ext uri="{FF2B5EF4-FFF2-40B4-BE49-F238E27FC236}">
                <a16:creationId xmlns:a16="http://schemas.microsoft.com/office/drawing/2014/main" id="{99FE9016-7A33-DA2D-5C78-F1E2673C5BA7}"/>
              </a:ext>
            </a:extLst>
          </p:cNvPr>
          <p:cNvSpPr txBox="1"/>
          <p:nvPr/>
        </p:nvSpPr>
        <p:spPr>
          <a:xfrm>
            <a:off x="3977563" y="4708197"/>
            <a:ext cx="5176253" cy="88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9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Ethereum = iPhone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18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(programable: </a:t>
            </a:r>
            <a:r>
              <a:rPr lang="en-US" sz="1800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computadora</a:t>
            </a:r>
            <a:r>
              <a:rPr lang="en-US" sz="18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virtual – EVM)</a:t>
            </a:r>
            <a:endParaRPr sz="1800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/>
              <a:t>¿Qué es Ethereum?</a:t>
            </a:r>
            <a:endParaRPr/>
          </a:p>
        </p:txBody>
      </p:sp>
      <p:pic>
        <p:nvPicPr>
          <p:cNvPr id="85" name="Google Shape;85;p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036" y="5533707"/>
            <a:ext cx="813508" cy="81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 descr="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4454" y="5605408"/>
            <a:ext cx="570746" cy="89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848044">
            <a:off x="2522662" y="4284512"/>
            <a:ext cx="637764" cy="63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32380" y="3871874"/>
            <a:ext cx="1380863" cy="13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848044">
            <a:off x="4221748" y="4302443"/>
            <a:ext cx="637764" cy="63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07772" y="3912962"/>
            <a:ext cx="1380863" cy="13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83164" y="3930895"/>
            <a:ext cx="1380863" cy="13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848044">
            <a:off x="8008686" y="4351995"/>
            <a:ext cx="637764" cy="63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18404" y="3939357"/>
            <a:ext cx="1380863" cy="13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848044">
            <a:off x="9707772" y="4369926"/>
            <a:ext cx="637764" cy="63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3796" y="3980445"/>
            <a:ext cx="1380863" cy="13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69188" y="3998378"/>
            <a:ext cx="1380863" cy="13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20814" y="1967656"/>
            <a:ext cx="813508" cy="81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9545" y="2992614"/>
            <a:ext cx="709722" cy="79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8637" y="2849780"/>
            <a:ext cx="901102" cy="90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548353" y="2811279"/>
            <a:ext cx="929285" cy="929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236653" y="1921370"/>
            <a:ext cx="802124" cy="80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160795" y="2893577"/>
            <a:ext cx="929285" cy="9292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5"/>
          <p:cNvCxnSpPr/>
          <p:nvPr/>
        </p:nvCxnSpPr>
        <p:spPr>
          <a:xfrm>
            <a:off x="6397293" y="2322432"/>
            <a:ext cx="0" cy="416165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5"/>
          <p:cNvSpPr txBox="1"/>
          <p:nvPr/>
        </p:nvSpPr>
        <p:spPr>
          <a:xfrm>
            <a:off x="1805946" y="5690702"/>
            <a:ext cx="4199735" cy="79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Bitcoin</a:t>
            </a: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7436824" y="5771167"/>
            <a:ext cx="4199735" cy="79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Ethereum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1154242" y="1126379"/>
            <a:ext cx="110377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Bitcoin vs. Ethereum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dirty="0"/>
              <a:t>II. Contratos Inteligentes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dirty="0"/>
              <a:t>Contratos Inteligentes</a:t>
            </a:r>
            <a:endParaRPr dirty="0"/>
          </a:p>
        </p:txBody>
      </p:sp>
      <p:sp>
        <p:nvSpPr>
          <p:cNvPr id="113" name="Google Shape;113;p7"/>
          <p:cNvSpPr txBox="1"/>
          <p:nvPr/>
        </p:nvSpPr>
        <p:spPr>
          <a:xfrm>
            <a:off x="1154241" y="1126379"/>
            <a:ext cx="108228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un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contrato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inteligente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dirty="0"/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528" y="3169204"/>
            <a:ext cx="2311089" cy="231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8100" y="1970833"/>
            <a:ext cx="1657083" cy="165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0626" y="3693028"/>
            <a:ext cx="1174760" cy="117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18085" y="2254240"/>
            <a:ext cx="1174760" cy="117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60690" y="5184129"/>
            <a:ext cx="814631" cy="81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7950893" y="2557538"/>
            <a:ext cx="2828723" cy="48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lang="en-US" sz="2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Autoverificable</a:t>
            </a:r>
            <a:endParaRPr sz="26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950893" y="4038572"/>
            <a:ext cx="2828723" cy="48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lang="en-US" sz="2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Autoejecutable</a:t>
            </a:r>
            <a:endParaRPr sz="26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950893" y="5184129"/>
            <a:ext cx="2828723" cy="81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lang="en-US" sz="2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2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prueba</a:t>
            </a:r>
            <a:r>
              <a:rPr lang="en-US" sz="26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6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manipulaciones</a:t>
            </a:r>
            <a:endParaRPr sz="26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2" name="Google Shape;122;p7"/>
          <p:cNvCxnSpPr/>
          <p:nvPr/>
        </p:nvCxnSpPr>
        <p:spPr>
          <a:xfrm rot="10800000" flipH="1">
            <a:off x="4706456" y="2827968"/>
            <a:ext cx="1545465" cy="120206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7"/>
          <p:cNvCxnSpPr/>
          <p:nvPr/>
        </p:nvCxnSpPr>
        <p:spPr>
          <a:xfrm>
            <a:off x="4706455" y="4348401"/>
            <a:ext cx="1357359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7"/>
          <p:cNvCxnSpPr/>
          <p:nvPr/>
        </p:nvCxnSpPr>
        <p:spPr>
          <a:xfrm>
            <a:off x="4706454" y="4732621"/>
            <a:ext cx="1545467" cy="85028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1154242" y="310529"/>
            <a:ext cx="1051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dirty="0"/>
              <a:t>Contratos Inteligentes</a:t>
            </a:r>
            <a:endParaRPr dirty="0"/>
          </a:p>
        </p:txBody>
      </p:sp>
      <p:sp>
        <p:nvSpPr>
          <p:cNvPr id="131" name="Google Shape;131;p8"/>
          <p:cNvSpPr txBox="1"/>
          <p:nvPr/>
        </p:nvSpPr>
        <p:spPr>
          <a:xfrm>
            <a:off x="1154241" y="1126379"/>
            <a:ext cx="108228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Consolida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acuerdo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la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ejecución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 solo paso </a:t>
            </a:r>
            <a:endParaRPr dirty="0"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346" y="4884758"/>
            <a:ext cx="1316157" cy="131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6847" y="4612216"/>
            <a:ext cx="1488785" cy="148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4440" y="4666659"/>
            <a:ext cx="1796929" cy="179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2449" y="5089059"/>
            <a:ext cx="1003636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6743" y="2739947"/>
            <a:ext cx="1579168" cy="15791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8"/>
          <p:cNvCxnSpPr/>
          <p:nvPr/>
        </p:nvCxnSpPr>
        <p:spPr>
          <a:xfrm flipH="1">
            <a:off x="1959623" y="4141053"/>
            <a:ext cx="680119" cy="791298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8"/>
          <p:cNvCxnSpPr/>
          <p:nvPr/>
        </p:nvCxnSpPr>
        <p:spPr>
          <a:xfrm>
            <a:off x="2954740" y="5356608"/>
            <a:ext cx="78958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9" name="Google Shape;13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29316" y="2387399"/>
            <a:ext cx="1002242" cy="100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82201" y="2706307"/>
            <a:ext cx="1579168" cy="157916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5533783" y="3390864"/>
            <a:ext cx="1796929" cy="12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vs.</a:t>
            </a:r>
            <a:endParaRPr dirty="0"/>
          </a:p>
        </p:txBody>
      </p:sp>
      <p:sp>
        <p:nvSpPr>
          <p:cNvPr id="142" name="Google Shape;142;p8"/>
          <p:cNvSpPr txBox="1"/>
          <p:nvPr/>
        </p:nvSpPr>
        <p:spPr>
          <a:xfrm>
            <a:off x="2282614" y="2137155"/>
            <a:ext cx="2168584" cy="5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6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Contrato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7044198" y="2074879"/>
            <a:ext cx="4356246" cy="5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Contrato Inteligente</a:t>
            </a:r>
            <a:endParaRPr/>
          </a:p>
        </p:txBody>
      </p:sp>
      <p:cxnSp>
        <p:nvCxnSpPr>
          <p:cNvPr id="144" name="Google Shape;144;p8"/>
          <p:cNvCxnSpPr/>
          <p:nvPr/>
        </p:nvCxnSpPr>
        <p:spPr>
          <a:xfrm>
            <a:off x="9222321" y="4373301"/>
            <a:ext cx="0" cy="28280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ryptoCurious">
  <a:themeElements>
    <a:clrScheme name="Custom 2">
      <a:dk1>
        <a:srgbClr val="08006F"/>
      </a:dk1>
      <a:lt1>
        <a:srgbClr val="FFFFFF"/>
      </a:lt1>
      <a:dk2>
        <a:srgbClr val="FFFFFF"/>
      </a:dk2>
      <a:lt2>
        <a:srgbClr val="FFFFFF"/>
      </a:lt2>
      <a:accent1>
        <a:srgbClr val="08006F"/>
      </a:accent1>
      <a:accent2>
        <a:srgbClr val="6966EF"/>
      </a:accent2>
      <a:accent3>
        <a:srgbClr val="FE7601"/>
      </a:accent3>
      <a:accent4>
        <a:srgbClr val="FFA700"/>
      </a:accent4>
      <a:accent5>
        <a:srgbClr val="FEFFFE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341</Words>
  <Application>Microsoft Office PowerPoint</Application>
  <PresentationFormat>Widescreen</PresentationFormat>
  <Paragraphs>71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Calibri</vt:lpstr>
      <vt:lpstr>Arial</vt:lpstr>
      <vt:lpstr>CryptoCurious</vt:lpstr>
      <vt:lpstr>PowerPoint Presentation</vt:lpstr>
      <vt:lpstr>Ethereum y los Contratos Inteligentes</vt:lpstr>
      <vt:lpstr>I. ¿Qué es Ethereum? </vt:lpstr>
      <vt:lpstr>¿Qué es Ethereum?</vt:lpstr>
      <vt:lpstr>¿Qué es Ethereum?</vt:lpstr>
      <vt:lpstr>¿Qué es Ethereum?</vt:lpstr>
      <vt:lpstr>II. Contratos Inteligentes </vt:lpstr>
      <vt:lpstr>Contratos Inteligentes</vt:lpstr>
      <vt:lpstr>Contratos Inteligentes</vt:lpstr>
      <vt:lpstr>Contratos Inteligentes</vt:lpstr>
      <vt:lpstr>Contratos Inteligentes</vt:lpstr>
      <vt:lpstr>III. Mecanismos de Consenso </vt:lpstr>
      <vt:lpstr>Mecanismos de Consenso</vt:lpstr>
      <vt:lpstr>Mecanismos de Consenso</vt:lpstr>
      <vt:lpstr>Mecanismos de Consenso</vt:lpstr>
      <vt:lpstr>Mecanismos de Consenso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Keiko Yoshino</dc:creator>
  <cp:lastModifiedBy>Luis Rivera</cp:lastModifiedBy>
  <cp:revision>175</cp:revision>
  <dcterms:created xsi:type="dcterms:W3CDTF">2021-09-24T13:21:04Z</dcterms:created>
  <dcterms:modified xsi:type="dcterms:W3CDTF">2022-05-12T20:33:25Z</dcterms:modified>
</cp:coreProperties>
</file>