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0" r:id="rId3"/>
    <p:sldId id="399" r:id="rId4"/>
    <p:sldId id="443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4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Engineering Crypto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olframalpha.com/input/?i=y%5E2+mod+3+=+x%5E3+++7+mod+3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olframalpha.com/input/?i=y%5E2+=+x%5E3+++7+(mod+2%5E256+-+2%5E32+-+2%5E9+-+2%5E8+-+2%5E7+-+2%5E6+-+2%5E4+-+1)" TargetMode="Externa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olframalpha.com/input/?i=y%5E2+=+x%5E3+++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797" y="3462364"/>
            <a:ext cx="35183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Book Antiqua"/>
                <a:cs typeface="Book Antiqua"/>
              </a:rPr>
              <a:t>Cryptocurrency Café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cs4501 Spring 2015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David Evans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University of Virginia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3546" y="566132"/>
            <a:ext cx="3240496" cy="1323439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BF1DE"/>
                </a:solidFill>
              </a:rPr>
              <a:t>Class </a:t>
            </a:r>
            <a:r>
              <a:rPr lang="en-US" sz="4000" dirty="0" smtClean="0">
                <a:solidFill>
                  <a:srgbClr val="EBF1DE"/>
                </a:solidFill>
              </a:rPr>
              <a:t>3:</a:t>
            </a:r>
          </a:p>
          <a:p>
            <a:pPr algn="ctr"/>
            <a:r>
              <a:rPr lang="en-US" sz="4000" b="1" i="1" dirty="0" smtClean="0">
                <a:solidFill>
                  <a:srgbClr val="EBF1DE"/>
                </a:solidFill>
                <a:latin typeface="Book Antiqua"/>
                <a:cs typeface="Book Antiqua"/>
              </a:rPr>
              <a:t>y</a:t>
            </a:r>
            <a:r>
              <a:rPr lang="en-US" sz="4000" b="1" i="1" baseline="30000" dirty="0" smtClean="0">
                <a:solidFill>
                  <a:srgbClr val="EBF1DE"/>
                </a:solidFill>
                <a:latin typeface="Book Antiqua"/>
                <a:cs typeface="Book Antiqua"/>
              </a:rPr>
              <a:t>2</a:t>
            </a:r>
            <a:r>
              <a:rPr lang="en-US" sz="4000" b="1" i="1" dirty="0" smtClean="0">
                <a:solidFill>
                  <a:srgbClr val="EBF1DE"/>
                </a:solidFill>
                <a:latin typeface="Book Antiqua"/>
                <a:cs typeface="Book Antiqua"/>
              </a:rPr>
              <a:t> = x</a:t>
            </a:r>
            <a:r>
              <a:rPr lang="en-US" sz="4000" b="1" i="1" baseline="30000" dirty="0" smtClean="0">
                <a:solidFill>
                  <a:srgbClr val="EBF1DE"/>
                </a:solidFill>
                <a:latin typeface="Book Antiqua"/>
                <a:cs typeface="Book Antiqua"/>
              </a:rPr>
              <a:t>3</a:t>
            </a:r>
            <a:r>
              <a:rPr lang="en-US" sz="4000" b="1" i="1" dirty="0" smtClean="0">
                <a:solidFill>
                  <a:srgbClr val="EBF1DE"/>
                </a:solidFill>
                <a:latin typeface="Book Antiqua"/>
                <a:cs typeface="Book Antiqua"/>
              </a:rPr>
              <a:t> + 7</a:t>
            </a:r>
            <a:endParaRPr lang="en-US" sz="4000" b="1" i="1" dirty="0" smtClean="0">
              <a:solidFill>
                <a:srgbClr val="EBF1DE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2153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in Finite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6647" y="1400409"/>
            <a:ext cx="3113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Book Antiqua"/>
                <a:cs typeface="Book Antiqua"/>
              </a:rPr>
              <a:t>y</a:t>
            </a:r>
            <a:r>
              <a:rPr lang="en-US" sz="2800" b="1" i="1" baseline="30000" dirty="0">
                <a:latin typeface="Book Antiqua"/>
                <a:cs typeface="Book Antiqua"/>
              </a:rPr>
              <a:t>2</a:t>
            </a:r>
            <a:r>
              <a:rPr lang="en-US" sz="2800" b="1" i="1" dirty="0">
                <a:latin typeface="Book Antiqua"/>
                <a:cs typeface="Book Antiqua"/>
              </a:rPr>
              <a:t> = x</a:t>
            </a:r>
            <a:r>
              <a:rPr lang="en-US" sz="2800" b="1" i="1" baseline="30000" dirty="0">
                <a:latin typeface="Book Antiqua"/>
                <a:cs typeface="Book Antiqua"/>
              </a:rPr>
              <a:t>3</a:t>
            </a:r>
            <a:r>
              <a:rPr lang="en-US" sz="2800" b="1" i="1" dirty="0">
                <a:latin typeface="Book Antiqua"/>
                <a:cs typeface="Book Antiqua"/>
              </a:rPr>
              <a:t> + </a:t>
            </a:r>
            <a:r>
              <a:rPr lang="en-US" sz="2800" b="1" i="1" dirty="0" smtClean="0">
                <a:latin typeface="Book Antiqua"/>
                <a:cs typeface="Book Antiqua"/>
              </a:rPr>
              <a:t>7 </a:t>
            </a:r>
            <a:r>
              <a:rPr lang="en-US" sz="2800" dirty="0"/>
              <a:t>in </a:t>
            </a:r>
            <a:r>
              <a:rPr lang="en-US" sz="2800" i="1" dirty="0">
                <a:latin typeface="Book Antiqua"/>
                <a:cs typeface="Book Antiqua"/>
              </a:rPr>
              <a:t>GF</a:t>
            </a:r>
            <a:r>
              <a:rPr lang="en-US" sz="2800" dirty="0">
                <a:latin typeface="Book Antiqua"/>
                <a:cs typeface="Book Antiqua"/>
              </a:rPr>
              <a:t>(3</a:t>
            </a:r>
            <a:r>
              <a:rPr lang="en-US" sz="2800" dirty="0" smtClean="0">
                <a:latin typeface="Book Antiqua"/>
                <a:cs typeface="Book Antiqua"/>
              </a:rPr>
              <a:t>)</a:t>
            </a:r>
            <a:endParaRPr lang="en-US" sz="2800" dirty="0">
              <a:latin typeface="Book Antiqua"/>
              <a:cs typeface="Book Antiqua"/>
            </a:endParaRPr>
          </a:p>
        </p:txBody>
      </p:sp>
      <p:pic>
        <p:nvPicPr>
          <p:cNvPr id="6" name="Picture 5" descr="Screen Shot 2015-01-20 at 10.15.38 PM.png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2" r="50000"/>
          <a:stretch/>
        </p:blipFill>
        <p:spPr>
          <a:xfrm>
            <a:off x="5136411" y="1214986"/>
            <a:ext cx="3626113" cy="382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03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in Finite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895" y="1272506"/>
            <a:ext cx="793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Book Antiqua"/>
                <a:cs typeface="Book Antiqua"/>
              </a:rPr>
              <a:t>y</a:t>
            </a:r>
            <a:r>
              <a:rPr lang="en-US" sz="2800" b="1" i="1" baseline="30000" dirty="0">
                <a:latin typeface="Book Antiqua"/>
                <a:cs typeface="Book Antiqua"/>
              </a:rPr>
              <a:t>2</a:t>
            </a:r>
            <a:r>
              <a:rPr lang="en-US" sz="2800" b="1" i="1" dirty="0">
                <a:latin typeface="Book Antiqua"/>
                <a:cs typeface="Book Antiqua"/>
              </a:rPr>
              <a:t> = x</a:t>
            </a:r>
            <a:r>
              <a:rPr lang="en-US" sz="2800" b="1" i="1" baseline="30000" dirty="0">
                <a:latin typeface="Book Antiqua"/>
                <a:cs typeface="Book Antiqua"/>
              </a:rPr>
              <a:t>3</a:t>
            </a:r>
            <a:r>
              <a:rPr lang="en-US" sz="2800" b="1" i="1" dirty="0">
                <a:latin typeface="Book Antiqua"/>
                <a:cs typeface="Book Antiqua"/>
              </a:rPr>
              <a:t> + </a:t>
            </a:r>
            <a:r>
              <a:rPr lang="en-US" sz="2800" b="1" i="1" dirty="0" smtClean="0">
                <a:latin typeface="Book Antiqua"/>
                <a:cs typeface="Book Antiqua"/>
              </a:rPr>
              <a:t>7 </a:t>
            </a:r>
            <a:r>
              <a:rPr lang="en-US" sz="2800" dirty="0"/>
              <a:t>in </a:t>
            </a:r>
            <a:r>
              <a:rPr lang="en-US" sz="2800" i="1" dirty="0">
                <a:latin typeface="Book Antiqua"/>
                <a:cs typeface="Book Antiqua"/>
              </a:rPr>
              <a:t>GF</a:t>
            </a:r>
            <a:r>
              <a:rPr lang="en-US" sz="2800" dirty="0">
                <a:latin typeface="Book Antiqua"/>
                <a:cs typeface="Book Antiqua"/>
              </a:rPr>
              <a:t>(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256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32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9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8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7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6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4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- 1)</a:t>
            </a:r>
          </a:p>
        </p:txBody>
      </p:sp>
    </p:spTree>
    <p:extLst>
      <p:ext uri="{BB962C8B-B14F-4D97-AF65-F5344CB8AC3E}">
        <p14:creationId xmlns:p14="http://schemas.microsoft.com/office/powerpoint/2010/main" val="199337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895" y="212744"/>
            <a:ext cx="793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Book Antiqua"/>
                <a:cs typeface="Book Antiqua"/>
              </a:rPr>
              <a:t>y</a:t>
            </a:r>
            <a:r>
              <a:rPr lang="en-US" sz="2800" b="1" i="1" baseline="30000" dirty="0">
                <a:latin typeface="Book Antiqua"/>
                <a:cs typeface="Book Antiqua"/>
              </a:rPr>
              <a:t>2</a:t>
            </a:r>
            <a:r>
              <a:rPr lang="en-US" sz="2800" b="1" i="1" dirty="0">
                <a:latin typeface="Book Antiqua"/>
                <a:cs typeface="Book Antiqua"/>
              </a:rPr>
              <a:t> = x</a:t>
            </a:r>
            <a:r>
              <a:rPr lang="en-US" sz="2800" b="1" i="1" baseline="30000" dirty="0">
                <a:latin typeface="Book Antiqua"/>
                <a:cs typeface="Book Antiqua"/>
              </a:rPr>
              <a:t>3</a:t>
            </a:r>
            <a:r>
              <a:rPr lang="en-US" sz="2800" b="1" i="1" dirty="0">
                <a:latin typeface="Book Antiqua"/>
                <a:cs typeface="Book Antiqua"/>
              </a:rPr>
              <a:t> + </a:t>
            </a:r>
            <a:r>
              <a:rPr lang="en-US" sz="2800" b="1" i="1" dirty="0" smtClean="0">
                <a:latin typeface="Book Antiqua"/>
                <a:cs typeface="Book Antiqua"/>
              </a:rPr>
              <a:t>7 </a:t>
            </a:r>
            <a:r>
              <a:rPr lang="en-US" sz="2800" dirty="0"/>
              <a:t>in </a:t>
            </a:r>
            <a:r>
              <a:rPr lang="en-US" sz="2800" i="1" dirty="0">
                <a:latin typeface="Book Antiqua"/>
                <a:cs typeface="Book Antiqua"/>
              </a:rPr>
              <a:t>GF</a:t>
            </a:r>
            <a:r>
              <a:rPr lang="en-US" sz="2800" dirty="0">
                <a:latin typeface="Book Antiqua"/>
                <a:cs typeface="Book Antiqua"/>
              </a:rPr>
              <a:t>(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256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32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9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8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7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6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</a:t>
            </a:r>
            <a:r>
              <a:rPr lang="en-US" sz="2800" dirty="0" smtClean="0">
                <a:latin typeface="Book Antiqua"/>
                <a:cs typeface="Book Antiqua"/>
              </a:rPr>
              <a:t>2</a:t>
            </a:r>
            <a:r>
              <a:rPr lang="en-US" sz="2800" baseline="30000" dirty="0" smtClean="0">
                <a:latin typeface="Book Antiqua"/>
                <a:cs typeface="Book Antiqua"/>
              </a:rPr>
              <a:t>4</a:t>
            </a:r>
            <a:r>
              <a:rPr lang="en-US" sz="2800" dirty="0" smtClean="0">
                <a:latin typeface="Book Antiqua"/>
                <a:cs typeface="Book Antiqua"/>
              </a:rPr>
              <a:t> </a:t>
            </a:r>
            <a:r>
              <a:rPr lang="en-US" sz="2800" dirty="0">
                <a:latin typeface="Book Antiqua"/>
                <a:cs typeface="Book Antiqua"/>
              </a:rPr>
              <a:t>- 1)</a:t>
            </a:r>
          </a:p>
        </p:txBody>
      </p:sp>
      <p:pic>
        <p:nvPicPr>
          <p:cNvPr id="5" name="Picture 4" descr="Screen Shot 2015-01-20 at 10.19.32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16" y="867909"/>
            <a:ext cx="4009008" cy="4093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858" y="995050"/>
            <a:ext cx="41756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115 </a:t>
            </a:r>
            <a:r>
              <a:rPr lang="en-US" dirty="0" err="1"/>
              <a:t>quattuorvigintillion</a:t>
            </a:r>
            <a:r>
              <a:rPr lang="en-US" dirty="0"/>
              <a:t> 792 </a:t>
            </a:r>
            <a:r>
              <a:rPr lang="en-US" dirty="0" err="1"/>
              <a:t>trevigintillion</a:t>
            </a:r>
            <a:r>
              <a:rPr lang="en-US" dirty="0"/>
              <a:t> 89 </a:t>
            </a:r>
            <a:r>
              <a:rPr lang="en-US" dirty="0" err="1"/>
              <a:t>duovigintillion</a:t>
            </a:r>
            <a:r>
              <a:rPr lang="en-US" dirty="0"/>
              <a:t> 237 </a:t>
            </a:r>
            <a:r>
              <a:rPr lang="en-US" dirty="0" err="1"/>
              <a:t>unvigintillion</a:t>
            </a:r>
            <a:r>
              <a:rPr lang="en-US" dirty="0"/>
              <a:t> 316 </a:t>
            </a:r>
            <a:r>
              <a:rPr lang="en-US" dirty="0" err="1"/>
              <a:t>vigintillion</a:t>
            </a:r>
            <a:r>
              <a:rPr lang="en-US" dirty="0"/>
              <a:t> 195 </a:t>
            </a:r>
            <a:r>
              <a:rPr lang="en-US" dirty="0" err="1"/>
              <a:t>novemdecillion</a:t>
            </a:r>
            <a:r>
              <a:rPr lang="en-US" dirty="0"/>
              <a:t> 423 </a:t>
            </a:r>
            <a:r>
              <a:rPr lang="en-US" dirty="0" err="1"/>
              <a:t>octodecillion</a:t>
            </a:r>
            <a:r>
              <a:rPr lang="en-US" dirty="0"/>
              <a:t> 570 </a:t>
            </a:r>
            <a:r>
              <a:rPr lang="en-US" dirty="0" err="1"/>
              <a:t>septendecillion</a:t>
            </a:r>
            <a:r>
              <a:rPr lang="en-US" dirty="0"/>
              <a:t> 985 </a:t>
            </a:r>
            <a:r>
              <a:rPr lang="en-US" dirty="0" err="1"/>
              <a:t>sexdecillion</a:t>
            </a:r>
            <a:r>
              <a:rPr lang="en-US" dirty="0"/>
              <a:t> 8 </a:t>
            </a:r>
            <a:r>
              <a:rPr lang="en-US" dirty="0" err="1"/>
              <a:t>quindecillion</a:t>
            </a:r>
            <a:r>
              <a:rPr lang="en-US" dirty="0"/>
              <a:t> 687 </a:t>
            </a:r>
            <a:r>
              <a:rPr lang="en-US" dirty="0" err="1"/>
              <a:t>quattuordecillion</a:t>
            </a:r>
            <a:r>
              <a:rPr lang="en-US" dirty="0"/>
              <a:t> 907 </a:t>
            </a:r>
            <a:r>
              <a:rPr lang="en-US" dirty="0" err="1"/>
              <a:t>tredecillion</a:t>
            </a:r>
            <a:r>
              <a:rPr lang="en-US" dirty="0"/>
              <a:t> 853 </a:t>
            </a:r>
            <a:r>
              <a:rPr lang="en-US" dirty="0" err="1"/>
              <a:t>duodecillion</a:t>
            </a:r>
            <a:r>
              <a:rPr lang="en-US" dirty="0"/>
              <a:t> 269 </a:t>
            </a:r>
            <a:r>
              <a:rPr lang="en-US" dirty="0" err="1"/>
              <a:t>undecillion</a:t>
            </a:r>
            <a:r>
              <a:rPr lang="en-US" dirty="0"/>
              <a:t> 984 </a:t>
            </a:r>
            <a:r>
              <a:rPr lang="en-US" dirty="0" err="1"/>
              <a:t>decillion</a:t>
            </a:r>
            <a:r>
              <a:rPr lang="en-US" dirty="0"/>
              <a:t> 665 nonillion 640 octillion 564 septillion 39 sextillion 457 quintillion 584 quadrillion 7 trillion 908 billion 834 million 671 thousand </a:t>
            </a:r>
            <a:r>
              <a:rPr lang="en-US" dirty="0" smtClean="0"/>
              <a:t>663</a:t>
            </a:r>
          </a:p>
          <a:p>
            <a:r>
              <a:rPr lang="en-US" dirty="0" smtClean="0"/>
              <a:t>(</a:t>
            </a:r>
            <a:r>
              <a:rPr lang="en-US" dirty="0"/>
              <a:t>0.0012 × the number of atoms in the visible </a:t>
            </a:r>
            <a:r>
              <a:rPr lang="en-US" dirty="0" smtClean="0"/>
              <a:t>universe)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</a:t>
            </a:r>
            <a:r>
              <a:rPr lang="en-US" b="1" dirty="0"/>
              <a:t>s</a:t>
            </a:r>
            <a:r>
              <a:rPr lang="en-US" b="1" dirty="0" smtClean="0"/>
              <a:t>carcity</a:t>
            </a:r>
            <a:r>
              <a:rPr lang="en-US" dirty="0" smtClean="0"/>
              <a:t> is a hard problem!</a:t>
            </a:r>
          </a:p>
          <a:p>
            <a:endParaRPr lang="en-US" dirty="0"/>
          </a:p>
          <a:p>
            <a:r>
              <a:rPr lang="en-US" dirty="0" smtClean="0"/>
              <a:t>No class Monday (Martin Luther King Day)</a:t>
            </a:r>
          </a:p>
          <a:p>
            <a:r>
              <a:rPr lang="en-US" dirty="0" smtClean="0"/>
              <a:t>See notes for readings</a:t>
            </a:r>
          </a:p>
          <a:p>
            <a:r>
              <a:rPr lang="en-US" dirty="0" smtClean="0"/>
              <a:t>Project 1 will be posted in a few days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smtClean="0"/>
              <a:t>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Bitcoin</a:t>
            </a:r>
            <a:r>
              <a:rPr lang="en-US" b="1" dirty="0" smtClean="0"/>
              <a:t> Wallets and Passwords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Asymmetric Cryptography Recap: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Transferring a Coin</a:t>
            </a:r>
          </a:p>
          <a:p>
            <a:pPr marL="0" indent="0">
              <a:buNone/>
            </a:pPr>
            <a:r>
              <a:rPr lang="en-US" b="1" dirty="0" err="1" smtClean="0"/>
              <a:t>Bitcoin’s</a:t>
            </a:r>
            <a:r>
              <a:rPr lang="en-US" b="1" dirty="0" smtClean="0"/>
              <a:t> Asymmetric Signatures</a:t>
            </a:r>
          </a:p>
          <a:p>
            <a:pPr marL="0" indent="0">
              <a:buNone/>
            </a:pPr>
            <a:r>
              <a:rPr lang="en-US" dirty="0" smtClean="0"/>
              <a:t>Double Spending: </a:t>
            </a:r>
            <a:r>
              <a:rPr lang="en-US" b="1" dirty="0" smtClean="0"/>
              <a:t>Introducing the </a:t>
            </a:r>
            <a:r>
              <a:rPr lang="en-US" b="1" dirty="0" err="1" smtClean="0"/>
              <a:t>Blockchain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Asymmetric Crypto: </a:t>
            </a:r>
            <a:r>
              <a:rPr lang="en-US" b="1" dirty="0" smtClean="0">
                <a:solidFill>
                  <a:srgbClr val="660066"/>
                </a:solidFill>
              </a:rPr>
              <a:t>Signatures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5A5-F0C2-644D-AEA7-E773B6B78F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2152" y="2778973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 i="1" dirty="0" smtClean="0">
                <a:latin typeface="Cambria Math"/>
                <a:cs typeface="Cambria Math"/>
              </a:rPr>
              <a:t>E</a:t>
            </a:r>
            <a:endParaRPr lang="en-US" sz="2800" b="1" i="1" dirty="0">
              <a:latin typeface="Cambria Math"/>
              <a:cs typeface="Cambria Math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41302" y="2778973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 i="1" dirty="0" smtClean="0">
                <a:latin typeface="Cambria Math"/>
                <a:cs typeface="Cambria Math"/>
              </a:rPr>
              <a:t>D</a:t>
            </a:r>
            <a:endParaRPr lang="en-US" sz="2800" b="1" i="1" dirty="0">
              <a:latin typeface="Cambria Math"/>
              <a:cs typeface="Cambria Math"/>
            </a:endParaRPr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 flipH="1">
            <a:off x="3653752" y="3121873"/>
            <a:ext cx="1987550" cy="0"/>
          </a:xfrm>
          <a:prstGeom prst="straightConnector1">
            <a:avLst/>
          </a:prstGeom>
          <a:noFill/>
          <a:ln w="28575" cmpd="sng">
            <a:solidFill>
              <a:srgbClr val="E46C0A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4837" y="2750349"/>
            <a:ext cx="11208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Verified </a:t>
            </a:r>
          </a:p>
          <a:p>
            <a:pPr algn="ctr"/>
            <a:r>
              <a:rPr lang="en-US" sz="2000" b="1" dirty="0" smtClean="0"/>
              <a:t>Message</a:t>
            </a:r>
            <a:endParaRPr lang="en-US" sz="2000" b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734004" y="2702017"/>
            <a:ext cx="18902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E46C0A"/>
                </a:solidFill>
              </a:rPr>
              <a:t>Signed Message</a:t>
            </a:r>
            <a:endParaRPr lang="en-US" sz="2000" b="1" dirty="0">
              <a:solidFill>
                <a:srgbClr val="E46C0A"/>
              </a:solidFill>
            </a:endParaRPr>
          </a:p>
        </p:txBody>
      </p:sp>
      <p:cxnSp>
        <p:nvCxnSpPr>
          <p:cNvPr id="11" name="AutoShape 8"/>
          <p:cNvCxnSpPr>
            <a:cxnSpLocks noChangeShapeType="1"/>
          </p:cNvCxnSpPr>
          <p:nvPr/>
        </p:nvCxnSpPr>
        <p:spPr bwMode="auto">
          <a:xfrm flipH="1">
            <a:off x="1765762" y="3121873"/>
            <a:ext cx="516390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52627" y="2922356"/>
            <a:ext cx="11208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/>
              <a:t>Message</a:t>
            </a:r>
            <a:endParaRPr lang="en-US" sz="2000" b="1" dirty="0"/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 flipH="1">
            <a:off x="7012903" y="3121873"/>
            <a:ext cx="339725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861387" y="3234640"/>
            <a:ext cx="15872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Insecure Channel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710748" y="3677489"/>
            <a:ext cx="611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8000"/>
                </a:solidFill>
              </a:rPr>
              <a:t>KU</a:t>
            </a:r>
            <a:r>
              <a:rPr lang="en-US" sz="2000" b="1" baseline="-25000" dirty="0" smtClean="0">
                <a:solidFill>
                  <a:srgbClr val="008000"/>
                </a:solidFill>
              </a:rPr>
              <a:t>B</a:t>
            </a:r>
            <a:endParaRPr lang="en-US" sz="2000" b="1" baseline="-25000" dirty="0">
              <a:solidFill>
                <a:srgbClr val="008000"/>
              </a:solidFill>
            </a:endParaRPr>
          </a:p>
        </p:txBody>
      </p:sp>
      <p:cxnSp>
        <p:nvCxnSpPr>
          <p:cNvPr id="18" name="AutoShape 8"/>
          <p:cNvCxnSpPr>
            <a:cxnSpLocks noChangeShapeType="1"/>
            <a:stCxn id="17" idx="0"/>
          </p:cNvCxnSpPr>
          <p:nvPr/>
        </p:nvCxnSpPr>
        <p:spPr bwMode="auto">
          <a:xfrm flipH="1" flipV="1">
            <a:off x="3004162" y="3467964"/>
            <a:ext cx="12246" cy="209525"/>
          </a:xfrm>
          <a:prstGeom prst="straightConnector1">
            <a:avLst/>
          </a:prstGeom>
          <a:noFill/>
          <a:ln w="28575" cmpd="sng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037115" y="3643014"/>
            <a:ext cx="5882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KR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B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AutoShape 8"/>
          <p:cNvCxnSpPr>
            <a:cxnSpLocks noChangeShapeType="1"/>
          </p:cNvCxnSpPr>
          <p:nvPr/>
        </p:nvCxnSpPr>
        <p:spPr bwMode="auto">
          <a:xfrm flipH="1" flipV="1">
            <a:off x="6327103" y="3464773"/>
            <a:ext cx="1" cy="202053"/>
          </a:xfrm>
          <a:prstGeom prst="straightConnector1">
            <a:avLst/>
          </a:prstGeom>
          <a:noFill/>
          <a:ln w="28575" cmpd="sng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947163" y="1320131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Bob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42096" y="1808075"/>
            <a:ext cx="4166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Generates key pair: </a:t>
            </a:r>
            <a:r>
              <a:rPr lang="en-US" sz="2400" b="1" i="1" dirty="0" smtClean="0">
                <a:solidFill>
                  <a:srgbClr val="008000"/>
                </a:solidFill>
              </a:rPr>
              <a:t>KU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B</a:t>
            </a:r>
            <a:r>
              <a:rPr lang="en-US" sz="2400" dirty="0" smtClean="0"/>
              <a:t>, </a:t>
            </a:r>
            <a:r>
              <a:rPr lang="en-US" sz="2400" b="1" i="1" dirty="0">
                <a:solidFill>
                  <a:srgbClr val="FF0000"/>
                </a:solidFill>
              </a:rPr>
              <a:t>KR</a:t>
            </a:r>
            <a:r>
              <a:rPr lang="en-US" sz="2400" b="1" baseline="-25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400" dirty="0" smtClean="0"/>
              <a:t>Publishes </a:t>
            </a:r>
            <a:r>
              <a:rPr lang="en-US" sz="2400" b="1" i="1" dirty="0" smtClean="0">
                <a:solidFill>
                  <a:srgbClr val="008000"/>
                </a:solidFill>
              </a:rPr>
              <a:t>KU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B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2152" y="1320887"/>
            <a:ext cx="116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Anyone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785657" y="1808075"/>
            <a:ext cx="2288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b="1" i="1" dirty="0" smtClean="0">
                <a:solidFill>
                  <a:srgbClr val="008000"/>
                </a:solidFill>
              </a:rPr>
              <a:t>KU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B </a:t>
            </a:r>
            <a:r>
              <a:rPr lang="en-US" sz="2400" dirty="0" smtClean="0"/>
              <a:t>from trusted provider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a Coin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2" y="2921000"/>
            <a:ext cx="1270661" cy="1270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72" y="2921000"/>
            <a:ext cx="1270661" cy="12706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06800" y="3348897"/>
            <a:ext cx="1981200" cy="4148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0041" y="1634196"/>
            <a:ext cx="107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Notation: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5-01-20 at 9.48.53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" y="133222"/>
            <a:ext cx="4904171" cy="472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83112"/>
          <a:stretch/>
        </p:blipFill>
        <p:spPr>
          <a:xfrm>
            <a:off x="5855576" y="605403"/>
            <a:ext cx="2835902" cy="810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81678"/>
          <a:stretch/>
        </p:blipFill>
        <p:spPr>
          <a:xfrm>
            <a:off x="5834524" y="1620884"/>
            <a:ext cx="2967346" cy="78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0535" y="3703586"/>
            <a:ext cx="3451335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Real numbers are useless!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6</a:t>
            </a:fld>
            <a:endParaRPr lang="en-US"/>
          </a:p>
        </p:txBody>
      </p:sp>
      <p:sp>
        <p:nvSpPr>
          <p:cNvPr id="4" name="Heptagon 3"/>
          <p:cNvSpPr/>
          <p:nvPr/>
        </p:nvSpPr>
        <p:spPr>
          <a:xfrm>
            <a:off x="1003543" y="1429921"/>
            <a:ext cx="3117197" cy="2904252"/>
          </a:xfrm>
          <a:prstGeom prst="hept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420963" y="98584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96618" y="175106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99848" y="31735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08921" y="442881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62758" y="443606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4069" y="31735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99" y="173754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5760" y="1471102"/>
            <a:ext cx="4271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Operations:</a:t>
            </a:r>
          </a:p>
          <a:p>
            <a:r>
              <a:rPr lang="en-US" sz="2000" dirty="0" smtClean="0"/>
              <a:t>addition, subtraction</a:t>
            </a:r>
          </a:p>
          <a:p>
            <a:r>
              <a:rPr lang="en-US" sz="2000" dirty="0" smtClean="0"/>
              <a:t>multiplication, division (except by zero)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87526" y="4328119"/>
            <a:ext cx="134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 Antiqua"/>
                <a:cs typeface="Book Antiqua"/>
              </a:rPr>
              <a:t>Z</a:t>
            </a:r>
            <a:r>
              <a:rPr lang="en-US" sz="2400" dirty="0" smtClean="0">
                <a:latin typeface="Book Antiqua"/>
                <a:cs typeface="Book Antiqua"/>
              </a:rPr>
              <a:t> mod 7</a:t>
            </a:r>
            <a:endParaRPr lang="en-US" sz="2400" dirty="0">
              <a:latin typeface="Book Antiqua"/>
              <a:cs typeface="Book Antiqu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0740" y="3872508"/>
            <a:ext cx="969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Book Antiqua"/>
                <a:cs typeface="Book Antiqua"/>
              </a:rPr>
              <a:t>GF</a:t>
            </a:r>
            <a:r>
              <a:rPr lang="en-US" sz="2400" dirty="0" smtClean="0">
                <a:latin typeface="Book Antiqua"/>
                <a:cs typeface="Book Antiqua"/>
              </a:rPr>
              <a:t>(7)</a:t>
            </a:r>
            <a:endParaRPr lang="en-US" sz="24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7924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7</a:t>
            </a:fld>
            <a:endParaRPr lang="en-US"/>
          </a:p>
        </p:txBody>
      </p:sp>
      <p:sp>
        <p:nvSpPr>
          <p:cNvPr id="4" name="Heptagon 3"/>
          <p:cNvSpPr/>
          <p:nvPr/>
        </p:nvSpPr>
        <p:spPr>
          <a:xfrm>
            <a:off x="1003543" y="1429921"/>
            <a:ext cx="3117197" cy="2904252"/>
          </a:xfrm>
          <a:prstGeom prst="hept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420963" y="98584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96618" y="175106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99848" y="31735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08921" y="442881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62758" y="443606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4069" y="31735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99" y="173754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20740" y="3872508"/>
            <a:ext cx="969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Book Antiqua"/>
                <a:cs typeface="Book Antiqua"/>
              </a:rPr>
              <a:t>GF</a:t>
            </a:r>
            <a:r>
              <a:rPr lang="en-US" sz="2400" dirty="0" smtClean="0">
                <a:latin typeface="Book Antiqua"/>
                <a:cs typeface="Book Antiqua"/>
              </a:rPr>
              <a:t>(7)</a:t>
            </a:r>
            <a:endParaRPr lang="en-US" sz="2400" dirty="0">
              <a:latin typeface="Book Antiqua"/>
              <a:cs typeface="Book Antiqu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20" y="37915"/>
            <a:ext cx="3948080" cy="510558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2296" y="4394776"/>
            <a:ext cx="1914895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Évariste</a:t>
            </a:r>
            <a:r>
              <a:rPr lang="en-US" b="1" dirty="0"/>
              <a:t> </a:t>
            </a:r>
            <a:r>
              <a:rPr lang="en-US" b="1" dirty="0" smtClean="0"/>
              <a:t>Galois</a:t>
            </a:r>
          </a:p>
          <a:p>
            <a:pPr algn="ctr"/>
            <a:r>
              <a:rPr lang="en-US" dirty="0" smtClean="0"/>
              <a:t>Killed in duel at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in Finite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6647" y="1400409"/>
            <a:ext cx="3113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Book Antiqua"/>
                <a:cs typeface="Book Antiqua"/>
              </a:rPr>
              <a:t>y</a:t>
            </a:r>
            <a:r>
              <a:rPr lang="en-US" sz="2800" b="1" i="1" baseline="30000" dirty="0">
                <a:latin typeface="Book Antiqua"/>
                <a:cs typeface="Book Antiqua"/>
              </a:rPr>
              <a:t>2</a:t>
            </a:r>
            <a:r>
              <a:rPr lang="en-US" sz="2800" b="1" i="1" dirty="0">
                <a:latin typeface="Book Antiqua"/>
                <a:cs typeface="Book Antiqua"/>
              </a:rPr>
              <a:t> = x</a:t>
            </a:r>
            <a:r>
              <a:rPr lang="en-US" sz="2800" b="1" i="1" baseline="30000" dirty="0">
                <a:latin typeface="Book Antiqua"/>
                <a:cs typeface="Book Antiqua"/>
              </a:rPr>
              <a:t>3</a:t>
            </a:r>
            <a:r>
              <a:rPr lang="en-US" sz="2800" b="1" i="1" dirty="0">
                <a:latin typeface="Book Antiqua"/>
                <a:cs typeface="Book Antiqua"/>
              </a:rPr>
              <a:t> + </a:t>
            </a:r>
            <a:r>
              <a:rPr lang="en-US" sz="2800" b="1" i="1" dirty="0" smtClean="0">
                <a:latin typeface="Book Antiqua"/>
                <a:cs typeface="Book Antiqua"/>
              </a:rPr>
              <a:t>7 </a:t>
            </a:r>
            <a:r>
              <a:rPr lang="en-US" sz="2800" dirty="0"/>
              <a:t>in </a:t>
            </a:r>
            <a:r>
              <a:rPr lang="en-US" sz="2800" i="1" dirty="0">
                <a:latin typeface="Book Antiqua"/>
                <a:cs typeface="Book Antiqua"/>
              </a:rPr>
              <a:t>GF</a:t>
            </a:r>
            <a:r>
              <a:rPr lang="en-US" sz="2800" dirty="0">
                <a:latin typeface="Book Antiqua"/>
                <a:cs typeface="Book Antiqua"/>
              </a:rPr>
              <a:t>(3</a:t>
            </a:r>
            <a:r>
              <a:rPr lang="en-US" sz="2800" dirty="0" smtClean="0">
                <a:latin typeface="Book Antiqua"/>
                <a:cs typeface="Book Antiqua"/>
              </a:rPr>
              <a:t>)</a:t>
            </a:r>
            <a:endParaRPr lang="en-US" sz="28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9423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E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308</Words>
  <Application>Microsoft Macintosh PowerPoint</Application>
  <PresentationFormat>On-screen Show (16:9)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Plan for Today</vt:lpstr>
      <vt:lpstr>Using Asymmetric Crypto: Signatures</vt:lpstr>
      <vt:lpstr>Transferring a Coin</vt:lpstr>
      <vt:lpstr>Elliptic Curves</vt:lpstr>
      <vt:lpstr>PowerPoint Presentation</vt:lpstr>
      <vt:lpstr>Finite Fields</vt:lpstr>
      <vt:lpstr>PowerPoint Presentation</vt:lpstr>
      <vt:lpstr>Elliptic Curves in Finite Fields</vt:lpstr>
      <vt:lpstr>Elliptic Curves in Finite Fields</vt:lpstr>
      <vt:lpstr>Elliptic Curves in Finite Fields</vt:lpstr>
      <vt:lpstr>PowerPoint Presentation</vt:lpstr>
      <vt:lpstr>Charge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68</cp:revision>
  <cp:lastPrinted>2015-01-14T18:38:51Z</cp:lastPrinted>
  <dcterms:created xsi:type="dcterms:W3CDTF">2015-01-10T23:57:16Z</dcterms:created>
  <dcterms:modified xsi:type="dcterms:W3CDTF">2015-01-21T03:23:09Z</dcterms:modified>
</cp:coreProperties>
</file>