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400" r:id="rId4"/>
    <p:sldId id="403" r:id="rId5"/>
    <p:sldId id="266" r:id="rId6"/>
    <p:sldId id="404" r:id="rId7"/>
    <p:sldId id="260" r:id="rId8"/>
    <p:sldId id="258" r:id="rId9"/>
    <p:sldId id="406" r:id="rId10"/>
    <p:sldId id="265" r:id="rId11"/>
    <p:sldId id="259" r:id="rId12"/>
    <p:sldId id="413" r:id="rId13"/>
    <p:sldId id="262" r:id="rId14"/>
    <p:sldId id="263" r:id="rId15"/>
    <p:sldId id="261" r:id="rId16"/>
    <p:sldId id="407" r:id="rId17"/>
    <p:sldId id="410" r:id="rId18"/>
    <p:sldId id="411" r:id="rId19"/>
    <p:sldId id="264" r:id="rId20"/>
    <p:sldId id="4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2D9-BAC7-4C73-91E7-4CA387083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B0289-0A0D-48A3-BE01-24EBD3D8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11B3-2D26-4068-B839-84D6C9F6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FB2B-8592-49B8-B92C-BEA8E53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AF05-CD02-43A4-A249-F304D05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6229-E68E-4B1C-981A-E8F2586D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04A0E-4194-49FC-B050-0B67079EF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C4E9-0431-4FD9-BB9E-04CC7CBF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7BDD-B3C4-46D5-82BE-B1E91A4C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1835-96E3-46A5-B455-446EA965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171FE-8AA4-4F7F-A654-0BFF85A90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CE460-C87C-4BBF-A700-47C2112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602F-F0BB-47C1-A6FB-2FA7B990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8365-9EA4-4FA7-B1DA-9C064218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664-363A-4357-9A7E-573BC4D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231-C716-4F51-8273-AE529195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60F2-1EFF-4105-989A-96C00092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E840-4870-453D-8AE6-F311784B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3868-A21C-4C2F-911C-22A1F37B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04B-51DE-42FC-A2C5-FBFD990D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0B25-77CA-4A1F-8D57-811B71F5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6D41-2A06-4457-9F91-46944565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4216-50A1-4708-935A-4EB22FDA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54C5-1C1B-4596-A680-EF6A3581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011F-4F33-45A2-85D7-150ADAC8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5AF4-3B87-4F55-A41B-3754F5BC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61CC-566A-49E4-A6EE-44DF62AA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FDFD-B2BB-4C53-84F4-C5608D434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DE85-F8DF-4F24-897B-A2763D1C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C033-0972-4582-A6A7-D5492384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03A11-3E62-4A14-B0B3-68D411B1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0589-614C-444B-A040-37954BF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FB4A2-D95C-430A-8E67-526B4AC64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F1D68-CC26-49C4-9F5B-5B7E5B0F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9480B-2BF2-470A-B125-97C7CA2D3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0D184-A56E-42CE-A47B-4456B360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E24EC-E6EA-4977-BEFC-ABB0FBD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95913-77C4-4E21-811A-8FA9CB13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5078B-6FB7-453B-AEB8-D91235F4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DD9B-3B35-4538-9C1E-3BF6520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B1877-35F9-4121-9997-3C721EE0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2C9DB-1044-4F06-A4DD-DB40086C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95E8F-BA95-400F-892E-856F1AAC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13BBD-9C4B-4D10-B5BF-EC5352F0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C19C2-9DE8-40A9-98B1-56A6839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B916-9A2D-4AA5-9212-934A232A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E556-35AC-4FFB-90BE-D947650B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3329-8EB8-42C0-AEEC-6EB6386E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D5875-BCFA-47E1-831F-0E6E1116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C28A-9D8C-4463-891A-3E59A888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F2A9-D2B4-42E5-A98C-F58CC2E9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0ACA-06CD-46CD-B5C1-B5F56AA9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A1DC-3DA9-4267-B195-406E3C74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00979-C111-4F36-BC66-64E2319C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4414-5B6D-45FA-8F38-BF491D33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89B8E-A1EE-4444-9827-89A00672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F12A-80D5-4086-BF60-6AEF930A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DB1E-DF19-453F-8533-87D0F8FA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77E3-8727-4EE3-A105-881CAB2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1BB6-8789-4983-B221-789674BE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4BEB-2BE9-442D-8AEA-8A5F84E48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3AC7-49CB-42FF-8473-22E59E797C8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63B2-E0C7-4CFB-943F-4FAB7EA46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549A-BAB7-4B35-A8A2-A2288036F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0396-B335-4F9A-B83A-6A9537EF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KuXjwB4LzSA?si=R8vKh9LylQ0p268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D0BB-E17B-4A8D-ADDA-3BCECB67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Decrypting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FD08-72D7-438B-9F55-D3BD8B0DD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F0F3-0B9F-44E1-907A-B3C1C5F3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85BF-0AC3-4DAA-95FA-50677467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Comments:  Translating Language from English to  French and back to English </a:t>
            </a:r>
          </a:p>
          <a:p>
            <a:r>
              <a:rPr lang="en-US" dirty="0"/>
              <a:t>This ends up changing the word makeup of sentence, while keeping meaning</a:t>
            </a:r>
          </a:p>
          <a:p>
            <a:endParaRPr lang="en-US" dirty="0"/>
          </a:p>
          <a:p>
            <a:r>
              <a:rPr lang="en-US" dirty="0"/>
              <a:t>Images:  Rotating Image, Transposing image</a:t>
            </a:r>
          </a:p>
          <a:p>
            <a:r>
              <a:rPr lang="en-US" dirty="0"/>
              <a:t>Increases our dataset size with images look like taken from different angle </a:t>
            </a:r>
          </a:p>
        </p:txBody>
      </p:sp>
    </p:spTree>
    <p:extLst>
      <p:ext uri="{BB962C8B-B14F-4D97-AF65-F5344CB8AC3E}">
        <p14:creationId xmlns:p14="http://schemas.microsoft.com/office/powerpoint/2010/main" val="121928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D5F1-B555-422C-A525-E003B3AC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3: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CDF2-6F9A-40A9-B881-DB67362A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Comments:  </a:t>
            </a:r>
            <a:r>
              <a:rPr lang="en-US" dirty="0" err="1"/>
              <a:t>Pytorch</a:t>
            </a:r>
            <a:r>
              <a:rPr lang="en-US" dirty="0"/>
              <a:t> Dataset, </a:t>
            </a:r>
            <a:r>
              <a:rPr lang="en-US" dirty="0" err="1"/>
              <a:t>DataLoader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Image: </a:t>
            </a:r>
            <a:r>
              <a:rPr lang="en-US" dirty="0" err="1"/>
              <a:t>Keras</a:t>
            </a:r>
            <a:r>
              <a:rPr lang="en-US" dirty="0"/>
              <a:t> method to load from directory</a:t>
            </a:r>
          </a:p>
        </p:txBody>
      </p:sp>
    </p:spTree>
    <p:extLst>
      <p:ext uri="{BB962C8B-B14F-4D97-AF65-F5344CB8AC3E}">
        <p14:creationId xmlns:p14="http://schemas.microsoft.com/office/powerpoint/2010/main" val="34689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1A2E-55CF-40A4-B868-C2A1D047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3: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8D7F-11B1-4333-824F-7287B5B4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up data for Training, Testing,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Comment: 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can be used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Image:  Same </a:t>
            </a:r>
            <a:r>
              <a:rPr lang="en-US" dirty="0" err="1"/>
              <a:t>Keras</a:t>
            </a:r>
            <a:r>
              <a:rPr lang="en-US" dirty="0"/>
              <a:t> method that loads data splits it</a:t>
            </a:r>
          </a:p>
        </p:txBody>
      </p:sp>
    </p:spTree>
    <p:extLst>
      <p:ext uri="{BB962C8B-B14F-4D97-AF65-F5344CB8AC3E}">
        <p14:creationId xmlns:p14="http://schemas.microsoft.com/office/powerpoint/2010/main" val="8438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0B29-4241-418F-A16E-5D80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4: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C99D-956A-4036-B341-75B11979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Classification:  BERT Tokenizer + Simple Linear NN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 CNN</a:t>
            </a:r>
          </a:p>
        </p:txBody>
      </p:sp>
    </p:spTree>
    <p:extLst>
      <p:ext uri="{BB962C8B-B14F-4D97-AF65-F5344CB8AC3E}">
        <p14:creationId xmlns:p14="http://schemas.microsoft.com/office/powerpoint/2010/main" val="355807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4E8D-E6ED-4201-BD20-B5716C3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5/6: Model Training/Hyperparameter Tuning </a:t>
            </a:r>
            <a:r>
              <a:rPr lang="en-US" dirty="0">
                <a:solidFill>
                  <a:srgbClr val="00B0F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Feature Space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0DB5-572C-48D4-B386-6C6E9A6F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95" y="18375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Train Neural Network Models over the course of multiple epochs</a:t>
            </a:r>
          </a:p>
          <a:p>
            <a:r>
              <a:rPr lang="en-US" dirty="0"/>
              <a:t>Input Data is split and fed in by batches.</a:t>
            </a:r>
          </a:p>
          <a:p>
            <a:r>
              <a:rPr lang="en-US" dirty="0"/>
              <a:t>Input is turned into numeric format</a:t>
            </a:r>
          </a:p>
          <a:p>
            <a:r>
              <a:rPr lang="en-US" dirty="0"/>
              <a:t>Inputs are fed through different layers in a forward pass</a:t>
            </a:r>
          </a:p>
          <a:p>
            <a:r>
              <a:rPr lang="en-US" dirty="0"/>
              <a:t>Loss function informs the model how well it’s doing</a:t>
            </a:r>
          </a:p>
          <a:p>
            <a:r>
              <a:rPr lang="en-US" dirty="0"/>
              <a:t>Based on loss, Backpropagation recomputes NN weights and Biases</a:t>
            </a:r>
          </a:p>
          <a:p>
            <a:r>
              <a:rPr lang="en-US" dirty="0"/>
              <a:t>Added benefit: Weights and Biases that determine </a:t>
            </a:r>
            <a:r>
              <a:rPr lang="en-US" dirty="0">
                <a:solidFill>
                  <a:srgbClr val="00B0F0"/>
                </a:solidFill>
              </a:rPr>
              <a:t>Features</a:t>
            </a:r>
            <a:r>
              <a:rPr lang="en-US" dirty="0"/>
              <a:t> are also optimized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85B8-B156-4FFC-B931-1481FECC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Feature Space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4D0F-93AF-4429-BC57-086CE690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need numeric inputs</a:t>
            </a:r>
          </a:p>
          <a:p>
            <a:endParaRPr lang="en-US" dirty="0"/>
          </a:p>
          <a:p>
            <a:r>
              <a:rPr lang="en-US" dirty="0"/>
              <a:t>Words are not Numbers</a:t>
            </a:r>
          </a:p>
          <a:p>
            <a:r>
              <a:rPr lang="en-US" dirty="0"/>
              <a:t>Images are not Numbers</a:t>
            </a:r>
          </a:p>
          <a:p>
            <a:r>
              <a:rPr lang="en-US" dirty="0"/>
              <a:t>How do we get this data into numeric format</a:t>
            </a:r>
          </a:p>
        </p:txBody>
      </p:sp>
    </p:spTree>
    <p:extLst>
      <p:ext uri="{BB962C8B-B14F-4D97-AF65-F5344CB8AC3E}">
        <p14:creationId xmlns:p14="http://schemas.microsoft.com/office/powerpoint/2010/main" val="165841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5FE5A28-7FA8-4EC5-A763-5729F412F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94" y="-1193800"/>
            <a:ext cx="9144000" cy="2387600"/>
          </a:xfrm>
        </p:spPr>
        <p:txBody>
          <a:bodyPr/>
          <a:lstStyle/>
          <a:p>
            <a:r>
              <a:rPr lang="en-US" dirty="0"/>
              <a:t>NLP Embeddings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D1C9E-B8E3-44CD-A484-A79700B9B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44C07-FE28-4B3B-ACB8-513DD626935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83970" y="3375705"/>
            <a:ext cx="5157788" cy="3241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22B06-A0C1-444B-A101-73D850F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160" y="3591899"/>
            <a:ext cx="6031841" cy="2463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D49494-384D-4C42-A86F-0105FEFE2310}"/>
              </a:ext>
            </a:extLst>
          </p:cNvPr>
          <p:cNvSpPr/>
          <p:nvPr/>
        </p:nvSpPr>
        <p:spPr>
          <a:xfrm>
            <a:off x="1094508" y="1420133"/>
            <a:ext cx="8168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Embeddings allow us to represent Text with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is positioned in a high dimensional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terms are closer in distance (Euclidean)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provides us Rich Contextualized Embeddings that understand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Training BERT embeddings are being fine tuned and  optimize for the down stream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5300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FCA4-F8C3-4CE4-8BCB-3B658A1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 Representation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EA2E-CAE3-4787-AE03-36E5ECD9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represented by an area of Pixels</a:t>
            </a:r>
          </a:p>
          <a:p>
            <a:r>
              <a:rPr lang="en-US" dirty="0"/>
              <a:t>Each pixel has a color, each color can be represented by numbers</a:t>
            </a:r>
          </a:p>
        </p:txBody>
      </p:sp>
      <p:pic>
        <p:nvPicPr>
          <p:cNvPr id="4" name="Picture 4" descr="https://miro.medium.com/v2/resize:fit:700/1*c-nkRVNnNikQnzUz-XFjDw.png">
            <a:extLst>
              <a:ext uri="{FF2B5EF4-FFF2-40B4-BE49-F238E27FC236}">
                <a16:creationId xmlns:a16="http://schemas.microsoft.com/office/drawing/2014/main" id="{D154B97E-C053-44CE-B9BA-B4598779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0" y="3303756"/>
            <a:ext cx="6127648" cy="252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800B1-4515-4854-BCFE-35629C5B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4" y="2964651"/>
            <a:ext cx="5105074" cy="28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57B6-66E9-4C16-A9A4-082C54B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Feature Extraction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BD93-DFA9-4567-B7B4-24360906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Filters are applied over images</a:t>
            </a:r>
          </a:p>
          <a:p>
            <a:r>
              <a:rPr lang="en-US" dirty="0"/>
              <a:t>Backpropagation optimizes Layer of Convolution Filters for Problem</a:t>
            </a:r>
          </a:p>
          <a:p>
            <a:r>
              <a:rPr lang="en-US" dirty="0"/>
              <a:t>Convolution Filter determines feature space</a:t>
            </a:r>
          </a:p>
          <a:p>
            <a:r>
              <a:rPr lang="en-US" dirty="0">
                <a:hlinkClick r:id="rId2"/>
              </a:rPr>
              <a:t>https://youtu.be/KuXjwB4LzSA?si=R8vKh9LylQ0p268f</a:t>
            </a:r>
            <a:r>
              <a:rPr lang="en-US" dirty="0"/>
              <a:t> </a:t>
            </a:r>
          </a:p>
          <a:p>
            <a:r>
              <a:rPr lang="en-US" dirty="0"/>
              <a:t>Applying Photo effect Filters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1A77-D602-4E7B-800F-AFE4C28F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3" y="4904179"/>
            <a:ext cx="49244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83B-07EB-45B7-82B0-D112C5FD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F63E-EEAF-4A82-9681-064371D7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Done through Backpropagation</a:t>
            </a:r>
          </a:p>
          <a:p>
            <a:r>
              <a:rPr lang="en-US" dirty="0"/>
              <a:t>Minimizing Loss function</a:t>
            </a:r>
          </a:p>
          <a:p>
            <a:r>
              <a:rPr lang="en-US" dirty="0"/>
              <a:t>Loss function provides us Gradient to recompute Weights and Biases</a:t>
            </a:r>
          </a:p>
          <a:p>
            <a:r>
              <a:rPr lang="en-US" dirty="0"/>
              <a:t>Cross Entropy Loss:  Difference between Predicted distribution by model, True distribution of Labels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Toxic Comments:  Binary </a:t>
            </a:r>
            <a:r>
              <a:rPr lang="en-US" dirty="0" err="1"/>
              <a:t>CrossEntropy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Animal Classification:  Sparse Categorical </a:t>
            </a:r>
            <a:r>
              <a:rPr lang="en-US" dirty="0" err="1"/>
              <a:t>CrossEntropy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D4C3F-A47B-40E6-82D5-3D732E999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steps are same as 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EFCDD7-FCA5-4E20-B147-980742184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uses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921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B324-4046-44D0-82F1-1E898174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# 7: 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228B-0026-4B55-BB55-C2130E76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is done by calculating the percentage of labels accurately predicted by model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 – Recall</a:t>
            </a:r>
          </a:p>
          <a:p>
            <a:r>
              <a:rPr lang="en-US" dirty="0"/>
              <a:t>ROC-AUC</a:t>
            </a:r>
          </a:p>
          <a:p>
            <a:r>
              <a:rPr lang="en-US" dirty="0"/>
              <a:t>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23A-51E4-4BFD-A8D2-3CEF4083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Building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C898-3B49-47BF-90D1-4E8B1B14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Problem Identification</a:t>
            </a:r>
          </a:p>
          <a:p>
            <a:r>
              <a:rPr lang="en-US" dirty="0"/>
              <a:t>2) Data Collection</a:t>
            </a:r>
          </a:p>
          <a:p>
            <a:r>
              <a:rPr lang="en-US" dirty="0"/>
              <a:t>3) Data Preparation</a:t>
            </a:r>
          </a:p>
          <a:p>
            <a:r>
              <a:rPr lang="en-US" dirty="0"/>
              <a:t>4) Model Selection </a:t>
            </a:r>
          </a:p>
          <a:p>
            <a:r>
              <a:rPr lang="en-US" dirty="0"/>
              <a:t>5) Model Training/ 6)Hyperparameter Tuning  </a:t>
            </a:r>
          </a:p>
          <a:p>
            <a:r>
              <a:rPr lang="en-US" dirty="0"/>
              <a:t>7) Model Evaluation</a:t>
            </a:r>
          </a:p>
          <a:p>
            <a:r>
              <a:rPr lang="en-US" dirty="0"/>
              <a:t>Repeating Steps 5-7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7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EF5EB-DB28-4136-90A7-83E2D576F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Applications: NLP and Computer Vision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19028B-FFC9-44DA-AFAC-32F0A6826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38A0-4826-405A-A6A5-52E72FF9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0190-7122-41D5-8A6C-82DA50CA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Problem Identification</a:t>
            </a:r>
          </a:p>
          <a:p>
            <a:r>
              <a:rPr lang="en-US" dirty="0"/>
              <a:t>2) Data Collection + Data Augmentation</a:t>
            </a:r>
          </a:p>
          <a:p>
            <a:r>
              <a:rPr lang="en-US" dirty="0"/>
              <a:t>3) Data Preparation</a:t>
            </a:r>
          </a:p>
          <a:p>
            <a:r>
              <a:rPr lang="en-US" dirty="0"/>
              <a:t>4) Model Selection </a:t>
            </a:r>
          </a:p>
          <a:p>
            <a:r>
              <a:rPr lang="en-US" dirty="0"/>
              <a:t>5) Model Training/ 6)Hyperparameter Tuning  </a:t>
            </a:r>
            <a:r>
              <a:rPr lang="en-US" dirty="0">
                <a:solidFill>
                  <a:srgbClr val="00B0F0"/>
                </a:solidFill>
              </a:rPr>
              <a:t>+ Feature Engineering</a:t>
            </a:r>
          </a:p>
          <a:p>
            <a:r>
              <a:rPr lang="en-US" dirty="0"/>
              <a:t>7) </a:t>
            </a:r>
            <a:r>
              <a:rPr lang="en-US" dirty="0">
                <a:solidFill>
                  <a:srgbClr val="00B0F0"/>
                </a:solidFill>
              </a:rPr>
              <a:t>Model Optimization</a:t>
            </a:r>
          </a:p>
          <a:p>
            <a:r>
              <a:rPr lang="en-US" dirty="0"/>
              <a:t>Model Evaluation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5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BBA7-BD24-4507-9856-BEE7CC2A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1 : 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9262-D3AA-42B1-9BDE-C552634A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Toxic Comments </a:t>
            </a:r>
          </a:p>
          <a:p>
            <a:pPr lvl="1"/>
            <a:r>
              <a:rPr lang="en-US" dirty="0"/>
              <a:t>Multilabel Text Classification:  “Hello” vs “#$%% off”</a:t>
            </a:r>
          </a:p>
          <a:p>
            <a:pPr lvl="1"/>
            <a:r>
              <a:rPr lang="en-US" dirty="0"/>
              <a:t>Toxic, Severely Toxic, Identity-Hate, Threat, Obscene, Insult</a:t>
            </a:r>
          </a:p>
          <a:p>
            <a:pPr lvl="1"/>
            <a:endParaRPr lang="en-US" dirty="0"/>
          </a:p>
          <a:p>
            <a:r>
              <a:rPr lang="en-US" dirty="0"/>
              <a:t>Classifying Animal pictures </a:t>
            </a:r>
          </a:p>
          <a:p>
            <a:pPr lvl="1"/>
            <a:r>
              <a:rPr lang="en-US" dirty="0"/>
              <a:t>Multilabel Image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FB6D1-3A94-4FF0-AC50-7F0D207D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907663"/>
            <a:ext cx="1866900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D05BD-071D-448A-AE14-25817409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89" y="4448917"/>
            <a:ext cx="1204650" cy="228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5D4D5-5142-4035-9572-4A9D8DE4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90" y="4769488"/>
            <a:ext cx="1966449" cy="19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62AD-AF7C-45BE-8599-D483CD6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Toolkits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4789-5EBD-4CA6-9102-7A49A862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Noteboks</a:t>
            </a:r>
            <a:endParaRPr lang="en-US" dirty="0"/>
          </a:p>
          <a:p>
            <a:endParaRPr lang="en-US" dirty="0"/>
          </a:p>
          <a:p>
            <a:r>
              <a:rPr lang="en-US" dirty="0"/>
              <a:t>Text Comments: 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r>
              <a:rPr lang="en-US" dirty="0"/>
              <a:t>Images: 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8838-F490-40EF-A7FD-95E4B94A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Step 2: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E5FA-586E-45A2-A83E-8AABD24E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Comments: Kaggle Competition</a:t>
            </a:r>
          </a:p>
          <a:p>
            <a:pPr marL="0" indent="0">
              <a:buNone/>
            </a:pPr>
            <a:r>
              <a:rPr lang="en-US" dirty="0"/>
              <a:t>https://www.kaggle.com/c/jigsaw-toxic-comment-classification-challenge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Images:  Local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D1F1-EA6C-438C-A650-4B613A1A0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 Augmentation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FE77B-E2C7-4900-B5E0-9E7E1E9FA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Increasing your dataset size through common methods</a:t>
            </a:r>
          </a:p>
        </p:txBody>
      </p:sp>
    </p:spTree>
    <p:extLst>
      <p:ext uri="{BB962C8B-B14F-4D97-AF65-F5344CB8AC3E}">
        <p14:creationId xmlns:p14="http://schemas.microsoft.com/office/powerpoint/2010/main" val="349263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605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Decrypting Deep Learning</vt:lpstr>
      <vt:lpstr>Deep Learning steps are same as ML</vt:lpstr>
      <vt:lpstr>Machine Learning Building Steps</vt:lpstr>
      <vt:lpstr>Deep Learning Applications: NLP and Computer Vision</vt:lpstr>
      <vt:lpstr>Deep Learning Steps</vt:lpstr>
      <vt:lpstr>ML Step 1 : Problem Identification</vt:lpstr>
      <vt:lpstr>Deep Learning Toolkits </vt:lpstr>
      <vt:lpstr>ML Step 2: Data Collection</vt:lpstr>
      <vt:lpstr>Data Augmentation </vt:lpstr>
      <vt:lpstr>Data Augmentation</vt:lpstr>
      <vt:lpstr>ML Step 3: Data Preparation</vt:lpstr>
      <vt:lpstr>ML Step 3: Data Preparation</vt:lpstr>
      <vt:lpstr>ML Step 4: Model selection</vt:lpstr>
      <vt:lpstr>ML Step 5/6: Model Training/Hyperparameter Tuning + Feature Space Engineering</vt:lpstr>
      <vt:lpstr>Feature Space Engineering</vt:lpstr>
      <vt:lpstr>NLP Embeddings</vt:lpstr>
      <vt:lpstr>Numeric  Representation of images</vt:lpstr>
      <vt:lpstr>Feature Extraction in Computer Vision</vt:lpstr>
      <vt:lpstr>Model Optimization</vt:lpstr>
      <vt:lpstr>ML Step # 7:  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Steps in ML</dc:title>
  <dc:creator>Salil Gupta</dc:creator>
  <cp:lastModifiedBy>Salil Gupta</cp:lastModifiedBy>
  <cp:revision>57</cp:revision>
  <dcterms:created xsi:type="dcterms:W3CDTF">2024-01-30T18:18:00Z</dcterms:created>
  <dcterms:modified xsi:type="dcterms:W3CDTF">2024-02-07T03:14:17Z</dcterms:modified>
</cp:coreProperties>
</file>