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7" r:id="rId1"/>
    <p:sldMasterId id="2147483732" r:id="rId2"/>
  </p:sldMasterIdLst>
  <p:notesMasterIdLst>
    <p:notesMasterId r:id="rId26"/>
  </p:notesMasterIdLst>
  <p:handoutMasterIdLst>
    <p:handoutMasterId r:id="rId27"/>
  </p:handoutMasterIdLst>
  <p:sldIdLst>
    <p:sldId id="733" r:id="rId3"/>
    <p:sldId id="715" r:id="rId4"/>
    <p:sldId id="628" r:id="rId5"/>
    <p:sldId id="661" r:id="rId6"/>
    <p:sldId id="728" r:id="rId7"/>
    <p:sldId id="736" r:id="rId8"/>
    <p:sldId id="729" r:id="rId9"/>
    <p:sldId id="721" r:id="rId10"/>
    <p:sldId id="717" r:id="rId11"/>
    <p:sldId id="734" r:id="rId12"/>
    <p:sldId id="630" r:id="rId13"/>
    <p:sldId id="699" r:id="rId14"/>
    <p:sldId id="716" r:id="rId15"/>
    <p:sldId id="672" r:id="rId16"/>
    <p:sldId id="714" r:id="rId17"/>
    <p:sldId id="623" r:id="rId18"/>
    <p:sldId id="718" r:id="rId19"/>
    <p:sldId id="719" r:id="rId20"/>
    <p:sldId id="720" r:id="rId21"/>
    <p:sldId id="730" r:id="rId22"/>
    <p:sldId id="722" r:id="rId23"/>
    <p:sldId id="723" r:id="rId24"/>
    <p:sldId id="735" r:id="rId2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532">
          <p15:clr>
            <a:srgbClr val="A4A3A4"/>
          </p15:clr>
        </p15:guide>
        <p15:guide id="2" pos="288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asim Ahmad" initials="" lastIdx="2" clrIdx="0"/>
  <p:cmAuthor id="1" name="Scott Edgington" initials=""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EAEAEA"/>
    <a:srgbClr val="E7F6FF"/>
    <a:srgbClr val="000000"/>
    <a:srgbClr val="F45912"/>
    <a:srgbClr val="FF0000"/>
    <a:srgbClr val="873E0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24" autoAdjust="0"/>
    <p:restoredTop sz="75236" autoAdjust="0"/>
  </p:normalViewPr>
  <p:slideViewPr>
    <p:cSldViewPr snapToGrid="0">
      <p:cViewPr varScale="1">
        <p:scale>
          <a:sx n="74" d="100"/>
          <a:sy n="74" d="100"/>
        </p:scale>
        <p:origin x="1074" y="72"/>
      </p:cViewPr>
      <p:guideLst>
        <p:guide orient="horz" pos="2532"/>
        <p:guide pos="288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722"/>
    </p:cViewPr>
  </p:sorterViewPr>
  <p:notesViewPr>
    <p:cSldViewPr snapToGrid="0">
      <p:cViewPr varScale="1">
        <p:scale>
          <a:sx n="85" d="100"/>
          <a:sy n="85" d="100"/>
        </p:scale>
        <p:origin x="-2304" y="-96"/>
      </p:cViewPr>
      <p:guideLst>
        <p:guide orient="horz" pos="2880"/>
        <p:guide pos="2160"/>
      </p:guideLst>
    </p:cSldViewPr>
  </p:notesViewPr>
  <p:gridSpacing cx="914400" cy="9144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2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r>
              <a:rPr lang="en-US"/>
              <a:t>Voltage Security</a:t>
            </a:r>
          </a:p>
        </p:txBody>
      </p:sp>
      <p:sp>
        <p:nvSpPr>
          <p:cNvPr id="4024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2B56F8BF-CB2B-41FF-BDA6-3D90DCF22F15}" type="datetime3">
              <a:rPr lang="en-US"/>
              <a:pPr/>
              <a:t>25 May 2015</a:t>
            </a:fld>
            <a:endParaRPr lang="en-US"/>
          </a:p>
        </p:txBody>
      </p:sp>
      <p:sp>
        <p:nvSpPr>
          <p:cNvPr id="4024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r>
              <a:rPr lang="en-US"/>
              <a:t>*** Confidential ***</a:t>
            </a:r>
          </a:p>
        </p:txBody>
      </p:sp>
      <p:sp>
        <p:nvSpPr>
          <p:cNvPr id="4024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C6D3253-7B17-47DD-AF6F-890D94F8D9A8}" type="slidenum">
              <a:rPr lang="en-US"/>
              <a:pPr/>
              <a:t>‹#›</a:t>
            </a:fld>
            <a:endParaRPr lang="en-US"/>
          </a:p>
        </p:txBody>
      </p:sp>
    </p:spTree>
    <p:extLst>
      <p:ext uri="{BB962C8B-B14F-4D97-AF65-F5344CB8AC3E}">
        <p14:creationId xmlns:p14="http://schemas.microsoft.com/office/powerpoint/2010/main" val="7532292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r>
              <a:rPr lang="en-US"/>
              <a:t>Voltage Security</a:t>
            </a:r>
          </a:p>
        </p:txBody>
      </p:sp>
      <p:sp>
        <p:nvSpPr>
          <p:cNvPr id="604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03CF0AF7-FD3F-4652-B7BE-99C995AE2C8D}" type="datetime3">
              <a:rPr lang="en-US"/>
              <a:pPr/>
              <a:t>25 May 2015</a:t>
            </a:fld>
            <a:endParaRPr lang="en-US"/>
          </a:p>
        </p:txBody>
      </p:sp>
      <p:sp>
        <p:nvSpPr>
          <p:cNvPr id="604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04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04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r>
              <a:rPr lang="en-US"/>
              <a:t>*** Confidential ***</a:t>
            </a:r>
          </a:p>
        </p:txBody>
      </p:sp>
      <p:sp>
        <p:nvSpPr>
          <p:cNvPr id="604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2ECE42-A869-4EB1-A893-ACBEBA620DA7}" type="slidenum">
              <a:rPr lang="en-US"/>
              <a:pPr/>
              <a:t>‹#›</a:t>
            </a:fld>
            <a:endParaRPr lang="en-US"/>
          </a:p>
        </p:txBody>
      </p:sp>
    </p:spTree>
    <p:extLst>
      <p:ext uri="{BB962C8B-B14F-4D97-AF65-F5344CB8AC3E}">
        <p14:creationId xmlns:p14="http://schemas.microsoft.com/office/powerpoint/2010/main" val="4193333034"/>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Times" charset="0"/>
        <a:ea typeface="+mn-ea"/>
        <a:cs typeface="+mn-cs"/>
      </a:defRPr>
    </a:lvl1pPr>
    <a:lvl2pPr marL="457200" algn="l" rtl="0" fontAlgn="base">
      <a:spcBef>
        <a:spcPct val="30000"/>
      </a:spcBef>
      <a:spcAft>
        <a:spcPct val="0"/>
      </a:spcAft>
      <a:defRPr sz="1200" kern="1200">
        <a:solidFill>
          <a:schemeClr val="tx1"/>
        </a:solidFill>
        <a:latin typeface="Times" charset="0"/>
        <a:ea typeface="+mn-ea"/>
        <a:cs typeface="+mn-cs"/>
      </a:defRPr>
    </a:lvl2pPr>
    <a:lvl3pPr marL="914400" algn="l" rtl="0" fontAlgn="base">
      <a:spcBef>
        <a:spcPct val="30000"/>
      </a:spcBef>
      <a:spcAft>
        <a:spcPct val="0"/>
      </a:spcAft>
      <a:defRPr sz="1200" kern="1200">
        <a:solidFill>
          <a:schemeClr val="tx1"/>
        </a:solidFill>
        <a:latin typeface="Times" charset="0"/>
        <a:ea typeface="+mn-ea"/>
        <a:cs typeface="+mn-cs"/>
      </a:defRPr>
    </a:lvl3pPr>
    <a:lvl4pPr marL="1371600" algn="l" rtl="0" fontAlgn="base">
      <a:spcBef>
        <a:spcPct val="30000"/>
      </a:spcBef>
      <a:spcAft>
        <a:spcPct val="0"/>
      </a:spcAft>
      <a:defRPr sz="1200" kern="1200">
        <a:solidFill>
          <a:schemeClr val="tx1"/>
        </a:solidFill>
        <a:latin typeface="Times" charset="0"/>
        <a:ea typeface="+mn-ea"/>
        <a:cs typeface="+mn-cs"/>
      </a:defRPr>
    </a:lvl4pPr>
    <a:lvl5pPr marL="1828800" algn="l" rtl="0" fontAlgn="base">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Voltage Security</a:t>
            </a:r>
          </a:p>
        </p:txBody>
      </p:sp>
      <p:sp>
        <p:nvSpPr>
          <p:cNvPr id="5" name="Rectangle 3"/>
          <p:cNvSpPr>
            <a:spLocks noGrp="1" noChangeArrowheads="1"/>
          </p:cNvSpPr>
          <p:nvPr>
            <p:ph type="dt" idx="1"/>
          </p:nvPr>
        </p:nvSpPr>
        <p:spPr>
          <a:ln/>
        </p:spPr>
        <p:txBody>
          <a:bodyPr/>
          <a:lstStyle/>
          <a:p>
            <a:fld id="{8CF02BFB-8B2C-40F2-B074-74ACB8ABEFA5}" type="datetime3">
              <a:rPr lang="en-US"/>
              <a:pPr/>
              <a:t>25 May 2015</a:t>
            </a:fld>
            <a:endParaRPr lang="en-US"/>
          </a:p>
        </p:txBody>
      </p:sp>
      <p:sp>
        <p:nvSpPr>
          <p:cNvPr id="6" name="Rectangle 6"/>
          <p:cNvSpPr>
            <a:spLocks noGrp="1" noChangeArrowheads="1"/>
          </p:cNvSpPr>
          <p:nvPr>
            <p:ph type="ftr" sz="quarter" idx="4"/>
          </p:nvPr>
        </p:nvSpPr>
        <p:spPr>
          <a:ln/>
        </p:spPr>
        <p:txBody>
          <a:bodyPr/>
          <a:lstStyle/>
          <a:p>
            <a:r>
              <a:rPr lang="en-US"/>
              <a:t>*** Confidential ***</a:t>
            </a:r>
          </a:p>
        </p:txBody>
      </p:sp>
      <p:sp>
        <p:nvSpPr>
          <p:cNvPr id="7" name="Rectangle 7"/>
          <p:cNvSpPr>
            <a:spLocks noGrp="1" noChangeArrowheads="1"/>
          </p:cNvSpPr>
          <p:nvPr>
            <p:ph type="sldNum" sz="quarter" idx="5"/>
          </p:nvPr>
        </p:nvSpPr>
        <p:spPr>
          <a:ln/>
        </p:spPr>
        <p:txBody>
          <a:bodyPr/>
          <a:lstStyle/>
          <a:p>
            <a:fld id="{8FC94F35-AFD0-4D71-8075-D617FDCC1880}" type="slidenum">
              <a:rPr lang="en-US"/>
              <a:pPr/>
              <a:t>1</a:t>
            </a:fld>
            <a:endParaRPr lang="en-US"/>
          </a:p>
        </p:txBody>
      </p:sp>
      <p:sp>
        <p:nvSpPr>
          <p:cNvPr id="824322" name="Rectangle 2"/>
          <p:cNvSpPr>
            <a:spLocks noGrp="1" noRot="1" noChangeAspect="1" noChangeArrowheads="1" noTextEdit="1"/>
          </p:cNvSpPr>
          <p:nvPr>
            <p:ph type="sldImg"/>
          </p:nvPr>
        </p:nvSpPr>
        <p:spPr>
          <a:xfrm>
            <a:off x="1141413" y="685800"/>
            <a:ext cx="4573587" cy="3430588"/>
          </a:xfrm>
          <a:ln/>
        </p:spPr>
      </p:sp>
      <p:sp>
        <p:nvSpPr>
          <p:cNvPr id="824323" name="Rectangle 3"/>
          <p:cNvSpPr>
            <a:spLocks noGrp="1" noChangeArrowheads="1"/>
          </p:cNvSpPr>
          <p:nvPr>
            <p:ph type="body" idx="1"/>
          </p:nvPr>
        </p:nvSpPr>
        <p:spPr>
          <a:xfrm>
            <a:off x="912813" y="4343400"/>
            <a:ext cx="5032375" cy="4114800"/>
          </a:xfrm>
        </p:spPr>
        <p:txBody>
          <a:bodyPr/>
          <a:lstStyle/>
          <a:p>
            <a:r>
              <a:rPr lang="en-US"/>
              <a:t>- Shamir, the S in RSA</a:t>
            </a:r>
          </a:p>
          <a:p>
            <a:r>
              <a:rPr lang="en-US"/>
              <a:t>- Dynamic Coalitions</a:t>
            </a:r>
          </a:p>
          <a:p>
            <a:r>
              <a:rPr lang="en-US"/>
              <a:t>- Mention CESG</a:t>
            </a:r>
          </a:p>
        </p:txBody>
      </p:sp>
    </p:spTree>
    <p:extLst>
      <p:ext uri="{BB962C8B-B14F-4D97-AF65-F5344CB8AC3E}">
        <p14:creationId xmlns:p14="http://schemas.microsoft.com/office/powerpoint/2010/main" val="2091082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Voltage Security</a:t>
            </a:r>
          </a:p>
        </p:txBody>
      </p:sp>
      <p:sp>
        <p:nvSpPr>
          <p:cNvPr id="5" name="Rectangle 3"/>
          <p:cNvSpPr>
            <a:spLocks noGrp="1" noChangeArrowheads="1"/>
          </p:cNvSpPr>
          <p:nvPr>
            <p:ph type="dt" idx="1"/>
          </p:nvPr>
        </p:nvSpPr>
        <p:spPr>
          <a:ln/>
        </p:spPr>
        <p:txBody>
          <a:bodyPr/>
          <a:lstStyle/>
          <a:p>
            <a:fld id="{8E85717F-9961-4A8B-A770-13C7074D38B3}" type="datetime3">
              <a:rPr lang="en-US"/>
              <a:pPr/>
              <a:t>25 May 2015</a:t>
            </a:fld>
            <a:endParaRPr lang="en-US"/>
          </a:p>
        </p:txBody>
      </p:sp>
      <p:sp>
        <p:nvSpPr>
          <p:cNvPr id="6" name="Rectangle 6"/>
          <p:cNvSpPr>
            <a:spLocks noGrp="1" noChangeArrowheads="1"/>
          </p:cNvSpPr>
          <p:nvPr>
            <p:ph type="ftr" sz="quarter" idx="4"/>
          </p:nvPr>
        </p:nvSpPr>
        <p:spPr>
          <a:ln/>
        </p:spPr>
        <p:txBody>
          <a:bodyPr/>
          <a:lstStyle/>
          <a:p>
            <a:r>
              <a:rPr lang="en-US"/>
              <a:t>*** Confidential ***</a:t>
            </a:r>
          </a:p>
        </p:txBody>
      </p:sp>
      <p:sp>
        <p:nvSpPr>
          <p:cNvPr id="7" name="Rectangle 7"/>
          <p:cNvSpPr>
            <a:spLocks noGrp="1" noChangeArrowheads="1"/>
          </p:cNvSpPr>
          <p:nvPr>
            <p:ph type="sldNum" sz="quarter" idx="5"/>
          </p:nvPr>
        </p:nvSpPr>
        <p:spPr>
          <a:ln/>
        </p:spPr>
        <p:txBody>
          <a:bodyPr/>
          <a:lstStyle/>
          <a:p>
            <a:fld id="{74821DAE-2F03-4FD5-9630-4E5899674610}" type="slidenum">
              <a:rPr lang="en-US"/>
              <a:pPr/>
              <a:t>12</a:t>
            </a:fld>
            <a:endParaRPr lang="en-US"/>
          </a:p>
        </p:txBody>
      </p:sp>
      <p:sp>
        <p:nvSpPr>
          <p:cNvPr id="782338" name="Rectangle 2"/>
          <p:cNvSpPr>
            <a:spLocks noGrp="1" noRot="1" noChangeAspect="1" noChangeArrowheads="1" noTextEdit="1"/>
          </p:cNvSpPr>
          <p:nvPr>
            <p:ph type="sldImg"/>
          </p:nvPr>
        </p:nvSpPr>
        <p:spPr>
          <a:ln/>
        </p:spPr>
      </p:sp>
      <p:sp>
        <p:nvSpPr>
          <p:cNvPr id="782339" name="Rectangle 3"/>
          <p:cNvSpPr>
            <a:spLocks noGrp="1" noChangeArrowheads="1"/>
          </p:cNvSpPr>
          <p:nvPr>
            <p:ph type="body" idx="1"/>
          </p:nvPr>
        </p:nvSpPr>
        <p:spPr/>
        <p:txBody>
          <a:bodyPr/>
          <a:lstStyle/>
          <a:p>
            <a:r>
              <a:rPr lang="en-US"/>
              <a:t>The Voltage IBE Key Server – or SecurePolicy Suite automatically generates keys as they are needed – no information is ever stored except for one unique piece of info called a Master Secret</a:t>
            </a:r>
          </a:p>
        </p:txBody>
      </p:sp>
    </p:spTree>
    <p:extLst>
      <p:ext uri="{BB962C8B-B14F-4D97-AF65-F5344CB8AC3E}">
        <p14:creationId xmlns:p14="http://schemas.microsoft.com/office/powerpoint/2010/main" val="2405807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Voltage Security</a:t>
            </a:r>
          </a:p>
        </p:txBody>
      </p:sp>
      <p:sp>
        <p:nvSpPr>
          <p:cNvPr id="5" name="Rectangle 3"/>
          <p:cNvSpPr>
            <a:spLocks noGrp="1" noChangeArrowheads="1"/>
          </p:cNvSpPr>
          <p:nvPr>
            <p:ph type="dt" idx="1"/>
          </p:nvPr>
        </p:nvSpPr>
        <p:spPr>
          <a:ln/>
        </p:spPr>
        <p:txBody>
          <a:bodyPr/>
          <a:lstStyle/>
          <a:p>
            <a:fld id="{C486F2DE-3A0D-4853-8074-0813ED296A15}" type="datetime3">
              <a:rPr lang="en-US"/>
              <a:pPr/>
              <a:t>25 May 2015</a:t>
            </a:fld>
            <a:endParaRPr lang="en-US"/>
          </a:p>
        </p:txBody>
      </p:sp>
      <p:sp>
        <p:nvSpPr>
          <p:cNvPr id="6" name="Rectangle 6"/>
          <p:cNvSpPr>
            <a:spLocks noGrp="1" noChangeArrowheads="1"/>
          </p:cNvSpPr>
          <p:nvPr>
            <p:ph type="ftr" sz="quarter" idx="4"/>
          </p:nvPr>
        </p:nvSpPr>
        <p:spPr>
          <a:ln/>
        </p:spPr>
        <p:txBody>
          <a:bodyPr/>
          <a:lstStyle/>
          <a:p>
            <a:r>
              <a:rPr lang="en-US"/>
              <a:t>*** Confidential ***</a:t>
            </a:r>
          </a:p>
        </p:txBody>
      </p:sp>
      <p:sp>
        <p:nvSpPr>
          <p:cNvPr id="7" name="Rectangle 7"/>
          <p:cNvSpPr>
            <a:spLocks noGrp="1" noChangeArrowheads="1"/>
          </p:cNvSpPr>
          <p:nvPr>
            <p:ph type="sldNum" sz="quarter" idx="5"/>
          </p:nvPr>
        </p:nvSpPr>
        <p:spPr>
          <a:ln/>
        </p:spPr>
        <p:txBody>
          <a:bodyPr/>
          <a:lstStyle/>
          <a:p>
            <a:fld id="{0EADC8FC-F353-4FAE-B312-4A21C8C740A7}" type="slidenum">
              <a:rPr lang="en-US"/>
              <a:pPr/>
              <a:t>13</a:t>
            </a:fld>
            <a:endParaRPr lang="en-US"/>
          </a:p>
        </p:txBody>
      </p:sp>
      <p:sp>
        <p:nvSpPr>
          <p:cNvPr id="826370" name="Rectangle 2"/>
          <p:cNvSpPr>
            <a:spLocks noGrp="1" noRot="1" noChangeAspect="1" noChangeArrowheads="1" noTextEdit="1"/>
          </p:cNvSpPr>
          <p:nvPr>
            <p:ph type="sldImg"/>
          </p:nvPr>
        </p:nvSpPr>
        <p:spPr>
          <a:xfrm>
            <a:off x="1141413" y="685800"/>
            <a:ext cx="4573587" cy="3430588"/>
          </a:xfrm>
          <a:ln/>
        </p:spPr>
      </p:sp>
      <p:sp>
        <p:nvSpPr>
          <p:cNvPr id="826371" name="Rectangle 3"/>
          <p:cNvSpPr>
            <a:spLocks noGrp="1" noChangeArrowheads="1"/>
          </p:cNvSpPr>
          <p:nvPr>
            <p:ph type="body" idx="1"/>
          </p:nvPr>
        </p:nvSpPr>
        <p:spPr>
          <a:xfrm>
            <a:off x="912813" y="4343400"/>
            <a:ext cx="5032375" cy="4114800"/>
          </a:xfrm>
        </p:spPr>
        <p:txBody>
          <a:bodyPr/>
          <a:lstStyle/>
          <a:p>
            <a:r>
              <a:rPr lang="en-US"/>
              <a:t>Make clear:</a:t>
            </a:r>
          </a:p>
          <a:p>
            <a:pPr>
              <a:buFontTx/>
              <a:buChar char="-"/>
            </a:pPr>
            <a:r>
              <a:rPr lang="en-US"/>
              <a:t>In IBE system you distribute PP only once, long lived</a:t>
            </a:r>
          </a:p>
          <a:p>
            <a:pPr>
              <a:buFontTx/>
              <a:buChar char="-"/>
            </a:pPr>
            <a:r>
              <a:rPr lang="en-US"/>
              <a:t>In PKI for each user</a:t>
            </a:r>
          </a:p>
        </p:txBody>
      </p:sp>
    </p:spTree>
    <p:extLst>
      <p:ext uri="{BB962C8B-B14F-4D97-AF65-F5344CB8AC3E}">
        <p14:creationId xmlns:p14="http://schemas.microsoft.com/office/powerpoint/2010/main" val="656417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Voltage Security</a:t>
            </a:r>
          </a:p>
        </p:txBody>
      </p:sp>
      <p:sp>
        <p:nvSpPr>
          <p:cNvPr id="5" name="Rectangle 3"/>
          <p:cNvSpPr>
            <a:spLocks noGrp="1" noChangeArrowheads="1"/>
          </p:cNvSpPr>
          <p:nvPr>
            <p:ph type="dt" idx="1"/>
          </p:nvPr>
        </p:nvSpPr>
        <p:spPr>
          <a:ln/>
        </p:spPr>
        <p:txBody>
          <a:bodyPr/>
          <a:lstStyle/>
          <a:p>
            <a:fld id="{9CF00BD0-8237-466B-95C3-76E6C469D243}" type="datetime3">
              <a:rPr lang="en-US"/>
              <a:pPr/>
              <a:t>25 May 2015</a:t>
            </a:fld>
            <a:endParaRPr lang="en-US"/>
          </a:p>
        </p:txBody>
      </p:sp>
      <p:sp>
        <p:nvSpPr>
          <p:cNvPr id="6" name="Rectangle 6"/>
          <p:cNvSpPr>
            <a:spLocks noGrp="1" noChangeArrowheads="1"/>
          </p:cNvSpPr>
          <p:nvPr>
            <p:ph type="ftr" sz="quarter" idx="4"/>
          </p:nvPr>
        </p:nvSpPr>
        <p:spPr>
          <a:ln/>
        </p:spPr>
        <p:txBody>
          <a:bodyPr/>
          <a:lstStyle/>
          <a:p>
            <a:r>
              <a:rPr lang="en-US"/>
              <a:t>*** Confidential ***</a:t>
            </a:r>
          </a:p>
        </p:txBody>
      </p:sp>
      <p:sp>
        <p:nvSpPr>
          <p:cNvPr id="7" name="Rectangle 7"/>
          <p:cNvSpPr>
            <a:spLocks noGrp="1" noChangeArrowheads="1"/>
          </p:cNvSpPr>
          <p:nvPr>
            <p:ph type="sldNum" sz="quarter" idx="5"/>
          </p:nvPr>
        </p:nvSpPr>
        <p:spPr>
          <a:ln/>
        </p:spPr>
        <p:txBody>
          <a:bodyPr/>
          <a:lstStyle/>
          <a:p>
            <a:fld id="{230E1D4C-9699-42B5-894E-2BFDB02B870C}" type="slidenum">
              <a:rPr lang="en-US"/>
              <a:pPr/>
              <a:t>14</a:t>
            </a:fld>
            <a:endParaRPr lang="en-US"/>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5643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Voltage Security</a:t>
            </a:r>
          </a:p>
        </p:txBody>
      </p:sp>
      <p:sp>
        <p:nvSpPr>
          <p:cNvPr id="5" name="Rectangle 3"/>
          <p:cNvSpPr>
            <a:spLocks noGrp="1" noChangeArrowheads="1"/>
          </p:cNvSpPr>
          <p:nvPr>
            <p:ph type="dt" idx="1"/>
          </p:nvPr>
        </p:nvSpPr>
        <p:spPr>
          <a:ln/>
        </p:spPr>
        <p:txBody>
          <a:bodyPr/>
          <a:lstStyle/>
          <a:p>
            <a:fld id="{D78ED960-7845-427D-9538-D74AFE1912DD}" type="datetime3">
              <a:rPr lang="en-US"/>
              <a:pPr/>
              <a:t>25 May 2015</a:t>
            </a:fld>
            <a:endParaRPr lang="en-US"/>
          </a:p>
        </p:txBody>
      </p:sp>
      <p:sp>
        <p:nvSpPr>
          <p:cNvPr id="6" name="Rectangle 6"/>
          <p:cNvSpPr>
            <a:spLocks noGrp="1" noChangeArrowheads="1"/>
          </p:cNvSpPr>
          <p:nvPr>
            <p:ph type="ftr" sz="quarter" idx="4"/>
          </p:nvPr>
        </p:nvSpPr>
        <p:spPr>
          <a:ln/>
        </p:spPr>
        <p:txBody>
          <a:bodyPr/>
          <a:lstStyle/>
          <a:p>
            <a:r>
              <a:rPr lang="en-US"/>
              <a:t>*** Confidential ***</a:t>
            </a:r>
          </a:p>
        </p:txBody>
      </p:sp>
      <p:sp>
        <p:nvSpPr>
          <p:cNvPr id="7" name="Rectangle 7"/>
          <p:cNvSpPr>
            <a:spLocks noGrp="1" noChangeArrowheads="1"/>
          </p:cNvSpPr>
          <p:nvPr>
            <p:ph type="sldNum" sz="quarter" idx="5"/>
          </p:nvPr>
        </p:nvSpPr>
        <p:spPr>
          <a:ln/>
        </p:spPr>
        <p:txBody>
          <a:bodyPr/>
          <a:lstStyle/>
          <a:p>
            <a:fld id="{08AF66A5-1609-44F8-8CAE-FD758ADBA666}" type="slidenum">
              <a:rPr lang="en-US"/>
              <a:pPr/>
              <a:t>15</a:t>
            </a:fld>
            <a:endParaRPr lang="en-US"/>
          </a:p>
        </p:txBody>
      </p:sp>
      <p:sp>
        <p:nvSpPr>
          <p:cNvPr id="820226" name="Rectangle 2"/>
          <p:cNvSpPr>
            <a:spLocks noGrp="1" noRot="1" noChangeAspect="1" noChangeArrowheads="1" noTextEdit="1"/>
          </p:cNvSpPr>
          <p:nvPr>
            <p:ph type="sldImg"/>
          </p:nvPr>
        </p:nvSpPr>
        <p:spPr>
          <a:ln/>
        </p:spPr>
      </p:sp>
      <p:sp>
        <p:nvSpPr>
          <p:cNvPr id="820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05909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Voltage Security</a:t>
            </a:r>
          </a:p>
        </p:txBody>
      </p:sp>
      <p:sp>
        <p:nvSpPr>
          <p:cNvPr id="5" name="Rectangle 3"/>
          <p:cNvSpPr>
            <a:spLocks noGrp="1" noChangeArrowheads="1"/>
          </p:cNvSpPr>
          <p:nvPr>
            <p:ph type="dt" idx="1"/>
          </p:nvPr>
        </p:nvSpPr>
        <p:spPr>
          <a:ln/>
        </p:spPr>
        <p:txBody>
          <a:bodyPr/>
          <a:lstStyle/>
          <a:p>
            <a:fld id="{56220C14-1122-464C-9EAF-ACFBF07DAE4F}" type="datetime3">
              <a:rPr lang="en-US"/>
              <a:pPr/>
              <a:t>25 May 2015</a:t>
            </a:fld>
            <a:endParaRPr lang="en-US"/>
          </a:p>
        </p:txBody>
      </p:sp>
      <p:sp>
        <p:nvSpPr>
          <p:cNvPr id="6" name="Rectangle 6"/>
          <p:cNvSpPr>
            <a:spLocks noGrp="1" noChangeArrowheads="1"/>
          </p:cNvSpPr>
          <p:nvPr>
            <p:ph type="ftr" sz="quarter" idx="4"/>
          </p:nvPr>
        </p:nvSpPr>
        <p:spPr>
          <a:ln/>
        </p:spPr>
        <p:txBody>
          <a:bodyPr/>
          <a:lstStyle/>
          <a:p>
            <a:r>
              <a:rPr lang="en-US"/>
              <a:t>*** Confidential ***</a:t>
            </a:r>
          </a:p>
        </p:txBody>
      </p:sp>
      <p:sp>
        <p:nvSpPr>
          <p:cNvPr id="7" name="Rectangle 7"/>
          <p:cNvSpPr>
            <a:spLocks noGrp="1" noChangeArrowheads="1"/>
          </p:cNvSpPr>
          <p:nvPr>
            <p:ph type="sldNum" sz="quarter" idx="5"/>
          </p:nvPr>
        </p:nvSpPr>
        <p:spPr>
          <a:ln/>
        </p:spPr>
        <p:txBody>
          <a:bodyPr/>
          <a:lstStyle/>
          <a:p>
            <a:fld id="{152D225B-21BD-4305-8F56-4005B83CE296}" type="slidenum">
              <a:rPr lang="en-US"/>
              <a:pPr/>
              <a:t>16</a:t>
            </a:fld>
            <a:endParaRPr lang="en-US"/>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r>
              <a:rPr lang="en-US"/>
              <a:t>Voltage solutions do not utilize certificates or other PKI based infrastructure which makes them incredibly easy to use both for administrators and for end users</a:t>
            </a:r>
          </a:p>
          <a:p>
            <a:endParaRPr lang="en-US"/>
          </a:p>
          <a:p>
            <a:r>
              <a:rPr lang="en-US"/>
              <a:t>Voltage solutions have the lowest operation impact as no new resources are needed to manage the system nor are new online directories or directories of any sort required</a:t>
            </a:r>
          </a:p>
          <a:p>
            <a:endParaRPr lang="en-US"/>
          </a:p>
          <a:p>
            <a:r>
              <a:rPr lang="en-US"/>
              <a:t>Non-Voltage solutions require that critical system state, including messages and keys, be stored and managed in an online server.  Every new message and user results in additional state being added to the system, quickly resulting in a ballooning infrastructure.  Ultimately, this state information drastically increases the complexity of backup, disaster recovery, and message retention, and fundamentally results in a system that is more expensive to maintain and operate.  As an example, unless continuous backups are made, messages can be irrevocably lost in the case of a server failure.</a:t>
            </a:r>
          </a:p>
          <a:p>
            <a:r>
              <a:rPr lang="en-US"/>
              <a:t>The solution is architected for mobile architectures or environments where the end user may not always be online – which is, in fact, the norm</a:t>
            </a:r>
          </a:p>
          <a:p>
            <a:endParaRPr lang="en-US"/>
          </a:p>
          <a:p>
            <a:r>
              <a:rPr lang="en-US"/>
              <a:t>The scalability of the system is not tied to the number of users or messages.  In fact, no online server is required to decrypt messages using our plug-in which means that the total solution scales</a:t>
            </a:r>
          </a:p>
          <a:p>
            <a:endParaRPr lang="en-US"/>
          </a:p>
          <a:p>
            <a:endParaRPr lang="en-US"/>
          </a:p>
          <a:p>
            <a:endParaRPr lang="en-US"/>
          </a:p>
          <a:p>
            <a:endParaRPr lang="en-US"/>
          </a:p>
        </p:txBody>
      </p:sp>
    </p:spTree>
    <p:extLst>
      <p:ext uri="{BB962C8B-B14F-4D97-AF65-F5344CB8AC3E}">
        <p14:creationId xmlns:p14="http://schemas.microsoft.com/office/powerpoint/2010/main" val="3274175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Voltage Security</a:t>
            </a:r>
          </a:p>
        </p:txBody>
      </p:sp>
      <p:sp>
        <p:nvSpPr>
          <p:cNvPr id="5" name="Rectangle 3"/>
          <p:cNvSpPr>
            <a:spLocks noGrp="1" noChangeArrowheads="1"/>
          </p:cNvSpPr>
          <p:nvPr>
            <p:ph type="dt" idx="1"/>
          </p:nvPr>
        </p:nvSpPr>
        <p:spPr>
          <a:ln/>
        </p:spPr>
        <p:txBody>
          <a:bodyPr/>
          <a:lstStyle/>
          <a:p>
            <a:fld id="{604A4EDD-D15D-4329-94F2-AF4DE01EC176}" type="datetime3">
              <a:rPr lang="en-US"/>
              <a:pPr/>
              <a:t>25 May 2015</a:t>
            </a:fld>
            <a:endParaRPr lang="en-US"/>
          </a:p>
        </p:txBody>
      </p:sp>
      <p:sp>
        <p:nvSpPr>
          <p:cNvPr id="6" name="Rectangle 6"/>
          <p:cNvSpPr>
            <a:spLocks noGrp="1" noChangeArrowheads="1"/>
          </p:cNvSpPr>
          <p:nvPr>
            <p:ph type="ftr" sz="quarter" idx="4"/>
          </p:nvPr>
        </p:nvSpPr>
        <p:spPr>
          <a:ln/>
        </p:spPr>
        <p:txBody>
          <a:bodyPr/>
          <a:lstStyle/>
          <a:p>
            <a:r>
              <a:rPr lang="en-US"/>
              <a:t>*** Confidential ***</a:t>
            </a:r>
          </a:p>
        </p:txBody>
      </p:sp>
      <p:sp>
        <p:nvSpPr>
          <p:cNvPr id="7" name="Rectangle 7"/>
          <p:cNvSpPr>
            <a:spLocks noGrp="1" noChangeArrowheads="1"/>
          </p:cNvSpPr>
          <p:nvPr>
            <p:ph type="sldNum" sz="quarter" idx="5"/>
          </p:nvPr>
        </p:nvSpPr>
        <p:spPr>
          <a:ln/>
        </p:spPr>
        <p:txBody>
          <a:bodyPr/>
          <a:lstStyle/>
          <a:p>
            <a:fld id="{617917F8-9982-49AB-A2C3-9768B9A2AF7F}" type="slidenum">
              <a:rPr lang="en-US"/>
              <a:pPr/>
              <a:t>18</a:t>
            </a:fld>
            <a:endParaRPr lang="en-US"/>
          </a:p>
        </p:txBody>
      </p:sp>
      <p:sp>
        <p:nvSpPr>
          <p:cNvPr id="831490" name="Rectangle 2"/>
          <p:cNvSpPr>
            <a:spLocks noGrp="1" noRot="1" noChangeAspect="1" noChangeArrowheads="1" noTextEdit="1"/>
          </p:cNvSpPr>
          <p:nvPr>
            <p:ph type="sldImg"/>
          </p:nvPr>
        </p:nvSpPr>
        <p:spPr>
          <a:xfrm>
            <a:off x="1141413" y="685800"/>
            <a:ext cx="4573587" cy="3430588"/>
          </a:xfrm>
          <a:ln/>
        </p:spPr>
      </p:sp>
      <p:sp>
        <p:nvSpPr>
          <p:cNvPr id="831491" name="Rectangle 3"/>
          <p:cNvSpPr>
            <a:spLocks noGrp="1" noChangeArrowheads="1"/>
          </p:cNvSpPr>
          <p:nvPr>
            <p:ph type="body" idx="1"/>
          </p:nvPr>
        </p:nvSpPr>
        <p:spPr>
          <a:xfrm>
            <a:off x="912813" y="4343400"/>
            <a:ext cx="5032375" cy="4114800"/>
          </a:xfrm>
        </p:spPr>
        <p:txBody>
          <a:bodyPr/>
          <a:lstStyle/>
          <a:p>
            <a:r>
              <a:rPr lang="en-US"/>
              <a:t>GAO: $240 per certificate, $500 per seat TCO</a:t>
            </a:r>
          </a:p>
          <a:p>
            <a:endParaRPr lang="en-US"/>
          </a:p>
        </p:txBody>
      </p:sp>
    </p:spTree>
    <p:extLst>
      <p:ext uri="{BB962C8B-B14F-4D97-AF65-F5344CB8AC3E}">
        <p14:creationId xmlns:p14="http://schemas.microsoft.com/office/powerpoint/2010/main" val="2095504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Voltage Security</a:t>
            </a:r>
          </a:p>
        </p:txBody>
      </p:sp>
      <p:sp>
        <p:nvSpPr>
          <p:cNvPr id="5" name="Rectangle 3"/>
          <p:cNvSpPr>
            <a:spLocks noGrp="1" noChangeArrowheads="1"/>
          </p:cNvSpPr>
          <p:nvPr>
            <p:ph type="dt" idx="1"/>
          </p:nvPr>
        </p:nvSpPr>
        <p:spPr>
          <a:ln/>
        </p:spPr>
        <p:txBody>
          <a:bodyPr/>
          <a:lstStyle/>
          <a:p>
            <a:fld id="{5AFE5B2D-7978-45AA-B852-4CF840D2844B}" type="datetime3">
              <a:rPr lang="en-US"/>
              <a:pPr/>
              <a:t>25 May 2015</a:t>
            </a:fld>
            <a:endParaRPr lang="en-US"/>
          </a:p>
        </p:txBody>
      </p:sp>
      <p:sp>
        <p:nvSpPr>
          <p:cNvPr id="6" name="Rectangle 6"/>
          <p:cNvSpPr>
            <a:spLocks noGrp="1" noChangeArrowheads="1"/>
          </p:cNvSpPr>
          <p:nvPr>
            <p:ph type="ftr" sz="quarter" idx="4"/>
          </p:nvPr>
        </p:nvSpPr>
        <p:spPr>
          <a:ln/>
        </p:spPr>
        <p:txBody>
          <a:bodyPr/>
          <a:lstStyle/>
          <a:p>
            <a:r>
              <a:rPr lang="en-US"/>
              <a:t>*** Confidential ***</a:t>
            </a:r>
          </a:p>
        </p:txBody>
      </p:sp>
      <p:sp>
        <p:nvSpPr>
          <p:cNvPr id="7" name="Rectangle 7"/>
          <p:cNvSpPr>
            <a:spLocks noGrp="1" noChangeArrowheads="1"/>
          </p:cNvSpPr>
          <p:nvPr>
            <p:ph type="sldNum" sz="quarter" idx="5"/>
          </p:nvPr>
        </p:nvSpPr>
        <p:spPr>
          <a:ln/>
        </p:spPr>
        <p:txBody>
          <a:bodyPr/>
          <a:lstStyle/>
          <a:p>
            <a:fld id="{E6CF5689-11F7-405F-8DE8-495BAA9A4EC0}" type="slidenum">
              <a:rPr lang="en-US"/>
              <a:pPr/>
              <a:t>19</a:t>
            </a:fld>
            <a:endParaRPr lang="en-US"/>
          </a:p>
        </p:txBody>
      </p:sp>
      <p:sp>
        <p:nvSpPr>
          <p:cNvPr id="833538" name="Rectangle 2"/>
          <p:cNvSpPr>
            <a:spLocks noGrp="1" noRot="1" noChangeAspect="1" noChangeArrowheads="1" noTextEdit="1"/>
          </p:cNvSpPr>
          <p:nvPr>
            <p:ph type="sldImg"/>
          </p:nvPr>
        </p:nvSpPr>
        <p:spPr>
          <a:xfrm>
            <a:off x="1141413" y="685800"/>
            <a:ext cx="4573587" cy="3430588"/>
          </a:xfrm>
          <a:ln/>
        </p:spPr>
      </p:sp>
      <p:sp>
        <p:nvSpPr>
          <p:cNvPr id="833539" name="Rectangle 3"/>
          <p:cNvSpPr>
            <a:spLocks noGrp="1" noChangeArrowheads="1"/>
          </p:cNvSpPr>
          <p:nvPr>
            <p:ph type="body" idx="1"/>
          </p:nvPr>
        </p:nvSpPr>
        <p:spPr>
          <a:xfrm>
            <a:off x="912813" y="4343400"/>
            <a:ext cx="5032375" cy="4114800"/>
          </a:xfrm>
        </p:spPr>
        <p:txBody>
          <a:bodyPr/>
          <a:lstStyle/>
          <a:p>
            <a:r>
              <a:rPr lang="en-US"/>
              <a:t>Make clear:</a:t>
            </a:r>
          </a:p>
          <a:p>
            <a:pPr>
              <a:buFontTx/>
              <a:buChar char="-"/>
            </a:pPr>
            <a:r>
              <a:rPr lang="en-US"/>
              <a:t>In IBE system you distribute PP only once, long lived</a:t>
            </a:r>
          </a:p>
          <a:p>
            <a:pPr>
              <a:buFontTx/>
              <a:buChar char="-"/>
            </a:pPr>
            <a:r>
              <a:rPr lang="en-US"/>
              <a:t>In PKI for each user</a:t>
            </a:r>
          </a:p>
        </p:txBody>
      </p:sp>
    </p:spTree>
    <p:extLst>
      <p:ext uri="{BB962C8B-B14F-4D97-AF65-F5344CB8AC3E}">
        <p14:creationId xmlns:p14="http://schemas.microsoft.com/office/powerpoint/2010/main" val="2748064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Voltage Security</a:t>
            </a:r>
          </a:p>
        </p:txBody>
      </p:sp>
      <p:sp>
        <p:nvSpPr>
          <p:cNvPr id="5" name="Rectangle 3"/>
          <p:cNvSpPr>
            <a:spLocks noGrp="1" noChangeArrowheads="1"/>
          </p:cNvSpPr>
          <p:nvPr>
            <p:ph type="dt" idx="1"/>
          </p:nvPr>
        </p:nvSpPr>
        <p:spPr>
          <a:ln/>
        </p:spPr>
        <p:txBody>
          <a:bodyPr/>
          <a:lstStyle/>
          <a:p>
            <a:fld id="{2C819D4C-E2B2-438A-9013-497FA1F30481}" type="datetime3">
              <a:rPr lang="en-US"/>
              <a:pPr/>
              <a:t>25 May 2015</a:t>
            </a:fld>
            <a:endParaRPr lang="en-US"/>
          </a:p>
        </p:txBody>
      </p:sp>
      <p:sp>
        <p:nvSpPr>
          <p:cNvPr id="6" name="Rectangle 6"/>
          <p:cNvSpPr>
            <a:spLocks noGrp="1" noChangeArrowheads="1"/>
          </p:cNvSpPr>
          <p:nvPr>
            <p:ph type="ftr" sz="quarter" idx="4"/>
          </p:nvPr>
        </p:nvSpPr>
        <p:spPr>
          <a:ln/>
        </p:spPr>
        <p:txBody>
          <a:bodyPr/>
          <a:lstStyle/>
          <a:p>
            <a:r>
              <a:rPr lang="en-US"/>
              <a:t>*** Confidential ***</a:t>
            </a:r>
          </a:p>
        </p:txBody>
      </p:sp>
      <p:sp>
        <p:nvSpPr>
          <p:cNvPr id="7" name="Rectangle 7"/>
          <p:cNvSpPr>
            <a:spLocks noGrp="1" noChangeArrowheads="1"/>
          </p:cNvSpPr>
          <p:nvPr>
            <p:ph type="sldNum" sz="quarter" idx="5"/>
          </p:nvPr>
        </p:nvSpPr>
        <p:spPr>
          <a:ln/>
        </p:spPr>
        <p:txBody>
          <a:bodyPr/>
          <a:lstStyle/>
          <a:p>
            <a:fld id="{689774F6-17BF-42BF-90EF-6F0F5F0B9E8D}" type="slidenum">
              <a:rPr lang="en-US"/>
              <a:pPr/>
              <a:t>20</a:t>
            </a:fld>
            <a:endParaRPr lang="en-US"/>
          </a:p>
        </p:txBody>
      </p:sp>
      <p:sp>
        <p:nvSpPr>
          <p:cNvPr id="855042" name="Rectangle 2"/>
          <p:cNvSpPr>
            <a:spLocks noGrp="1" noRot="1" noChangeAspect="1" noChangeArrowheads="1" noTextEdit="1"/>
          </p:cNvSpPr>
          <p:nvPr>
            <p:ph type="sldImg"/>
          </p:nvPr>
        </p:nvSpPr>
        <p:spPr>
          <a:xfrm>
            <a:off x="1141413" y="685800"/>
            <a:ext cx="4573587" cy="3430588"/>
          </a:xfrm>
          <a:ln/>
        </p:spPr>
      </p:sp>
      <p:sp>
        <p:nvSpPr>
          <p:cNvPr id="855043" name="Rectangle 3"/>
          <p:cNvSpPr>
            <a:spLocks noGrp="1" noChangeArrowheads="1"/>
          </p:cNvSpPr>
          <p:nvPr>
            <p:ph type="body" idx="1"/>
          </p:nvPr>
        </p:nvSpPr>
        <p:spPr>
          <a:xfrm>
            <a:off x="912813" y="4343400"/>
            <a:ext cx="5032375" cy="4114800"/>
          </a:xfrm>
        </p:spPr>
        <p:txBody>
          <a:bodyPr/>
          <a:lstStyle/>
          <a:p>
            <a:r>
              <a:rPr lang="en-US"/>
              <a:t>Make clear:</a:t>
            </a:r>
          </a:p>
          <a:p>
            <a:pPr>
              <a:buFontTx/>
              <a:buChar char="-"/>
            </a:pPr>
            <a:r>
              <a:rPr lang="en-US"/>
              <a:t>In IBE system you distribute PP only once, long lived</a:t>
            </a:r>
          </a:p>
          <a:p>
            <a:pPr>
              <a:buFontTx/>
              <a:buChar char="-"/>
            </a:pPr>
            <a:r>
              <a:rPr lang="en-US"/>
              <a:t>In PKI for each user</a:t>
            </a:r>
          </a:p>
        </p:txBody>
      </p:sp>
    </p:spTree>
    <p:extLst>
      <p:ext uri="{BB962C8B-B14F-4D97-AF65-F5344CB8AC3E}">
        <p14:creationId xmlns:p14="http://schemas.microsoft.com/office/powerpoint/2010/main" val="3362992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Voltage Security</a:t>
            </a:r>
          </a:p>
        </p:txBody>
      </p:sp>
      <p:sp>
        <p:nvSpPr>
          <p:cNvPr id="5" name="Rectangle 3"/>
          <p:cNvSpPr>
            <a:spLocks noGrp="1" noChangeArrowheads="1"/>
          </p:cNvSpPr>
          <p:nvPr>
            <p:ph type="dt" idx="1"/>
          </p:nvPr>
        </p:nvSpPr>
        <p:spPr>
          <a:ln/>
        </p:spPr>
        <p:txBody>
          <a:bodyPr/>
          <a:lstStyle/>
          <a:p>
            <a:fld id="{326FDA5B-15BB-46EC-AE0A-306073CD5229}" type="datetime3">
              <a:rPr lang="en-US"/>
              <a:pPr/>
              <a:t>25 May 2015</a:t>
            </a:fld>
            <a:endParaRPr lang="en-US"/>
          </a:p>
        </p:txBody>
      </p:sp>
      <p:sp>
        <p:nvSpPr>
          <p:cNvPr id="6" name="Rectangle 6"/>
          <p:cNvSpPr>
            <a:spLocks noGrp="1" noChangeArrowheads="1"/>
          </p:cNvSpPr>
          <p:nvPr>
            <p:ph type="ftr" sz="quarter" idx="4"/>
          </p:nvPr>
        </p:nvSpPr>
        <p:spPr>
          <a:ln/>
        </p:spPr>
        <p:txBody>
          <a:bodyPr/>
          <a:lstStyle/>
          <a:p>
            <a:r>
              <a:rPr lang="en-US"/>
              <a:t>*** Confidential ***</a:t>
            </a:r>
          </a:p>
        </p:txBody>
      </p:sp>
      <p:sp>
        <p:nvSpPr>
          <p:cNvPr id="7" name="Rectangle 7"/>
          <p:cNvSpPr>
            <a:spLocks noGrp="1" noChangeArrowheads="1"/>
          </p:cNvSpPr>
          <p:nvPr>
            <p:ph type="sldNum" sz="quarter" idx="5"/>
          </p:nvPr>
        </p:nvSpPr>
        <p:spPr>
          <a:ln/>
        </p:spPr>
        <p:txBody>
          <a:bodyPr/>
          <a:lstStyle/>
          <a:p>
            <a:fld id="{AE787AC1-A6A4-45A4-850A-3E691D6D0577}" type="slidenum">
              <a:rPr lang="en-US"/>
              <a:pPr/>
              <a:t>21</a:t>
            </a:fld>
            <a:endParaRPr lang="en-US"/>
          </a:p>
        </p:txBody>
      </p:sp>
      <p:sp>
        <p:nvSpPr>
          <p:cNvPr id="837634" name="Rectangle 2"/>
          <p:cNvSpPr>
            <a:spLocks noGrp="1" noRot="1" noChangeAspect="1" noChangeArrowheads="1" noTextEdit="1"/>
          </p:cNvSpPr>
          <p:nvPr>
            <p:ph type="sldImg"/>
          </p:nvPr>
        </p:nvSpPr>
        <p:spPr>
          <a:xfrm>
            <a:off x="1141413" y="685800"/>
            <a:ext cx="4573587" cy="3430588"/>
          </a:xfrm>
          <a:ln/>
        </p:spPr>
      </p:sp>
      <p:sp>
        <p:nvSpPr>
          <p:cNvPr id="837635" name="Rectangle 3"/>
          <p:cNvSpPr>
            <a:spLocks noGrp="1" noChangeArrowheads="1"/>
          </p:cNvSpPr>
          <p:nvPr>
            <p:ph type="body" idx="1"/>
          </p:nvPr>
        </p:nvSpPr>
        <p:spPr>
          <a:xfrm>
            <a:off x="912813" y="4343400"/>
            <a:ext cx="5032375" cy="4114800"/>
          </a:xfrm>
        </p:spPr>
        <p:txBody>
          <a:bodyPr/>
          <a:lstStyle/>
          <a:p>
            <a:endParaRPr lang="en-US"/>
          </a:p>
        </p:txBody>
      </p:sp>
    </p:spTree>
    <p:extLst>
      <p:ext uri="{BB962C8B-B14F-4D97-AF65-F5344CB8AC3E}">
        <p14:creationId xmlns:p14="http://schemas.microsoft.com/office/powerpoint/2010/main" val="3260901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Voltage Security</a:t>
            </a:r>
          </a:p>
        </p:txBody>
      </p:sp>
      <p:sp>
        <p:nvSpPr>
          <p:cNvPr id="5" name="Rectangle 3"/>
          <p:cNvSpPr>
            <a:spLocks noGrp="1" noChangeArrowheads="1"/>
          </p:cNvSpPr>
          <p:nvPr>
            <p:ph type="dt" idx="1"/>
          </p:nvPr>
        </p:nvSpPr>
        <p:spPr>
          <a:ln/>
        </p:spPr>
        <p:txBody>
          <a:bodyPr/>
          <a:lstStyle/>
          <a:p>
            <a:fld id="{8CF02BFB-8B2C-40F2-B074-74ACB8ABEFA5}" type="datetime3">
              <a:rPr lang="en-US"/>
              <a:pPr/>
              <a:t>25 May 2015</a:t>
            </a:fld>
            <a:endParaRPr lang="en-US"/>
          </a:p>
        </p:txBody>
      </p:sp>
      <p:sp>
        <p:nvSpPr>
          <p:cNvPr id="6" name="Rectangle 6"/>
          <p:cNvSpPr>
            <a:spLocks noGrp="1" noChangeArrowheads="1"/>
          </p:cNvSpPr>
          <p:nvPr>
            <p:ph type="ftr" sz="quarter" idx="4"/>
          </p:nvPr>
        </p:nvSpPr>
        <p:spPr>
          <a:ln/>
        </p:spPr>
        <p:txBody>
          <a:bodyPr/>
          <a:lstStyle/>
          <a:p>
            <a:r>
              <a:rPr lang="en-US"/>
              <a:t>*** Confidential ***</a:t>
            </a:r>
          </a:p>
        </p:txBody>
      </p:sp>
      <p:sp>
        <p:nvSpPr>
          <p:cNvPr id="7" name="Rectangle 7"/>
          <p:cNvSpPr>
            <a:spLocks noGrp="1" noChangeArrowheads="1"/>
          </p:cNvSpPr>
          <p:nvPr>
            <p:ph type="sldNum" sz="quarter" idx="5"/>
          </p:nvPr>
        </p:nvSpPr>
        <p:spPr>
          <a:ln/>
        </p:spPr>
        <p:txBody>
          <a:bodyPr/>
          <a:lstStyle/>
          <a:p>
            <a:fld id="{8FC94F35-AFD0-4D71-8075-D617FDCC1880}" type="slidenum">
              <a:rPr lang="en-US"/>
              <a:pPr/>
              <a:t>2</a:t>
            </a:fld>
            <a:endParaRPr lang="en-US"/>
          </a:p>
        </p:txBody>
      </p:sp>
      <p:sp>
        <p:nvSpPr>
          <p:cNvPr id="824322" name="Rectangle 2"/>
          <p:cNvSpPr>
            <a:spLocks noGrp="1" noRot="1" noChangeAspect="1" noChangeArrowheads="1" noTextEdit="1"/>
          </p:cNvSpPr>
          <p:nvPr>
            <p:ph type="sldImg"/>
          </p:nvPr>
        </p:nvSpPr>
        <p:spPr>
          <a:xfrm>
            <a:off x="1141413" y="685800"/>
            <a:ext cx="4573587" cy="3430588"/>
          </a:xfrm>
          <a:ln/>
        </p:spPr>
      </p:sp>
      <p:sp>
        <p:nvSpPr>
          <p:cNvPr id="824323" name="Rectangle 3"/>
          <p:cNvSpPr>
            <a:spLocks noGrp="1" noChangeArrowheads="1"/>
          </p:cNvSpPr>
          <p:nvPr>
            <p:ph type="body" idx="1"/>
          </p:nvPr>
        </p:nvSpPr>
        <p:spPr>
          <a:xfrm>
            <a:off x="912813" y="4343400"/>
            <a:ext cx="5032375" cy="4114800"/>
          </a:xfrm>
        </p:spPr>
        <p:txBody>
          <a:bodyPr/>
          <a:lstStyle/>
          <a:p>
            <a:r>
              <a:rPr lang="en-US"/>
              <a:t>- Shamir, the S in RSA</a:t>
            </a:r>
          </a:p>
          <a:p>
            <a:r>
              <a:rPr lang="en-US"/>
              <a:t>- Dynamic Coalitions</a:t>
            </a:r>
          </a:p>
          <a:p>
            <a:r>
              <a:rPr lang="en-US"/>
              <a:t>- Mention CESG</a:t>
            </a:r>
          </a:p>
        </p:txBody>
      </p:sp>
    </p:spTree>
    <p:extLst>
      <p:ext uri="{BB962C8B-B14F-4D97-AF65-F5344CB8AC3E}">
        <p14:creationId xmlns:p14="http://schemas.microsoft.com/office/powerpoint/2010/main" val="2831419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Voltage Security</a:t>
            </a:r>
          </a:p>
        </p:txBody>
      </p:sp>
      <p:sp>
        <p:nvSpPr>
          <p:cNvPr id="5" name="Rectangle 3"/>
          <p:cNvSpPr>
            <a:spLocks noGrp="1" noChangeArrowheads="1"/>
          </p:cNvSpPr>
          <p:nvPr>
            <p:ph type="dt" idx="1"/>
          </p:nvPr>
        </p:nvSpPr>
        <p:spPr>
          <a:ln/>
        </p:spPr>
        <p:txBody>
          <a:bodyPr/>
          <a:lstStyle/>
          <a:p>
            <a:fld id="{224F36B0-893E-4335-8041-D266CE2B19E7}" type="datetime3">
              <a:rPr lang="en-US"/>
              <a:pPr/>
              <a:t>25 May 2015</a:t>
            </a:fld>
            <a:endParaRPr lang="en-US"/>
          </a:p>
        </p:txBody>
      </p:sp>
      <p:sp>
        <p:nvSpPr>
          <p:cNvPr id="6" name="Rectangle 6"/>
          <p:cNvSpPr>
            <a:spLocks noGrp="1" noChangeArrowheads="1"/>
          </p:cNvSpPr>
          <p:nvPr>
            <p:ph type="ftr" sz="quarter" idx="4"/>
          </p:nvPr>
        </p:nvSpPr>
        <p:spPr>
          <a:ln/>
        </p:spPr>
        <p:txBody>
          <a:bodyPr/>
          <a:lstStyle/>
          <a:p>
            <a:r>
              <a:rPr lang="en-US"/>
              <a:t>*** Confidential ***</a:t>
            </a:r>
          </a:p>
        </p:txBody>
      </p:sp>
      <p:sp>
        <p:nvSpPr>
          <p:cNvPr id="7" name="Rectangle 7"/>
          <p:cNvSpPr>
            <a:spLocks noGrp="1" noChangeArrowheads="1"/>
          </p:cNvSpPr>
          <p:nvPr>
            <p:ph type="sldNum" sz="quarter" idx="5"/>
          </p:nvPr>
        </p:nvSpPr>
        <p:spPr>
          <a:ln/>
        </p:spPr>
        <p:txBody>
          <a:bodyPr/>
          <a:lstStyle/>
          <a:p>
            <a:fld id="{FF9EAC3B-1F20-43D6-A12F-3D2090BA3078}" type="slidenum">
              <a:rPr lang="en-US"/>
              <a:pPr/>
              <a:t>3</a:t>
            </a:fld>
            <a:endParaRPr lang="en-US"/>
          </a:p>
        </p:txBody>
      </p:sp>
      <p:sp>
        <p:nvSpPr>
          <p:cNvPr id="618498" name="Rectangle 2"/>
          <p:cNvSpPr>
            <a:spLocks noGrp="1" noRot="1" noChangeAspect="1" noChangeArrowheads="1" noTextEdit="1"/>
          </p:cNvSpPr>
          <p:nvPr>
            <p:ph type="sldImg"/>
          </p:nvPr>
        </p:nvSpPr>
        <p:spPr>
          <a:xfrm>
            <a:off x="1144588" y="685800"/>
            <a:ext cx="4572000" cy="3429000"/>
          </a:xfrm>
          <a:ln/>
        </p:spPr>
      </p:sp>
      <p:sp>
        <p:nvSpPr>
          <p:cNvPr id="618499" name="Rectangle 3"/>
          <p:cNvSpPr>
            <a:spLocks noGrp="1" noChangeArrowheads="1"/>
          </p:cNvSpPr>
          <p:nvPr>
            <p:ph type="body" idx="1"/>
          </p:nvPr>
        </p:nvSpPr>
        <p:spPr>
          <a:xfrm>
            <a:off x="912813" y="4343400"/>
            <a:ext cx="5032375" cy="4114800"/>
          </a:xfrm>
        </p:spPr>
        <p:txBody>
          <a:bodyPr/>
          <a:lstStyle/>
          <a:p>
            <a:r>
              <a:rPr lang="en-US"/>
              <a:t>Notes:</a:t>
            </a:r>
          </a:p>
          <a:p>
            <a:pPr>
              <a:buFontTx/>
              <a:buChar char="-"/>
            </a:pPr>
            <a:r>
              <a:rPr lang="en-US"/>
              <a:t>Alice encrypts with Bob’s ID, here it’s his email address</a:t>
            </a:r>
          </a:p>
          <a:p>
            <a:pPr lvl="1">
              <a:buFontTx/>
              <a:buChar char="-"/>
            </a:pPr>
            <a:r>
              <a:rPr lang="en-US"/>
              <a:t>No key lookup is required</a:t>
            </a:r>
          </a:p>
          <a:p>
            <a:pPr lvl="1">
              <a:buFontTx/>
              <a:buChar char="-"/>
            </a:pPr>
            <a:r>
              <a:rPr lang="en-US"/>
              <a:t>Bob is not provisioned yet – ad hoc</a:t>
            </a:r>
          </a:p>
          <a:p>
            <a:pPr>
              <a:buFontTx/>
              <a:buChar char="-"/>
            </a:pPr>
            <a:r>
              <a:rPr lang="en-US"/>
              <a:t>In a PKI system, Bob generates key himself – In IBE, no longer possible. If Bob could, so could everyone else</a:t>
            </a:r>
          </a:p>
          <a:p>
            <a:pPr lvl="1">
              <a:buFontTx/>
              <a:buChar char="-"/>
            </a:pPr>
            <a:r>
              <a:rPr lang="en-US"/>
              <a:t>Instead Bob goes to a key server</a:t>
            </a:r>
          </a:p>
          <a:p>
            <a:pPr lvl="1">
              <a:buFontTx/>
              <a:buChar char="-"/>
            </a:pPr>
            <a:r>
              <a:rPr lang="en-US"/>
              <a:t>Only the key server can generate his key</a:t>
            </a:r>
          </a:p>
          <a:p>
            <a:pPr lvl="1">
              <a:buFontTx/>
              <a:buChar char="-"/>
            </a:pPr>
            <a:r>
              <a:rPr lang="en-US"/>
              <a:t>Bob authenticates</a:t>
            </a:r>
          </a:p>
          <a:p>
            <a:pPr>
              <a:buFontTx/>
              <a:buChar char="-"/>
            </a:pPr>
            <a:r>
              <a:rPr lang="en-US"/>
              <a:t>Bob gets key and decrypts</a:t>
            </a:r>
          </a:p>
        </p:txBody>
      </p:sp>
    </p:spTree>
    <p:extLst>
      <p:ext uri="{BB962C8B-B14F-4D97-AF65-F5344CB8AC3E}">
        <p14:creationId xmlns:p14="http://schemas.microsoft.com/office/powerpoint/2010/main" val="309039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Voltage Security</a:t>
            </a:r>
          </a:p>
        </p:txBody>
      </p:sp>
      <p:sp>
        <p:nvSpPr>
          <p:cNvPr id="5" name="Rectangle 3"/>
          <p:cNvSpPr>
            <a:spLocks noGrp="1" noChangeArrowheads="1"/>
          </p:cNvSpPr>
          <p:nvPr>
            <p:ph type="dt" idx="1"/>
          </p:nvPr>
        </p:nvSpPr>
        <p:spPr>
          <a:ln/>
        </p:spPr>
        <p:txBody>
          <a:bodyPr/>
          <a:lstStyle/>
          <a:p>
            <a:fld id="{89265485-BBD1-41C8-A75E-A04E2C1F48A1}" type="datetime3">
              <a:rPr lang="en-US"/>
              <a:pPr/>
              <a:t>25 May 2015</a:t>
            </a:fld>
            <a:endParaRPr lang="en-US"/>
          </a:p>
        </p:txBody>
      </p:sp>
      <p:sp>
        <p:nvSpPr>
          <p:cNvPr id="6" name="Rectangle 6"/>
          <p:cNvSpPr>
            <a:spLocks noGrp="1" noChangeArrowheads="1"/>
          </p:cNvSpPr>
          <p:nvPr>
            <p:ph type="ftr" sz="quarter" idx="4"/>
          </p:nvPr>
        </p:nvSpPr>
        <p:spPr>
          <a:ln/>
        </p:spPr>
        <p:txBody>
          <a:bodyPr/>
          <a:lstStyle/>
          <a:p>
            <a:r>
              <a:rPr lang="en-US"/>
              <a:t>*** Confidential ***</a:t>
            </a:r>
          </a:p>
        </p:txBody>
      </p:sp>
      <p:sp>
        <p:nvSpPr>
          <p:cNvPr id="7" name="Rectangle 7"/>
          <p:cNvSpPr>
            <a:spLocks noGrp="1" noChangeArrowheads="1"/>
          </p:cNvSpPr>
          <p:nvPr>
            <p:ph type="sldNum" sz="quarter" idx="5"/>
          </p:nvPr>
        </p:nvSpPr>
        <p:spPr>
          <a:ln/>
        </p:spPr>
        <p:txBody>
          <a:bodyPr/>
          <a:lstStyle/>
          <a:p>
            <a:fld id="{CC9E9503-FAB3-479E-BA7C-38D735BF767D}" type="slidenum">
              <a:rPr lang="en-US"/>
              <a:pPr/>
              <a:t>4</a:t>
            </a:fld>
            <a:endParaRPr lang="en-US"/>
          </a:p>
        </p:txBody>
      </p:sp>
      <p:sp>
        <p:nvSpPr>
          <p:cNvPr id="685058" name="Rectangle 2"/>
          <p:cNvSpPr>
            <a:spLocks noGrp="1" noRot="1" noChangeAspect="1" noChangeArrowheads="1" noTextEdit="1"/>
          </p:cNvSpPr>
          <p:nvPr>
            <p:ph type="sldImg"/>
          </p:nvPr>
        </p:nvSpPr>
        <p:spPr>
          <a:xfrm>
            <a:off x="1144588" y="685800"/>
            <a:ext cx="4572000" cy="3429000"/>
          </a:xfrm>
          <a:ln/>
        </p:spPr>
      </p:sp>
      <p:sp>
        <p:nvSpPr>
          <p:cNvPr id="685059" name="Rectangle 3"/>
          <p:cNvSpPr>
            <a:spLocks noGrp="1" noChangeArrowheads="1"/>
          </p:cNvSpPr>
          <p:nvPr>
            <p:ph type="body" idx="1"/>
          </p:nvPr>
        </p:nvSpPr>
        <p:spPr>
          <a:xfrm>
            <a:off x="912813" y="4343400"/>
            <a:ext cx="5032375" cy="4114800"/>
          </a:xfrm>
        </p:spPr>
        <p:txBody>
          <a:bodyPr/>
          <a:lstStyle/>
          <a:p>
            <a:r>
              <a:rPr lang="en-US"/>
              <a:t>Notes:</a:t>
            </a:r>
          </a:p>
          <a:p>
            <a:pPr>
              <a:buFontTx/>
              <a:buChar char="-"/>
            </a:pPr>
            <a:r>
              <a:rPr lang="en-US"/>
              <a:t>Charlieencrypts with Bob’s ID, here it’s his email address</a:t>
            </a:r>
          </a:p>
          <a:p>
            <a:pPr lvl="1">
              <a:buFontTx/>
              <a:buChar char="-"/>
            </a:pPr>
            <a:r>
              <a:rPr lang="en-US"/>
              <a:t>No key lookup is required</a:t>
            </a:r>
          </a:p>
          <a:p>
            <a:pPr>
              <a:buFontTx/>
              <a:buChar char="-"/>
            </a:pPr>
            <a:r>
              <a:rPr lang="en-US"/>
              <a:t>Bob recieves message and decrypts since he has a private key</a:t>
            </a:r>
          </a:p>
          <a:p>
            <a:pPr>
              <a:buFontTx/>
              <a:buChar char="-"/>
            </a:pPr>
            <a:endParaRPr lang="en-US"/>
          </a:p>
          <a:p>
            <a:pPr>
              <a:buFontTx/>
              <a:buChar char="-"/>
            </a:pPr>
            <a:r>
              <a:rPr lang="en-US"/>
              <a:t>No need to go online to get key or check credentials or authenticate etc….completly offline operation – mimics real world where we are not online all the time</a:t>
            </a:r>
          </a:p>
        </p:txBody>
      </p:sp>
    </p:spTree>
    <p:extLst>
      <p:ext uri="{BB962C8B-B14F-4D97-AF65-F5344CB8AC3E}">
        <p14:creationId xmlns:p14="http://schemas.microsoft.com/office/powerpoint/2010/main" val="276445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Voltage Security</a:t>
            </a:r>
          </a:p>
        </p:txBody>
      </p:sp>
      <p:sp>
        <p:nvSpPr>
          <p:cNvPr id="5" name="Rectangle 3"/>
          <p:cNvSpPr>
            <a:spLocks noGrp="1" noChangeArrowheads="1"/>
          </p:cNvSpPr>
          <p:nvPr>
            <p:ph type="dt" idx="1"/>
          </p:nvPr>
        </p:nvSpPr>
        <p:spPr>
          <a:ln/>
        </p:spPr>
        <p:txBody>
          <a:bodyPr/>
          <a:lstStyle/>
          <a:p>
            <a:fld id="{83EE1896-486A-43B2-90CD-F877EA25E48C}" type="datetime3">
              <a:rPr lang="en-US"/>
              <a:pPr/>
              <a:t>25 May 2015</a:t>
            </a:fld>
            <a:endParaRPr lang="en-US"/>
          </a:p>
        </p:txBody>
      </p:sp>
      <p:sp>
        <p:nvSpPr>
          <p:cNvPr id="6" name="Rectangle 6"/>
          <p:cNvSpPr>
            <a:spLocks noGrp="1" noChangeArrowheads="1"/>
          </p:cNvSpPr>
          <p:nvPr>
            <p:ph type="ftr" sz="quarter" idx="4"/>
          </p:nvPr>
        </p:nvSpPr>
        <p:spPr>
          <a:ln/>
        </p:spPr>
        <p:txBody>
          <a:bodyPr/>
          <a:lstStyle/>
          <a:p>
            <a:r>
              <a:rPr lang="en-US"/>
              <a:t>*** Confidential ***</a:t>
            </a:r>
          </a:p>
        </p:txBody>
      </p:sp>
      <p:sp>
        <p:nvSpPr>
          <p:cNvPr id="7" name="Rectangle 7"/>
          <p:cNvSpPr>
            <a:spLocks noGrp="1" noChangeArrowheads="1"/>
          </p:cNvSpPr>
          <p:nvPr>
            <p:ph type="sldNum" sz="quarter" idx="5"/>
          </p:nvPr>
        </p:nvSpPr>
        <p:spPr>
          <a:ln/>
        </p:spPr>
        <p:txBody>
          <a:bodyPr/>
          <a:lstStyle/>
          <a:p>
            <a:fld id="{ACAC2541-6A26-46B7-8F6C-597745AB998A}" type="slidenum">
              <a:rPr lang="en-US"/>
              <a:pPr/>
              <a:t>5</a:t>
            </a:fld>
            <a:endParaRPr lang="en-US"/>
          </a:p>
        </p:txBody>
      </p:sp>
      <p:sp>
        <p:nvSpPr>
          <p:cNvPr id="848898" name="Rectangle 2"/>
          <p:cNvSpPr>
            <a:spLocks noGrp="1" noRot="1" noChangeAspect="1" noChangeArrowheads="1" noTextEdit="1"/>
          </p:cNvSpPr>
          <p:nvPr>
            <p:ph type="sldImg"/>
          </p:nvPr>
        </p:nvSpPr>
        <p:spPr>
          <a:ln/>
        </p:spPr>
      </p:sp>
      <p:sp>
        <p:nvSpPr>
          <p:cNvPr id="848899" name="Rectangle 3"/>
          <p:cNvSpPr>
            <a:spLocks noGrp="1" noChangeArrowheads="1"/>
          </p:cNvSpPr>
          <p:nvPr>
            <p:ph type="body" idx="1"/>
          </p:nvPr>
        </p:nvSpPr>
        <p:spPr/>
        <p:txBody>
          <a:bodyPr/>
          <a:lstStyle/>
          <a:p>
            <a:r>
              <a:rPr lang="en-US"/>
              <a:t>Voltage solutions do not utilize certificates or other PKI based infrastructure which makes them incredibly easy to use both for administrators and for end users</a:t>
            </a:r>
          </a:p>
          <a:p>
            <a:endParaRPr lang="en-US"/>
          </a:p>
          <a:p>
            <a:r>
              <a:rPr lang="en-US"/>
              <a:t>Voltage solutions have the lowest operation impact as no new resources are needed to manage the system nor are new online directories or directories of any sort required</a:t>
            </a:r>
          </a:p>
          <a:p>
            <a:endParaRPr lang="en-US"/>
          </a:p>
          <a:p>
            <a:r>
              <a:rPr lang="en-US"/>
              <a:t>Non-Voltage solutions require that critical system state, including messages and keys, be stored and managed in an online server.  Every new message and user results in additional state being added to the system, quickly resulting in a ballooning infrastructure.  Ultimately, this state information drastically increases the complexity of backup, disaster recovery, and message retention, and fundamentally results in a system that is more expensive to maintain and operate.  As an example, unless continuous backups are made, messages can be irrevocably lost in the case of a server failure.</a:t>
            </a:r>
          </a:p>
          <a:p>
            <a:r>
              <a:rPr lang="en-US"/>
              <a:t>The solution is architected for mobile architectures or environments where the end user may not always be online – which is, in fact, the norm</a:t>
            </a:r>
          </a:p>
          <a:p>
            <a:endParaRPr lang="en-US"/>
          </a:p>
          <a:p>
            <a:r>
              <a:rPr lang="en-US"/>
              <a:t>The scalability of the system is not tied to the number of users or messages.  In fact, no online server is required to decrypt messages using our plug-in which means that the total solution scales</a:t>
            </a:r>
          </a:p>
          <a:p>
            <a:endParaRPr lang="en-US"/>
          </a:p>
          <a:p>
            <a:endParaRPr lang="en-US"/>
          </a:p>
          <a:p>
            <a:endParaRPr lang="en-US"/>
          </a:p>
          <a:p>
            <a:endParaRPr lang="en-US"/>
          </a:p>
        </p:txBody>
      </p:sp>
    </p:spTree>
    <p:extLst>
      <p:ext uri="{BB962C8B-B14F-4D97-AF65-F5344CB8AC3E}">
        <p14:creationId xmlns:p14="http://schemas.microsoft.com/office/powerpoint/2010/main" val="616862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Voltage Security</a:t>
            </a:r>
          </a:p>
        </p:txBody>
      </p:sp>
      <p:sp>
        <p:nvSpPr>
          <p:cNvPr id="5" name="Rectangle 3"/>
          <p:cNvSpPr>
            <a:spLocks noGrp="1" noChangeArrowheads="1"/>
          </p:cNvSpPr>
          <p:nvPr>
            <p:ph type="dt" idx="1"/>
          </p:nvPr>
        </p:nvSpPr>
        <p:spPr>
          <a:ln/>
        </p:spPr>
        <p:txBody>
          <a:bodyPr/>
          <a:lstStyle/>
          <a:p>
            <a:fld id="{61BEC4A8-610E-458F-8DA1-DC5226F488F8}" type="datetime3">
              <a:rPr lang="en-US"/>
              <a:pPr/>
              <a:t>25 May 2015</a:t>
            </a:fld>
            <a:endParaRPr lang="en-US"/>
          </a:p>
        </p:txBody>
      </p:sp>
      <p:sp>
        <p:nvSpPr>
          <p:cNvPr id="6" name="Rectangle 6"/>
          <p:cNvSpPr>
            <a:spLocks noGrp="1" noChangeArrowheads="1"/>
          </p:cNvSpPr>
          <p:nvPr>
            <p:ph type="ftr" sz="quarter" idx="4"/>
          </p:nvPr>
        </p:nvSpPr>
        <p:spPr>
          <a:ln/>
        </p:spPr>
        <p:txBody>
          <a:bodyPr/>
          <a:lstStyle/>
          <a:p>
            <a:r>
              <a:rPr lang="en-US"/>
              <a:t>*** Confidential ***</a:t>
            </a:r>
          </a:p>
        </p:txBody>
      </p:sp>
      <p:sp>
        <p:nvSpPr>
          <p:cNvPr id="7" name="Rectangle 7"/>
          <p:cNvSpPr>
            <a:spLocks noGrp="1" noChangeArrowheads="1"/>
          </p:cNvSpPr>
          <p:nvPr>
            <p:ph type="sldNum" sz="quarter" idx="5"/>
          </p:nvPr>
        </p:nvSpPr>
        <p:spPr>
          <a:ln/>
        </p:spPr>
        <p:txBody>
          <a:bodyPr/>
          <a:lstStyle/>
          <a:p>
            <a:fld id="{3C528AC0-4356-4680-8894-B3D4A42C5C9B}" type="slidenum">
              <a:rPr lang="en-US"/>
              <a:pPr/>
              <a:t>7</a:t>
            </a:fld>
            <a:endParaRPr lang="en-US"/>
          </a:p>
        </p:txBody>
      </p:sp>
      <p:sp>
        <p:nvSpPr>
          <p:cNvPr id="850946" name="Rectangle 2"/>
          <p:cNvSpPr>
            <a:spLocks noGrp="1" noRot="1" noChangeAspect="1" noChangeArrowheads="1" noTextEdit="1"/>
          </p:cNvSpPr>
          <p:nvPr>
            <p:ph type="sldImg"/>
          </p:nvPr>
        </p:nvSpPr>
        <p:spPr>
          <a:xfrm>
            <a:off x="1141413" y="685800"/>
            <a:ext cx="4573587" cy="3430588"/>
          </a:xfrm>
          <a:ln/>
        </p:spPr>
      </p:sp>
      <p:sp>
        <p:nvSpPr>
          <p:cNvPr id="850947" name="Rectangle 3"/>
          <p:cNvSpPr>
            <a:spLocks noGrp="1" noChangeArrowheads="1"/>
          </p:cNvSpPr>
          <p:nvPr>
            <p:ph type="body" idx="1"/>
          </p:nvPr>
        </p:nvSpPr>
        <p:spPr>
          <a:xfrm>
            <a:off x="912813" y="4343400"/>
            <a:ext cx="5032375" cy="4114800"/>
          </a:xfrm>
        </p:spPr>
        <p:txBody>
          <a:bodyPr/>
          <a:lstStyle/>
          <a:p>
            <a:r>
              <a:rPr lang="en-US"/>
              <a:t>Make clear:</a:t>
            </a:r>
          </a:p>
          <a:p>
            <a:pPr>
              <a:buFontTx/>
              <a:buChar char="-"/>
            </a:pPr>
            <a:r>
              <a:rPr lang="en-US"/>
              <a:t>In IBE system you distribute PP only once, long lived</a:t>
            </a:r>
          </a:p>
          <a:p>
            <a:pPr>
              <a:buFontTx/>
              <a:buChar char="-"/>
            </a:pPr>
            <a:r>
              <a:rPr lang="en-US"/>
              <a:t>In PKI for each user</a:t>
            </a:r>
          </a:p>
        </p:txBody>
      </p:sp>
    </p:spTree>
    <p:extLst>
      <p:ext uri="{BB962C8B-B14F-4D97-AF65-F5344CB8AC3E}">
        <p14:creationId xmlns:p14="http://schemas.microsoft.com/office/powerpoint/2010/main" val="1100199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Voltage Security</a:t>
            </a:r>
          </a:p>
        </p:txBody>
      </p:sp>
      <p:sp>
        <p:nvSpPr>
          <p:cNvPr id="5" name="Rectangle 3"/>
          <p:cNvSpPr>
            <a:spLocks noGrp="1" noChangeArrowheads="1"/>
          </p:cNvSpPr>
          <p:nvPr>
            <p:ph type="dt" idx="1"/>
          </p:nvPr>
        </p:nvSpPr>
        <p:spPr>
          <a:ln/>
        </p:spPr>
        <p:txBody>
          <a:bodyPr/>
          <a:lstStyle/>
          <a:p>
            <a:fld id="{D0FEDBCA-0AD0-4E9C-8C9D-8AABA1245479}" type="datetime3">
              <a:rPr lang="en-US"/>
              <a:pPr/>
              <a:t>25 May 2015</a:t>
            </a:fld>
            <a:endParaRPr lang="en-US"/>
          </a:p>
        </p:txBody>
      </p:sp>
      <p:sp>
        <p:nvSpPr>
          <p:cNvPr id="6" name="Rectangle 6"/>
          <p:cNvSpPr>
            <a:spLocks noGrp="1" noChangeArrowheads="1"/>
          </p:cNvSpPr>
          <p:nvPr>
            <p:ph type="ftr" sz="quarter" idx="4"/>
          </p:nvPr>
        </p:nvSpPr>
        <p:spPr>
          <a:ln/>
        </p:spPr>
        <p:txBody>
          <a:bodyPr/>
          <a:lstStyle/>
          <a:p>
            <a:r>
              <a:rPr lang="en-US"/>
              <a:t>*** Confidential ***</a:t>
            </a:r>
          </a:p>
        </p:txBody>
      </p:sp>
      <p:sp>
        <p:nvSpPr>
          <p:cNvPr id="7" name="Rectangle 7"/>
          <p:cNvSpPr>
            <a:spLocks noGrp="1" noChangeArrowheads="1"/>
          </p:cNvSpPr>
          <p:nvPr>
            <p:ph type="sldNum" sz="quarter" idx="5"/>
          </p:nvPr>
        </p:nvSpPr>
        <p:spPr>
          <a:ln/>
        </p:spPr>
        <p:txBody>
          <a:bodyPr/>
          <a:lstStyle/>
          <a:p>
            <a:fld id="{8FBA69A9-D8EA-4C31-8D3D-51C2273F57DC}" type="slidenum">
              <a:rPr lang="en-US"/>
              <a:pPr/>
              <a:t>8</a:t>
            </a:fld>
            <a:endParaRPr lang="en-US"/>
          </a:p>
        </p:txBody>
      </p:sp>
      <p:sp>
        <p:nvSpPr>
          <p:cNvPr id="835586" name="Rectangle 2"/>
          <p:cNvSpPr>
            <a:spLocks noGrp="1" noRot="1" noChangeAspect="1" noChangeArrowheads="1" noTextEdit="1"/>
          </p:cNvSpPr>
          <p:nvPr>
            <p:ph type="sldImg"/>
          </p:nvPr>
        </p:nvSpPr>
        <p:spPr>
          <a:xfrm>
            <a:off x="1141413" y="685800"/>
            <a:ext cx="4573587" cy="3430588"/>
          </a:xfrm>
          <a:ln/>
        </p:spPr>
      </p:sp>
      <p:sp>
        <p:nvSpPr>
          <p:cNvPr id="835587" name="Rectangle 3"/>
          <p:cNvSpPr>
            <a:spLocks noGrp="1" noChangeArrowheads="1"/>
          </p:cNvSpPr>
          <p:nvPr>
            <p:ph type="body" idx="1"/>
          </p:nvPr>
        </p:nvSpPr>
        <p:spPr>
          <a:xfrm>
            <a:off x="912813" y="4343400"/>
            <a:ext cx="5032375" cy="4114800"/>
          </a:xfrm>
        </p:spPr>
        <p:txBody>
          <a:bodyPr/>
          <a:lstStyle/>
          <a:p>
            <a:r>
              <a:rPr lang="en-US"/>
              <a:t>Make clear:</a:t>
            </a:r>
          </a:p>
          <a:p>
            <a:pPr>
              <a:buFontTx/>
              <a:buChar char="-"/>
            </a:pPr>
            <a:r>
              <a:rPr lang="en-US"/>
              <a:t>In IBE system you distribute PP only once, long lived</a:t>
            </a:r>
          </a:p>
          <a:p>
            <a:pPr>
              <a:buFontTx/>
              <a:buChar char="-"/>
            </a:pPr>
            <a:r>
              <a:rPr lang="en-US"/>
              <a:t>In PKI for each user</a:t>
            </a:r>
          </a:p>
        </p:txBody>
      </p:sp>
    </p:spTree>
    <p:extLst>
      <p:ext uri="{BB962C8B-B14F-4D97-AF65-F5344CB8AC3E}">
        <p14:creationId xmlns:p14="http://schemas.microsoft.com/office/powerpoint/2010/main" val="3805381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Voltage Security</a:t>
            </a:r>
          </a:p>
        </p:txBody>
      </p:sp>
      <p:sp>
        <p:nvSpPr>
          <p:cNvPr id="5" name="Rectangle 3"/>
          <p:cNvSpPr>
            <a:spLocks noGrp="1" noChangeArrowheads="1"/>
          </p:cNvSpPr>
          <p:nvPr>
            <p:ph type="dt" idx="1"/>
          </p:nvPr>
        </p:nvSpPr>
        <p:spPr>
          <a:ln/>
        </p:spPr>
        <p:txBody>
          <a:bodyPr/>
          <a:lstStyle/>
          <a:p>
            <a:fld id="{5864C544-F45B-47AB-88BC-7165E9126F22}" type="datetime3">
              <a:rPr lang="en-US"/>
              <a:pPr/>
              <a:t>25 May 2015</a:t>
            </a:fld>
            <a:endParaRPr lang="en-US"/>
          </a:p>
        </p:txBody>
      </p:sp>
      <p:sp>
        <p:nvSpPr>
          <p:cNvPr id="6" name="Rectangle 6"/>
          <p:cNvSpPr>
            <a:spLocks noGrp="1" noChangeArrowheads="1"/>
          </p:cNvSpPr>
          <p:nvPr>
            <p:ph type="ftr" sz="quarter" idx="4"/>
          </p:nvPr>
        </p:nvSpPr>
        <p:spPr>
          <a:ln/>
        </p:spPr>
        <p:txBody>
          <a:bodyPr/>
          <a:lstStyle/>
          <a:p>
            <a:r>
              <a:rPr lang="en-US"/>
              <a:t>*** Confidential ***</a:t>
            </a:r>
          </a:p>
        </p:txBody>
      </p:sp>
      <p:sp>
        <p:nvSpPr>
          <p:cNvPr id="7" name="Rectangle 7"/>
          <p:cNvSpPr>
            <a:spLocks noGrp="1" noChangeArrowheads="1"/>
          </p:cNvSpPr>
          <p:nvPr>
            <p:ph type="sldNum" sz="quarter" idx="5"/>
          </p:nvPr>
        </p:nvSpPr>
        <p:spPr>
          <a:ln/>
        </p:spPr>
        <p:txBody>
          <a:bodyPr/>
          <a:lstStyle/>
          <a:p>
            <a:fld id="{FAC5D5B6-680C-402E-B531-37F1E11F92F4}" type="slidenum">
              <a:rPr lang="en-US"/>
              <a:pPr/>
              <a:t>9</a:t>
            </a:fld>
            <a:endParaRPr lang="en-US"/>
          </a:p>
        </p:txBody>
      </p:sp>
      <p:sp>
        <p:nvSpPr>
          <p:cNvPr id="828418" name="Rectangle 2"/>
          <p:cNvSpPr>
            <a:spLocks noGrp="1" noRot="1" noChangeAspect="1" noChangeArrowheads="1" noTextEdit="1"/>
          </p:cNvSpPr>
          <p:nvPr>
            <p:ph type="sldImg"/>
          </p:nvPr>
        </p:nvSpPr>
        <p:spPr>
          <a:xfrm>
            <a:off x="1141413" y="685800"/>
            <a:ext cx="4573587" cy="3430588"/>
          </a:xfrm>
          <a:ln/>
        </p:spPr>
      </p:sp>
      <p:sp>
        <p:nvSpPr>
          <p:cNvPr id="828419" name="Rectangle 3"/>
          <p:cNvSpPr>
            <a:spLocks noGrp="1" noChangeArrowheads="1"/>
          </p:cNvSpPr>
          <p:nvPr>
            <p:ph type="body" idx="1"/>
          </p:nvPr>
        </p:nvSpPr>
        <p:spPr>
          <a:xfrm>
            <a:off x="912813" y="4343400"/>
            <a:ext cx="5032375" cy="4114800"/>
          </a:xfrm>
        </p:spPr>
        <p:txBody>
          <a:bodyPr/>
          <a:lstStyle/>
          <a:p>
            <a:endParaRPr lang="en-US"/>
          </a:p>
        </p:txBody>
      </p:sp>
    </p:spTree>
    <p:extLst>
      <p:ext uri="{BB962C8B-B14F-4D97-AF65-F5344CB8AC3E}">
        <p14:creationId xmlns:p14="http://schemas.microsoft.com/office/powerpoint/2010/main" val="1890403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Voltage Security</a:t>
            </a:r>
          </a:p>
        </p:txBody>
      </p:sp>
      <p:sp>
        <p:nvSpPr>
          <p:cNvPr id="5" name="Rectangle 3"/>
          <p:cNvSpPr>
            <a:spLocks noGrp="1" noChangeArrowheads="1"/>
          </p:cNvSpPr>
          <p:nvPr>
            <p:ph type="dt" idx="1"/>
          </p:nvPr>
        </p:nvSpPr>
        <p:spPr>
          <a:ln/>
        </p:spPr>
        <p:txBody>
          <a:bodyPr/>
          <a:lstStyle/>
          <a:p>
            <a:fld id="{2C388376-764F-405D-8F93-CB37F4E995C7}" type="datetime3">
              <a:rPr lang="en-US"/>
              <a:pPr/>
              <a:t>25 May 2015</a:t>
            </a:fld>
            <a:endParaRPr lang="en-US"/>
          </a:p>
        </p:txBody>
      </p:sp>
      <p:sp>
        <p:nvSpPr>
          <p:cNvPr id="6" name="Rectangle 6"/>
          <p:cNvSpPr>
            <a:spLocks noGrp="1" noChangeArrowheads="1"/>
          </p:cNvSpPr>
          <p:nvPr>
            <p:ph type="ftr" sz="quarter" idx="4"/>
          </p:nvPr>
        </p:nvSpPr>
        <p:spPr>
          <a:ln/>
        </p:spPr>
        <p:txBody>
          <a:bodyPr/>
          <a:lstStyle/>
          <a:p>
            <a:r>
              <a:rPr lang="en-US"/>
              <a:t>*** Confidential ***</a:t>
            </a:r>
          </a:p>
        </p:txBody>
      </p:sp>
      <p:sp>
        <p:nvSpPr>
          <p:cNvPr id="7" name="Rectangle 7"/>
          <p:cNvSpPr>
            <a:spLocks noGrp="1" noChangeArrowheads="1"/>
          </p:cNvSpPr>
          <p:nvPr>
            <p:ph type="sldNum" sz="quarter" idx="5"/>
          </p:nvPr>
        </p:nvSpPr>
        <p:spPr>
          <a:ln/>
        </p:spPr>
        <p:txBody>
          <a:bodyPr/>
          <a:lstStyle/>
          <a:p>
            <a:fld id="{3EECA44F-B00E-481E-B4CC-7F41627B6E2A}" type="slidenum">
              <a:rPr lang="en-US"/>
              <a:pPr/>
              <a:t>11</a:t>
            </a:fld>
            <a:endParaRPr lang="en-US"/>
          </a:p>
        </p:txBody>
      </p:sp>
      <p:sp>
        <p:nvSpPr>
          <p:cNvPr id="700418" name="Rectangle 2"/>
          <p:cNvSpPr>
            <a:spLocks noGrp="1" noRot="1" noChangeAspect="1" noChangeArrowheads="1" noTextEdit="1"/>
          </p:cNvSpPr>
          <p:nvPr>
            <p:ph type="sldImg"/>
          </p:nvPr>
        </p:nvSpPr>
        <p:spPr>
          <a:ln/>
        </p:spPr>
      </p:sp>
      <p:sp>
        <p:nvSpPr>
          <p:cNvPr id="700419" name="Rectangle 3"/>
          <p:cNvSpPr>
            <a:spLocks noGrp="1" noChangeArrowheads="1"/>
          </p:cNvSpPr>
          <p:nvPr>
            <p:ph type="body" idx="1"/>
          </p:nvPr>
        </p:nvSpPr>
        <p:spPr/>
        <p:txBody>
          <a:bodyPr/>
          <a:lstStyle/>
          <a:p>
            <a:r>
              <a:rPr lang="en-US"/>
              <a:t>Voltage supports the widest range of authentication options. Verifying your identity is an important part of the system.  Voltage provides adaptors that enable you to use whichever method makes sense for the community you are interested in – thus, internal users will often be authenticated by Active Directory, whereas Business partners may use a username/password …</a:t>
            </a:r>
          </a:p>
        </p:txBody>
      </p:sp>
    </p:spTree>
    <p:extLst>
      <p:ext uri="{BB962C8B-B14F-4D97-AF65-F5344CB8AC3E}">
        <p14:creationId xmlns:p14="http://schemas.microsoft.com/office/powerpoint/2010/main" val="715037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10946" name="Rectangle 2"/>
          <p:cNvSpPr>
            <a:spLocks noGrp="1" noChangeArrowheads="1"/>
          </p:cNvSpPr>
          <p:nvPr>
            <p:ph type="ctrTitle"/>
          </p:nvPr>
        </p:nvSpPr>
        <p:spPr bwMode="auto">
          <a:xfrm>
            <a:off x="2514600" y="3124200"/>
            <a:ext cx="6324600" cy="533400"/>
          </a:xfrm>
          <a:effectLst/>
        </p:spPr>
        <p:txBody>
          <a:bodyPr/>
          <a:lstStyle>
            <a:lvl1pPr>
              <a:defRPr>
                <a:solidFill>
                  <a:srgbClr val="F45912"/>
                </a:solidFill>
              </a:defRPr>
            </a:lvl1pPr>
          </a:lstStyle>
          <a:p>
            <a:r>
              <a:rPr lang="en-US"/>
              <a:t>Click to edit Master title style</a:t>
            </a:r>
          </a:p>
        </p:txBody>
      </p:sp>
      <p:sp>
        <p:nvSpPr>
          <p:cNvPr id="210947" name="Rectangle 3"/>
          <p:cNvSpPr>
            <a:spLocks noGrp="1" noChangeArrowheads="1"/>
          </p:cNvSpPr>
          <p:nvPr>
            <p:ph type="subTitle" idx="1"/>
          </p:nvPr>
        </p:nvSpPr>
        <p:spPr>
          <a:xfrm>
            <a:off x="2514600" y="4038600"/>
            <a:ext cx="6400800" cy="2133600"/>
          </a:xfrm>
          <a:ln/>
        </p:spPr>
        <p:txBody>
          <a:bodyPr/>
          <a:lstStyle>
            <a:lvl1pPr marL="0" indent="0">
              <a:buFont typeface="Wingdings 3" pitchFamily="18" charset="2"/>
              <a:buNone/>
              <a:defRPr sz="1800"/>
            </a:lvl1pPr>
          </a:lstStyle>
          <a:p>
            <a:r>
              <a:rPr lang="en-US"/>
              <a:t>Click to edit Master subtitle style</a:t>
            </a:r>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F7476C2-0353-4E02-9452-726F7CE56794}" type="slidenum">
              <a:rPr lang="en-US"/>
              <a:pPr/>
              <a:t>‹#›</a:t>
            </a:fld>
            <a:endParaRPr lang="en-US"/>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
            <a:ext cx="19431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76200"/>
            <a:ext cx="56769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9FF69A7-C53E-4BCE-B663-4721FCCB0463}" type="slidenum">
              <a:rPr lang="en-US"/>
              <a:pPr/>
              <a:t>‹#›</a:t>
            </a:fld>
            <a:endParaRPr lang="en-US"/>
          </a:p>
        </p:txBody>
      </p:sp>
    </p:spTree>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447800"/>
            <a:ext cx="38100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8100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66675" y="6483350"/>
            <a:ext cx="2133600" cy="476250"/>
          </a:xfrm>
        </p:spPr>
        <p:txBody>
          <a:bodyPr/>
          <a:lstStyle>
            <a:lvl1pPr>
              <a:defRPr/>
            </a:lvl1pPr>
          </a:lstStyle>
          <a:p>
            <a:fld id="{C1554312-AE9E-436F-A403-74BDD15B4FEC}" type="slidenum">
              <a:rPr lang="en-US"/>
              <a:pPr/>
              <a:t>‹#›</a:t>
            </a:fld>
            <a:endParaRPr lang="en-US"/>
          </a:p>
        </p:txBody>
      </p:sp>
    </p:spTree>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C9B81F-C347-4BEF-BFDF-29C42F48304A}" type="datetimeFigureOut">
              <a:rPr lang="en-US" smtClean="0"/>
              <a:pPr/>
              <a:t>5/25/2015</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5/25/2015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AC97641D-AF14-42B5-8BC3-ECCED12C7F76}"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5/25/2015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7D4777F4-FF92-46C5-B500-9EE468423C1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5/25/2015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A0889B0B-7042-434A-AD3A-A4D89BD17673}"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5/25/2015</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52FBCC7C-BD17-4BC7-8A9C-90DBE08BED0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pPr/>
              <a:t>5/25/2015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BEC99F06-B7CB-4FF7-B12A-2E95DFF5A251}"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5/25/2015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4F1C9366-49F0-42FF-A711-BE773BCC581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C97641D-AF14-42B5-8BC3-ECCED12C7F76}" type="slidenum">
              <a:rPr lang="en-US"/>
              <a:pPr/>
              <a:t>‹#›</a:t>
            </a:fld>
            <a:endParaRPr lang="en-US"/>
          </a:p>
        </p:txBody>
      </p:sp>
    </p:spTree>
  </p:cSld>
  <p:clrMapOvr>
    <a:masterClrMapping/>
  </p:clrMapOvr>
  <p:transition advClick="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5/25/2015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A1C63BD7-9C4E-4B3B-920E-991387113800}"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5/25/2015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8DB95012-D606-4792-A601-B4D3EC2E265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5/25/2015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8F7476C2-0353-4E02-9452-726F7CE56794}"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5/25/2015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B9FF69A7-C53E-4BCE-B663-4721FCCB046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7D4777F4-FF92-46C5-B500-9EE468423C14}" type="slidenum">
              <a:rPr lang="en-US"/>
              <a:pPr/>
              <a:t>‹#›</a:t>
            </a:fld>
            <a:endParaRPr lang="en-US"/>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4478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A0889B0B-7042-434A-AD3A-A4D89BD17673}" type="slidenum">
              <a:rPr lang="en-US"/>
              <a:pPr/>
              <a:t>‹#›</a:t>
            </a:fld>
            <a:endParaRPr lang="en-US"/>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52FBCC7C-BD17-4BC7-8A9C-90DBE08BED0B}" type="slidenum">
              <a:rPr lang="en-US"/>
              <a:pPr/>
              <a:t>‹#›</a:t>
            </a:fld>
            <a:endParaRPr lang="en-US"/>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BEC99F06-B7CB-4FF7-B12A-2E95DFF5A251}" type="slidenum">
              <a:rPr lang="en-US"/>
              <a:pPr/>
              <a:t>‹#›</a:t>
            </a:fld>
            <a:endParaRPr lang="en-US"/>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4F1C9366-49F0-42FF-A711-BE773BCC581B}" type="slidenum">
              <a:rPr lang="en-US"/>
              <a:pPr/>
              <a:t>‹#›</a:t>
            </a:fld>
            <a:endParaRPr lang="en-US"/>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1C63BD7-9C4E-4B3B-920E-991387113800}" type="slidenum">
              <a:rPr lang="en-US"/>
              <a:pPr/>
              <a:t>‹#›</a:t>
            </a:fld>
            <a:endParaRPr lang="en-US"/>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8DB95012-D606-4792-A601-B4D3EC2E2655}" type="slidenum">
              <a:rPr lang="en-US"/>
              <a:pPr/>
              <a:t>‹#›</a:t>
            </a:fld>
            <a:endParaRPr lang="en-US"/>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bwMode="white">
          <a:xfrm>
            <a:off x="685800" y="76200"/>
            <a:ext cx="7772400" cy="990600"/>
          </a:xfrm>
          <a:prstGeom prst="rect">
            <a:avLst/>
          </a:prstGeom>
          <a:noFill/>
          <a:ln w="9525">
            <a:noFill/>
            <a:miter lim="800000"/>
            <a:headEnd/>
            <a:tailEnd/>
          </a:ln>
          <a:effectLst>
            <a:outerShdw dist="35921" dir="2700000" algn="ctr" rotWithShape="0">
              <a:srgbClr val="873E06"/>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9923" name="Rectangle 3"/>
          <p:cNvSpPr>
            <a:spLocks noGrp="1" noChangeArrowheads="1"/>
          </p:cNvSpPr>
          <p:nvPr>
            <p:ph type="body" idx="1"/>
          </p:nvPr>
        </p:nvSpPr>
        <p:spPr bwMode="auto">
          <a:xfrm>
            <a:off x="685800" y="1447800"/>
            <a:ext cx="7772400" cy="43434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9924" name="Rectangle 4"/>
          <p:cNvSpPr>
            <a:spLocks noGrp="1" noChangeArrowheads="1"/>
          </p:cNvSpPr>
          <p:nvPr>
            <p:ph type="sldNum" sz="quarter" idx="4"/>
          </p:nvPr>
        </p:nvSpPr>
        <p:spPr bwMode="auto">
          <a:xfrm>
            <a:off x="66675" y="64833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a:latin typeface="Arial Unicode MS" pitchFamily="34" charset="-128"/>
                <a:ea typeface="Arial Unicode MS" pitchFamily="34" charset="-128"/>
                <a:cs typeface="Arial Unicode MS" pitchFamily="34" charset="-128"/>
              </a:defRPr>
            </a:lvl1pPr>
          </a:lstStyle>
          <a:p>
            <a:fld id="{F1CC65FC-3DD3-492D-A11A-C74A2AF87BC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ransition advClick="0"/>
  <p:hf hdr="0" ftr="0" dt="0"/>
  <p:txStyles>
    <p:titleStyle>
      <a:lvl1pPr algn="l" rtl="0" fontAlgn="base">
        <a:spcBef>
          <a:spcPct val="0"/>
        </a:spcBef>
        <a:spcAft>
          <a:spcPct val="0"/>
        </a:spcAft>
        <a:defRPr sz="2800" b="1">
          <a:solidFill>
            <a:schemeClr val="bg1"/>
          </a:solidFill>
          <a:latin typeface="+mj-lt"/>
          <a:ea typeface="+mj-ea"/>
          <a:cs typeface="+mj-cs"/>
        </a:defRPr>
      </a:lvl1pPr>
      <a:lvl2pPr algn="l" rtl="0" fontAlgn="base">
        <a:spcBef>
          <a:spcPct val="0"/>
        </a:spcBef>
        <a:spcAft>
          <a:spcPct val="0"/>
        </a:spcAft>
        <a:defRPr sz="2800" b="1">
          <a:solidFill>
            <a:schemeClr val="bg1"/>
          </a:solidFill>
          <a:latin typeface="Arial" charset="0"/>
        </a:defRPr>
      </a:lvl2pPr>
      <a:lvl3pPr algn="l" rtl="0" fontAlgn="base">
        <a:spcBef>
          <a:spcPct val="0"/>
        </a:spcBef>
        <a:spcAft>
          <a:spcPct val="0"/>
        </a:spcAft>
        <a:defRPr sz="2800" b="1">
          <a:solidFill>
            <a:schemeClr val="bg1"/>
          </a:solidFill>
          <a:latin typeface="Arial" charset="0"/>
        </a:defRPr>
      </a:lvl3pPr>
      <a:lvl4pPr algn="l" rtl="0" fontAlgn="base">
        <a:spcBef>
          <a:spcPct val="0"/>
        </a:spcBef>
        <a:spcAft>
          <a:spcPct val="0"/>
        </a:spcAft>
        <a:defRPr sz="2800" b="1">
          <a:solidFill>
            <a:schemeClr val="bg1"/>
          </a:solidFill>
          <a:latin typeface="Arial" charset="0"/>
        </a:defRPr>
      </a:lvl4pPr>
      <a:lvl5pPr algn="l" rtl="0" fontAlgn="base">
        <a:spcBef>
          <a:spcPct val="0"/>
        </a:spcBef>
        <a:spcAft>
          <a:spcPct val="0"/>
        </a:spcAft>
        <a:defRPr sz="2800" b="1">
          <a:solidFill>
            <a:schemeClr val="bg1"/>
          </a:solidFill>
          <a:latin typeface="Arial"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342900" indent="-342900" algn="l" rtl="0" fontAlgn="base">
        <a:spcBef>
          <a:spcPct val="20000"/>
        </a:spcBef>
        <a:spcAft>
          <a:spcPct val="0"/>
        </a:spcAft>
        <a:buClr>
          <a:srgbClr val="F45912"/>
        </a:buClr>
        <a:buSzPct val="75000"/>
        <a:buFont typeface="Wingdings 3" pitchFamily="18" charset="2"/>
        <a:buChar char="}"/>
        <a:defRPr sz="2400">
          <a:solidFill>
            <a:schemeClr val="tx1"/>
          </a:solidFill>
          <a:latin typeface="+mn-lt"/>
          <a:ea typeface="+mn-ea"/>
          <a:cs typeface="+mn-cs"/>
        </a:defRPr>
      </a:lvl1pPr>
      <a:lvl2pPr marL="742950" indent="-285750" algn="l" rtl="0" fontAlgn="base">
        <a:spcBef>
          <a:spcPct val="20000"/>
        </a:spcBef>
        <a:spcAft>
          <a:spcPct val="0"/>
        </a:spcAft>
        <a:buClr>
          <a:srgbClr val="F45912"/>
        </a:buClr>
        <a:buSzPct val="80000"/>
        <a:buFont typeface="Wingdings" pitchFamily="2" charset="2"/>
        <a:buChar char="§"/>
        <a:defRPr sz="2000">
          <a:solidFill>
            <a:schemeClr val="tx1"/>
          </a:solidFill>
          <a:latin typeface="+mn-lt"/>
        </a:defRPr>
      </a:lvl2pPr>
      <a:lvl3pPr marL="1143000" indent="-228600" algn="l" rtl="0" fontAlgn="base">
        <a:spcBef>
          <a:spcPct val="20000"/>
        </a:spcBef>
        <a:spcAft>
          <a:spcPct val="0"/>
        </a:spcAft>
        <a:buClr>
          <a:srgbClr val="F45912"/>
        </a:buClr>
        <a:buSzPct val="80000"/>
        <a:buChar char="•"/>
        <a:defRPr>
          <a:solidFill>
            <a:schemeClr val="tx1"/>
          </a:solidFill>
          <a:latin typeface="+mn-lt"/>
        </a:defRPr>
      </a:lvl3pPr>
      <a:lvl4pPr marL="1600200" indent="-228600" algn="l" rtl="0" fontAlgn="base">
        <a:spcBef>
          <a:spcPct val="20000"/>
        </a:spcBef>
        <a:spcAft>
          <a:spcPct val="0"/>
        </a:spcAft>
        <a:buClr>
          <a:srgbClr val="F45912"/>
        </a:buClr>
        <a:buSzPct val="80000"/>
        <a:buChar char="•"/>
        <a:defRPr sz="1600">
          <a:solidFill>
            <a:schemeClr val="tx1"/>
          </a:solidFill>
          <a:latin typeface="+mn-lt"/>
        </a:defRPr>
      </a:lvl4pPr>
      <a:lvl5pPr marL="2057400" indent="-228600" algn="l" rtl="0" fontAlgn="base">
        <a:spcBef>
          <a:spcPct val="20000"/>
        </a:spcBef>
        <a:spcAft>
          <a:spcPct val="0"/>
        </a:spcAft>
        <a:buClr>
          <a:srgbClr val="F45912"/>
        </a:buClr>
        <a:buSzPct val="80000"/>
        <a:buChar char="•"/>
        <a:defRPr sz="1600">
          <a:solidFill>
            <a:schemeClr val="tx1"/>
          </a:solidFill>
          <a:latin typeface="+mn-lt"/>
        </a:defRPr>
      </a:lvl5pPr>
      <a:lvl6pPr marL="2514600" indent="-228600" algn="l" rtl="0" fontAlgn="base">
        <a:spcBef>
          <a:spcPct val="20000"/>
        </a:spcBef>
        <a:spcAft>
          <a:spcPct val="0"/>
        </a:spcAft>
        <a:buClr>
          <a:srgbClr val="F45912"/>
        </a:buClr>
        <a:buSzPct val="80000"/>
        <a:buChar char="•"/>
        <a:defRPr sz="1600">
          <a:solidFill>
            <a:schemeClr val="tx1"/>
          </a:solidFill>
          <a:latin typeface="+mn-lt"/>
        </a:defRPr>
      </a:lvl6pPr>
      <a:lvl7pPr marL="2971800" indent="-228600" algn="l" rtl="0" fontAlgn="base">
        <a:spcBef>
          <a:spcPct val="20000"/>
        </a:spcBef>
        <a:spcAft>
          <a:spcPct val="0"/>
        </a:spcAft>
        <a:buClr>
          <a:srgbClr val="F45912"/>
        </a:buClr>
        <a:buSzPct val="80000"/>
        <a:buChar char="•"/>
        <a:defRPr sz="1600">
          <a:solidFill>
            <a:schemeClr val="tx1"/>
          </a:solidFill>
          <a:latin typeface="+mn-lt"/>
        </a:defRPr>
      </a:lvl7pPr>
      <a:lvl8pPr marL="3429000" indent="-228600" algn="l" rtl="0" fontAlgn="base">
        <a:spcBef>
          <a:spcPct val="20000"/>
        </a:spcBef>
        <a:spcAft>
          <a:spcPct val="0"/>
        </a:spcAft>
        <a:buClr>
          <a:srgbClr val="F45912"/>
        </a:buClr>
        <a:buSzPct val="80000"/>
        <a:buChar char="•"/>
        <a:defRPr sz="1600">
          <a:solidFill>
            <a:schemeClr val="tx1"/>
          </a:solidFill>
          <a:latin typeface="+mn-lt"/>
        </a:defRPr>
      </a:lvl8pPr>
      <a:lvl9pPr marL="3886200" indent="-228600" algn="l" rtl="0" fontAlgn="base">
        <a:spcBef>
          <a:spcPct val="20000"/>
        </a:spcBef>
        <a:spcAft>
          <a:spcPct val="0"/>
        </a:spcAft>
        <a:buClr>
          <a:srgbClr val="F45912"/>
        </a:buClr>
        <a:buSzPct val="8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5/25/2015</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1CC65FC-3DD3-492D-A11A-C74A2AF87BC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2.xml"/><Relationship Id="rId7" Type="http://schemas.openxmlformats.org/officeDocument/2006/relationships/image" Target="../media/image15.png"/><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8.png"/><Relationship Id="rId11" Type="http://schemas.openxmlformats.org/officeDocument/2006/relationships/oleObject" Target="../embeddings/oleObject10.bin"/><Relationship Id="rId5" Type="http://schemas.openxmlformats.org/officeDocument/2006/relationships/image" Target="../media/image4.png"/><Relationship Id="rId10" Type="http://schemas.openxmlformats.org/officeDocument/2006/relationships/image" Target="../media/image18.png"/><Relationship Id="rId4" Type="http://schemas.openxmlformats.org/officeDocument/2006/relationships/oleObject" Target="../embeddings/oleObject9.bin"/><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6.xml"/><Relationship Id="rId7" Type="http://schemas.openxmlformats.org/officeDocument/2006/relationships/oleObject" Target="../embeddings/oleObject12.bin"/><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image" Target="../media/image10.emf"/><Relationship Id="rId5" Type="http://schemas.openxmlformats.org/officeDocument/2006/relationships/oleObject" Target="../embeddings/oleObject11.bin"/><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7.xml"/><Relationship Id="rId7" Type="http://schemas.openxmlformats.org/officeDocument/2006/relationships/oleObject" Target="../embeddings/oleObject14.bin"/><Relationship Id="rId2" Type="http://schemas.openxmlformats.org/officeDocument/2006/relationships/slideLayout" Target="../slideLayouts/slideLayout14.xml"/><Relationship Id="rId1" Type="http://schemas.openxmlformats.org/officeDocument/2006/relationships/vmlDrawing" Target="../drawings/vmlDrawing7.vml"/><Relationship Id="rId6" Type="http://schemas.openxmlformats.org/officeDocument/2006/relationships/image" Target="../media/image10.emf"/><Relationship Id="rId5" Type="http://schemas.openxmlformats.org/officeDocument/2006/relationships/oleObject" Target="../embeddings/oleObject13.bin"/><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3.xml"/><Relationship Id="rId7" Type="http://schemas.openxmlformats.org/officeDocument/2006/relationships/image" Target="../media/image5.png"/><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oleObject" Target="../embeddings/oleObject1.bin"/><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4.xml"/><Relationship Id="rId7" Type="http://schemas.openxmlformats.org/officeDocument/2006/relationships/image" Target="../media/image5.png"/><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oleObject" Target="../embeddings/oleObject3.bin"/><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6.xml"/><Relationship Id="rId7" Type="http://schemas.openxmlformats.org/officeDocument/2006/relationships/oleObject" Target="../embeddings/oleObject6.bin"/><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image" Target="../media/image10.emf"/><Relationship Id="rId5" Type="http://schemas.openxmlformats.org/officeDocument/2006/relationships/oleObject" Target="../embeddings/oleObject5.bin"/><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7.xml"/><Relationship Id="rId7" Type="http://schemas.openxmlformats.org/officeDocument/2006/relationships/oleObject" Target="../embeddings/oleObject8.bin"/><Relationship Id="rId2" Type="http://schemas.openxmlformats.org/officeDocument/2006/relationships/slideLayout" Target="../slideLayouts/slideLayout14.xml"/><Relationship Id="rId1" Type="http://schemas.openxmlformats.org/officeDocument/2006/relationships/vmlDrawing" Target="../drawings/vmlDrawing4.vml"/><Relationship Id="rId6" Type="http://schemas.openxmlformats.org/officeDocument/2006/relationships/image" Target="../media/image10.emf"/><Relationship Id="rId5" Type="http://schemas.openxmlformats.org/officeDocument/2006/relationships/oleObject" Target="../embeddings/oleObject7.bin"/><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CEE279F-079D-4DFC-BBE5-BB54090DCCBE}" type="slidenum">
              <a:rPr lang="en-US"/>
              <a:pPr/>
              <a:t>1</a:t>
            </a:fld>
            <a:endParaRPr lang="en-US"/>
          </a:p>
        </p:txBody>
      </p:sp>
      <p:sp>
        <p:nvSpPr>
          <p:cNvPr id="5" name="Rectangle 4"/>
          <p:cNvSpPr/>
          <p:nvPr/>
        </p:nvSpPr>
        <p:spPr>
          <a:xfrm>
            <a:off x="300447" y="1123406"/>
            <a:ext cx="8451668" cy="156966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4800" dirty="0" smtClean="0"/>
              <a:t>Identity-Based Encryption</a:t>
            </a:r>
            <a:br>
              <a:rPr lang="en-US" sz="4800" dirty="0" smtClean="0"/>
            </a:br>
            <a:r>
              <a:rPr lang="en-US" sz="4800" dirty="0" smtClean="0"/>
              <a:t>			Project.</a:t>
            </a:r>
            <a:endParaRPr lang="en-US" sz="4800" dirty="0"/>
          </a:p>
        </p:txBody>
      </p:sp>
      <p:sp>
        <p:nvSpPr>
          <p:cNvPr id="6" name="TextBox 5"/>
          <p:cNvSpPr txBox="1"/>
          <p:nvPr/>
        </p:nvSpPr>
        <p:spPr>
          <a:xfrm>
            <a:off x="666206" y="3526971"/>
            <a:ext cx="4167051" cy="193899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smtClean="0"/>
              <a:t>Group members:-</a:t>
            </a:r>
          </a:p>
          <a:p>
            <a:r>
              <a:rPr lang="en-US" dirty="0"/>
              <a:t>1</a:t>
            </a:r>
            <a:r>
              <a:rPr lang="en-US" dirty="0" smtClean="0"/>
              <a:t>. </a:t>
            </a:r>
            <a:r>
              <a:rPr lang="en-US" dirty="0" err="1" smtClean="0"/>
              <a:t>Peeyush</a:t>
            </a:r>
            <a:r>
              <a:rPr lang="en-US" dirty="0" smtClean="0"/>
              <a:t> </a:t>
            </a:r>
            <a:r>
              <a:rPr lang="en-US" dirty="0" err="1" smtClean="0"/>
              <a:t>Yadav</a:t>
            </a:r>
            <a:endParaRPr lang="en-US" dirty="0" smtClean="0"/>
          </a:p>
          <a:p>
            <a:r>
              <a:rPr lang="en-US" dirty="0" smtClean="0"/>
              <a:t>2. </a:t>
            </a:r>
            <a:r>
              <a:rPr lang="en-US" dirty="0" err="1" smtClean="0"/>
              <a:t>Himanshu</a:t>
            </a:r>
            <a:r>
              <a:rPr lang="en-US" dirty="0" smtClean="0"/>
              <a:t>  </a:t>
            </a:r>
            <a:endParaRPr lang="en-US" dirty="0" smtClean="0"/>
          </a:p>
          <a:p>
            <a:r>
              <a:rPr lang="en-US" dirty="0"/>
              <a:t>3</a:t>
            </a:r>
            <a:r>
              <a:rPr lang="en-US" dirty="0" smtClean="0"/>
              <a:t>. </a:t>
            </a:r>
            <a:r>
              <a:rPr lang="en-US" dirty="0" err="1" smtClean="0"/>
              <a:t>Ankit</a:t>
            </a:r>
            <a:r>
              <a:rPr lang="en-US" dirty="0" smtClean="0"/>
              <a:t> </a:t>
            </a:r>
            <a:r>
              <a:rPr lang="en-US" dirty="0" err="1" smtClean="0"/>
              <a:t>Bisla</a:t>
            </a:r>
            <a:r>
              <a:rPr lang="en-US" smtClean="0"/>
              <a:t> </a:t>
            </a:r>
            <a:r>
              <a:rPr lang="en-US" smtClean="0"/>
              <a:t>                                                   </a:t>
            </a:r>
            <a:endParaRPr lang="en-US" dirty="0"/>
          </a:p>
          <a:p>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KEY GENERATION</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sz="4500" dirty="0" smtClean="0"/>
              <a:t>1.</a:t>
            </a:r>
            <a:r>
              <a:rPr lang="en-US" dirty="0" smtClean="0"/>
              <a:t>With RSA:-</a:t>
            </a:r>
          </a:p>
          <a:p>
            <a:pPr>
              <a:buNone/>
            </a:pPr>
            <a:endParaRPr lang="en-US" dirty="0" smtClean="0"/>
          </a:p>
          <a:p>
            <a:pPr marL="514350" indent="-514350">
              <a:buNone/>
            </a:pPr>
            <a:r>
              <a:rPr lang="en-US" b="1" dirty="0" smtClean="0"/>
              <a:t>public</a:t>
            </a:r>
            <a:r>
              <a:rPr lang="en-US" dirty="0" smtClean="0"/>
              <a:t> </a:t>
            </a:r>
            <a:r>
              <a:rPr lang="en-US" dirty="0" err="1" smtClean="0"/>
              <a:t>BigInteger</a:t>
            </a:r>
            <a:r>
              <a:rPr lang="en-US" dirty="0" smtClean="0"/>
              <a:t> </a:t>
            </a:r>
            <a:r>
              <a:rPr lang="en-US" dirty="0" err="1" smtClean="0"/>
              <a:t>get_public_key</a:t>
            </a:r>
            <a:r>
              <a:rPr lang="en-US" dirty="0" smtClean="0"/>
              <a:t>(){		</a:t>
            </a:r>
          </a:p>
          <a:p>
            <a:pPr marL="514350" indent="-514350">
              <a:buNone/>
            </a:pPr>
            <a:r>
              <a:rPr lang="en-US" dirty="0" smtClean="0"/>
              <a:t>		</a:t>
            </a:r>
          </a:p>
          <a:p>
            <a:pPr marL="514350" indent="-514350">
              <a:buNone/>
            </a:pPr>
            <a:r>
              <a:rPr lang="en-US" dirty="0" smtClean="0"/>
              <a:t>phi = </a:t>
            </a:r>
            <a:r>
              <a:rPr lang="en-US" dirty="0" err="1" smtClean="0"/>
              <a:t>p.subtract</a:t>
            </a:r>
            <a:r>
              <a:rPr lang="en-US" dirty="0" smtClean="0"/>
              <a:t>(</a:t>
            </a:r>
            <a:r>
              <a:rPr lang="en-US" dirty="0" err="1" smtClean="0"/>
              <a:t>BigInteger.</a:t>
            </a:r>
            <a:r>
              <a:rPr lang="en-US" b="1" i="1" dirty="0" err="1" smtClean="0"/>
              <a:t>ONE</a:t>
            </a:r>
            <a:r>
              <a:rPr lang="en-US" dirty="0" smtClean="0"/>
              <a:t>).multiply(</a:t>
            </a:r>
            <a:r>
              <a:rPr lang="en-US" dirty="0" err="1" smtClean="0"/>
              <a:t>q.subtract</a:t>
            </a:r>
            <a:r>
              <a:rPr lang="en-US" dirty="0" smtClean="0"/>
              <a:t>(</a:t>
            </a:r>
            <a:r>
              <a:rPr lang="en-US" dirty="0" err="1" smtClean="0"/>
              <a:t>BigInteger.</a:t>
            </a:r>
            <a:r>
              <a:rPr lang="en-US" b="1" i="1" dirty="0" err="1" smtClean="0"/>
              <a:t>ONE</a:t>
            </a:r>
            <a:r>
              <a:rPr lang="en-US" dirty="0" smtClean="0"/>
              <a:t>));</a:t>
            </a:r>
          </a:p>
          <a:p>
            <a:pPr marL="514350" indent="-514350">
              <a:buNone/>
            </a:pPr>
            <a:r>
              <a:rPr lang="en-US" dirty="0" smtClean="0"/>
              <a:t>e =  </a:t>
            </a:r>
            <a:r>
              <a:rPr lang="en-US" dirty="0" err="1" smtClean="0"/>
              <a:t>BigInteger.</a:t>
            </a:r>
            <a:r>
              <a:rPr lang="en-US" i="1" dirty="0" err="1" smtClean="0"/>
              <a:t>valueOf</a:t>
            </a:r>
            <a:r>
              <a:rPr lang="en-US" dirty="0" smtClean="0"/>
              <a:t>(</a:t>
            </a:r>
            <a:r>
              <a:rPr lang="en-US" dirty="0" err="1" smtClean="0"/>
              <a:t>public_key_temp</a:t>
            </a:r>
            <a:r>
              <a:rPr lang="en-US" dirty="0" smtClean="0"/>
              <a:t>);</a:t>
            </a:r>
          </a:p>
          <a:p>
            <a:pPr marL="514350" indent="-514350">
              <a:buNone/>
            </a:pPr>
            <a:r>
              <a:rPr lang="en-US" dirty="0" smtClean="0"/>
              <a:t>   </a:t>
            </a:r>
          </a:p>
          <a:p>
            <a:pPr marL="514350" indent="-514350">
              <a:buNone/>
            </a:pPr>
            <a:r>
              <a:rPr lang="en-US" dirty="0" smtClean="0"/>
              <a:t>      </a:t>
            </a:r>
            <a:r>
              <a:rPr lang="en-US" b="1" dirty="0" smtClean="0"/>
              <a:t>while</a:t>
            </a:r>
            <a:r>
              <a:rPr lang="en-US" dirty="0" smtClean="0"/>
              <a:t> (phi.gcd(e).</a:t>
            </a:r>
            <a:r>
              <a:rPr lang="en-US" dirty="0" err="1" smtClean="0"/>
              <a:t>compareTo</a:t>
            </a:r>
            <a:r>
              <a:rPr lang="en-US" dirty="0" smtClean="0"/>
              <a:t>(</a:t>
            </a:r>
            <a:r>
              <a:rPr lang="en-US" dirty="0" err="1" smtClean="0"/>
              <a:t>BigInteger.</a:t>
            </a:r>
            <a:r>
              <a:rPr lang="en-US" i="1" dirty="0" err="1" smtClean="0"/>
              <a:t>valueOf</a:t>
            </a:r>
            <a:r>
              <a:rPr lang="en-US" dirty="0" smtClean="0"/>
              <a:t>(1)) != 0 ) { </a:t>
            </a:r>
          </a:p>
          <a:p>
            <a:pPr marL="514350" indent="-514350">
              <a:buNone/>
            </a:pPr>
            <a:r>
              <a:rPr lang="en-US" dirty="0" smtClean="0"/>
              <a:t>             e = </a:t>
            </a:r>
            <a:r>
              <a:rPr lang="en-US" dirty="0" err="1" smtClean="0"/>
              <a:t>e.divide</a:t>
            </a:r>
            <a:r>
              <a:rPr lang="en-US" dirty="0" smtClean="0"/>
              <a:t>(phi.gcd(e));</a:t>
            </a:r>
          </a:p>
          <a:p>
            <a:pPr marL="514350" indent="-514350">
              <a:buNone/>
            </a:pPr>
            <a:r>
              <a:rPr lang="en-US" dirty="0" smtClean="0"/>
              <a:t>        	</a:t>
            </a:r>
          </a:p>
          <a:p>
            <a:pPr marL="514350" indent="-514350">
              <a:buNone/>
            </a:pPr>
            <a:r>
              <a:rPr lang="en-US" dirty="0" smtClean="0"/>
              <a:t>      } </a:t>
            </a:r>
          </a:p>
          <a:p>
            <a:pPr marL="514350" indent="-514350">
              <a:buNone/>
            </a:pPr>
            <a:r>
              <a:rPr lang="en-US" dirty="0" smtClean="0"/>
              <a:t>      	</a:t>
            </a:r>
            <a:r>
              <a:rPr lang="en-US" dirty="0" err="1" smtClean="0"/>
              <a:t>public_key</a:t>
            </a:r>
            <a:r>
              <a:rPr lang="en-US" dirty="0" smtClean="0"/>
              <a:t> = e;</a:t>
            </a:r>
          </a:p>
          <a:p>
            <a:pPr marL="514350" indent="-514350">
              <a:buNone/>
            </a:pPr>
            <a:r>
              <a:rPr lang="en-US" dirty="0" smtClean="0"/>
              <a:t>	</a:t>
            </a:r>
            <a:r>
              <a:rPr lang="en-US" dirty="0" err="1" smtClean="0"/>
              <a:t>get_private_key</a:t>
            </a:r>
            <a:r>
              <a:rPr lang="en-US" dirty="0" smtClean="0"/>
              <a:t>();</a:t>
            </a:r>
          </a:p>
          <a:p>
            <a:pPr marL="514350" indent="-514350">
              <a:buNone/>
            </a:pPr>
            <a:r>
              <a:rPr lang="en-US" dirty="0" smtClean="0"/>
              <a:t>		</a:t>
            </a:r>
          </a:p>
          <a:p>
            <a:pPr marL="514350" indent="-514350">
              <a:buNone/>
            </a:pPr>
            <a:r>
              <a:rPr lang="en-US" dirty="0" smtClean="0"/>
              <a:t>	</a:t>
            </a:r>
            <a:r>
              <a:rPr lang="en-US" b="1" dirty="0" smtClean="0"/>
              <a:t>return</a:t>
            </a:r>
            <a:r>
              <a:rPr lang="en-US" dirty="0" smtClean="0"/>
              <a:t> </a:t>
            </a:r>
            <a:r>
              <a:rPr lang="en-US" dirty="0" err="1" smtClean="0"/>
              <a:t>public_key</a:t>
            </a:r>
            <a:r>
              <a:rPr lang="en-US" dirty="0" smtClean="0"/>
              <a:t>;</a:t>
            </a:r>
          </a:p>
          <a:p>
            <a:pPr marL="514350" indent="-514350">
              <a:buNone/>
            </a:pPr>
            <a:r>
              <a:rPr lang="en-US" dirty="0" smtClean="0"/>
              <a:t>}</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AC97641D-AF14-42B5-8BC3-ECCED12C7F76}"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2" name="Rectangle 4"/>
          <p:cNvSpPr>
            <a:spLocks noGrp="1" noChangeArrowheads="1"/>
          </p:cNvSpPr>
          <p:nvPr>
            <p:ph type="title"/>
          </p:nvPr>
        </p:nvSpPr>
        <p:spPr>
          <a:xfrm>
            <a:off x="653142" y="704088"/>
            <a:ext cx="8033657" cy="576072"/>
          </a:xfrm>
        </p:spPr>
        <p:txBody>
          <a:bodyPr>
            <a:normAutofit fontScale="90000"/>
          </a:bodyPr>
          <a:lstStyle/>
          <a:p>
            <a:r>
              <a:rPr lang="en-US" dirty="0"/>
              <a:t>User authentication</a:t>
            </a:r>
          </a:p>
        </p:txBody>
      </p:sp>
      <p:sp>
        <p:nvSpPr>
          <p:cNvPr id="621573" name="Rectangle 5"/>
          <p:cNvSpPr>
            <a:spLocks noGrp="1" noChangeArrowheads="1"/>
          </p:cNvSpPr>
          <p:nvPr>
            <p:ph idx="1"/>
          </p:nvPr>
        </p:nvSpPr>
        <p:spPr>
          <a:xfrm>
            <a:off x="1219200" y="1149350"/>
            <a:ext cx="7427913" cy="3759200"/>
          </a:xfrm>
        </p:spPr>
        <p:txBody>
          <a:bodyPr/>
          <a:lstStyle/>
          <a:p>
            <a:pPr>
              <a:buFont typeface="Wingdings 3" pitchFamily="18" charset="2"/>
              <a:buNone/>
            </a:pPr>
            <a:r>
              <a:rPr lang="en-US"/>
              <a:t>Voltage can support any type of authentication</a:t>
            </a:r>
          </a:p>
          <a:p>
            <a:pPr>
              <a:buFont typeface="Wingdings 3" pitchFamily="18" charset="2"/>
              <a:buNone/>
            </a:pPr>
            <a:endParaRPr lang="en-US" sz="1000"/>
          </a:p>
          <a:p>
            <a:pPr>
              <a:buFont typeface="Wingdings 3" pitchFamily="18" charset="2"/>
              <a:buNone/>
            </a:pPr>
            <a:r>
              <a:rPr lang="en-US"/>
              <a:t>Authentication needs differs by Application</a:t>
            </a:r>
          </a:p>
          <a:p>
            <a:r>
              <a:rPr lang="en-US" sz="1800"/>
              <a:t>More sensitive data, requires stronger authentication</a:t>
            </a:r>
          </a:p>
          <a:p>
            <a:r>
              <a:rPr lang="en-US" sz="1800"/>
              <a:t>Identity-Based Encryption scales across all levels</a:t>
            </a:r>
          </a:p>
        </p:txBody>
      </p:sp>
      <p:sp>
        <p:nvSpPr>
          <p:cNvPr id="16" name="Slide Number Placeholder 3"/>
          <p:cNvSpPr>
            <a:spLocks noGrp="1"/>
          </p:cNvSpPr>
          <p:nvPr>
            <p:ph type="sldNum" sz="quarter" idx="12"/>
          </p:nvPr>
        </p:nvSpPr>
        <p:spPr/>
        <p:txBody>
          <a:bodyPr/>
          <a:lstStyle/>
          <a:p>
            <a:fld id="{88BFCD9C-4502-42F0-B69F-2B70AFE417CA}" type="slidenum">
              <a:rPr lang="en-US"/>
              <a:pPr/>
              <a:t>11</a:t>
            </a:fld>
            <a:endParaRPr lang="en-US"/>
          </a:p>
        </p:txBody>
      </p:sp>
      <p:pic>
        <p:nvPicPr>
          <p:cNvPr id="621570" name="Picture 2" descr="0,1311,sz=1&amp;i=60264,00"/>
          <p:cNvPicPr>
            <a:picLocks noChangeAspect="1" noChangeArrowheads="1"/>
          </p:cNvPicPr>
          <p:nvPr/>
        </p:nvPicPr>
        <p:blipFill>
          <a:blip r:embed="rId3" cstate="print">
            <a:clrChange>
              <a:clrFrom>
                <a:srgbClr val="F8F5EC"/>
              </a:clrFrom>
              <a:clrTo>
                <a:srgbClr val="F8F5EC">
                  <a:alpha val="0"/>
                </a:srgbClr>
              </a:clrTo>
            </a:clrChange>
          </a:blip>
          <a:srcRect/>
          <a:stretch>
            <a:fillRect/>
          </a:stretch>
        </p:blipFill>
        <p:spPr bwMode="auto">
          <a:xfrm>
            <a:off x="5105400" y="5314950"/>
            <a:ext cx="1004888" cy="1306513"/>
          </a:xfrm>
          <a:prstGeom prst="rect">
            <a:avLst/>
          </a:prstGeom>
          <a:noFill/>
        </p:spPr>
      </p:pic>
      <p:sp>
        <p:nvSpPr>
          <p:cNvPr id="621571" name="Rectangle 3"/>
          <p:cNvSpPr>
            <a:spLocks noChangeArrowheads="1"/>
          </p:cNvSpPr>
          <p:nvPr/>
        </p:nvSpPr>
        <p:spPr bwMode="auto">
          <a:xfrm>
            <a:off x="5942013" y="3536950"/>
            <a:ext cx="1295400" cy="1122363"/>
          </a:xfrm>
          <a:prstGeom prst="rect">
            <a:avLst/>
          </a:prstGeom>
          <a:solidFill>
            <a:srgbClr val="FF9900"/>
          </a:solidFill>
          <a:ln w="19050" cap="sq">
            <a:solidFill>
              <a:srgbClr val="FF0000"/>
            </a:solidFill>
            <a:miter lim="800000"/>
            <a:headEnd type="none" w="lg" len="lg"/>
            <a:tailEnd type="none" w="lg" len="lg"/>
          </a:ln>
          <a:effectLst/>
        </p:spPr>
        <p:txBody>
          <a:bodyPr wrap="none" anchor="ctr"/>
          <a:lstStyle/>
          <a:p>
            <a:endParaRPr lang="en-US"/>
          </a:p>
        </p:txBody>
      </p:sp>
      <p:sp>
        <p:nvSpPr>
          <p:cNvPr id="621574" name="Rectangle 6"/>
          <p:cNvSpPr>
            <a:spLocks noChangeArrowheads="1"/>
          </p:cNvSpPr>
          <p:nvPr/>
        </p:nvSpPr>
        <p:spPr bwMode="auto">
          <a:xfrm>
            <a:off x="5534025" y="3821113"/>
            <a:ext cx="1930400" cy="577850"/>
          </a:xfrm>
          <a:prstGeom prst="rect">
            <a:avLst/>
          </a:prstGeom>
          <a:noFill/>
          <a:ln w="12700" cap="sq">
            <a:noFill/>
            <a:miter lim="800000"/>
            <a:headEnd type="none" w="sm" len="sm"/>
            <a:tailEnd type="none" w="sm" len="sm"/>
          </a:ln>
          <a:effectLst/>
        </p:spPr>
        <p:txBody>
          <a:bodyPr>
            <a:spAutoFit/>
          </a:bodyPr>
          <a:lstStyle/>
          <a:p>
            <a:pPr algn="ctr" eaLnBrk="1" hangingPunct="1">
              <a:lnSpc>
                <a:spcPct val="70000"/>
              </a:lnSpc>
              <a:spcBef>
                <a:spcPct val="20000"/>
              </a:spcBef>
              <a:buClr>
                <a:schemeClr val="tx2"/>
              </a:buClr>
              <a:buSzPct val="90000"/>
            </a:pPr>
            <a:r>
              <a:rPr lang="en-US" sz="2000">
                <a:solidFill>
                  <a:srgbClr val="000000"/>
                </a:solidFill>
                <a:latin typeface="Arial" charset="0"/>
                <a:cs typeface="Arial" charset="0"/>
              </a:rPr>
              <a:t>Voltage</a:t>
            </a:r>
          </a:p>
          <a:p>
            <a:pPr algn="ctr" eaLnBrk="1" hangingPunct="1">
              <a:lnSpc>
                <a:spcPct val="70000"/>
              </a:lnSpc>
              <a:spcBef>
                <a:spcPct val="20000"/>
              </a:spcBef>
              <a:buClr>
                <a:schemeClr val="tx2"/>
              </a:buClr>
              <a:buSzPct val="90000"/>
            </a:pPr>
            <a:r>
              <a:rPr lang="en-US" sz="2000">
                <a:solidFill>
                  <a:srgbClr val="000000"/>
                </a:solidFill>
                <a:latin typeface="Arial" charset="0"/>
                <a:cs typeface="Arial" charset="0"/>
              </a:rPr>
              <a:t>VSPS</a:t>
            </a:r>
          </a:p>
        </p:txBody>
      </p:sp>
      <p:sp>
        <p:nvSpPr>
          <p:cNvPr id="621575" name="Line 7"/>
          <p:cNvSpPr>
            <a:spLocks noChangeShapeType="1"/>
          </p:cNvSpPr>
          <p:nvPr/>
        </p:nvSpPr>
        <p:spPr bwMode="auto">
          <a:xfrm flipV="1">
            <a:off x="6408738" y="4794250"/>
            <a:ext cx="0" cy="914400"/>
          </a:xfrm>
          <a:prstGeom prst="line">
            <a:avLst/>
          </a:prstGeom>
          <a:noFill/>
          <a:ln w="50800">
            <a:solidFill>
              <a:srgbClr val="F49201"/>
            </a:solidFill>
            <a:round/>
            <a:headEnd type="none" w="sm" len="sm"/>
            <a:tailEnd type="triangle" w="med" len="med"/>
          </a:ln>
          <a:effectLst/>
        </p:spPr>
        <p:txBody>
          <a:bodyPr wrap="none" anchor="ctr"/>
          <a:lstStyle/>
          <a:p>
            <a:endParaRPr lang="en-US"/>
          </a:p>
        </p:txBody>
      </p:sp>
      <p:sp>
        <p:nvSpPr>
          <p:cNvPr id="621576" name="Line 8"/>
          <p:cNvSpPr>
            <a:spLocks noChangeShapeType="1"/>
          </p:cNvSpPr>
          <p:nvPr/>
        </p:nvSpPr>
        <p:spPr bwMode="auto">
          <a:xfrm flipV="1">
            <a:off x="6729413" y="4795838"/>
            <a:ext cx="0" cy="930275"/>
          </a:xfrm>
          <a:prstGeom prst="line">
            <a:avLst/>
          </a:prstGeom>
          <a:noFill/>
          <a:ln w="50800">
            <a:solidFill>
              <a:srgbClr val="F49201"/>
            </a:solidFill>
            <a:round/>
            <a:headEnd type="triangle" w="med" len="med"/>
            <a:tailEnd type="none" w="sm" len="sm"/>
          </a:ln>
          <a:effectLst/>
        </p:spPr>
        <p:txBody>
          <a:bodyPr wrap="none" anchor="ctr"/>
          <a:lstStyle/>
          <a:p>
            <a:endParaRPr lang="en-US"/>
          </a:p>
        </p:txBody>
      </p:sp>
      <p:sp>
        <p:nvSpPr>
          <p:cNvPr id="621577" name="AutoShape 9"/>
          <p:cNvSpPr>
            <a:spLocks noChangeArrowheads="1"/>
          </p:cNvSpPr>
          <p:nvPr/>
        </p:nvSpPr>
        <p:spPr bwMode="auto">
          <a:xfrm>
            <a:off x="7940675" y="3508375"/>
            <a:ext cx="985838" cy="1112838"/>
          </a:xfrm>
          <a:prstGeom prst="can">
            <a:avLst>
              <a:gd name="adj" fmla="val 28221"/>
            </a:avLst>
          </a:prstGeom>
          <a:solidFill>
            <a:srgbClr val="DDDDDD"/>
          </a:solidFill>
          <a:ln w="9525">
            <a:solidFill>
              <a:schemeClr val="tx1"/>
            </a:solidFill>
            <a:round/>
            <a:headEnd/>
            <a:tailEnd/>
          </a:ln>
          <a:effectLst/>
        </p:spPr>
        <p:txBody>
          <a:bodyPr wrap="none" anchor="ctr"/>
          <a:lstStyle/>
          <a:p>
            <a:pPr algn="ctr"/>
            <a:r>
              <a:rPr lang="en-US" sz="2000">
                <a:latin typeface="Arial" charset="0"/>
                <a:cs typeface="Arial" charset="0"/>
              </a:rPr>
              <a:t>Auth.</a:t>
            </a:r>
          </a:p>
          <a:p>
            <a:pPr algn="ctr"/>
            <a:r>
              <a:rPr lang="en-US" sz="2000">
                <a:latin typeface="Arial" charset="0"/>
                <a:cs typeface="Arial" charset="0"/>
              </a:rPr>
              <a:t>Service</a:t>
            </a:r>
          </a:p>
        </p:txBody>
      </p:sp>
      <p:sp>
        <p:nvSpPr>
          <p:cNvPr id="621578" name="Line 10"/>
          <p:cNvSpPr>
            <a:spLocks noChangeShapeType="1"/>
          </p:cNvSpPr>
          <p:nvPr/>
        </p:nvSpPr>
        <p:spPr bwMode="auto">
          <a:xfrm rot="5400000" flipV="1">
            <a:off x="7617619" y="3672681"/>
            <a:ext cx="1588" cy="523875"/>
          </a:xfrm>
          <a:prstGeom prst="line">
            <a:avLst/>
          </a:prstGeom>
          <a:noFill/>
          <a:ln w="50800">
            <a:solidFill>
              <a:srgbClr val="F49201"/>
            </a:solidFill>
            <a:round/>
            <a:headEnd type="triangle" w="med" len="med"/>
            <a:tailEnd type="none" w="sm" len="sm"/>
          </a:ln>
          <a:effectLst/>
        </p:spPr>
        <p:txBody>
          <a:bodyPr wrap="none" anchor="ctr"/>
          <a:lstStyle/>
          <a:p>
            <a:endParaRPr lang="en-US"/>
          </a:p>
        </p:txBody>
      </p:sp>
      <p:sp>
        <p:nvSpPr>
          <p:cNvPr id="621579" name="Line 11"/>
          <p:cNvSpPr>
            <a:spLocks noChangeShapeType="1"/>
          </p:cNvSpPr>
          <p:nvPr/>
        </p:nvSpPr>
        <p:spPr bwMode="auto">
          <a:xfrm rot="5400000">
            <a:off x="7616825" y="3937000"/>
            <a:ext cx="0" cy="520700"/>
          </a:xfrm>
          <a:prstGeom prst="line">
            <a:avLst/>
          </a:prstGeom>
          <a:noFill/>
          <a:ln w="50800">
            <a:solidFill>
              <a:srgbClr val="F49201"/>
            </a:solidFill>
            <a:round/>
            <a:headEnd type="triangle" w="med" len="med"/>
            <a:tailEnd type="none" w="sm" len="sm"/>
          </a:ln>
          <a:effectLst/>
        </p:spPr>
        <p:txBody>
          <a:bodyPr wrap="none" anchor="ctr"/>
          <a:lstStyle/>
          <a:p>
            <a:endParaRPr lang="en-US"/>
          </a:p>
        </p:txBody>
      </p:sp>
      <p:sp>
        <p:nvSpPr>
          <p:cNvPr id="621580" name="Rectangle 12"/>
          <p:cNvSpPr>
            <a:spLocks noChangeArrowheads="1"/>
          </p:cNvSpPr>
          <p:nvPr/>
        </p:nvSpPr>
        <p:spPr bwMode="auto">
          <a:xfrm>
            <a:off x="7051675" y="3787775"/>
            <a:ext cx="284163" cy="568325"/>
          </a:xfrm>
          <a:prstGeom prst="rect">
            <a:avLst/>
          </a:prstGeom>
          <a:solidFill>
            <a:srgbClr val="CCCCFF"/>
          </a:solidFill>
          <a:ln w="12700" cap="sq">
            <a:solidFill>
              <a:schemeClr val="tx1"/>
            </a:solidFill>
            <a:miter lim="800000"/>
            <a:headEnd type="none" w="lg" len="lg"/>
            <a:tailEnd type="none" w="lg" len="lg"/>
          </a:ln>
          <a:effectLst/>
        </p:spPr>
        <p:txBody>
          <a:bodyPr wrap="none" anchor="ctr"/>
          <a:lstStyle/>
          <a:p>
            <a:endParaRPr lang="en-US"/>
          </a:p>
        </p:txBody>
      </p:sp>
      <p:sp>
        <p:nvSpPr>
          <p:cNvPr id="621581" name="Rectangle 13"/>
          <p:cNvSpPr>
            <a:spLocks noChangeArrowheads="1"/>
          </p:cNvSpPr>
          <p:nvPr/>
        </p:nvSpPr>
        <p:spPr bwMode="auto">
          <a:xfrm>
            <a:off x="1219200" y="3275013"/>
            <a:ext cx="3903663" cy="2995612"/>
          </a:xfrm>
          <a:prstGeom prst="rect">
            <a:avLst/>
          </a:prstGeom>
          <a:noFill/>
          <a:ln w="12700" cap="sq" algn="ctr">
            <a:noFill/>
            <a:miter lim="800000"/>
            <a:headEnd/>
            <a:tailEnd/>
          </a:ln>
          <a:effectLst/>
        </p:spPr>
        <p:txBody>
          <a:bodyPr/>
          <a:lstStyle/>
          <a:p>
            <a:pPr marL="342900" indent="-342900" eaLnBrk="1" hangingPunct="1">
              <a:spcBef>
                <a:spcPct val="20000"/>
              </a:spcBef>
              <a:buClr>
                <a:srgbClr val="F45912"/>
              </a:buClr>
              <a:buSzPct val="75000"/>
              <a:buFont typeface="Wingdings 3" pitchFamily="18" charset="2"/>
              <a:buNone/>
            </a:pPr>
            <a:r>
              <a:rPr lang="en-US">
                <a:latin typeface="Arial" charset="0"/>
              </a:rPr>
              <a:t>Authentication Adapters</a:t>
            </a:r>
          </a:p>
          <a:p>
            <a:pPr marL="342900" indent="-342900" eaLnBrk="1" hangingPunct="1">
              <a:spcBef>
                <a:spcPct val="20000"/>
              </a:spcBef>
              <a:buClr>
                <a:srgbClr val="F45912"/>
              </a:buClr>
              <a:buSzPct val="75000"/>
              <a:buFont typeface="Wingdings 3" pitchFamily="18" charset="2"/>
              <a:buChar char="}"/>
            </a:pPr>
            <a:r>
              <a:rPr lang="en-US" sz="1800">
                <a:latin typeface="Arial" charset="0"/>
              </a:rPr>
              <a:t>PKI Smart Cards</a:t>
            </a:r>
          </a:p>
          <a:p>
            <a:pPr marL="342900" indent="-342900" eaLnBrk="1" hangingPunct="1">
              <a:spcBef>
                <a:spcPct val="20000"/>
              </a:spcBef>
              <a:buClr>
                <a:srgbClr val="F45912"/>
              </a:buClr>
              <a:buSzPct val="75000"/>
              <a:buFont typeface="Wingdings 3" pitchFamily="18" charset="2"/>
              <a:buChar char="}"/>
            </a:pPr>
            <a:r>
              <a:rPr lang="en-US" sz="1800">
                <a:latin typeface="Arial" charset="0"/>
              </a:rPr>
              <a:t>RSA SecurID</a:t>
            </a:r>
          </a:p>
          <a:p>
            <a:pPr marL="342900" indent="-342900" eaLnBrk="1" hangingPunct="1">
              <a:spcBef>
                <a:spcPct val="20000"/>
              </a:spcBef>
              <a:buClr>
                <a:srgbClr val="F45912"/>
              </a:buClr>
              <a:buSzPct val="75000"/>
              <a:buFont typeface="Wingdings 3" pitchFamily="18" charset="2"/>
              <a:buChar char="}"/>
            </a:pPr>
            <a:r>
              <a:rPr lang="en-US" sz="1800">
                <a:latin typeface="Arial" charset="0"/>
              </a:rPr>
              <a:t>LDAP, Active Directory</a:t>
            </a:r>
          </a:p>
          <a:p>
            <a:pPr marL="342900" indent="-342900" eaLnBrk="1" hangingPunct="1">
              <a:spcBef>
                <a:spcPct val="20000"/>
              </a:spcBef>
              <a:buClr>
                <a:srgbClr val="F45912"/>
              </a:buClr>
              <a:buSzPct val="75000"/>
              <a:buFont typeface="Wingdings 3" pitchFamily="18" charset="2"/>
              <a:buChar char="}"/>
            </a:pPr>
            <a:r>
              <a:rPr lang="en-US" sz="1800">
                <a:latin typeface="Arial" charset="0"/>
              </a:rPr>
              <a:t>Login/Password</a:t>
            </a:r>
          </a:p>
          <a:p>
            <a:pPr marL="342900" indent="-342900" eaLnBrk="1" hangingPunct="1">
              <a:spcBef>
                <a:spcPct val="20000"/>
              </a:spcBef>
              <a:buClr>
                <a:srgbClr val="F45912"/>
              </a:buClr>
              <a:buSzPct val="75000"/>
              <a:buFont typeface="Wingdings 3" pitchFamily="18" charset="2"/>
              <a:buChar char="}"/>
            </a:pPr>
            <a:r>
              <a:rPr lang="en-US" sz="1800">
                <a:latin typeface="Arial" charset="0"/>
              </a:rPr>
              <a:t>Email Answerback</a:t>
            </a:r>
          </a:p>
          <a:p>
            <a:pPr marL="342900" indent="-342900" eaLnBrk="1" hangingPunct="1">
              <a:spcBef>
                <a:spcPct val="20000"/>
              </a:spcBef>
              <a:buClr>
                <a:srgbClr val="F45912"/>
              </a:buClr>
              <a:buSzPct val="75000"/>
              <a:buFont typeface="Wingdings 3" pitchFamily="18" charset="2"/>
              <a:buChar char="}"/>
            </a:pPr>
            <a:r>
              <a:rPr lang="en-US" sz="1800">
                <a:latin typeface="Arial" charset="0"/>
              </a:rPr>
              <a:t>Username and password</a:t>
            </a:r>
            <a:endParaRPr lang="en-US" sz="2000">
              <a:latin typeface="Arial" charset="0"/>
            </a:endParaRPr>
          </a:p>
        </p:txBody>
      </p:sp>
      <p:pic>
        <p:nvPicPr>
          <p:cNvPr id="621582" name="Picture 14"/>
          <p:cNvPicPr>
            <a:picLocks noChangeAspect="1" noChangeArrowheads="1"/>
          </p:cNvPicPr>
          <p:nvPr/>
        </p:nvPicPr>
        <p:blipFill>
          <a:blip r:embed="rId4" cstate="print"/>
          <a:srcRect/>
          <a:stretch>
            <a:fillRect/>
          </a:stretch>
        </p:blipFill>
        <p:spPr bwMode="auto">
          <a:xfrm>
            <a:off x="6275388" y="5788025"/>
            <a:ext cx="547687" cy="919163"/>
          </a:xfrm>
          <a:prstGeom prst="rect">
            <a:avLst/>
          </a:prstGeom>
          <a:noFill/>
        </p:spPr>
      </p:pic>
      <p:pic>
        <p:nvPicPr>
          <p:cNvPr id="621584" name="Picture 16"/>
          <p:cNvPicPr>
            <a:picLocks noChangeAspect="1" noChangeArrowheads="1"/>
          </p:cNvPicPr>
          <p:nvPr/>
        </p:nvPicPr>
        <p:blipFill>
          <a:blip r:embed="rId5" cstate="print"/>
          <a:srcRect/>
          <a:stretch>
            <a:fillRect/>
          </a:stretch>
        </p:blipFill>
        <p:spPr bwMode="auto">
          <a:xfrm>
            <a:off x="5073650" y="3636963"/>
            <a:ext cx="838200" cy="949325"/>
          </a:xfrm>
          <a:prstGeom prst="rect">
            <a:avLst/>
          </a:prstGeom>
          <a:noFill/>
        </p:spPr>
      </p:pic>
    </p:spTree>
  </p:cSld>
  <p:clrMapOvr>
    <a:masterClrMapping/>
  </p:clrMapOvr>
  <p:transition spd="med"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5" name="Rectangle 3"/>
          <p:cNvSpPr>
            <a:spLocks noGrp="1" noChangeArrowheads="1"/>
          </p:cNvSpPr>
          <p:nvPr>
            <p:ph type="title"/>
          </p:nvPr>
        </p:nvSpPr>
        <p:spPr/>
        <p:txBody>
          <a:bodyPr/>
          <a:lstStyle/>
          <a:p>
            <a:r>
              <a:rPr lang="en-US" sz="2400"/>
              <a:t>The IBE Key Server</a:t>
            </a:r>
            <a:endParaRPr lang="en-US" sz="1900"/>
          </a:p>
        </p:txBody>
      </p:sp>
      <p:sp>
        <p:nvSpPr>
          <p:cNvPr id="16" name="Slide Number Placeholder 2"/>
          <p:cNvSpPr>
            <a:spLocks noGrp="1"/>
          </p:cNvSpPr>
          <p:nvPr>
            <p:ph type="sldNum" sz="quarter" idx="12"/>
          </p:nvPr>
        </p:nvSpPr>
        <p:spPr/>
        <p:txBody>
          <a:bodyPr/>
          <a:lstStyle/>
          <a:p>
            <a:fld id="{2F5AAF55-5A3E-472D-9832-F5FC194AFFA2}" type="slidenum">
              <a:rPr lang="en-US"/>
              <a:pPr/>
              <a:t>12</a:t>
            </a:fld>
            <a:endParaRPr lang="en-US"/>
          </a:p>
        </p:txBody>
      </p:sp>
      <p:sp>
        <p:nvSpPr>
          <p:cNvPr id="781316" name="Rectangle 4"/>
          <p:cNvSpPr>
            <a:spLocks noGrp="1" noChangeArrowheads="1"/>
          </p:cNvSpPr>
          <p:nvPr>
            <p:ph type="body" idx="4294967295"/>
          </p:nvPr>
        </p:nvSpPr>
        <p:spPr>
          <a:xfrm>
            <a:off x="0" y="4364038"/>
            <a:ext cx="5264150" cy="1895475"/>
          </a:xfrm>
        </p:spPr>
        <p:txBody>
          <a:bodyPr>
            <a:normAutofit/>
          </a:bodyPr>
          <a:lstStyle/>
          <a:p>
            <a:pPr>
              <a:lnSpc>
                <a:spcPct val="90000"/>
              </a:lnSpc>
            </a:pPr>
            <a:r>
              <a:rPr lang="en-US" sz="1800"/>
              <a:t>Key Server has “Master Secret” to generate keys</a:t>
            </a:r>
          </a:p>
          <a:p>
            <a:pPr lvl="1">
              <a:lnSpc>
                <a:spcPct val="90000"/>
              </a:lnSpc>
            </a:pPr>
            <a:r>
              <a:rPr lang="en-US" sz="1600"/>
              <a:t>A random secret is picked when the server is set up</a:t>
            </a:r>
          </a:p>
          <a:p>
            <a:pPr lvl="1">
              <a:lnSpc>
                <a:spcPct val="90000"/>
              </a:lnSpc>
            </a:pPr>
            <a:r>
              <a:rPr lang="en-US" sz="1600"/>
              <a:t>Each organization has a different Master Secret</a:t>
            </a:r>
          </a:p>
          <a:p>
            <a:pPr lvl="1">
              <a:lnSpc>
                <a:spcPct val="90000"/>
              </a:lnSpc>
            </a:pPr>
            <a:r>
              <a:rPr lang="en-US" sz="1600"/>
              <a:t>Private key is generated from Master Secret and Identity</a:t>
            </a:r>
          </a:p>
        </p:txBody>
      </p:sp>
      <p:sp>
        <p:nvSpPr>
          <p:cNvPr id="781314" name="Rectangle 2"/>
          <p:cNvSpPr>
            <a:spLocks noChangeArrowheads="1"/>
          </p:cNvSpPr>
          <p:nvPr/>
        </p:nvSpPr>
        <p:spPr bwMode="auto">
          <a:xfrm>
            <a:off x="4668838" y="1270000"/>
            <a:ext cx="3619500" cy="1395413"/>
          </a:xfrm>
          <a:prstGeom prst="rect">
            <a:avLst/>
          </a:prstGeom>
          <a:solidFill>
            <a:srgbClr val="FF9900"/>
          </a:solidFill>
          <a:ln w="19050" cap="sq" algn="ctr">
            <a:solidFill>
              <a:srgbClr val="FF0000"/>
            </a:solidFill>
            <a:miter lim="800000"/>
            <a:headEnd type="none" w="lg" len="lg"/>
            <a:tailEnd type="none" w="lg" len="lg"/>
          </a:ln>
          <a:effectLst/>
        </p:spPr>
        <p:txBody>
          <a:bodyPr wrap="none" anchor="ctr"/>
          <a:lstStyle/>
          <a:p>
            <a:endParaRPr lang="en-US"/>
          </a:p>
        </p:txBody>
      </p:sp>
      <p:sp>
        <p:nvSpPr>
          <p:cNvPr id="781317" name="Rectangle 5"/>
          <p:cNvSpPr>
            <a:spLocks noChangeArrowheads="1"/>
          </p:cNvSpPr>
          <p:nvPr/>
        </p:nvSpPr>
        <p:spPr bwMode="auto">
          <a:xfrm>
            <a:off x="2327275" y="2254250"/>
            <a:ext cx="2770188" cy="304800"/>
          </a:xfrm>
          <a:prstGeom prst="rect">
            <a:avLst/>
          </a:prstGeom>
          <a:noFill/>
          <a:ln w="12700" cap="sq">
            <a:noFill/>
            <a:miter lim="800000"/>
            <a:headEnd type="none" w="sm" len="sm"/>
            <a:tailEnd type="none" w="sm" len="sm"/>
          </a:ln>
          <a:effectLst/>
        </p:spPr>
        <p:txBody>
          <a:bodyPr>
            <a:spAutoFit/>
          </a:bodyPr>
          <a:lstStyle/>
          <a:p>
            <a:pPr algn="ctr" eaLnBrk="1" hangingPunct="1">
              <a:lnSpc>
                <a:spcPct val="70000"/>
              </a:lnSpc>
              <a:spcBef>
                <a:spcPct val="20000"/>
              </a:spcBef>
              <a:buClr>
                <a:schemeClr val="tx2"/>
              </a:buClr>
              <a:buSzPct val="90000"/>
              <a:buFont typeface="Symbol" pitchFamily="18" charset="2"/>
              <a:buNone/>
            </a:pPr>
            <a:r>
              <a:rPr lang="en-US" sz="2000">
                <a:latin typeface="Arial" charset="0"/>
              </a:rPr>
              <a:t>Voltage Server</a:t>
            </a:r>
          </a:p>
        </p:txBody>
      </p:sp>
      <p:pic>
        <p:nvPicPr>
          <p:cNvPr id="781318"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188075" y="2212975"/>
            <a:ext cx="492125" cy="236538"/>
          </a:xfrm>
          <a:prstGeom prst="rect">
            <a:avLst/>
          </a:prstGeom>
          <a:noFill/>
        </p:spPr>
      </p:pic>
      <p:sp>
        <p:nvSpPr>
          <p:cNvPr id="781319" name="Line 7"/>
          <p:cNvSpPr>
            <a:spLocks noChangeShapeType="1"/>
          </p:cNvSpPr>
          <p:nvPr/>
        </p:nvSpPr>
        <p:spPr bwMode="auto">
          <a:xfrm flipV="1">
            <a:off x="6245225" y="2767013"/>
            <a:ext cx="12700" cy="1446212"/>
          </a:xfrm>
          <a:prstGeom prst="line">
            <a:avLst/>
          </a:prstGeom>
          <a:noFill/>
          <a:ln w="57150">
            <a:solidFill>
              <a:schemeClr val="bg2"/>
            </a:solidFill>
            <a:round/>
            <a:headEnd/>
            <a:tailEnd type="triangle" w="med" len="med"/>
          </a:ln>
          <a:effectLst/>
        </p:spPr>
        <p:txBody>
          <a:bodyPr wrap="none" anchor="ctr"/>
          <a:lstStyle/>
          <a:p>
            <a:endParaRPr lang="en-US"/>
          </a:p>
        </p:txBody>
      </p:sp>
      <p:sp>
        <p:nvSpPr>
          <p:cNvPr id="781320" name="Line 8"/>
          <p:cNvSpPr>
            <a:spLocks noChangeShapeType="1"/>
          </p:cNvSpPr>
          <p:nvPr/>
        </p:nvSpPr>
        <p:spPr bwMode="auto">
          <a:xfrm>
            <a:off x="6629400" y="2757488"/>
            <a:ext cx="12700" cy="1471612"/>
          </a:xfrm>
          <a:prstGeom prst="line">
            <a:avLst/>
          </a:prstGeom>
          <a:noFill/>
          <a:ln w="57150">
            <a:solidFill>
              <a:schemeClr val="bg2"/>
            </a:solidFill>
            <a:round/>
            <a:headEnd/>
            <a:tailEnd type="triangle" w="med" len="med"/>
          </a:ln>
          <a:effectLst/>
        </p:spPr>
        <p:txBody>
          <a:bodyPr wrap="none" anchor="ctr"/>
          <a:lstStyle/>
          <a:p>
            <a:endParaRPr lang="en-US"/>
          </a:p>
        </p:txBody>
      </p:sp>
      <p:sp>
        <p:nvSpPr>
          <p:cNvPr id="781321" name="Rectangle 9"/>
          <p:cNvSpPr>
            <a:spLocks noChangeArrowheads="1"/>
          </p:cNvSpPr>
          <p:nvPr/>
        </p:nvSpPr>
        <p:spPr bwMode="auto">
          <a:xfrm>
            <a:off x="5499100" y="1362075"/>
            <a:ext cx="1909763" cy="577850"/>
          </a:xfrm>
          <a:prstGeom prst="rect">
            <a:avLst/>
          </a:prstGeom>
          <a:noFill/>
          <a:ln w="12700" cap="sq">
            <a:noFill/>
            <a:miter lim="800000"/>
            <a:headEnd type="none" w="sm" len="sm"/>
            <a:tailEnd type="none" w="sm" len="sm"/>
          </a:ln>
          <a:effectLst/>
        </p:spPr>
        <p:txBody>
          <a:bodyPr>
            <a:spAutoFit/>
          </a:bodyPr>
          <a:lstStyle/>
          <a:p>
            <a:pPr algn="ctr" eaLnBrk="1" hangingPunct="1">
              <a:lnSpc>
                <a:spcPct val="70000"/>
              </a:lnSpc>
              <a:spcBef>
                <a:spcPct val="20000"/>
              </a:spcBef>
              <a:buClr>
                <a:schemeClr val="tx2"/>
              </a:buClr>
              <a:buSzPct val="90000"/>
              <a:buFont typeface="Symbol" pitchFamily="18" charset="2"/>
              <a:buNone/>
            </a:pPr>
            <a:r>
              <a:rPr lang="en-US" sz="2000">
                <a:latin typeface="Arial" charset="0"/>
              </a:rPr>
              <a:t>Master Secret</a:t>
            </a:r>
          </a:p>
          <a:p>
            <a:pPr eaLnBrk="1" hangingPunct="1">
              <a:lnSpc>
                <a:spcPct val="70000"/>
              </a:lnSpc>
              <a:spcBef>
                <a:spcPct val="20000"/>
              </a:spcBef>
              <a:buClr>
                <a:schemeClr val="tx2"/>
              </a:buClr>
              <a:buSzPct val="90000"/>
              <a:buFont typeface="Symbol" pitchFamily="18" charset="2"/>
              <a:buNone/>
            </a:pPr>
            <a:r>
              <a:rPr lang="en-US" sz="2000">
                <a:latin typeface="Arial" charset="0"/>
              </a:rPr>
              <a:t>s =</a:t>
            </a:r>
          </a:p>
        </p:txBody>
      </p:sp>
      <p:sp>
        <p:nvSpPr>
          <p:cNvPr id="781322" name="Rectangle 10"/>
          <p:cNvSpPr>
            <a:spLocks noChangeArrowheads="1"/>
          </p:cNvSpPr>
          <p:nvPr/>
        </p:nvSpPr>
        <p:spPr bwMode="auto">
          <a:xfrm>
            <a:off x="3389313" y="3132138"/>
            <a:ext cx="2651125" cy="698500"/>
          </a:xfrm>
          <a:prstGeom prst="rect">
            <a:avLst/>
          </a:prstGeom>
          <a:noFill/>
          <a:ln w="3175" cap="sq">
            <a:solidFill>
              <a:schemeClr val="accent2"/>
            </a:solidFill>
            <a:miter lim="800000"/>
            <a:headEnd type="none" w="sm" len="sm"/>
            <a:tailEnd type="none" w="sm" len="sm"/>
          </a:ln>
          <a:effectLst/>
        </p:spPr>
        <p:txBody>
          <a:bodyPr>
            <a:spAutoFit/>
          </a:bodyPr>
          <a:lstStyle/>
          <a:p>
            <a:pPr algn="ctr" eaLnBrk="1" hangingPunct="1">
              <a:lnSpc>
                <a:spcPct val="110000"/>
              </a:lnSpc>
              <a:spcBef>
                <a:spcPct val="20000"/>
              </a:spcBef>
              <a:buClr>
                <a:schemeClr val="tx2"/>
              </a:buClr>
              <a:buSzPct val="90000"/>
              <a:buFont typeface="Symbol" pitchFamily="18" charset="2"/>
              <a:buNone/>
            </a:pPr>
            <a:r>
              <a:rPr lang="en-US" sz="1800">
                <a:solidFill>
                  <a:srgbClr val="000000"/>
                </a:solidFill>
                <a:latin typeface="Arial" charset="0"/>
              </a:rPr>
              <a:t>Request for Private Key for Identity </a:t>
            </a:r>
            <a:r>
              <a:rPr lang="en-US" sz="1800">
                <a:solidFill>
                  <a:srgbClr val="000099"/>
                </a:solidFill>
                <a:latin typeface="Arial" charset="0"/>
              </a:rPr>
              <a:t>bob@b.com</a:t>
            </a:r>
          </a:p>
        </p:txBody>
      </p:sp>
      <p:sp>
        <p:nvSpPr>
          <p:cNvPr id="781323" name="Rectangle 11"/>
          <p:cNvSpPr>
            <a:spLocks noChangeArrowheads="1"/>
          </p:cNvSpPr>
          <p:nvPr/>
        </p:nvSpPr>
        <p:spPr bwMode="auto">
          <a:xfrm>
            <a:off x="4446588" y="3433763"/>
            <a:ext cx="1663700" cy="393700"/>
          </a:xfrm>
          <a:prstGeom prst="rect">
            <a:avLst/>
          </a:prstGeom>
          <a:noFill/>
          <a:ln w="19050" cap="sq">
            <a:noFill/>
            <a:miter lim="800000"/>
            <a:headEnd type="none" w="sm" len="sm"/>
            <a:tailEnd type="none" w="sm" len="sm"/>
          </a:ln>
          <a:effectLst/>
        </p:spPr>
        <p:txBody>
          <a:bodyPr>
            <a:spAutoFit/>
          </a:bodyPr>
          <a:lstStyle/>
          <a:p>
            <a:pPr algn="ctr" eaLnBrk="1" hangingPunct="1">
              <a:lnSpc>
                <a:spcPct val="110000"/>
              </a:lnSpc>
              <a:spcBef>
                <a:spcPct val="20000"/>
              </a:spcBef>
              <a:buClr>
                <a:schemeClr val="tx2"/>
              </a:buClr>
              <a:buSzPct val="90000"/>
              <a:buFont typeface="Symbol" pitchFamily="18" charset="2"/>
              <a:buNone/>
            </a:pPr>
            <a:r>
              <a:rPr lang="en-US" sz="1800">
                <a:solidFill>
                  <a:srgbClr val="000099"/>
                </a:solidFill>
                <a:latin typeface="Arial" charset="0"/>
              </a:rPr>
              <a:t>bob@b.com</a:t>
            </a:r>
          </a:p>
        </p:txBody>
      </p:sp>
      <p:sp>
        <p:nvSpPr>
          <p:cNvPr id="781324" name="Rectangle 12"/>
          <p:cNvSpPr>
            <a:spLocks noChangeArrowheads="1"/>
          </p:cNvSpPr>
          <p:nvPr/>
        </p:nvSpPr>
        <p:spPr bwMode="auto">
          <a:xfrm>
            <a:off x="5840413" y="1670050"/>
            <a:ext cx="1684337" cy="263525"/>
          </a:xfrm>
          <a:prstGeom prst="rect">
            <a:avLst/>
          </a:prstGeom>
          <a:noFill/>
          <a:ln w="12700" cap="sq">
            <a:noFill/>
            <a:miter lim="800000"/>
            <a:headEnd type="none" w="sm" len="sm"/>
            <a:tailEnd type="none" w="sm" len="sm"/>
          </a:ln>
          <a:effectLst/>
        </p:spPr>
        <p:txBody>
          <a:bodyPr>
            <a:spAutoFit/>
          </a:bodyPr>
          <a:lstStyle/>
          <a:p>
            <a:pPr algn="ctr" eaLnBrk="1" hangingPunct="1">
              <a:lnSpc>
                <a:spcPct val="70000"/>
              </a:lnSpc>
              <a:spcBef>
                <a:spcPct val="20000"/>
              </a:spcBef>
              <a:buClr>
                <a:schemeClr val="tx2"/>
              </a:buClr>
              <a:buSzPct val="90000"/>
              <a:buFont typeface="Symbol" pitchFamily="18" charset="2"/>
              <a:buNone/>
            </a:pPr>
            <a:r>
              <a:rPr lang="en-US" sz="1600">
                <a:latin typeface="Arial Narrow" pitchFamily="34" charset="0"/>
              </a:rPr>
              <a:t>1872361923616378</a:t>
            </a:r>
          </a:p>
        </p:txBody>
      </p:sp>
      <p:sp>
        <p:nvSpPr>
          <p:cNvPr id="781325" name="Rectangle 13"/>
          <p:cNvSpPr>
            <a:spLocks noChangeArrowheads="1"/>
          </p:cNvSpPr>
          <p:nvPr/>
        </p:nvSpPr>
        <p:spPr bwMode="auto">
          <a:xfrm>
            <a:off x="5840413" y="1670050"/>
            <a:ext cx="1684337" cy="263525"/>
          </a:xfrm>
          <a:prstGeom prst="rect">
            <a:avLst/>
          </a:prstGeom>
          <a:noFill/>
          <a:ln w="12700" cap="sq">
            <a:noFill/>
            <a:miter lim="800000"/>
            <a:headEnd type="none" w="sm" len="sm"/>
            <a:tailEnd type="none" w="sm" len="sm"/>
          </a:ln>
          <a:effectLst/>
        </p:spPr>
        <p:txBody>
          <a:bodyPr>
            <a:spAutoFit/>
          </a:bodyPr>
          <a:lstStyle/>
          <a:p>
            <a:pPr algn="ctr" eaLnBrk="1" hangingPunct="1">
              <a:lnSpc>
                <a:spcPct val="70000"/>
              </a:lnSpc>
              <a:spcBef>
                <a:spcPct val="20000"/>
              </a:spcBef>
              <a:buClr>
                <a:schemeClr val="tx2"/>
              </a:buClr>
              <a:buSzPct val="90000"/>
              <a:buFont typeface="Symbol" pitchFamily="18" charset="2"/>
              <a:buNone/>
            </a:pPr>
            <a:r>
              <a:rPr lang="en-US" sz="1600">
                <a:latin typeface="Arial Narrow" pitchFamily="34" charset="0"/>
              </a:rPr>
              <a:t>1872361923616378</a:t>
            </a:r>
          </a:p>
        </p:txBody>
      </p:sp>
      <p:pic>
        <p:nvPicPr>
          <p:cNvPr id="781326" name="Picture 14"/>
          <p:cNvPicPr>
            <a:picLocks noChangeAspect="1" noChangeArrowheads="1"/>
          </p:cNvPicPr>
          <p:nvPr/>
        </p:nvPicPr>
        <p:blipFill>
          <a:blip r:embed="rId4" cstate="print"/>
          <a:srcRect/>
          <a:stretch>
            <a:fillRect/>
          </a:stretch>
        </p:blipFill>
        <p:spPr bwMode="auto">
          <a:xfrm>
            <a:off x="3298825" y="1244600"/>
            <a:ext cx="838200" cy="949325"/>
          </a:xfrm>
          <a:prstGeom prst="rect">
            <a:avLst/>
          </a:prstGeom>
          <a:noFill/>
        </p:spPr>
      </p:pic>
      <p:pic>
        <p:nvPicPr>
          <p:cNvPr id="781327" name="Picture 15"/>
          <p:cNvPicPr>
            <a:picLocks noChangeAspect="1" noChangeArrowheads="1"/>
          </p:cNvPicPr>
          <p:nvPr/>
        </p:nvPicPr>
        <p:blipFill>
          <a:blip r:embed="rId5" cstate="print"/>
          <a:srcRect/>
          <a:stretch>
            <a:fillRect/>
          </a:stretch>
        </p:blipFill>
        <p:spPr bwMode="auto">
          <a:xfrm>
            <a:off x="6203950" y="4318000"/>
            <a:ext cx="547688" cy="919163"/>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81323"/>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0104 0.0007 C 0.00052 -0.0169 0.00034 -0.11944 0.00208 -0.14699 C 0.00816 -0.17824 0.00607 -0.18426 0.0467 -0.19328 C 0.0993 -0.19467 0.10295 -0.19097 0.12534 -0.19097 " pathEditMode="relative" rAng="0" ptsTypes="ffff">
                                      <p:cBhvr>
                                        <p:cTn id="8" dur="2000" fill="hold"/>
                                        <p:tgtEl>
                                          <p:spTgt spid="781323"/>
                                        </p:tgtEl>
                                        <p:attrNameLst>
                                          <p:attrName>ppt_x</p:attrName>
                                          <p:attrName>ppt_y</p:attrName>
                                        </p:attrNameLst>
                                      </p:cBhvr>
                                      <p:rCtr x="6200" y="-9800"/>
                                    </p:animMotion>
                                  </p:childTnLst>
                                </p:cTn>
                              </p:par>
                              <p:par>
                                <p:cTn id="9" presetID="42" presetClass="path" presetSubtype="0" accel="50000" decel="50000" fill="hold" grpId="0" nodeType="withEffect">
                                  <p:stCondLst>
                                    <p:cond delay="0"/>
                                  </p:stCondLst>
                                  <p:childTnLst>
                                    <p:animMotion origin="layout" path="M -0.00087 0.00208 L -0.02709 0.07708 " pathEditMode="relative" rAng="0" ptsTypes="AA">
                                      <p:cBhvr>
                                        <p:cTn id="10" dur="2000" fill="hold"/>
                                        <p:tgtEl>
                                          <p:spTgt spid="781325"/>
                                        </p:tgtEl>
                                        <p:attrNameLst>
                                          <p:attrName>ppt_x</p:attrName>
                                          <p:attrName>ppt_y</p:attrName>
                                        </p:attrNameLst>
                                      </p:cBhvr>
                                      <p:rCtr x="-1300" y="3800"/>
                                    </p:animMotion>
                                  </p:childTnLst>
                                </p:cTn>
                              </p:par>
                            </p:childTnLst>
                          </p:cTn>
                        </p:par>
                        <p:par>
                          <p:cTn id="11" fill="hold">
                            <p:stCondLst>
                              <p:cond delay="2000"/>
                            </p:stCondLst>
                            <p:childTnLst>
                              <p:par>
                                <p:cTn id="12" presetID="1" presetClass="entr" presetSubtype="0" fill="hold" nodeType="afterEffect">
                                  <p:stCondLst>
                                    <p:cond delay="0"/>
                                  </p:stCondLst>
                                  <p:childTnLst>
                                    <p:set>
                                      <p:cBhvr>
                                        <p:cTn id="13" dur="1" fill="hold">
                                          <p:stCondLst>
                                            <p:cond delay="0"/>
                                          </p:stCondLst>
                                        </p:cTn>
                                        <p:tgtEl>
                                          <p:spTgt spid="781318"/>
                                        </p:tgtEl>
                                        <p:attrNameLst>
                                          <p:attrName>style.visibility</p:attrName>
                                        </p:attrNameLst>
                                      </p:cBhvr>
                                      <p:to>
                                        <p:strVal val="visible"/>
                                      </p:to>
                                    </p:set>
                                  </p:childTnLst>
                                </p:cTn>
                              </p:par>
                            </p:childTnLst>
                          </p:cTn>
                        </p:par>
                        <p:par>
                          <p:cTn id="14" fill="hold">
                            <p:stCondLst>
                              <p:cond delay="2000"/>
                            </p:stCondLst>
                            <p:childTnLst>
                              <p:par>
                                <p:cTn id="15" presetID="1" presetClass="exit" presetSubtype="0" fill="hold" grpId="2" nodeType="afterEffect">
                                  <p:stCondLst>
                                    <p:cond delay="0"/>
                                  </p:stCondLst>
                                  <p:childTnLst>
                                    <p:set>
                                      <p:cBhvr>
                                        <p:cTn id="16" dur="1" fill="hold">
                                          <p:stCondLst>
                                            <p:cond delay="0"/>
                                          </p:stCondLst>
                                        </p:cTn>
                                        <p:tgtEl>
                                          <p:spTgt spid="781323"/>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781325"/>
                                        </p:tgtEl>
                                        <p:attrNameLst>
                                          <p:attrName>style.visibility</p:attrName>
                                        </p:attrNameLst>
                                      </p:cBhvr>
                                      <p:to>
                                        <p:strVal val="hidden"/>
                                      </p:to>
                                    </p:set>
                                  </p:childTnLst>
                                </p:cTn>
                              </p:par>
                            </p:childTnLst>
                          </p:cTn>
                        </p:par>
                        <p:par>
                          <p:cTn id="19" fill="hold">
                            <p:stCondLst>
                              <p:cond delay="2000"/>
                            </p:stCondLst>
                            <p:childTnLst>
                              <p:par>
                                <p:cTn id="20" presetID="0" presetClass="path" presetSubtype="0" accel="50000" decel="50000" fill="hold" nodeType="afterEffect">
                                  <p:stCondLst>
                                    <p:cond delay="0"/>
                                  </p:stCondLst>
                                  <p:childTnLst>
                                    <p:animMotion origin="layout" path="M -1.11111E-6 1.11111E-6 C 0.00087 0.00185 0.00139 0.00393 0.00261 0.00532 C 0.00504 0.00833 0.01077 0.01273 0.01077 0.01273 C 0.01372 0.02407 0.01528 0.0368 0.02014 0.04699 C 0.02153 0.09259 0.02292 0.13843 0.02552 0.1838 C 0.02379 0.24745 0.02431 0.21389 0.02431 0.28472 " pathEditMode="relative" ptsTypes="fffffA">
                                      <p:cBhvr>
                                        <p:cTn id="21" dur="2000" fill="hold"/>
                                        <p:tgtEl>
                                          <p:spTgt spid="781318"/>
                                        </p:tgtEl>
                                        <p:attrNameLst>
                                          <p:attrName>ppt_x</p:attrName>
                                          <p:attrName>ppt_y</p:attrName>
                                        </p:attrNameLst>
                                      </p:cBhvr>
                                    </p:animMotion>
                                  </p:childTnLst>
                                </p:cTn>
                              </p:par>
                            </p:childTnLst>
                          </p:cTn>
                        </p:par>
                        <p:par>
                          <p:cTn id="22" fill="hold">
                            <p:stCondLst>
                              <p:cond delay="4000"/>
                            </p:stCondLst>
                            <p:childTnLst>
                              <p:par>
                                <p:cTn id="23" presetID="1" presetClass="exit" presetSubtype="0" fill="hold" nodeType="afterEffect">
                                  <p:stCondLst>
                                    <p:cond delay="0"/>
                                  </p:stCondLst>
                                  <p:childTnLst>
                                    <p:set>
                                      <p:cBhvr>
                                        <p:cTn id="24" dur="1" fill="hold">
                                          <p:stCondLst>
                                            <p:cond delay="0"/>
                                          </p:stCondLst>
                                        </p:cTn>
                                        <p:tgtEl>
                                          <p:spTgt spid="7813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23" grpId="0"/>
      <p:bldP spid="781323" grpId="1"/>
      <p:bldP spid="781323" grpId="2"/>
      <p:bldP spid="781325" grpId="0"/>
      <p:bldP spid="78132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7" name="Rectangle 3"/>
          <p:cNvSpPr>
            <a:spLocks noGrp="1" noChangeArrowheads="1"/>
          </p:cNvSpPr>
          <p:nvPr>
            <p:ph type="title"/>
          </p:nvPr>
        </p:nvSpPr>
        <p:spPr>
          <a:xfrm>
            <a:off x="912813" y="774700"/>
            <a:ext cx="7254875" cy="0"/>
          </a:xfrm>
        </p:spPr>
        <p:txBody>
          <a:bodyPr>
            <a:normAutofit fontScale="90000"/>
          </a:bodyPr>
          <a:lstStyle/>
          <a:p>
            <a:r>
              <a:rPr lang="en-US" sz="2400" dirty="0"/>
              <a:t>The IBE Security Model</a:t>
            </a:r>
            <a:br>
              <a:rPr lang="en-US" sz="2400" dirty="0"/>
            </a:br>
            <a:r>
              <a:rPr lang="en-US" sz="1900" dirty="0"/>
              <a:t>Master Secret and Public Parameters</a:t>
            </a:r>
            <a:endParaRPr lang="en-US" sz="1300" dirty="0"/>
          </a:p>
        </p:txBody>
      </p:sp>
      <p:sp>
        <p:nvSpPr>
          <p:cNvPr id="825351" name="Rectangle 7"/>
          <p:cNvSpPr>
            <a:spLocks noGrp="1" noChangeArrowheads="1"/>
          </p:cNvSpPr>
          <p:nvPr>
            <p:ph idx="1"/>
          </p:nvPr>
        </p:nvSpPr>
        <p:spPr>
          <a:xfrm>
            <a:off x="722313" y="1438275"/>
            <a:ext cx="4059237" cy="4943475"/>
          </a:xfrm>
          <a:noFill/>
          <a:ln/>
        </p:spPr>
        <p:txBody>
          <a:bodyPr>
            <a:normAutofit/>
          </a:bodyPr>
          <a:lstStyle/>
          <a:p>
            <a:pPr>
              <a:lnSpc>
                <a:spcPct val="80000"/>
              </a:lnSpc>
              <a:buFont typeface="Wingdings 3" pitchFamily="18" charset="2"/>
              <a:buNone/>
            </a:pPr>
            <a:r>
              <a:rPr lang="en-US" sz="2000"/>
              <a:t>When the key server is set up:</a:t>
            </a:r>
          </a:p>
          <a:p>
            <a:pPr>
              <a:lnSpc>
                <a:spcPct val="80000"/>
              </a:lnSpc>
            </a:pPr>
            <a:r>
              <a:rPr lang="en-US" sz="2000"/>
              <a:t>Generate a random </a:t>
            </a:r>
            <a:r>
              <a:rPr lang="en-US" sz="2000" i="1">
                <a:solidFill>
                  <a:srgbClr val="CC0000"/>
                </a:solidFill>
              </a:rPr>
              <a:t>Master Secret</a:t>
            </a:r>
          </a:p>
          <a:p>
            <a:pPr>
              <a:lnSpc>
                <a:spcPct val="80000"/>
              </a:lnSpc>
            </a:pPr>
            <a:r>
              <a:rPr lang="en-US" sz="2000"/>
              <a:t>Derive </a:t>
            </a:r>
            <a:r>
              <a:rPr lang="en-US" sz="2000" i="1">
                <a:solidFill>
                  <a:srgbClr val="0000FF"/>
                </a:solidFill>
              </a:rPr>
              <a:t>Public Parameters</a:t>
            </a:r>
            <a:r>
              <a:rPr lang="en-US" sz="2000"/>
              <a:t> from the master secret</a:t>
            </a:r>
          </a:p>
          <a:p>
            <a:pPr>
              <a:lnSpc>
                <a:spcPct val="80000"/>
              </a:lnSpc>
            </a:pPr>
            <a:r>
              <a:rPr lang="en-US" sz="2000"/>
              <a:t>Distribute Public Parameters to all clients (one time setup only)</a:t>
            </a:r>
          </a:p>
          <a:p>
            <a:pPr>
              <a:lnSpc>
                <a:spcPct val="80000"/>
              </a:lnSpc>
            </a:pPr>
            <a:r>
              <a:rPr lang="en-US" sz="2000"/>
              <a:t>Public Parameters are similar to a CA root certificate (long lived, bundled with software)</a:t>
            </a:r>
          </a:p>
          <a:p>
            <a:pPr>
              <a:lnSpc>
                <a:spcPct val="80000"/>
              </a:lnSpc>
            </a:pPr>
            <a:endParaRPr lang="en-US"/>
          </a:p>
          <a:p>
            <a:pPr>
              <a:lnSpc>
                <a:spcPct val="80000"/>
              </a:lnSpc>
              <a:buFont typeface="Wingdings 3" pitchFamily="18" charset="2"/>
              <a:buNone/>
            </a:pPr>
            <a:endParaRPr lang="en-US" sz="1000"/>
          </a:p>
          <a:p>
            <a:pPr>
              <a:lnSpc>
                <a:spcPct val="80000"/>
              </a:lnSpc>
              <a:buFont typeface="Wingdings 3" pitchFamily="18" charset="2"/>
              <a:buNone/>
            </a:pPr>
            <a:r>
              <a:rPr lang="en-US" sz="2000"/>
              <a:t>During Operation:</a:t>
            </a:r>
          </a:p>
          <a:p>
            <a:pPr>
              <a:lnSpc>
                <a:spcPct val="80000"/>
              </a:lnSpc>
            </a:pPr>
            <a:r>
              <a:rPr lang="en-US" sz="2000"/>
              <a:t>Client uses </a:t>
            </a:r>
            <a:r>
              <a:rPr lang="en-US" sz="2000" i="1">
                <a:solidFill>
                  <a:srgbClr val="0000FF"/>
                </a:solidFill>
              </a:rPr>
              <a:t>Public Parameters</a:t>
            </a:r>
            <a:r>
              <a:rPr lang="en-US" sz="2000"/>
              <a:t> in the encryption operation</a:t>
            </a:r>
          </a:p>
          <a:p>
            <a:pPr>
              <a:lnSpc>
                <a:spcPct val="80000"/>
              </a:lnSpc>
            </a:pPr>
            <a:r>
              <a:rPr lang="en-US" sz="2000"/>
              <a:t>Server uses </a:t>
            </a:r>
            <a:r>
              <a:rPr lang="en-US" sz="2000" i="1">
                <a:solidFill>
                  <a:srgbClr val="CC0000"/>
                </a:solidFill>
              </a:rPr>
              <a:t>Master Secret </a:t>
            </a:r>
            <a:r>
              <a:rPr lang="en-US" sz="2000"/>
              <a:t>to generate private keys for users</a:t>
            </a:r>
          </a:p>
        </p:txBody>
      </p:sp>
      <p:sp>
        <p:nvSpPr>
          <p:cNvPr id="17" name="Slide Number Placeholder 3"/>
          <p:cNvSpPr>
            <a:spLocks noGrp="1"/>
          </p:cNvSpPr>
          <p:nvPr>
            <p:ph type="sldNum" sz="quarter" idx="12"/>
          </p:nvPr>
        </p:nvSpPr>
        <p:spPr/>
        <p:txBody>
          <a:bodyPr/>
          <a:lstStyle/>
          <a:p>
            <a:fld id="{C19987CE-A4D9-4705-96FB-C2026C70F3B3}" type="slidenum">
              <a:rPr lang="en-US"/>
              <a:pPr/>
              <a:t>13</a:t>
            </a:fld>
            <a:endParaRPr lang="en-US"/>
          </a:p>
        </p:txBody>
      </p:sp>
      <p:sp>
        <p:nvSpPr>
          <p:cNvPr id="825346" name="Rectangle 2"/>
          <p:cNvSpPr>
            <a:spLocks noChangeArrowheads="1"/>
          </p:cNvSpPr>
          <p:nvPr/>
        </p:nvSpPr>
        <p:spPr bwMode="auto">
          <a:xfrm>
            <a:off x="5902325" y="2228850"/>
            <a:ext cx="2097088" cy="722313"/>
          </a:xfrm>
          <a:prstGeom prst="rect">
            <a:avLst/>
          </a:prstGeom>
          <a:solidFill>
            <a:schemeClr val="accent1"/>
          </a:solidFill>
          <a:ln w="12700" cap="sq">
            <a:solidFill>
              <a:schemeClr val="tx1"/>
            </a:solidFill>
            <a:miter lim="800000"/>
            <a:headEnd type="none" w="lg" len="lg"/>
            <a:tailEnd type="none" w="lg" len="lg"/>
          </a:ln>
          <a:effectLst/>
        </p:spPr>
        <p:txBody>
          <a:bodyPr wrap="none" anchor="ctr"/>
          <a:lstStyle/>
          <a:p>
            <a:endParaRPr lang="en-US"/>
          </a:p>
        </p:txBody>
      </p:sp>
      <p:sp>
        <p:nvSpPr>
          <p:cNvPr id="825348" name="Rectangle 4"/>
          <p:cNvSpPr>
            <a:spLocks noChangeArrowheads="1"/>
          </p:cNvSpPr>
          <p:nvPr/>
        </p:nvSpPr>
        <p:spPr bwMode="auto">
          <a:xfrm>
            <a:off x="5983288" y="1608138"/>
            <a:ext cx="1943100" cy="581025"/>
          </a:xfrm>
          <a:prstGeom prst="rect">
            <a:avLst/>
          </a:prstGeom>
          <a:noFill/>
          <a:ln w="12700" cap="sq">
            <a:noFill/>
            <a:miter lim="800000"/>
            <a:headEnd type="none" w="sm" len="sm"/>
            <a:tailEnd type="none" w="sm" len="sm"/>
          </a:ln>
          <a:effectLst/>
        </p:spPr>
        <p:txBody>
          <a:bodyPr>
            <a:spAutoFit/>
          </a:bodyPr>
          <a:lstStyle/>
          <a:p>
            <a:pPr algn="ctr" eaLnBrk="1" hangingPunct="1">
              <a:lnSpc>
                <a:spcPct val="80000"/>
              </a:lnSpc>
              <a:spcBef>
                <a:spcPct val="20000"/>
              </a:spcBef>
              <a:buClr>
                <a:schemeClr val="tx2"/>
              </a:buClr>
              <a:buSzPct val="90000"/>
              <a:buFont typeface="Symbol" pitchFamily="18" charset="2"/>
              <a:buNone/>
            </a:pPr>
            <a:r>
              <a:rPr lang="en-US" sz="2000">
                <a:solidFill>
                  <a:srgbClr val="000000"/>
                </a:solidFill>
                <a:latin typeface="Arial" charset="0"/>
              </a:rPr>
              <a:t>IBE Key</a:t>
            </a:r>
            <a:br>
              <a:rPr lang="en-US" sz="2000">
                <a:solidFill>
                  <a:srgbClr val="000000"/>
                </a:solidFill>
                <a:latin typeface="Arial" charset="0"/>
              </a:rPr>
            </a:br>
            <a:r>
              <a:rPr lang="en-US" sz="2000">
                <a:solidFill>
                  <a:srgbClr val="000000"/>
                </a:solidFill>
                <a:latin typeface="Arial" charset="0"/>
              </a:rPr>
              <a:t>Server</a:t>
            </a:r>
          </a:p>
        </p:txBody>
      </p:sp>
      <p:sp>
        <p:nvSpPr>
          <p:cNvPr id="825349" name="Text Box 5"/>
          <p:cNvSpPr txBox="1">
            <a:spLocks noChangeArrowheads="1"/>
          </p:cNvSpPr>
          <p:nvPr/>
        </p:nvSpPr>
        <p:spPr bwMode="auto">
          <a:xfrm>
            <a:off x="6184900" y="2281238"/>
            <a:ext cx="1511300" cy="437043"/>
          </a:xfrm>
          <a:prstGeom prst="rect">
            <a:avLst/>
          </a:prstGeom>
          <a:noFill/>
          <a:ln w="12700" cap="sq">
            <a:noFill/>
            <a:miter lim="800000"/>
            <a:headEnd type="none" w="lg" len="lg"/>
            <a:tailEnd type="none" w="lg" len="lg"/>
          </a:ln>
          <a:effectLst/>
        </p:spPr>
        <p:txBody>
          <a:bodyPr>
            <a:spAutoFit/>
          </a:bodyPr>
          <a:lstStyle/>
          <a:p>
            <a:pPr algn="ctr">
              <a:lnSpc>
                <a:spcPct val="80000"/>
              </a:lnSpc>
            </a:pPr>
            <a:r>
              <a:rPr lang="en-US" sz="1400" dirty="0">
                <a:solidFill>
                  <a:schemeClr val="accent3">
                    <a:lumMod val="40000"/>
                    <a:lumOff val="60000"/>
                  </a:schemeClr>
                </a:solidFill>
                <a:latin typeface="Arial" charset="0"/>
              </a:rPr>
              <a:t>Master Secret</a:t>
            </a:r>
            <a:br>
              <a:rPr lang="en-US" sz="1400" dirty="0">
                <a:solidFill>
                  <a:schemeClr val="accent3">
                    <a:lumMod val="40000"/>
                    <a:lumOff val="60000"/>
                  </a:schemeClr>
                </a:solidFill>
                <a:latin typeface="Arial" charset="0"/>
              </a:rPr>
            </a:br>
            <a:r>
              <a:rPr lang="en-US" sz="1400" dirty="0">
                <a:solidFill>
                  <a:schemeClr val="accent3">
                    <a:lumMod val="40000"/>
                    <a:lumOff val="60000"/>
                  </a:schemeClr>
                </a:solidFill>
                <a:latin typeface="Arial" charset="0"/>
              </a:rPr>
              <a:t>1238715613581</a:t>
            </a:r>
            <a:endParaRPr lang="de-DE" sz="1400" dirty="0">
              <a:solidFill>
                <a:schemeClr val="accent3">
                  <a:lumMod val="40000"/>
                  <a:lumOff val="60000"/>
                </a:schemeClr>
              </a:solidFill>
              <a:latin typeface="Arial" charset="0"/>
            </a:endParaRPr>
          </a:p>
        </p:txBody>
      </p:sp>
      <p:sp>
        <p:nvSpPr>
          <p:cNvPr id="825350" name="Text Box 6"/>
          <p:cNvSpPr txBox="1">
            <a:spLocks noChangeArrowheads="1"/>
          </p:cNvSpPr>
          <p:nvPr/>
        </p:nvSpPr>
        <p:spPr bwMode="auto">
          <a:xfrm>
            <a:off x="6384925" y="3119438"/>
            <a:ext cx="1100138" cy="390525"/>
          </a:xfrm>
          <a:prstGeom prst="rect">
            <a:avLst/>
          </a:prstGeom>
          <a:noFill/>
          <a:ln w="12700" cap="sq">
            <a:noFill/>
            <a:miter lim="800000"/>
            <a:headEnd type="none" w="lg" len="lg"/>
            <a:tailEnd type="none" w="lg" len="lg"/>
          </a:ln>
          <a:effectLst/>
        </p:spPr>
        <p:txBody>
          <a:bodyPr wrap="none">
            <a:spAutoFit/>
          </a:bodyPr>
          <a:lstStyle/>
          <a:p>
            <a:pPr algn="ctr">
              <a:lnSpc>
                <a:spcPct val="70000"/>
              </a:lnSpc>
            </a:pPr>
            <a:r>
              <a:rPr lang="en-US" sz="1400">
                <a:solidFill>
                  <a:srgbClr val="0000FF"/>
                </a:solidFill>
                <a:latin typeface="Arial" charset="0"/>
              </a:rPr>
              <a:t>Public</a:t>
            </a:r>
            <a:br>
              <a:rPr lang="en-US" sz="1400">
                <a:solidFill>
                  <a:srgbClr val="0000FF"/>
                </a:solidFill>
                <a:latin typeface="Arial" charset="0"/>
              </a:rPr>
            </a:br>
            <a:r>
              <a:rPr lang="en-US" sz="1400">
                <a:solidFill>
                  <a:srgbClr val="0000FF"/>
                </a:solidFill>
                <a:latin typeface="Arial" charset="0"/>
              </a:rPr>
              <a:t>Parameters</a:t>
            </a:r>
            <a:endParaRPr lang="de-DE" sz="1400">
              <a:solidFill>
                <a:srgbClr val="0000FF"/>
              </a:solidFill>
              <a:latin typeface="Arial" charset="0"/>
            </a:endParaRPr>
          </a:p>
        </p:txBody>
      </p:sp>
      <p:cxnSp>
        <p:nvCxnSpPr>
          <p:cNvPr id="825352" name="AutoShape 8"/>
          <p:cNvCxnSpPr>
            <a:cxnSpLocks noChangeShapeType="1"/>
            <a:stCxn id="825349" idx="2"/>
            <a:endCxn id="825350" idx="0"/>
          </p:cNvCxnSpPr>
          <p:nvPr/>
        </p:nvCxnSpPr>
        <p:spPr bwMode="auto">
          <a:xfrm rot="5400000">
            <a:off x="6737194" y="2916081"/>
            <a:ext cx="401157" cy="5556"/>
          </a:xfrm>
          <a:prstGeom prst="bentConnector3">
            <a:avLst>
              <a:gd name="adj1" fmla="val 50000"/>
            </a:avLst>
          </a:prstGeom>
          <a:noFill/>
          <a:ln w="28575">
            <a:solidFill>
              <a:schemeClr val="bg2"/>
            </a:solidFill>
            <a:prstDash val="sysDot"/>
            <a:miter lim="800000"/>
            <a:headEnd type="none" w="lg" len="lg"/>
            <a:tailEnd type="triangle" w="med" len="sm"/>
          </a:ln>
          <a:effectLst/>
        </p:spPr>
      </p:cxnSp>
      <p:pic>
        <p:nvPicPr>
          <p:cNvPr id="825353" name="Picture 9" descr="AliceRight"/>
          <p:cNvPicPr>
            <a:picLocks noChangeAspect="1" noChangeArrowheads="1"/>
          </p:cNvPicPr>
          <p:nvPr/>
        </p:nvPicPr>
        <p:blipFill>
          <a:blip r:embed="rId3" cstate="print"/>
          <a:srcRect/>
          <a:stretch>
            <a:fillRect/>
          </a:stretch>
        </p:blipFill>
        <p:spPr bwMode="auto">
          <a:xfrm>
            <a:off x="5465763" y="4573588"/>
            <a:ext cx="604837" cy="703262"/>
          </a:xfrm>
          <a:prstGeom prst="rect">
            <a:avLst/>
          </a:prstGeom>
          <a:noFill/>
          <a:ln w="9525">
            <a:noFill/>
            <a:miter lim="800000"/>
            <a:headEnd/>
            <a:tailEnd/>
          </a:ln>
          <a:effectLst/>
        </p:spPr>
      </p:pic>
      <p:sp>
        <p:nvSpPr>
          <p:cNvPr id="825354" name="Rectangle 10"/>
          <p:cNvSpPr>
            <a:spLocks noChangeArrowheads="1"/>
          </p:cNvSpPr>
          <p:nvPr/>
        </p:nvSpPr>
        <p:spPr bwMode="auto">
          <a:xfrm>
            <a:off x="4956175" y="5691188"/>
            <a:ext cx="1692275" cy="393700"/>
          </a:xfrm>
          <a:prstGeom prst="rect">
            <a:avLst/>
          </a:prstGeom>
          <a:noFill/>
          <a:ln w="12700" cap="sq">
            <a:noFill/>
            <a:miter lim="800000"/>
            <a:headEnd type="none" w="sm" len="sm"/>
            <a:tailEnd type="none" w="sm" len="sm"/>
          </a:ln>
          <a:effectLst/>
        </p:spPr>
        <p:txBody>
          <a:bodyPr>
            <a:spAutoFit/>
          </a:bodyPr>
          <a:lstStyle/>
          <a:p>
            <a:pPr algn="ctr" eaLnBrk="1" hangingPunct="1">
              <a:lnSpc>
                <a:spcPct val="110000"/>
              </a:lnSpc>
              <a:spcBef>
                <a:spcPct val="20000"/>
              </a:spcBef>
              <a:buClr>
                <a:schemeClr val="tx2"/>
              </a:buClr>
              <a:buSzPct val="90000"/>
              <a:buFont typeface="Symbol" pitchFamily="18" charset="2"/>
              <a:buNone/>
            </a:pPr>
            <a:r>
              <a:rPr lang="en-US" sz="1800">
                <a:solidFill>
                  <a:srgbClr val="000000"/>
                </a:solidFill>
                <a:latin typeface="Arial" charset="0"/>
              </a:rPr>
              <a:t>alice@a.com</a:t>
            </a:r>
          </a:p>
        </p:txBody>
      </p:sp>
      <p:sp>
        <p:nvSpPr>
          <p:cNvPr id="825355" name="Text Box 11"/>
          <p:cNvSpPr txBox="1">
            <a:spLocks noChangeArrowheads="1"/>
          </p:cNvSpPr>
          <p:nvPr/>
        </p:nvSpPr>
        <p:spPr bwMode="auto">
          <a:xfrm>
            <a:off x="5254625" y="5353050"/>
            <a:ext cx="1100138" cy="390525"/>
          </a:xfrm>
          <a:prstGeom prst="rect">
            <a:avLst/>
          </a:prstGeom>
          <a:noFill/>
          <a:ln w="12700" cap="sq">
            <a:noFill/>
            <a:miter lim="800000"/>
            <a:headEnd type="none" w="lg" len="lg"/>
            <a:tailEnd type="none" w="lg" len="lg"/>
          </a:ln>
          <a:effectLst/>
        </p:spPr>
        <p:txBody>
          <a:bodyPr wrap="none">
            <a:spAutoFit/>
          </a:bodyPr>
          <a:lstStyle/>
          <a:p>
            <a:pPr algn="ctr">
              <a:lnSpc>
                <a:spcPct val="70000"/>
              </a:lnSpc>
            </a:pPr>
            <a:r>
              <a:rPr lang="en-US" sz="1400">
                <a:solidFill>
                  <a:srgbClr val="0000FF"/>
                </a:solidFill>
                <a:latin typeface="Arial" charset="0"/>
              </a:rPr>
              <a:t>Public</a:t>
            </a:r>
            <a:br>
              <a:rPr lang="en-US" sz="1400">
                <a:solidFill>
                  <a:srgbClr val="0000FF"/>
                </a:solidFill>
                <a:latin typeface="Arial" charset="0"/>
              </a:rPr>
            </a:br>
            <a:r>
              <a:rPr lang="en-US" sz="1400">
                <a:solidFill>
                  <a:srgbClr val="0000FF"/>
                </a:solidFill>
                <a:latin typeface="Arial" charset="0"/>
              </a:rPr>
              <a:t>Parameters</a:t>
            </a:r>
            <a:endParaRPr lang="de-DE" sz="1400">
              <a:solidFill>
                <a:srgbClr val="0000FF"/>
              </a:solidFill>
              <a:latin typeface="Arial" charset="0"/>
            </a:endParaRPr>
          </a:p>
        </p:txBody>
      </p:sp>
      <p:pic>
        <p:nvPicPr>
          <p:cNvPr id="825356" name="Picture 12" descr="AliceRight"/>
          <p:cNvPicPr>
            <a:picLocks noChangeAspect="1" noChangeArrowheads="1"/>
          </p:cNvPicPr>
          <p:nvPr/>
        </p:nvPicPr>
        <p:blipFill>
          <a:blip r:embed="rId4" cstate="print"/>
          <a:srcRect/>
          <a:stretch>
            <a:fillRect/>
          </a:stretch>
        </p:blipFill>
        <p:spPr bwMode="auto">
          <a:xfrm>
            <a:off x="7672388" y="4573588"/>
            <a:ext cx="604837" cy="703262"/>
          </a:xfrm>
          <a:prstGeom prst="rect">
            <a:avLst/>
          </a:prstGeom>
          <a:noFill/>
          <a:ln w="9525">
            <a:noFill/>
            <a:miter lim="800000"/>
            <a:headEnd/>
            <a:tailEnd/>
          </a:ln>
          <a:effectLst/>
        </p:spPr>
      </p:pic>
      <p:sp>
        <p:nvSpPr>
          <p:cNvPr id="825357" name="Rectangle 13"/>
          <p:cNvSpPr>
            <a:spLocks noChangeArrowheads="1"/>
          </p:cNvSpPr>
          <p:nvPr/>
        </p:nvSpPr>
        <p:spPr bwMode="auto">
          <a:xfrm flipH="1">
            <a:off x="7094538" y="5691188"/>
            <a:ext cx="1692275" cy="393700"/>
          </a:xfrm>
          <a:prstGeom prst="rect">
            <a:avLst/>
          </a:prstGeom>
          <a:noFill/>
          <a:ln w="12700" cap="sq">
            <a:noFill/>
            <a:miter lim="800000"/>
            <a:headEnd type="none" w="sm" len="sm"/>
            <a:tailEnd type="none" w="sm" len="sm"/>
          </a:ln>
          <a:effectLst/>
        </p:spPr>
        <p:txBody>
          <a:bodyPr>
            <a:spAutoFit/>
          </a:bodyPr>
          <a:lstStyle/>
          <a:p>
            <a:pPr algn="ctr" eaLnBrk="1" hangingPunct="1">
              <a:lnSpc>
                <a:spcPct val="110000"/>
              </a:lnSpc>
              <a:spcBef>
                <a:spcPct val="20000"/>
              </a:spcBef>
              <a:buClr>
                <a:schemeClr val="tx2"/>
              </a:buClr>
              <a:buSzPct val="90000"/>
              <a:buFont typeface="Symbol" pitchFamily="18" charset="2"/>
              <a:buNone/>
            </a:pPr>
            <a:r>
              <a:rPr lang="en-US" sz="1800">
                <a:solidFill>
                  <a:srgbClr val="000000"/>
                </a:solidFill>
                <a:latin typeface="Arial" charset="0"/>
              </a:rPr>
              <a:t>bob@b.com</a:t>
            </a:r>
          </a:p>
        </p:txBody>
      </p:sp>
      <p:sp>
        <p:nvSpPr>
          <p:cNvPr id="825358" name="Text Box 14"/>
          <p:cNvSpPr txBox="1">
            <a:spLocks noChangeArrowheads="1"/>
          </p:cNvSpPr>
          <p:nvPr/>
        </p:nvSpPr>
        <p:spPr bwMode="auto">
          <a:xfrm flipH="1">
            <a:off x="7377113" y="5353050"/>
            <a:ext cx="1100137" cy="390525"/>
          </a:xfrm>
          <a:prstGeom prst="rect">
            <a:avLst/>
          </a:prstGeom>
          <a:noFill/>
          <a:ln w="12700" cap="sq">
            <a:noFill/>
            <a:miter lim="800000"/>
            <a:headEnd type="none" w="lg" len="lg"/>
            <a:tailEnd type="none" w="lg" len="lg"/>
          </a:ln>
          <a:effectLst/>
        </p:spPr>
        <p:txBody>
          <a:bodyPr wrap="none">
            <a:spAutoFit/>
          </a:bodyPr>
          <a:lstStyle/>
          <a:p>
            <a:pPr algn="ctr">
              <a:lnSpc>
                <a:spcPct val="70000"/>
              </a:lnSpc>
            </a:pPr>
            <a:r>
              <a:rPr lang="en-US" sz="1400">
                <a:solidFill>
                  <a:srgbClr val="0000FF"/>
                </a:solidFill>
                <a:latin typeface="Arial" charset="0"/>
              </a:rPr>
              <a:t>Public</a:t>
            </a:r>
            <a:br>
              <a:rPr lang="en-US" sz="1400">
                <a:solidFill>
                  <a:srgbClr val="0000FF"/>
                </a:solidFill>
                <a:latin typeface="Arial" charset="0"/>
              </a:rPr>
            </a:br>
            <a:r>
              <a:rPr lang="en-US" sz="1400">
                <a:solidFill>
                  <a:srgbClr val="0000FF"/>
                </a:solidFill>
                <a:latin typeface="Arial" charset="0"/>
              </a:rPr>
              <a:t>Parameters</a:t>
            </a:r>
            <a:endParaRPr lang="de-DE" sz="1400">
              <a:solidFill>
                <a:srgbClr val="0000FF"/>
              </a:solidFill>
              <a:latin typeface="Arial" charset="0"/>
            </a:endParaRPr>
          </a:p>
        </p:txBody>
      </p:sp>
      <p:sp>
        <p:nvSpPr>
          <p:cNvPr id="825359" name="Line 15"/>
          <p:cNvSpPr>
            <a:spLocks noChangeShapeType="1"/>
          </p:cNvSpPr>
          <p:nvPr/>
        </p:nvSpPr>
        <p:spPr bwMode="auto">
          <a:xfrm>
            <a:off x="7034213" y="3502025"/>
            <a:ext cx="612775" cy="1836738"/>
          </a:xfrm>
          <a:prstGeom prst="line">
            <a:avLst/>
          </a:prstGeom>
          <a:noFill/>
          <a:ln w="28575">
            <a:solidFill>
              <a:schemeClr val="bg2"/>
            </a:solidFill>
            <a:prstDash val="sysDot"/>
            <a:round/>
            <a:headEnd type="none" w="lg" len="lg"/>
            <a:tailEnd type="triangle" w="lg" len="med"/>
          </a:ln>
          <a:effectLst/>
        </p:spPr>
        <p:txBody>
          <a:bodyPr wrap="none"/>
          <a:lstStyle/>
          <a:p>
            <a:endParaRPr lang="en-US"/>
          </a:p>
        </p:txBody>
      </p:sp>
      <p:sp>
        <p:nvSpPr>
          <p:cNvPr id="825360" name="Line 16"/>
          <p:cNvSpPr>
            <a:spLocks noChangeShapeType="1"/>
          </p:cNvSpPr>
          <p:nvPr/>
        </p:nvSpPr>
        <p:spPr bwMode="auto">
          <a:xfrm flipH="1">
            <a:off x="6032500" y="3506788"/>
            <a:ext cx="741363" cy="1862137"/>
          </a:xfrm>
          <a:prstGeom prst="line">
            <a:avLst/>
          </a:prstGeom>
          <a:noFill/>
          <a:ln w="28575">
            <a:solidFill>
              <a:schemeClr val="bg2"/>
            </a:solidFill>
            <a:prstDash val="sysDot"/>
            <a:round/>
            <a:headEnd type="none" w="lg" len="lg"/>
            <a:tailEnd type="triangle" w="lg" len="med"/>
          </a:ln>
          <a:effectLst/>
        </p:spPr>
        <p:txBody>
          <a:bodyPr wrap="none"/>
          <a:lstStyle/>
          <a:p>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33" name="Rectangle 9"/>
          <p:cNvSpPr>
            <a:spLocks noGrp="1" noChangeArrowheads="1"/>
          </p:cNvSpPr>
          <p:nvPr>
            <p:ph type="title"/>
          </p:nvPr>
        </p:nvSpPr>
        <p:spPr>
          <a:xfrm>
            <a:off x="418012" y="-222068"/>
            <a:ext cx="8229600" cy="1143000"/>
          </a:xfrm>
        </p:spPr>
        <p:txBody>
          <a:bodyPr/>
          <a:lstStyle/>
          <a:p>
            <a:r>
              <a:rPr lang="en-US" sz="2400" dirty="0"/>
              <a:t>Voltage Enables Perimeter Content Scanning</a:t>
            </a:r>
            <a:br>
              <a:rPr lang="en-US" sz="2400" dirty="0"/>
            </a:br>
            <a:r>
              <a:rPr lang="en-US" sz="2000" dirty="0"/>
              <a:t>Filtering Spam and Viruses with End-to-End Encryption</a:t>
            </a:r>
          </a:p>
        </p:txBody>
      </p:sp>
      <p:graphicFrame>
        <p:nvGraphicFramePr>
          <p:cNvPr id="717827" name="Object 3"/>
          <p:cNvGraphicFramePr>
            <a:graphicFrameLocks noGrp="1" noChangeAspect="1"/>
          </p:cNvGraphicFramePr>
          <p:nvPr>
            <p:ph idx="1"/>
          </p:nvPr>
        </p:nvGraphicFramePr>
        <p:xfrm>
          <a:off x="3609975" y="2203450"/>
          <a:ext cx="430213" cy="206375"/>
        </p:xfrm>
        <a:graphic>
          <a:graphicData uri="http://schemas.openxmlformats.org/presentationml/2006/ole">
            <mc:AlternateContent xmlns:mc="http://schemas.openxmlformats.org/markup-compatibility/2006">
              <mc:Choice xmlns:v="urn:schemas-microsoft-com:vml" Requires="v">
                <p:oleObj spid="_x0000_s717866" name="Photo Editor Photo" r:id="rId4" imgW="952633" imgH="457143" progId="">
                  <p:embed/>
                </p:oleObj>
              </mc:Choice>
              <mc:Fallback>
                <p:oleObj name="Photo Editor Photo" r:id="rId4" imgW="952633" imgH="457143" progId="">
                  <p:embed/>
                  <p:pic>
                    <p:nvPicPr>
                      <p:cNvPr id="0" name="Picture 3"/>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9975" y="2203450"/>
                        <a:ext cx="430213"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 name="Slide Number Placeholder 3"/>
          <p:cNvSpPr>
            <a:spLocks noGrp="1"/>
          </p:cNvSpPr>
          <p:nvPr>
            <p:ph type="sldNum" sz="quarter" idx="12"/>
          </p:nvPr>
        </p:nvSpPr>
        <p:spPr/>
        <p:txBody>
          <a:bodyPr/>
          <a:lstStyle/>
          <a:p>
            <a:fld id="{C5065C82-8E99-408E-976D-325D80885534}" type="slidenum">
              <a:rPr lang="en-US"/>
              <a:pPr/>
              <a:t>14</a:t>
            </a:fld>
            <a:endParaRPr lang="en-US"/>
          </a:p>
        </p:txBody>
      </p:sp>
      <p:sp>
        <p:nvSpPr>
          <p:cNvPr id="717826" name="Line 2"/>
          <p:cNvSpPr>
            <a:spLocks noChangeShapeType="1"/>
          </p:cNvSpPr>
          <p:nvPr/>
        </p:nvSpPr>
        <p:spPr bwMode="auto">
          <a:xfrm flipH="1">
            <a:off x="3214688" y="2205038"/>
            <a:ext cx="700087" cy="847725"/>
          </a:xfrm>
          <a:prstGeom prst="line">
            <a:avLst/>
          </a:prstGeom>
          <a:noFill/>
          <a:ln w="50800">
            <a:solidFill>
              <a:srgbClr val="F49201"/>
            </a:solidFill>
            <a:round/>
            <a:headEnd type="triangle" w="sm" len="sm"/>
            <a:tailEnd type="triangle" w="sm" len="sm"/>
          </a:ln>
          <a:effectLst/>
        </p:spPr>
        <p:txBody>
          <a:bodyPr wrap="none" anchor="ctr"/>
          <a:lstStyle/>
          <a:p>
            <a:endParaRPr lang="en-US"/>
          </a:p>
        </p:txBody>
      </p:sp>
      <p:sp>
        <p:nvSpPr>
          <p:cNvPr id="717828" name="Line 4"/>
          <p:cNvSpPr>
            <a:spLocks noChangeShapeType="1"/>
          </p:cNvSpPr>
          <p:nvPr/>
        </p:nvSpPr>
        <p:spPr bwMode="auto">
          <a:xfrm>
            <a:off x="1101725" y="3759200"/>
            <a:ext cx="6694488" cy="28575"/>
          </a:xfrm>
          <a:prstGeom prst="line">
            <a:avLst/>
          </a:prstGeom>
          <a:noFill/>
          <a:ln w="50800">
            <a:solidFill>
              <a:srgbClr val="F49201"/>
            </a:solidFill>
            <a:round/>
            <a:headEnd type="triangle" w="sm" len="sm"/>
            <a:tailEnd type="triangle" w="sm" len="sm"/>
          </a:ln>
          <a:effectLst/>
        </p:spPr>
        <p:txBody>
          <a:bodyPr wrap="none" anchor="ctr"/>
          <a:lstStyle/>
          <a:p>
            <a:endParaRPr lang="en-US"/>
          </a:p>
        </p:txBody>
      </p:sp>
      <p:sp>
        <p:nvSpPr>
          <p:cNvPr id="717829" name="Oval 5"/>
          <p:cNvSpPr>
            <a:spLocks noChangeArrowheads="1"/>
          </p:cNvSpPr>
          <p:nvPr/>
        </p:nvSpPr>
        <p:spPr bwMode="auto">
          <a:xfrm flipV="1">
            <a:off x="6248400" y="1401763"/>
            <a:ext cx="2846388" cy="1403350"/>
          </a:xfrm>
          <a:prstGeom prst="ellipse">
            <a:avLst/>
          </a:prstGeom>
          <a:gradFill rotWithShape="0">
            <a:gsLst>
              <a:gs pos="0">
                <a:srgbClr val="B1B4B5">
                  <a:alpha val="34000"/>
                </a:srgbClr>
              </a:gs>
              <a:gs pos="100000">
                <a:srgbClr val="B1B4B5">
                  <a:gamma/>
                  <a:tint val="0"/>
                  <a:invGamma/>
                  <a:alpha val="0"/>
                </a:srgbClr>
              </a:gs>
            </a:gsLst>
            <a:lin ang="5400000" scaled="1"/>
          </a:gradFill>
          <a:ln w="12700" cap="rnd">
            <a:noFill/>
            <a:prstDash val="sysDot"/>
            <a:round/>
            <a:headEnd/>
            <a:tailEnd/>
          </a:ln>
          <a:effectLst/>
        </p:spPr>
        <p:txBody>
          <a:bodyPr wrap="none" anchor="ctr"/>
          <a:lstStyle/>
          <a:p>
            <a:endParaRPr lang="en-US"/>
          </a:p>
        </p:txBody>
      </p:sp>
      <p:sp>
        <p:nvSpPr>
          <p:cNvPr id="717830" name="Oval 6"/>
          <p:cNvSpPr>
            <a:spLocks noChangeArrowheads="1"/>
          </p:cNvSpPr>
          <p:nvPr/>
        </p:nvSpPr>
        <p:spPr bwMode="auto">
          <a:xfrm flipV="1">
            <a:off x="2876550" y="1404938"/>
            <a:ext cx="3084513" cy="1395412"/>
          </a:xfrm>
          <a:prstGeom prst="ellipse">
            <a:avLst/>
          </a:prstGeom>
          <a:gradFill rotWithShape="0">
            <a:gsLst>
              <a:gs pos="0">
                <a:srgbClr val="B1B4B5">
                  <a:alpha val="34000"/>
                </a:srgbClr>
              </a:gs>
              <a:gs pos="100000">
                <a:srgbClr val="B1B4B5">
                  <a:gamma/>
                  <a:tint val="0"/>
                  <a:invGamma/>
                  <a:alpha val="0"/>
                </a:srgbClr>
              </a:gs>
            </a:gsLst>
            <a:lin ang="5400000" scaled="1"/>
          </a:gradFill>
          <a:ln w="12700" cap="rnd">
            <a:noFill/>
            <a:prstDash val="sysDot"/>
            <a:round/>
            <a:headEnd/>
            <a:tailEnd/>
          </a:ln>
          <a:effectLst/>
        </p:spPr>
        <p:txBody>
          <a:bodyPr wrap="none" anchor="ctr"/>
          <a:lstStyle/>
          <a:p>
            <a:endParaRPr lang="en-US"/>
          </a:p>
        </p:txBody>
      </p:sp>
      <p:sp>
        <p:nvSpPr>
          <p:cNvPr id="717831" name="Oval 7"/>
          <p:cNvSpPr>
            <a:spLocks noChangeArrowheads="1"/>
          </p:cNvSpPr>
          <p:nvPr/>
        </p:nvSpPr>
        <p:spPr bwMode="auto">
          <a:xfrm flipV="1">
            <a:off x="101600" y="1404938"/>
            <a:ext cx="2660650" cy="1395412"/>
          </a:xfrm>
          <a:prstGeom prst="ellipse">
            <a:avLst/>
          </a:prstGeom>
          <a:gradFill rotWithShape="0">
            <a:gsLst>
              <a:gs pos="0">
                <a:srgbClr val="B1B4B5">
                  <a:alpha val="34000"/>
                </a:srgbClr>
              </a:gs>
              <a:gs pos="100000">
                <a:srgbClr val="B1B4B5">
                  <a:gamma/>
                  <a:tint val="0"/>
                  <a:invGamma/>
                  <a:alpha val="0"/>
                </a:srgbClr>
              </a:gs>
            </a:gsLst>
            <a:lin ang="5400000" scaled="1"/>
          </a:gradFill>
          <a:ln w="12700" cap="rnd">
            <a:noFill/>
            <a:prstDash val="sysDot"/>
            <a:round/>
            <a:headEnd/>
            <a:tailEnd/>
          </a:ln>
          <a:effectLst/>
        </p:spPr>
        <p:txBody>
          <a:bodyPr wrap="none" anchor="ctr"/>
          <a:lstStyle/>
          <a:p>
            <a:endParaRPr lang="en-US"/>
          </a:p>
        </p:txBody>
      </p:sp>
      <p:pic>
        <p:nvPicPr>
          <p:cNvPr id="717832" name="Picture 8"/>
          <p:cNvPicPr>
            <a:picLocks noChangeAspect="1" noChangeArrowheads="1"/>
          </p:cNvPicPr>
          <p:nvPr/>
        </p:nvPicPr>
        <p:blipFill>
          <a:blip r:embed="rId6" cstate="print"/>
          <a:srcRect/>
          <a:stretch>
            <a:fillRect/>
          </a:stretch>
        </p:blipFill>
        <p:spPr bwMode="auto">
          <a:xfrm>
            <a:off x="3892550" y="1504950"/>
            <a:ext cx="663575" cy="754063"/>
          </a:xfrm>
          <a:prstGeom prst="rect">
            <a:avLst/>
          </a:prstGeom>
          <a:noFill/>
        </p:spPr>
      </p:pic>
      <p:sp>
        <p:nvSpPr>
          <p:cNvPr id="717834" name="AutoShape 10"/>
          <p:cNvSpPr>
            <a:spLocks noChangeArrowheads="1"/>
          </p:cNvSpPr>
          <p:nvPr/>
        </p:nvSpPr>
        <p:spPr bwMode="auto">
          <a:xfrm>
            <a:off x="2201863" y="1290638"/>
            <a:ext cx="193675" cy="3556000"/>
          </a:xfrm>
          <a:prstGeom prst="roundRect">
            <a:avLst>
              <a:gd name="adj" fmla="val 36667"/>
            </a:avLst>
          </a:prstGeom>
          <a:solidFill>
            <a:srgbClr val="D7DBDC"/>
          </a:solidFill>
          <a:ln w="12700" cap="sq">
            <a:solidFill>
              <a:srgbClr val="7A7A7A"/>
            </a:solidFill>
            <a:round/>
            <a:headEnd/>
            <a:tailEnd/>
          </a:ln>
          <a:effectLst/>
        </p:spPr>
        <p:txBody>
          <a:bodyPr wrap="none" anchor="ctr"/>
          <a:lstStyle/>
          <a:p>
            <a:pPr algn="ctr"/>
            <a:endParaRPr lang="en-US" sz="1400" b="1">
              <a:latin typeface="Arial" charset="0"/>
              <a:cs typeface="Arial" charset="0"/>
            </a:endParaRPr>
          </a:p>
        </p:txBody>
      </p:sp>
      <p:sp>
        <p:nvSpPr>
          <p:cNvPr id="717835" name="Text Box 11"/>
          <p:cNvSpPr txBox="1">
            <a:spLocks noChangeArrowheads="1"/>
          </p:cNvSpPr>
          <p:nvPr/>
        </p:nvSpPr>
        <p:spPr bwMode="auto">
          <a:xfrm>
            <a:off x="3992563" y="1117600"/>
            <a:ext cx="569912" cy="304800"/>
          </a:xfrm>
          <a:prstGeom prst="rect">
            <a:avLst/>
          </a:prstGeom>
          <a:noFill/>
          <a:ln w="63500">
            <a:noFill/>
            <a:miter lim="800000"/>
            <a:headEnd/>
            <a:tailEnd/>
          </a:ln>
          <a:effectLst/>
        </p:spPr>
        <p:txBody>
          <a:bodyPr wrap="none" anchor="ctr">
            <a:spAutoFit/>
          </a:bodyPr>
          <a:lstStyle/>
          <a:p>
            <a:pPr algn="ctr">
              <a:spcBef>
                <a:spcPct val="50000"/>
              </a:spcBef>
            </a:pPr>
            <a:r>
              <a:rPr lang="en-US" sz="1400" b="1">
                <a:solidFill>
                  <a:srgbClr val="494949"/>
                </a:solidFill>
                <a:latin typeface="Arial" charset="0"/>
                <a:cs typeface="Arial" charset="0"/>
              </a:rPr>
              <a:t>DMZ</a:t>
            </a:r>
          </a:p>
        </p:txBody>
      </p:sp>
      <p:sp>
        <p:nvSpPr>
          <p:cNvPr id="717836" name="Text Box 12"/>
          <p:cNvSpPr txBox="1">
            <a:spLocks noChangeArrowheads="1"/>
          </p:cNvSpPr>
          <p:nvPr/>
        </p:nvSpPr>
        <p:spPr bwMode="auto">
          <a:xfrm>
            <a:off x="7472363" y="1117600"/>
            <a:ext cx="549275" cy="304800"/>
          </a:xfrm>
          <a:prstGeom prst="rect">
            <a:avLst/>
          </a:prstGeom>
          <a:noFill/>
          <a:ln w="63500">
            <a:noFill/>
            <a:miter lim="800000"/>
            <a:headEnd/>
            <a:tailEnd/>
          </a:ln>
          <a:effectLst/>
        </p:spPr>
        <p:txBody>
          <a:bodyPr wrap="none" anchor="ctr">
            <a:spAutoFit/>
          </a:bodyPr>
          <a:lstStyle/>
          <a:p>
            <a:pPr algn="ctr">
              <a:spcBef>
                <a:spcPct val="50000"/>
              </a:spcBef>
            </a:pPr>
            <a:r>
              <a:rPr lang="en-US" sz="1400" b="1">
                <a:solidFill>
                  <a:srgbClr val="494949"/>
                </a:solidFill>
                <a:latin typeface="Arial" charset="0"/>
                <a:cs typeface="Arial" charset="0"/>
              </a:rPr>
              <a:t>LAN</a:t>
            </a:r>
          </a:p>
        </p:txBody>
      </p:sp>
      <p:sp>
        <p:nvSpPr>
          <p:cNvPr id="717837" name="Text Box 13"/>
          <p:cNvSpPr txBox="1">
            <a:spLocks noChangeArrowheads="1"/>
          </p:cNvSpPr>
          <p:nvPr/>
        </p:nvSpPr>
        <p:spPr bwMode="auto">
          <a:xfrm>
            <a:off x="881063" y="1117600"/>
            <a:ext cx="1073150" cy="304800"/>
          </a:xfrm>
          <a:prstGeom prst="rect">
            <a:avLst/>
          </a:prstGeom>
          <a:noFill/>
          <a:ln w="63500">
            <a:noFill/>
            <a:miter lim="800000"/>
            <a:headEnd/>
            <a:tailEnd/>
          </a:ln>
          <a:effectLst/>
        </p:spPr>
        <p:txBody>
          <a:bodyPr wrap="none" anchor="ctr">
            <a:spAutoFit/>
          </a:bodyPr>
          <a:lstStyle/>
          <a:p>
            <a:pPr algn="ctr">
              <a:spcBef>
                <a:spcPct val="50000"/>
              </a:spcBef>
            </a:pPr>
            <a:r>
              <a:rPr lang="en-US" sz="1400" b="1">
                <a:solidFill>
                  <a:srgbClr val="494949"/>
                </a:solidFill>
                <a:latin typeface="Arial" charset="0"/>
                <a:cs typeface="Arial" charset="0"/>
              </a:rPr>
              <a:t>INTERNET</a:t>
            </a:r>
          </a:p>
        </p:txBody>
      </p:sp>
      <p:pic>
        <p:nvPicPr>
          <p:cNvPr id="717838" name="Picture 14"/>
          <p:cNvPicPr>
            <a:picLocks noChangeAspect="1" noChangeArrowheads="1"/>
          </p:cNvPicPr>
          <p:nvPr/>
        </p:nvPicPr>
        <p:blipFill>
          <a:blip r:embed="rId7" cstate="print"/>
          <a:srcRect/>
          <a:stretch>
            <a:fillRect/>
          </a:stretch>
        </p:blipFill>
        <p:spPr bwMode="auto">
          <a:xfrm>
            <a:off x="5230813" y="3516313"/>
            <a:ext cx="527050" cy="520700"/>
          </a:xfrm>
          <a:prstGeom prst="rect">
            <a:avLst/>
          </a:prstGeom>
          <a:noFill/>
        </p:spPr>
      </p:pic>
      <p:pic>
        <p:nvPicPr>
          <p:cNvPr id="717839" name="Picture 15"/>
          <p:cNvPicPr>
            <a:picLocks noChangeAspect="1" noChangeArrowheads="1"/>
          </p:cNvPicPr>
          <p:nvPr/>
        </p:nvPicPr>
        <p:blipFill>
          <a:blip r:embed="rId8" cstate="print"/>
          <a:srcRect/>
          <a:stretch>
            <a:fillRect/>
          </a:stretch>
        </p:blipFill>
        <p:spPr bwMode="auto">
          <a:xfrm>
            <a:off x="7575550" y="2495550"/>
            <a:ext cx="1254125" cy="1174750"/>
          </a:xfrm>
          <a:prstGeom prst="rect">
            <a:avLst/>
          </a:prstGeom>
          <a:noFill/>
        </p:spPr>
      </p:pic>
      <p:sp>
        <p:nvSpPr>
          <p:cNvPr id="717840" name="Text Box 16"/>
          <p:cNvSpPr txBox="1">
            <a:spLocks noChangeArrowheads="1"/>
          </p:cNvSpPr>
          <p:nvPr/>
        </p:nvSpPr>
        <p:spPr bwMode="auto">
          <a:xfrm>
            <a:off x="4529138" y="1592263"/>
            <a:ext cx="1517650" cy="488950"/>
          </a:xfrm>
          <a:prstGeom prst="rect">
            <a:avLst/>
          </a:prstGeom>
          <a:noFill/>
          <a:ln w="63500">
            <a:noFill/>
            <a:miter lim="800000"/>
            <a:headEnd/>
            <a:tailEnd/>
          </a:ln>
          <a:effectLst/>
        </p:spPr>
        <p:txBody>
          <a:bodyPr anchor="ctr">
            <a:spAutoFit/>
          </a:bodyPr>
          <a:lstStyle/>
          <a:p>
            <a:pPr>
              <a:spcBef>
                <a:spcPct val="50000"/>
              </a:spcBef>
            </a:pPr>
            <a:r>
              <a:rPr lang="en-US" sz="1300" b="1">
                <a:latin typeface="Arial" charset="0"/>
                <a:cs typeface="Arial" charset="0"/>
              </a:rPr>
              <a:t>Voltage IBE Gateway Server</a:t>
            </a:r>
          </a:p>
        </p:txBody>
      </p:sp>
      <p:sp>
        <p:nvSpPr>
          <p:cNvPr id="717841" name="Text Box 17"/>
          <p:cNvSpPr txBox="1">
            <a:spLocks noChangeArrowheads="1"/>
          </p:cNvSpPr>
          <p:nvPr/>
        </p:nvSpPr>
        <p:spPr bwMode="auto">
          <a:xfrm>
            <a:off x="6557963" y="2073275"/>
            <a:ext cx="1274762" cy="517525"/>
          </a:xfrm>
          <a:prstGeom prst="rect">
            <a:avLst/>
          </a:prstGeom>
          <a:noFill/>
          <a:ln w="63500">
            <a:noFill/>
            <a:miter lim="800000"/>
            <a:headEnd/>
            <a:tailEnd/>
          </a:ln>
          <a:effectLst/>
        </p:spPr>
        <p:txBody>
          <a:bodyPr anchor="ctr">
            <a:spAutoFit/>
          </a:bodyPr>
          <a:lstStyle/>
          <a:p>
            <a:pPr algn="r">
              <a:spcBef>
                <a:spcPct val="50000"/>
              </a:spcBef>
            </a:pPr>
            <a:r>
              <a:rPr lang="en-US" sz="1400" b="1" dirty="0">
                <a:latin typeface="Arial" charset="0"/>
                <a:cs typeface="Arial" charset="0"/>
              </a:rPr>
              <a:t>Exchange, Domino, etc.</a:t>
            </a:r>
          </a:p>
        </p:txBody>
      </p:sp>
      <p:pic>
        <p:nvPicPr>
          <p:cNvPr id="717842" name="Picture 18"/>
          <p:cNvPicPr>
            <a:picLocks noChangeAspect="1" noChangeArrowheads="1"/>
          </p:cNvPicPr>
          <p:nvPr/>
        </p:nvPicPr>
        <p:blipFill>
          <a:blip r:embed="rId9" cstate="print"/>
          <a:srcRect/>
          <a:stretch>
            <a:fillRect/>
          </a:stretch>
        </p:blipFill>
        <p:spPr bwMode="auto">
          <a:xfrm>
            <a:off x="6889750" y="2570163"/>
            <a:ext cx="842963" cy="862012"/>
          </a:xfrm>
          <a:prstGeom prst="rect">
            <a:avLst/>
          </a:prstGeom>
          <a:noFill/>
        </p:spPr>
      </p:pic>
      <p:grpSp>
        <p:nvGrpSpPr>
          <p:cNvPr id="717843" name="Group 19"/>
          <p:cNvGrpSpPr>
            <a:grpSpLocks/>
          </p:cNvGrpSpPr>
          <p:nvPr/>
        </p:nvGrpSpPr>
        <p:grpSpPr bwMode="auto">
          <a:xfrm>
            <a:off x="6742113" y="4584700"/>
            <a:ext cx="1976437" cy="676275"/>
            <a:chOff x="3775" y="3644"/>
            <a:chExt cx="1245" cy="426"/>
          </a:xfrm>
        </p:grpSpPr>
        <p:sp>
          <p:nvSpPr>
            <p:cNvPr id="717844" name="Rectangle 20"/>
            <p:cNvSpPr>
              <a:spLocks noChangeArrowheads="1"/>
            </p:cNvSpPr>
            <p:nvPr/>
          </p:nvSpPr>
          <p:spPr bwMode="auto">
            <a:xfrm>
              <a:off x="3775" y="3701"/>
              <a:ext cx="1152" cy="369"/>
            </a:xfrm>
            <a:prstGeom prst="rect">
              <a:avLst/>
            </a:prstGeom>
            <a:noFill/>
            <a:ln w="3175" cap="sq">
              <a:solidFill>
                <a:schemeClr val="accent2"/>
              </a:solidFill>
              <a:miter lim="800000"/>
              <a:headEnd type="none" w="sm" len="sm"/>
              <a:tailEnd type="none" w="sm" len="sm"/>
            </a:ln>
            <a:effectLst/>
          </p:spPr>
          <p:txBody>
            <a:bodyPr>
              <a:spAutoFit/>
            </a:bodyPr>
            <a:lstStyle/>
            <a:p>
              <a:pPr algn="ctr" eaLnBrk="1" hangingPunct="1">
                <a:lnSpc>
                  <a:spcPct val="90000"/>
                </a:lnSpc>
                <a:spcBef>
                  <a:spcPct val="20000"/>
                </a:spcBef>
                <a:buClr>
                  <a:schemeClr val="tx2"/>
                </a:buClr>
                <a:buSzPct val="90000"/>
                <a:buFont typeface="Symbol" pitchFamily="18" charset="2"/>
                <a:buNone/>
              </a:pPr>
              <a:r>
                <a:rPr lang="en-US" sz="1600" b="1">
                  <a:solidFill>
                    <a:srgbClr val="000000"/>
                  </a:solidFill>
                  <a:latin typeface="Arial" charset="0"/>
                  <a:cs typeface="Arial" charset="0"/>
                </a:rPr>
                <a:t>User receives</a:t>
              </a:r>
            </a:p>
            <a:p>
              <a:pPr algn="ctr" eaLnBrk="1" hangingPunct="1">
                <a:lnSpc>
                  <a:spcPct val="90000"/>
                </a:lnSpc>
                <a:spcBef>
                  <a:spcPct val="20000"/>
                </a:spcBef>
                <a:buClr>
                  <a:schemeClr val="tx2"/>
                </a:buClr>
                <a:buSzPct val="90000"/>
                <a:buFont typeface="Symbol" pitchFamily="18" charset="2"/>
                <a:buNone/>
              </a:pPr>
              <a:r>
                <a:rPr lang="en-US" sz="1600" b="1">
                  <a:solidFill>
                    <a:srgbClr val="000000"/>
                  </a:solidFill>
                  <a:latin typeface="Arial" charset="0"/>
                  <a:cs typeface="Arial" charset="0"/>
                </a:rPr>
                <a:t>encrypted email</a:t>
              </a:r>
              <a:endParaRPr lang="en-US" sz="1600" b="1">
                <a:solidFill>
                  <a:srgbClr val="000099"/>
                </a:solidFill>
                <a:latin typeface="Arial" charset="0"/>
                <a:cs typeface="Arial" charset="0"/>
              </a:endParaRPr>
            </a:p>
          </p:txBody>
        </p:sp>
        <p:sp>
          <p:nvSpPr>
            <p:cNvPr id="717845" name="Oval 21"/>
            <p:cNvSpPr>
              <a:spLocks noChangeAspect="1" noChangeArrowheads="1"/>
            </p:cNvSpPr>
            <p:nvPr/>
          </p:nvSpPr>
          <p:spPr bwMode="auto">
            <a:xfrm>
              <a:off x="4792" y="3644"/>
              <a:ext cx="228" cy="220"/>
            </a:xfrm>
            <a:prstGeom prst="ellipse">
              <a:avLst/>
            </a:prstGeom>
            <a:solidFill>
              <a:schemeClr val="bg1"/>
            </a:solidFill>
            <a:ln w="12700" cap="sq">
              <a:solidFill>
                <a:srgbClr val="FF6600"/>
              </a:solidFill>
              <a:round/>
              <a:headEnd type="none" w="lg" len="lg"/>
              <a:tailEnd type="none" w="lg" len="lg"/>
            </a:ln>
            <a:effectLst/>
          </p:spPr>
          <p:txBody>
            <a:bodyPr wrap="none" anchor="ctr"/>
            <a:lstStyle/>
            <a:p>
              <a:pPr algn="ctr" eaLnBrk="1" hangingPunct="1"/>
              <a:r>
                <a:rPr lang="en-US" sz="1600">
                  <a:solidFill>
                    <a:srgbClr val="000000"/>
                  </a:solidFill>
                  <a:latin typeface="Arial" charset="0"/>
                  <a:cs typeface="Arial" charset="0"/>
                </a:rPr>
                <a:t>3</a:t>
              </a:r>
            </a:p>
          </p:txBody>
        </p:sp>
      </p:grpSp>
      <p:sp>
        <p:nvSpPr>
          <p:cNvPr id="717846" name="Rectangle 22"/>
          <p:cNvSpPr>
            <a:spLocks noChangeArrowheads="1"/>
          </p:cNvSpPr>
          <p:nvPr/>
        </p:nvSpPr>
        <p:spPr bwMode="auto">
          <a:xfrm>
            <a:off x="363538" y="5483225"/>
            <a:ext cx="8461375" cy="1995488"/>
          </a:xfrm>
          <a:prstGeom prst="rect">
            <a:avLst/>
          </a:prstGeom>
          <a:noFill/>
          <a:ln w="9525" algn="ctr">
            <a:noFill/>
            <a:miter lim="800000"/>
            <a:headEnd/>
            <a:tailEnd/>
          </a:ln>
          <a:effectLst/>
        </p:spPr>
        <p:txBody>
          <a:bodyPr/>
          <a:lstStyle/>
          <a:p>
            <a:pPr marL="342900" indent="-342900" eaLnBrk="1" hangingPunct="1">
              <a:spcBef>
                <a:spcPct val="20000"/>
              </a:spcBef>
              <a:buClr>
                <a:srgbClr val="F45912"/>
              </a:buClr>
              <a:buSzPct val="75000"/>
              <a:buFont typeface="Wingdings 3" pitchFamily="18" charset="2"/>
              <a:buChar char="}"/>
            </a:pPr>
            <a:r>
              <a:rPr lang="en-US" sz="1600" dirty="0">
                <a:latin typeface="Arial" charset="0"/>
              </a:rPr>
              <a:t>IBE’s on-the-fly key generation capability enables end-to-end encryption with content scanning</a:t>
            </a:r>
          </a:p>
          <a:p>
            <a:pPr marL="742950" lvl="1" indent="-285750" eaLnBrk="1" hangingPunct="1">
              <a:spcBef>
                <a:spcPct val="20000"/>
              </a:spcBef>
              <a:buClr>
                <a:srgbClr val="F45912"/>
              </a:buClr>
              <a:buSzPct val="80000"/>
              <a:buFont typeface="Wingdings" pitchFamily="2" charset="2"/>
              <a:buChar char="§"/>
            </a:pPr>
            <a:r>
              <a:rPr lang="en-US" sz="1600" dirty="0">
                <a:latin typeface="Arial" charset="0"/>
              </a:rPr>
              <a:t>Filter for Viruses, Trojans, Spam, etc. </a:t>
            </a:r>
          </a:p>
          <a:p>
            <a:pPr marL="742950" lvl="1" indent="-285750" eaLnBrk="1" hangingPunct="1">
              <a:spcBef>
                <a:spcPct val="20000"/>
              </a:spcBef>
              <a:buClr>
                <a:srgbClr val="F45912"/>
              </a:buClr>
              <a:buSzPct val="80000"/>
              <a:buFont typeface="Wingdings" pitchFamily="2" charset="2"/>
              <a:buChar char="§"/>
            </a:pPr>
            <a:r>
              <a:rPr lang="en-US" sz="1600" dirty="0">
                <a:latin typeface="Arial" charset="0"/>
              </a:rPr>
              <a:t>Allows archiving email for compliance, audit</a:t>
            </a:r>
          </a:p>
        </p:txBody>
      </p:sp>
      <p:pic>
        <p:nvPicPr>
          <p:cNvPr id="717847" name="Picture 23"/>
          <p:cNvPicPr>
            <a:picLocks noChangeAspect="1" noChangeArrowheads="1"/>
          </p:cNvPicPr>
          <p:nvPr/>
        </p:nvPicPr>
        <p:blipFill>
          <a:blip r:embed="rId7" cstate="print"/>
          <a:srcRect/>
          <a:stretch>
            <a:fillRect/>
          </a:stretch>
        </p:blipFill>
        <p:spPr bwMode="auto">
          <a:xfrm>
            <a:off x="1474788" y="3498850"/>
            <a:ext cx="527050" cy="520700"/>
          </a:xfrm>
          <a:prstGeom prst="rect">
            <a:avLst/>
          </a:prstGeom>
          <a:noFill/>
        </p:spPr>
      </p:pic>
      <p:sp>
        <p:nvSpPr>
          <p:cNvPr id="717848" name="AutoShape 24"/>
          <p:cNvSpPr>
            <a:spLocks noChangeArrowheads="1"/>
          </p:cNvSpPr>
          <p:nvPr/>
        </p:nvSpPr>
        <p:spPr bwMode="auto">
          <a:xfrm>
            <a:off x="6018213" y="1290638"/>
            <a:ext cx="193675" cy="3556000"/>
          </a:xfrm>
          <a:prstGeom prst="roundRect">
            <a:avLst>
              <a:gd name="adj" fmla="val 36667"/>
            </a:avLst>
          </a:prstGeom>
          <a:solidFill>
            <a:srgbClr val="D7DBDC"/>
          </a:solidFill>
          <a:ln w="12700" cap="sq">
            <a:solidFill>
              <a:srgbClr val="7A7A7A"/>
            </a:solidFill>
            <a:round/>
            <a:headEnd/>
            <a:tailEnd/>
          </a:ln>
          <a:effectLst/>
        </p:spPr>
        <p:txBody>
          <a:bodyPr wrap="none" anchor="ctr"/>
          <a:lstStyle/>
          <a:p>
            <a:pPr algn="ctr"/>
            <a:endParaRPr lang="en-US" sz="1400" b="1">
              <a:latin typeface="Arial" charset="0"/>
              <a:cs typeface="Arial" charset="0"/>
            </a:endParaRPr>
          </a:p>
        </p:txBody>
      </p:sp>
      <p:pic>
        <p:nvPicPr>
          <p:cNvPr id="717849" name="Picture 25"/>
          <p:cNvPicPr>
            <a:picLocks noChangeAspect="1" noChangeArrowheads="1"/>
          </p:cNvPicPr>
          <p:nvPr/>
        </p:nvPicPr>
        <p:blipFill>
          <a:blip r:embed="rId10" cstate="print"/>
          <a:srcRect/>
          <a:stretch>
            <a:fillRect/>
          </a:stretch>
        </p:blipFill>
        <p:spPr bwMode="auto">
          <a:xfrm>
            <a:off x="2682875" y="3556000"/>
            <a:ext cx="563563" cy="425450"/>
          </a:xfrm>
          <a:prstGeom prst="rect">
            <a:avLst/>
          </a:prstGeom>
          <a:noFill/>
        </p:spPr>
      </p:pic>
      <p:sp>
        <p:nvSpPr>
          <p:cNvPr id="717850" name="AutoShape 26"/>
          <p:cNvSpPr>
            <a:spLocks noChangeArrowheads="1"/>
          </p:cNvSpPr>
          <p:nvPr/>
        </p:nvSpPr>
        <p:spPr bwMode="auto">
          <a:xfrm rot="10800000">
            <a:off x="2709863" y="3127375"/>
            <a:ext cx="449262" cy="1249363"/>
          </a:xfrm>
          <a:prstGeom prst="roundRect">
            <a:avLst>
              <a:gd name="adj" fmla="val 5148"/>
            </a:avLst>
          </a:prstGeom>
          <a:gradFill rotWithShape="0">
            <a:gsLst>
              <a:gs pos="0">
                <a:srgbClr val="F6763C">
                  <a:gamma/>
                  <a:tint val="8235"/>
                  <a:invGamma/>
                </a:srgbClr>
              </a:gs>
              <a:gs pos="100000">
                <a:srgbClr val="F6763C"/>
              </a:gs>
            </a:gsLst>
            <a:path path="shape">
              <a:fillToRect l="50000" t="50000" r="50000" b="50000"/>
            </a:path>
          </a:gradFill>
          <a:ln w="12700" cap="sq">
            <a:solidFill>
              <a:srgbClr val="7A7A7A"/>
            </a:solidFill>
            <a:round/>
            <a:headEnd/>
            <a:tailEnd/>
          </a:ln>
          <a:effectLst/>
        </p:spPr>
        <p:txBody>
          <a:bodyPr vert="eaVert" wrap="none" anchor="ctr"/>
          <a:lstStyle/>
          <a:p>
            <a:pPr algn="ctr"/>
            <a:r>
              <a:rPr lang="en-US" sz="1400" b="1">
                <a:latin typeface="Arial" charset="0"/>
                <a:cs typeface="Arial" charset="0"/>
              </a:rPr>
              <a:t>GW</a:t>
            </a:r>
          </a:p>
        </p:txBody>
      </p:sp>
      <p:sp>
        <p:nvSpPr>
          <p:cNvPr id="717851" name="Line 27"/>
          <p:cNvSpPr>
            <a:spLocks noChangeShapeType="1"/>
          </p:cNvSpPr>
          <p:nvPr/>
        </p:nvSpPr>
        <p:spPr bwMode="auto">
          <a:xfrm>
            <a:off x="4540250" y="2228850"/>
            <a:ext cx="682625" cy="838200"/>
          </a:xfrm>
          <a:prstGeom prst="line">
            <a:avLst/>
          </a:prstGeom>
          <a:noFill/>
          <a:ln w="50800">
            <a:solidFill>
              <a:srgbClr val="F49201"/>
            </a:solidFill>
            <a:round/>
            <a:headEnd type="triangle" w="sm" len="sm"/>
            <a:tailEnd type="triangle" w="sm" len="sm"/>
          </a:ln>
          <a:effectLst/>
        </p:spPr>
        <p:txBody>
          <a:bodyPr wrap="none" anchor="ctr"/>
          <a:lstStyle/>
          <a:p>
            <a:endParaRPr lang="en-US"/>
          </a:p>
        </p:txBody>
      </p:sp>
      <p:sp>
        <p:nvSpPr>
          <p:cNvPr id="717852" name="AutoShape 28"/>
          <p:cNvSpPr>
            <a:spLocks noChangeArrowheads="1"/>
          </p:cNvSpPr>
          <p:nvPr/>
        </p:nvSpPr>
        <p:spPr bwMode="auto">
          <a:xfrm rot="10800000">
            <a:off x="3476625" y="3127375"/>
            <a:ext cx="412750" cy="1249363"/>
          </a:xfrm>
          <a:prstGeom prst="roundRect">
            <a:avLst>
              <a:gd name="adj" fmla="val 5148"/>
            </a:avLst>
          </a:prstGeom>
          <a:gradFill rotWithShape="0">
            <a:gsLst>
              <a:gs pos="0">
                <a:schemeClr val="accent1">
                  <a:gamma/>
                  <a:tint val="8235"/>
                  <a:invGamma/>
                </a:schemeClr>
              </a:gs>
              <a:gs pos="100000">
                <a:schemeClr val="accent1"/>
              </a:gs>
            </a:gsLst>
            <a:path path="shape">
              <a:fillToRect l="50000" t="50000" r="50000" b="50000"/>
            </a:path>
          </a:gradFill>
          <a:ln w="12700" cap="sq">
            <a:solidFill>
              <a:srgbClr val="7A7A7A"/>
            </a:solidFill>
            <a:round/>
            <a:headEnd/>
            <a:tailEnd/>
          </a:ln>
          <a:effectLst/>
        </p:spPr>
        <p:txBody>
          <a:bodyPr vert="eaVert" wrap="none" anchor="ctr"/>
          <a:lstStyle/>
          <a:p>
            <a:pPr algn="ctr"/>
            <a:r>
              <a:rPr lang="en-US" sz="1400" b="1">
                <a:latin typeface="Arial" charset="0"/>
                <a:cs typeface="Arial" charset="0"/>
              </a:rPr>
              <a:t>Virus</a:t>
            </a:r>
          </a:p>
        </p:txBody>
      </p:sp>
      <p:sp>
        <p:nvSpPr>
          <p:cNvPr id="717853" name="AutoShape 29"/>
          <p:cNvSpPr>
            <a:spLocks noChangeArrowheads="1"/>
          </p:cNvSpPr>
          <p:nvPr/>
        </p:nvSpPr>
        <p:spPr bwMode="auto">
          <a:xfrm rot="10800000">
            <a:off x="3997325" y="3127375"/>
            <a:ext cx="412750" cy="1249363"/>
          </a:xfrm>
          <a:prstGeom prst="roundRect">
            <a:avLst>
              <a:gd name="adj" fmla="val 5148"/>
            </a:avLst>
          </a:prstGeom>
          <a:gradFill rotWithShape="0">
            <a:gsLst>
              <a:gs pos="0">
                <a:schemeClr val="accent1">
                  <a:gamma/>
                  <a:tint val="8235"/>
                  <a:invGamma/>
                </a:schemeClr>
              </a:gs>
              <a:gs pos="100000">
                <a:schemeClr val="accent1"/>
              </a:gs>
            </a:gsLst>
            <a:path path="shape">
              <a:fillToRect l="50000" t="50000" r="50000" b="50000"/>
            </a:path>
          </a:gradFill>
          <a:ln w="12700" cap="sq">
            <a:solidFill>
              <a:srgbClr val="7A7A7A"/>
            </a:solidFill>
            <a:round/>
            <a:headEnd/>
            <a:tailEnd/>
          </a:ln>
          <a:effectLst/>
        </p:spPr>
        <p:txBody>
          <a:bodyPr vert="eaVert" wrap="none" anchor="ctr"/>
          <a:lstStyle/>
          <a:p>
            <a:pPr algn="ctr"/>
            <a:r>
              <a:rPr lang="en-US" sz="1400" b="1">
                <a:latin typeface="Arial" charset="0"/>
                <a:cs typeface="Arial" charset="0"/>
              </a:rPr>
              <a:t>Audit</a:t>
            </a:r>
          </a:p>
        </p:txBody>
      </p:sp>
      <p:sp>
        <p:nvSpPr>
          <p:cNvPr id="717854" name="AutoShape 30"/>
          <p:cNvSpPr>
            <a:spLocks noChangeArrowheads="1"/>
          </p:cNvSpPr>
          <p:nvPr/>
        </p:nvSpPr>
        <p:spPr bwMode="auto">
          <a:xfrm rot="10800000">
            <a:off x="4516438" y="3127375"/>
            <a:ext cx="412750" cy="1249363"/>
          </a:xfrm>
          <a:prstGeom prst="roundRect">
            <a:avLst>
              <a:gd name="adj" fmla="val 5148"/>
            </a:avLst>
          </a:prstGeom>
          <a:gradFill rotWithShape="0">
            <a:gsLst>
              <a:gs pos="0">
                <a:schemeClr val="accent1">
                  <a:gamma/>
                  <a:tint val="8235"/>
                  <a:invGamma/>
                </a:schemeClr>
              </a:gs>
              <a:gs pos="100000">
                <a:schemeClr val="accent1"/>
              </a:gs>
            </a:gsLst>
            <a:path path="shape">
              <a:fillToRect l="50000" t="50000" r="50000" b="50000"/>
            </a:path>
          </a:gradFill>
          <a:ln w="12700" cap="sq">
            <a:solidFill>
              <a:srgbClr val="7A7A7A"/>
            </a:solidFill>
            <a:round/>
            <a:headEnd/>
            <a:tailEnd/>
          </a:ln>
          <a:effectLst/>
        </p:spPr>
        <p:txBody>
          <a:bodyPr vert="eaVert" wrap="none" anchor="ctr"/>
          <a:lstStyle/>
          <a:p>
            <a:pPr algn="ctr"/>
            <a:r>
              <a:rPr lang="en-US" sz="1400" b="1">
                <a:latin typeface="Arial" charset="0"/>
                <a:cs typeface="Arial" charset="0"/>
              </a:rPr>
              <a:t>Archive</a:t>
            </a:r>
          </a:p>
        </p:txBody>
      </p:sp>
      <p:grpSp>
        <p:nvGrpSpPr>
          <p:cNvPr id="717855" name="Group 31"/>
          <p:cNvGrpSpPr>
            <a:grpSpLocks/>
          </p:cNvGrpSpPr>
          <p:nvPr/>
        </p:nvGrpSpPr>
        <p:grpSpPr bwMode="auto">
          <a:xfrm>
            <a:off x="3436938" y="4608513"/>
            <a:ext cx="1976437" cy="627062"/>
            <a:chOff x="3775" y="3644"/>
            <a:chExt cx="1245" cy="395"/>
          </a:xfrm>
        </p:grpSpPr>
        <p:sp>
          <p:nvSpPr>
            <p:cNvPr id="717856" name="Rectangle 32"/>
            <p:cNvSpPr>
              <a:spLocks noChangeArrowheads="1"/>
            </p:cNvSpPr>
            <p:nvPr/>
          </p:nvSpPr>
          <p:spPr bwMode="auto">
            <a:xfrm>
              <a:off x="3775" y="3701"/>
              <a:ext cx="1152" cy="338"/>
            </a:xfrm>
            <a:prstGeom prst="rect">
              <a:avLst/>
            </a:prstGeom>
            <a:noFill/>
            <a:ln w="3175" cap="sq">
              <a:solidFill>
                <a:schemeClr val="accent2"/>
              </a:solidFill>
              <a:miter lim="800000"/>
              <a:headEnd type="none" w="sm" len="sm"/>
              <a:tailEnd type="none" w="sm" len="sm"/>
            </a:ln>
            <a:effectLst/>
          </p:spPr>
          <p:txBody>
            <a:bodyPr>
              <a:spAutoFit/>
            </a:bodyPr>
            <a:lstStyle/>
            <a:p>
              <a:pPr algn="ctr" eaLnBrk="1" hangingPunct="1">
                <a:lnSpc>
                  <a:spcPct val="90000"/>
                </a:lnSpc>
                <a:spcBef>
                  <a:spcPct val="20000"/>
                </a:spcBef>
                <a:buClr>
                  <a:schemeClr val="tx2"/>
                </a:buClr>
                <a:buSzPct val="90000"/>
                <a:buFont typeface="Symbol" pitchFamily="18" charset="2"/>
                <a:buNone/>
              </a:pPr>
              <a:r>
                <a:rPr lang="en-US" sz="1600" b="1">
                  <a:solidFill>
                    <a:srgbClr val="000000"/>
                  </a:solidFill>
                  <a:latin typeface="Arial" charset="0"/>
                  <a:cs typeface="Arial" charset="0"/>
                </a:rPr>
                <a:t>Email is scanned</a:t>
              </a:r>
              <a:endParaRPr lang="en-US" sz="1600" b="1">
                <a:solidFill>
                  <a:srgbClr val="000099"/>
                </a:solidFill>
                <a:latin typeface="Arial" charset="0"/>
                <a:cs typeface="Arial" charset="0"/>
              </a:endParaRPr>
            </a:p>
          </p:txBody>
        </p:sp>
        <p:sp>
          <p:nvSpPr>
            <p:cNvPr id="717857" name="Oval 33"/>
            <p:cNvSpPr>
              <a:spLocks noChangeAspect="1" noChangeArrowheads="1"/>
            </p:cNvSpPr>
            <p:nvPr/>
          </p:nvSpPr>
          <p:spPr bwMode="auto">
            <a:xfrm>
              <a:off x="4792" y="3644"/>
              <a:ext cx="228" cy="220"/>
            </a:xfrm>
            <a:prstGeom prst="ellipse">
              <a:avLst/>
            </a:prstGeom>
            <a:solidFill>
              <a:schemeClr val="bg1"/>
            </a:solidFill>
            <a:ln w="12700" cap="sq">
              <a:solidFill>
                <a:srgbClr val="FF6600"/>
              </a:solidFill>
              <a:round/>
              <a:headEnd type="none" w="lg" len="lg"/>
              <a:tailEnd type="none" w="lg" len="lg"/>
            </a:ln>
            <a:effectLst/>
          </p:spPr>
          <p:txBody>
            <a:bodyPr wrap="none" anchor="ctr"/>
            <a:lstStyle/>
            <a:p>
              <a:pPr algn="ctr" eaLnBrk="1" hangingPunct="1"/>
              <a:r>
                <a:rPr lang="en-US" sz="1600">
                  <a:solidFill>
                    <a:srgbClr val="000000"/>
                  </a:solidFill>
                  <a:latin typeface="Arial" charset="0"/>
                  <a:cs typeface="Arial" charset="0"/>
                </a:rPr>
                <a:t>2</a:t>
              </a:r>
            </a:p>
          </p:txBody>
        </p:sp>
      </p:grpSp>
      <p:grpSp>
        <p:nvGrpSpPr>
          <p:cNvPr id="717858" name="Group 34"/>
          <p:cNvGrpSpPr>
            <a:grpSpLocks/>
          </p:cNvGrpSpPr>
          <p:nvPr/>
        </p:nvGrpSpPr>
        <p:grpSpPr bwMode="auto">
          <a:xfrm>
            <a:off x="120650" y="4608513"/>
            <a:ext cx="1976438" cy="627062"/>
            <a:chOff x="3775" y="3644"/>
            <a:chExt cx="1245" cy="395"/>
          </a:xfrm>
        </p:grpSpPr>
        <p:sp>
          <p:nvSpPr>
            <p:cNvPr id="717859" name="Rectangle 35"/>
            <p:cNvSpPr>
              <a:spLocks noChangeArrowheads="1"/>
            </p:cNvSpPr>
            <p:nvPr/>
          </p:nvSpPr>
          <p:spPr bwMode="auto">
            <a:xfrm>
              <a:off x="3775" y="3701"/>
              <a:ext cx="1152" cy="338"/>
            </a:xfrm>
            <a:prstGeom prst="rect">
              <a:avLst/>
            </a:prstGeom>
            <a:noFill/>
            <a:ln w="3175" cap="sq">
              <a:solidFill>
                <a:schemeClr val="accent2"/>
              </a:solidFill>
              <a:miter lim="800000"/>
              <a:headEnd type="none" w="sm" len="sm"/>
              <a:tailEnd type="none" w="sm" len="sm"/>
            </a:ln>
            <a:effectLst/>
          </p:spPr>
          <p:txBody>
            <a:bodyPr>
              <a:spAutoFit/>
            </a:bodyPr>
            <a:lstStyle/>
            <a:p>
              <a:pPr algn="ctr" eaLnBrk="1" hangingPunct="1">
                <a:lnSpc>
                  <a:spcPct val="90000"/>
                </a:lnSpc>
                <a:spcBef>
                  <a:spcPct val="20000"/>
                </a:spcBef>
                <a:buClr>
                  <a:schemeClr val="tx2"/>
                </a:buClr>
                <a:buSzPct val="90000"/>
                <a:buFont typeface="Symbol" pitchFamily="18" charset="2"/>
                <a:buNone/>
              </a:pPr>
              <a:r>
                <a:rPr lang="en-US" sz="1600" b="1">
                  <a:solidFill>
                    <a:srgbClr val="000000"/>
                  </a:solidFill>
                  <a:latin typeface="Arial" charset="0"/>
                  <a:cs typeface="Arial" charset="0"/>
                </a:rPr>
                <a:t>Encrypted </a:t>
              </a:r>
              <a:br>
                <a:rPr lang="en-US" sz="1600" b="1">
                  <a:solidFill>
                    <a:srgbClr val="000000"/>
                  </a:solidFill>
                  <a:latin typeface="Arial" charset="0"/>
                  <a:cs typeface="Arial" charset="0"/>
                </a:rPr>
              </a:br>
              <a:r>
                <a:rPr lang="en-US" sz="1600" b="1">
                  <a:solidFill>
                    <a:srgbClr val="000000"/>
                  </a:solidFill>
                  <a:latin typeface="Arial" charset="0"/>
                  <a:cs typeface="Arial" charset="0"/>
                </a:rPr>
                <a:t>email arrives</a:t>
              </a:r>
              <a:endParaRPr lang="en-US" sz="1600" b="1">
                <a:solidFill>
                  <a:srgbClr val="000099"/>
                </a:solidFill>
                <a:latin typeface="Arial" charset="0"/>
                <a:cs typeface="Arial" charset="0"/>
              </a:endParaRPr>
            </a:p>
          </p:txBody>
        </p:sp>
        <p:sp>
          <p:nvSpPr>
            <p:cNvPr id="717860" name="Oval 36"/>
            <p:cNvSpPr>
              <a:spLocks noChangeAspect="1" noChangeArrowheads="1"/>
            </p:cNvSpPr>
            <p:nvPr/>
          </p:nvSpPr>
          <p:spPr bwMode="auto">
            <a:xfrm>
              <a:off x="4792" y="3644"/>
              <a:ext cx="228" cy="220"/>
            </a:xfrm>
            <a:prstGeom prst="ellipse">
              <a:avLst/>
            </a:prstGeom>
            <a:solidFill>
              <a:schemeClr val="bg1"/>
            </a:solidFill>
            <a:ln w="12700" cap="sq">
              <a:solidFill>
                <a:srgbClr val="FF6600"/>
              </a:solidFill>
              <a:round/>
              <a:headEnd type="none" w="lg" len="lg"/>
              <a:tailEnd type="none" w="lg" len="lg"/>
            </a:ln>
            <a:effectLst/>
          </p:spPr>
          <p:txBody>
            <a:bodyPr wrap="none" anchor="ctr"/>
            <a:lstStyle/>
            <a:p>
              <a:pPr algn="ctr" eaLnBrk="1" hangingPunct="1"/>
              <a:r>
                <a:rPr lang="en-US" sz="1600">
                  <a:solidFill>
                    <a:srgbClr val="000000"/>
                  </a:solidFill>
                  <a:latin typeface="Arial" charset="0"/>
                  <a:cs typeface="Arial" charset="0"/>
                </a:rPr>
                <a:t>1</a:t>
              </a:r>
            </a:p>
          </p:txBody>
        </p:sp>
      </p:grpSp>
      <p:graphicFrame>
        <p:nvGraphicFramePr>
          <p:cNvPr id="717861" name="Object 37"/>
          <p:cNvGraphicFramePr>
            <a:graphicFrameLocks noChangeAspect="1"/>
          </p:cNvGraphicFramePr>
          <p:nvPr/>
        </p:nvGraphicFramePr>
        <p:xfrm>
          <a:off x="4432300" y="2227263"/>
          <a:ext cx="430213" cy="206375"/>
        </p:xfrm>
        <a:graphic>
          <a:graphicData uri="http://schemas.openxmlformats.org/presentationml/2006/ole">
            <mc:AlternateContent xmlns:mc="http://schemas.openxmlformats.org/markup-compatibility/2006">
              <mc:Choice xmlns:v="urn:schemas-microsoft-com:vml" Requires="v">
                <p:oleObj spid="_x0000_s717867" name="Photo Editor Photo" r:id="rId11" imgW="952633" imgH="457143" progId="">
                  <p:embed/>
                </p:oleObj>
              </mc:Choice>
              <mc:Fallback>
                <p:oleObj name="Photo Editor Photo" r:id="rId11" imgW="952633" imgH="457143" progId="">
                  <p:embed/>
                  <p:pic>
                    <p:nvPicPr>
                      <p:cNvPr id="0" name="Picture 37"/>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32300" y="2227263"/>
                        <a:ext cx="430213"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862" name="AutoShape 38"/>
          <p:cNvSpPr>
            <a:spLocks noChangeArrowheads="1"/>
          </p:cNvSpPr>
          <p:nvPr/>
        </p:nvSpPr>
        <p:spPr bwMode="auto">
          <a:xfrm rot="10800000">
            <a:off x="5248275" y="3127375"/>
            <a:ext cx="460375" cy="1249363"/>
          </a:xfrm>
          <a:prstGeom prst="roundRect">
            <a:avLst>
              <a:gd name="adj" fmla="val 5148"/>
            </a:avLst>
          </a:prstGeom>
          <a:gradFill rotWithShape="0">
            <a:gsLst>
              <a:gs pos="0">
                <a:srgbClr val="F6763C">
                  <a:gamma/>
                  <a:tint val="8235"/>
                  <a:invGamma/>
                </a:srgbClr>
              </a:gs>
              <a:gs pos="100000">
                <a:srgbClr val="F6763C"/>
              </a:gs>
            </a:gsLst>
            <a:path path="shape">
              <a:fillToRect l="50000" t="50000" r="50000" b="50000"/>
            </a:path>
          </a:gradFill>
          <a:ln w="12700" cap="sq">
            <a:solidFill>
              <a:srgbClr val="7A7A7A"/>
            </a:solidFill>
            <a:round/>
            <a:headEnd/>
            <a:tailEnd/>
          </a:ln>
          <a:effectLst/>
        </p:spPr>
        <p:txBody>
          <a:bodyPr vert="eaVert" wrap="none" anchor="ctr"/>
          <a:lstStyle/>
          <a:p>
            <a:pPr algn="ctr"/>
            <a:r>
              <a:rPr lang="en-US" sz="1400" b="1">
                <a:latin typeface="Arial" charset="0"/>
                <a:cs typeface="Arial" charset="0"/>
              </a:rPr>
              <a:t>GW</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25 3.30862E-6 L -3.61111E-6 3.30862E-6 " pathEditMode="relative" rAng="0" ptsTypes="AA">
                                      <p:cBhvr>
                                        <p:cTn id="6" dur="2000" fill="hold"/>
                                        <p:tgtEl>
                                          <p:spTgt spid="717838"/>
                                        </p:tgtEl>
                                        <p:attrNameLst>
                                          <p:attrName>ppt_x</p:attrName>
                                          <p:attrName>ppt_y</p:attrName>
                                        </p:attrNameLst>
                                      </p:cBhvr>
                                      <p:rCtr x="-125" y="0"/>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717861"/>
                                        </p:tgtEl>
                                        <p:attrNameLst>
                                          <p:attrName>style.visibility</p:attrName>
                                        </p:attrNameLst>
                                      </p:cBhvr>
                                      <p:to>
                                        <p:strVal val="visible"/>
                                      </p:to>
                                    </p:set>
                                  </p:childTnLst>
                                </p:cTn>
                              </p:par>
                            </p:childTnLst>
                          </p:cTn>
                        </p:par>
                        <p:par>
                          <p:cTn id="10" fill="hold">
                            <p:stCondLst>
                              <p:cond delay="2000"/>
                            </p:stCondLst>
                            <p:childTnLst>
                              <p:par>
                                <p:cTn id="11" presetID="49" presetClass="path" presetSubtype="0" accel="50000" decel="50000" fill="hold" nodeType="afterEffect">
                                  <p:stCondLst>
                                    <p:cond delay="0"/>
                                  </p:stCondLst>
                                  <p:childTnLst>
                                    <p:animMotion origin="layout" path="M 2.77778E-7 2.50232E-7 L 0.09167 0.15964 " pathEditMode="relative" rAng="0" ptsTypes="AA">
                                      <p:cBhvr>
                                        <p:cTn id="12" dur="2000" fill="hold"/>
                                        <p:tgtEl>
                                          <p:spTgt spid="717861"/>
                                        </p:tgtEl>
                                        <p:attrNameLst>
                                          <p:attrName>ppt_x</p:attrName>
                                          <p:attrName>ppt_y</p:attrName>
                                        </p:attrNameLst>
                                      </p:cBhvr>
                                      <p:rCtr x="46" y="80"/>
                                    </p:animMotion>
                                  </p:childTnLst>
                                </p:cTn>
                              </p:par>
                            </p:childTnLst>
                          </p:cTn>
                        </p:par>
                        <p:par>
                          <p:cTn id="13" fill="hold">
                            <p:stCondLst>
                              <p:cond delay="4000"/>
                            </p:stCondLst>
                            <p:childTnLst>
                              <p:par>
                                <p:cTn id="14" presetID="35" presetClass="path" presetSubtype="0" accel="50000" decel="50000" fill="hold" nodeType="afterEffect">
                                  <p:stCondLst>
                                    <p:cond delay="0"/>
                                  </p:stCondLst>
                                  <p:childTnLst>
                                    <p:animMotion origin="layout" path="M 0.27726 3.6608E-6 L -0.00156 3.6608E-6 " pathEditMode="relative" rAng="0" ptsTypes="AA">
                                      <p:cBhvr>
                                        <p:cTn id="15" dur="2000" fill="hold"/>
                                        <p:tgtEl>
                                          <p:spTgt spid="717849"/>
                                        </p:tgtEl>
                                        <p:attrNameLst>
                                          <p:attrName>ppt_x</p:attrName>
                                          <p:attrName>ppt_y</p:attrName>
                                        </p:attrNameLst>
                                      </p:cBhvr>
                                      <p:rCtr x="-139" y="0"/>
                                    </p:animMotion>
                                  </p:childTnLst>
                                </p:cTn>
                              </p:par>
                            </p:childTnLst>
                          </p:cTn>
                        </p:par>
                        <p:par>
                          <p:cTn id="16" fill="hold">
                            <p:stCondLst>
                              <p:cond delay="6000"/>
                            </p:stCondLst>
                            <p:childTnLst>
                              <p:par>
                                <p:cTn id="17" presetID="35" presetClass="path" presetSubtype="0" accel="50000" decel="50000" fill="hold" nodeType="afterEffect">
                                  <p:stCondLst>
                                    <p:cond delay="0"/>
                                  </p:stCondLst>
                                  <p:childTnLst>
                                    <p:animMotion origin="layout" path="M 0.18247 -0.00324 L -0.00555 -0.00324 " pathEditMode="relative" rAng="0" ptsTypes="AA">
                                      <p:cBhvr>
                                        <p:cTn id="18" dur="2000" fill="hold"/>
                                        <p:tgtEl>
                                          <p:spTgt spid="717847"/>
                                        </p:tgtEl>
                                        <p:attrNameLst>
                                          <p:attrName>ppt_x</p:attrName>
                                          <p:attrName>ppt_y</p:attrName>
                                        </p:attrNameLst>
                                      </p:cBhvr>
                                      <p:rCtr x="-94" y="0"/>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858"/>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717847"/>
                                        </p:tgtEl>
                                        <p:attrNameLst>
                                          <p:attrName>style.visibility</p:attrName>
                                        </p:attrNameLst>
                                      </p:cBhvr>
                                      <p:to>
                                        <p:strVal val="visible"/>
                                      </p:to>
                                    </p:set>
                                  </p:childTnLst>
                                </p:cTn>
                              </p:par>
                            </p:childTnLst>
                          </p:cTn>
                        </p:par>
                        <p:par>
                          <p:cTn id="26" fill="hold">
                            <p:stCondLst>
                              <p:cond delay="0"/>
                            </p:stCondLst>
                            <p:childTnLst>
                              <p:par>
                                <p:cTn id="27" presetID="63" presetClass="path" presetSubtype="0" accel="50000" decel="50000" fill="hold" nodeType="afterEffect">
                                  <p:stCondLst>
                                    <p:cond delay="0"/>
                                  </p:stCondLst>
                                  <p:childTnLst>
                                    <p:animMotion origin="layout" path="M -4.16667E-6 -0.00487 L 0.1816 -0.00487 " pathEditMode="relative" rAng="0" ptsTypes="AA">
                                      <p:cBhvr>
                                        <p:cTn id="28" dur="2000" fill="hold"/>
                                        <p:tgtEl>
                                          <p:spTgt spid="717847"/>
                                        </p:tgtEl>
                                        <p:attrNameLst>
                                          <p:attrName>ppt_x</p:attrName>
                                          <p:attrName>ppt_y</p:attrName>
                                        </p:attrNameLst>
                                      </p:cBhvr>
                                      <p:rCtr x="91" y="0"/>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17855"/>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717827"/>
                                        </p:tgtEl>
                                        <p:attrNameLst>
                                          <p:attrName>style.visibility</p:attrName>
                                        </p:attrNameLst>
                                      </p:cBhvr>
                                      <p:to>
                                        <p:strVal val="visible"/>
                                      </p:to>
                                    </p:set>
                                  </p:childTnLst>
                                </p:cTn>
                              </p:par>
                            </p:childTnLst>
                          </p:cTn>
                        </p:par>
                        <p:par>
                          <p:cTn id="36" fill="hold">
                            <p:stCondLst>
                              <p:cond delay="0"/>
                            </p:stCondLst>
                            <p:childTnLst>
                              <p:par>
                                <p:cTn id="37" presetID="49" presetClass="path" presetSubtype="0" accel="50000" decel="50000" fill="hold" nodeType="afterEffect">
                                  <p:stCondLst>
                                    <p:cond delay="0"/>
                                  </p:stCondLst>
                                  <p:childTnLst>
                                    <p:animMotion origin="layout" path="M -3.88889E-6 6.0241E-7 L -0.09791 0.16219 " pathEditMode="relative" rAng="0" ptsTypes="AA">
                                      <p:cBhvr>
                                        <p:cTn id="38" dur="2000" fill="hold"/>
                                        <p:tgtEl>
                                          <p:spTgt spid="717827"/>
                                        </p:tgtEl>
                                        <p:attrNameLst>
                                          <p:attrName>ppt_x</p:attrName>
                                          <p:attrName>ppt_y</p:attrName>
                                        </p:attrNameLst>
                                      </p:cBhvr>
                                      <p:rCtr x="-49" y="81"/>
                                    </p:animMotion>
                                  </p:childTnLst>
                                </p:cTn>
                              </p:par>
                            </p:childTnLst>
                          </p:cTn>
                        </p:par>
                        <p:par>
                          <p:cTn id="39" fill="hold">
                            <p:stCondLst>
                              <p:cond delay="2000"/>
                            </p:stCondLst>
                            <p:childTnLst>
                              <p:par>
                                <p:cTn id="40" presetID="1" presetClass="entr" presetSubtype="0" fill="hold" nodeType="afterEffect">
                                  <p:stCondLst>
                                    <p:cond delay="0"/>
                                  </p:stCondLst>
                                  <p:childTnLst>
                                    <p:set>
                                      <p:cBhvr>
                                        <p:cTn id="41" dur="1" fill="hold">
                                          <p:stCondLst>
                                            <p:cond delay="0"/>
                                          </p:stCondLst>
                                        </p:cTn>
                                        <p:tgtEl>
                                          <p:spTgt spid="717849"/>
                                        </p:tgtEl>
                                        <p:attrNameLst>
                                          <p:attrName>style.visibility</p:attrName>
                                        </p:attrNameLst>
                                      </p:cBhvr>
                                      <p:to>
                                        <p:strVal val="visible"/>
                                      </p:to>
                                    </p:set>
                                  </p:childTnLst>
                                </p:cTn>
                              </p:par>
                            </p:childTnLst>
                          </p:cTn>
                        </p:par>
                        <p:par>
                          <p:cTn id="42" fill="hold">
                            <p:stCondLst>
                              <p:cond delay="2000"/>
                            </p:stCondLst>
                            <p:childTnLst>
                              <p:par>
                                <p:cTn id="43" presetID="63" presetClass="path" presetSubtype="0" accel="50000" decel="50000" fill="hold" nodeType="afterEffect">
                                  <p:stCondLst>
                                    <p:cond delay="0"/>
                                  </p:stCondLst>
                                  <p:childTnLst>
                                    <p:animMotion origin="layout" path="M -8.33333E-7 -8.34106E-8 L 0.27726 -8.34106E-8 " pathEditMode="relative" rAng="0" ptsTypes="AA">
                                      <p:cBhvr>
                                        <p:cTn id="44" dur="2000" fill="hold"/>
                                        <p:tgtEl>
                                          <p:spTgt spid="717849"/>
                                        </p:tgtEl>
                                        <p:attrNameLst>
                                          <p:attrName>ppt_x</p:attrName>
                                          <p:attrName>ppt_y</p:attrName>
                                        </p:attrNameLst>
                                      </p:cBhvr>
                                      <p:rCtr x="139" y="0"/>
                                    </p:animMotion>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17843"/>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717838"/>
                                        </p:tgtEl>
                                        <p:attrNameLst>
                                          <p:attrName>style.visibility</p:attrName>
                                        </p:attrNameLst>
                                      </p:cBhvr>
                                      <p:to>
                                        <p:strVal val="visible"/>
                                      </p:to>
                                    </p:set>
                                  </p:childTnLst>
                                </p:cTn>
                              </p:par>
                            </p:childTnLst>
                          </p:cTn>
                        </p:par>
                        <p:par>
                          <p:cTn id="52" fill="hold">
                            <p:stCondLst>
                              <p:cond delay="0"/>
                            </p:stCondLst>
                            <p:childTnLst>
                              <p:par>
                                <p:cTn id="53" presetID="63" presetClass="path" presetSubtype="0" accel="50000" decel="50000" fill="hold" nodeType="afterEffect">
                                  <p:stCondLst>
                                    <p:cond delay="0"/>
                                  </p:stCondLst>
                                  <p:childTnLst>
                                    <p:animMotion origin="layout" path="M 0.0 0.0  L 0.25 0.0  E" pathEditMode="relative" ptsTypes="">
                                      <p:cBhvr>
                                        <p:cTn id="54" dur="2000" fill="hold"/>
                                        <p:tgtEl>
                                          <p:spTgt spid="71783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a:xfrm>
            <a:off x="600890" y="704088"/>
            <a:ext cx="8085909" cy="536883"/>
          </a:xfrm>
        </p:spPr>
        <p:txBody>
          <a:bodyPr>
            <a:normAutofit fontScale="90000"/>
          </a:bodyPr>
          <a:lstStyle/>
          <a:p>
            <a:r>
              <a:rPr lang="en-US" dirty="0"/>
              <a:t>Identity-Based Encryption (IBE)</a:t>
            </a:r>
          </a:p>
        </p:txBody>
      </p:sp>
      <p:sp>
        <p:nvSpPr>
          <p:cNvPr id="819203" name="Rectangle 3"/>
          <p:cNvSpPr>
            <a:spLocks noGrp="1" noChangeArrowheads="1"/>
          </p:cNvSpPr>
          <p:nvPr>
            <p:ph idx="1"/>
          </p:nvPr>
        </p:nvSpPr>
        <p:spPr>
          <a:xfrm>
            <a:off x="685800" y="1447800"/>
            <a:ext cx="7053263" cy="4343400"/>
          </a:xfrm>
        </p:spPr>
        <p:txBody>
          <a:bodyPr>
            <a:normAutofit fontScale="92500" lnSpcReduction="20000"/>
          </a:bodyPr>
          <a:lstStyle/>
          <a:p>
            <a:r>
              <a:rPr lang="en-US" sz="1800" dirty="0" smtClean="0"/>
              <a:t>IBE</a:t>
            </a:r>
            <a:endParaRPr lang="en-US" sz="1800" dirty="0"/>
          </a:p>
          <a:p>
            <a:pPr lvl="1"/>
            <a:r>
              <a:rPr lang="en-US" sz="1600" dirty="0"/>
              <a:t>Originally proposed by </a:t>
            </a:r>
            <a:r>
              <a:rPr lang="en-US" sz="1600" dirty="0" err="1"/>
              <a:t>Adi</a:t>
            </a:r>
            <a:r>
              <a:rPr lang="en-US" sz="1600" dirty="0"/>
              <a:t> Shamir, co-inventor of the RSA Algorithm, in 1984</a:t>
            </a:r>
          </a:p>
          <a:p>
            <a:pPr lvl="1"/>
            <a:endParaRPr lang="en-US" sz="1600" dirty="0"/>
          </a:p>
          <a:p>
            <a:r>
              <a:rPr lang="en-US" sz="1800" dirty="0"/>
              <a:t>First practical implementation</a:t>
            </a:r>
          </a:p>
          <a:p>
            <a:pPr lvl="1"/>
            <a:r>
              <a:rPr lang="en-US" sz="1600" dirty="0"/>
              <a:t>Research funded by DARPA</a:t>
            </a:r>
          </a:p>
          <a:p>
            <a:pPr lvl="1"/>
            <a:r>
              <a:rPr lang="en-US" sz="1600" dirty="0" err="1"/>
              <a:t>Boneh</a:t>
            </a:r>
            <a:r>
              <a:rPr lang="en-US" sz="1600" dirty="0"/>
              <a:t>-Franklin Algorithm published at Crypto 2001</a:t>
            </a:r>
          </a:p>
          <a:p>
            <a:pPr lvl="1"/>
            <a:r>
              <a:rPr lang="en-US" sz="1600" dirty="0"/>
              <a:t>Based on well-tested building blocks for encryption: </a:t>
            </a:r>
            <a:br>
              <a:rPr lang="en-US" sz="1600" dirty="0"/>
            </a:br>
            <a:r>
              <a:rPr lang="en-US" sz="1600" dirty="0"/>
              <a:t>PKCS #7, S/MIME(CMS), 3DES, AES, SHA-256, DSS, SSL</a:t>
            </a:r>
          </a:p>
          <a:p>
            <a:pPr lvl="1"/>
            <a:endParaRPr lang="en-US" sz="1600" dirty="0"/>
          </a:p>
          <a:p>
            <a:r>
              <a:rPr lang="en-US" sz="1800" dirty="0"/>
              <a:t>Industry acceptance</a:t>
            </a:r>
          </a:p>
          <a:p>
            <a:pPr lvl="1"/>
            <a:r>
              <a:rPr lang="en-US" sz="1600" dirty="0"/>
              <a:t>Over 200 scientific publications on IBE/Pairings</a:t>
            </a:r>
          </a:p>
          <a:p>
            <a:pPr lvl="1"/>
            <a:r>
              <a:rPr lang="en-US" sz="1600" dirty="0"/>
              <a:t>Dan </a:t>
            </a:r>
            <a:r>
              <a:rPr lang="en-US" sz="1600" dirty="0" err="1"/>
              <a:t>Boneh</a:t>
            </a:r>
            <a:r>
              <a:rPr lang="en-US" sz="1600" dirty="0"/>
              <a:t> awarded 2005 RSA Conference Award for Mathematics</a:t>
            </a:r>
          </a:p>
          <a:p>
            <a:pPr lvl="1"/>
            <a:endParaRPr lang="en-US" sz="1600" dirty="0"/>
          </a:p>
          <a:p>
            <a:r>
              <a:rPr lang="en-US" sz="1800" dirty="0"/>
              <a:t>Standardization Efforts</a:t>
            </a:r>
          </a:p>
          <a:p>
            <a:pPr lvl="1"/>
            <a:r>
              <a:rPr lang="en-US" sz="1600" dirty="0"/>
              <a:t>IBE being standardized by NIST and IEEE 1363.3</a:t>
            </a:r>
          </a:p>
          <a:p>
            <a:pPr lvl="1"/>
            <a:r>
              <a:rPr lang="en-US" sz="1600" dirty="0"/>
              <a:t>IETF S/MIME?</a:t>
            </a:r>
          </a:p>
          <a:p>
            <a:endParaRPr lang="en-US" sz="1800" dirty="0"/>
          </a:p>
        </p:txBody>
      </p:sp>
      <p:sp>
        <p:nvSpPr>
          <p:cNvPr id="9" name="Slide Number Placeholder 3"/>
          <p:cNvSpPr>
            <a:spLocks noGrp="1"/>
          </p:cNvSpPr>
          <p:nvPr>
            <p:ph type="sldNum" sz="quarter" idx="12"/>
          </p:nvPr>
        </p:nvSpPr>
        <p:spPr/>
        <p:txBody>
          <a:bodyPr/>
          <a:lstStyle/>
          <a:p>
            <a:fld id="{97CB1890-D4FC-48C0-8DB1-96D76D2C7ECC}" type="slidenum">
              <a:rPr lang="en-US"/>
              <a:pPr/>
              <a:t>15</a:t>
            </a:fld>
            <a:endParaRPr lang="en-US"/>
          </a:p>
        </p:txBody>
      </p:sp>
      <p:pic>
        <p:nvPicPr>
          <p:cNvPr id="819204" name="Picture 4" descr="Darpa_logo"/>
          <p:cNvPicPr>
            <a:picLocks noChangeAspect="1" noChangeArrowheads="1"/>
          </p:cNvPicPr>
          <p:nvPr/>
        </p:nvPicPr>
        <p:blipFill>
          <a:blip r:embed="rId3" cstate="print"/>
          <a:srcRect/>
          <a:stretch>
            <a:fillRect/>
          </a:stretch>
        </p:blipFill>
        <p:spPr bwMode="auto">
          <a:xfrm>
            <a:off x="7777163" y="2644775"/>
            <a:ext cx="1176337" cy="782638"/>
          </a:xfrm>
          <a:prstGeom prst="rect">
            <a:avLst/>
          </a:prstGeom>
          <a:noFill/>
        </p:spPr>
      </p:pic>
      <p:pic>
        <p:nvPicPr>
          <p:cNvPr id="819205" name="Picture 5" descr="dod logo"/>
          <p:cNvPicPr>
            <a:picLocks noChangeAspect="1" noChangeArrowheads="1"/>
          </p:cNvPicPr>
          <p:nvPr/>
        </p:nvPicPr>
        <p:blipFill>
          <a:blip r:embed="rId4" cstate="print"/>
          <a:srcRect/>
          <a:stretch>
            <a:fillRect/>
          </a:stretch>
        </p:blipFill>
        <p:spPr bwMode="auto">
          <a:xfrm>
            <a:off x="7921625" y="1417638"/>
            <a:ext cx="889000" cy="889000"/>
          </a:xfrm>
          <a:prstGeom prst="rect">
            <a:avLst/>
          </a:prstGeom>
          <a:noFill/>
          <a:ln w="9525" algn="ctr">
            <a:noFill/>
            <a:miter lim="800000"/>
            <a:headEnd/>
            <a:tailEnd/>
          </a:ln>
          <a:effectLst/>
        </p:spPr>
      </p:pic>
      <p:pic>
        <p:nvPicPr>
          <p:cNvPr id="819206" name="Picture 6"/>
          <p:cNvPicPr>
            <a:picLocks noChangeAspect="1" noChangeArrowheads="1"/>
          </p:cNvPicPr>
          <p:nvPr/>
        </p:nvPicPr>
        <p:blipFill>
          <a:blip r:embed="rId5" cstate="print">
            <a:clrChange>
              <a:clrFrom>
                <a:srgbClr val="000000"/>
              </a:clrFrom>
              <a:clrTo>
                <a:srgbClr val="000000">
                  <a:alpha val="0"/>
                </a:srgbClr>
              </a:clrTo>
            </a:clrChange>
          </a:blip>
          <a:srcRect/>
          <a:stretch>
            <a:fillRect/>
          </a:stretch>
        </p:blipFill>
        <p:spPr bwMode="auto">
          <a:xfrm>
            <a:off x="7878763" y="5380038"/>
            <a:ext cx="973137" cy="555625"/>
          </a:xfrm>
          <a:prstGeom prst="rect">
            <a:avLst/>
          </a:prstGeom>
          <a:noFill/>
          <a:ln w="12700" cap="sq">
            <a:noFill/>
            <a:miter lim="800000"/>
            <a:headEnd type="none" w="lg" len="lg"/>
            <a:tailEnd type="none" w="lg" len="lg"/>
          </a:ln>
          <a:effectLst/>
        </p:spPr>
      </p:pic>
      <p:pic>
        <p:nvPicPr>
          <p:cNvPr id="819207" name="Picture 7"/>
          <p:cNvPicPr>
            <a:picLocks noChangeAspect="1" noChangeArrowheads="1"/>
          </p:cNvPicPr>
          <p:nvPr/>
        </p:nvPicPr>
        <p:blipFill>
          <a:blip r:embed="rId6" cstate="print"/>
          <a:srcRect/>
          <a:stretch>
            <a:fillRect/>
          </a:stretch>
        </p:blipFill>
        <p:spPr bwMode="auto">
          <a:xfrm>
            <a:off x="7934325" y="3765550"/>
            <a:ext cx="862013" cy="300038"/>
          </a:xfrm>
          <a:prstGeom prst="rect">
            <a:avLst/>
          </a:prstGeom>
          <a:noFill/>
          <a:ln w="12700" cap="sq">
            <a:noFill/>
            <a:miter lim="800000"/>
            <a:headEnd type="none" w="lg" len="lg"/>
            <a:tailEnd type="none" w="lg" len="lg"/>
          </a:ln>
          <a:effectLst/>
        </p:spPr>
      </p:pic>
      <p:pic>
        <p:nvPicPr>
          <p:cNvPr id="819208" name="Picture 8"/>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8113713" y="4403725"/>
            <a:ext cx="503237" cy="638175"/>
          </a:xfrm>
          <a:prstGeom prst="rect">
            <a:avLst/>
          </a:prstGeom>
          <a:noFill/>
          <a:ln w="12700" cap="sq">
            <a:noFill/>
            <a:miter lim="800000"/>
            <a:headEnd type="none" w="lg" len="lg"/>
            <a:tailEnd type="none" w="lg" len="lg"/>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r>
              <a:rPr lang="en-US"/>
              <a:t>Voltage IBE breakthrough</a:t>
            </a:r>
          </a:p>
        </p:txBody>
      </p:sp>
      <p:sp>
        <p:nvSpPr>
          <p:cNvPr id="608259" name="Rectangle 3"/>
          <p:cNvSpPr>
            <a:spLocks noGrp="1" noChangeArrowheads="1"/>
          </p:cNvSpPr>
          <p:nvPr>
            <p:ph idx="1"/>
          </p:nvPr>
        </p:nvSpPr>
        <p:spPr/>
        <p:txBody>
          <a:bodyPr>
            <a:normAutofit/>
          </a:bodyPr>
          <a:lstStyle/>
          <a:p>
            <a:pPr>
              <a:buFont typeface="Wingdings 3" pitchFamily="18" charset="2"/>
              <a:buNone/>
            </a:pPr>
            <a:r>
              <a:rPr lang="en-US" sz="2000" b="1">
                <a:solidFill>
                  <a:srgbClr val="F45912"/>
                </a:solidFill>
              </a:rPr>
              <a:t>Highest system usability</a:t>
            </a:r>
          </a:p>
          <a:p>
            <a:r>
              <a:rPr lang="en-US" sz="1800"/>
              <a:t>No certificates – no CRLs: ease of use for administrators and end users</a:t>
            </a:r>
          </a:p>
          <a:p>
            <a:pPr>
              <a:buFont typeface="Wingdings 3" pitchFamily="18" charset="2"/>
              <a:buNone/>
            </a:pPr>
            <a:r>
              <a:rPr lang="en-US" sz="2000" b="1">
                <a:solidFill>
                  <a:srgbClr val="F45912"/>
                </a:solidFill>
              </a:rPr>
              <a:t>Lowest operational impact</a:t>
            </a:r>
          </a:p>
          <a:p>
            <a:r>
              <a:rPr lang="en-US" sz="1800"/>
              <a:t>No new directories or resources required to manage system</a:t>
            </a:r>
          </a:p>
          <a:p>
            <a:pPr>
              <a:buFont typeface="Wingdings 3" pitchFamily="18" charset="2"/>
              <a:buNone/>
            </a:pPr>
            <a:r>
              <a:rPr lang="en-US" sz="2000" b="1">
                <a:solidFill>
                  <a:srgbClr val="F45912"/>
                </a:solidFill>
              </a:rPr>
              <a:t>Fully stateless operation</a:t>
            </a:r>
          </a:p>
          <a:p>
            <a:r>
              <a:rPr lang="en-US" sz="1800"/>
              <a:t>Keys dynamically generated – no storage required - simplifies disaster recovery, retention and backup</a:t>
            </a:r>
          </a:p>
          <a:p>
            <a:pPr>
              <a:buFont typeface="Wingdings 3" pitchFamily="18" charset="2"/>
              <a:buNone/>
            </a:pPr>
            <a:r>
              <a:rPr lang="en-US" sz="2000" b="1">
                <a:solidFill>
                  <a:srgbClr val="F45912"/>
                </a:solidFill>
              </a:rPr>
              <a:t>Most flexible mobility architecture</a:t>
            </a:r>
          </a:p>
          <a:p>
            <a:r>
              <a:rPr lang="en-US" sz="1800"/>
              <a:t>Architected for “occasionally-connected” users: </a:t>
            </a:r>
          </a:p>
          <a:p>
            <a:pPr>
              <a:buFont typeface="Wingdings 3" pitchFamily="18" charset="2"/>
              <a:buNone/>
            </a:pPr>
            <a:r>
              <a:rPr lang="en-US" sz="1800"/>
              <a:t>      full online and offline usage</a:t>
            </a:r>
          </a:p>
          <a:p>
            <a:pPr>
              <a:buFont typeface="Wingdings 3" pitchFamily="18" charset="2"/>
              <a:buNone/>
            </a:pPr>
            <a:r>
              <a:rPr lang="en-US" sz="2000" b="1">
                <a:solidFill>
                  <a:srgbClr val="F45912"/>
                </a:solidFill>
              </a:rPr>
              <a:t>Most scalable architecture</a:t>
            </a:r>
          </a:p>
          <a:p>
            <a:r>
              <a:rPr lang="en-US" sz="1800"/>
              <a:t>Server scalability not limited by number of messages</a:t>
            </a:r>
          </a:p>
          <a:p>
            <a:pPr>
              <a:buFont typeface="Wingdings 3" pitchFamily="18" charset="2"/>
              <a:buNone/>
            </a:pPr>
            <a:endParaRPr lang="en-US" sz="1800"/>
          </a:p>
          <a:p>
            <a:endParaRPr lang="en-US" sz="1800"/>
          </a:p>
        </p:txBody>
      </p:sp>
      <p:sp>
        <p:nvSpPr>
          <p:cNvPr id="4" name="Slide Number Placeholder 3"/>
          <p:cNvSpPr>
            <a:spLocks noGrp="1"/>
          </p:cNvSpPr>
          <p:nvPr>
            <p:ph type="sldNum" sz="quarter" idx="12"/>
          </p:nvPr>
        </p:nvSpPr>
        <p:spPr/>
        <p:txBody>
          <a:bodyPr/>
          <a:lstStyle/>
          <a:p>
            <a:fld id="{B5FBD7C1-7424-434E-BE9F-8D0BF4DC5BB8}" type="slidenum">
              <a:rPr lang="en-US"/>
              <a:pPr/>
              <a:t>16</a:t>
            </a:fld>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3" name="Rectangle 3"/>
          <p:cNvSpPr>
            <a:spLocks noGrp="1" noChangeArrowheads="1"/>
          </p:cNvSpPr>
          <p:nvPr>
            <p:ph type="title"/>
          </p:nvPr>
        </p:nvSpPr>
        <p:spPr/>
        <p:txBody>
          <a:bodyPr/>
          <a:lstStyle/>
          <a:p>
            <a:r>
              <a:rPr lang="en-US"/>
              <a:t>IBE and PKI</a:t>
            </a:r>
          </a:p>
        </p:txBody>
      </p:sp>
      <p:sp>
        <p:nvSpPr>
          <p:cNvPr id="829444" name="Rectangle 4"/>
          <p:cNvSpPr>
            <a:spLocks noGrp="1" noChangeArrowheads="1"/>
          </p:cNvSpPr>
          <p:nvPr>
            <p:ph idx="1"/>
          </p:nvPr>
        </p:nvSpPr>
        <p:spPr/>
        <p:txBody>
          <a:bodyPr/>
          <a:lstStyle/>
          <a:p>
            <a:pPr marL="457200" indent="-457200">
              <a:lnSpc>
                <a:spcPct val="120000"/>
              </a:lnSpc>
              <a:buFontTx/>
              <a:buAutoNum type="arabicPeriod"/>
              <a:tabLst>
                <a:tab pos="2170113" algn="l"/>
              </a:tabLst>
            </a:pPr>
            <a:r>
              <a:rPr lang="en-US" dirty="0"/>
              <a:t>Voltage Security</a:t>
            </a:r>
          </a:p>
          <a:p>
            <a:pPr marL="457200" indent="-457200">
              <a:lnSpc>
                <a:spcPct val="120000"/>
              </a:lnSpc>
              <a:buFontTx/>
              <a:buAutoNum type="arabicPeriod"/>
              <a:tabLst>
                <a:tab pos="2170113" algn="l"/>
              </a:tabLst>
            </a:pPr>
            <a:r>
              <a:rPr lang="en-US" dirty="0"/>
              <a:t>Identity-Based Encryption</a:t>
            </a:r>
          </a:p>
          <a:p>
            <a:pPr marL="457200" indent="-457200">
              <a:lnSpc>
                <a:spcPct val="120000"/>
              </a:lnSpc>
              <a:buFontTx/>
              <a:buAutoNum type="arabicPeriod"/>
              <a:tabLst>
                <a:tab pos="2170113" algn="l"/>
              </a:tabLst>
            </a:pPr>
            <a:r>
              <a:rPr lang="en-US" dirty="0"/>
              <a:t>IBE and PKI</a:t>
            </a:r>
          </a:p>
          <a:p>
            <a:pPr marL="876300" lvl="1" indent="-419100">
              <a:lnSpc>
                <a:spcPct val="120000"/>
              </a:lnSpc>
              <a:buFontTx/>
              <a:buAutoNum type="arabicPeriod"/>
              <a:tabLst>
                <a:tab pos="2170113" algn="l"/>
              </a:tabLst>
            </a:pPr>
            <a:r>
              <a:rPr lang="en-US" dirty="0"/>
              <a:t>Comparing IBE and PKI</a:t>
            </a:r>
          </a:p>
          <a:p>
            <a:pPr marL="876300" lvl="1" indent="-419100">
              <a:lnSpc>
                <a:spcPct val="120000"/>
              </a:lnSpc>
              <a:buFontTx/>
              <a:buAutoNum type="arabicPeriod"/>
              <a:tabLst>
                <a:tab pos="2170113" algn="l"/>
              </a:tabLst>
            </a:pPr>
            <a:r>
              <a:rPr lang="en-US" dirty="0"/>
              <a:t>Combining the Two</a:t>
            </a:r>
          </a:p>
          <a:p>
            <a:pPr marL="457200" indent="-457200">
              <a:lnSpc>
                <a:spcPct val="120000"/>
              </a:lnSpc>
              <a:buFontTx/>
              <a:buAutoNum type="arabicPeriod"/>
              <a:tabLst>
                <a:tab pos="2170113" algn="l"/>
              </a:tabLst>
            </a:pPr>
            <a:r>
              <a:rPr lang="en-US" dirty="0"/>
              <a:t>The future of IBE</a:t>
            </a:r>
          </a:p>
          <a:p>
            <a:pPr marL="457200" indent="-457200">
              <a:lnSpc>
                <a:spcPct val="120000"/>
              </a:lnSpc>
              <a:buFontTx/>
              <a:buAutoNum type="arabicPeriod"/>
              <a:tabLst>
                <a:tab pos="2170113" algn="l"/>
              </a:tabLst>
            </a:pPr>
            <a:r>
              <a:rPr lang="en-US" dirty="0"/>
              <a:t>Voltage and the </a:t>
            </a:r>
            <a:r>
              <a:rPr lang="en-US" dirty="0" err="1"/>
              <a:t>DoD</a:t>
            </a:r>
            <a:r>
              <a:rPr lang="en-US" dirty="0"/>
              <a:t>/DHS</a:t>
            </a:r>
          </a:p>
        </p:txBody>
      </p:sp>
      <p:sp>
        <p:nvSpPr>
          <p:cNvPr id="5" name="Slide Number Placeholder 3"/>
          <p:cNvSpPr>
            <a:spLocks noGrp="1"/>
          </p:cNvSpPr>
          <p:nvPr>
            <p:ph type="sldNum" sz="quarter" idx="12"/>
          </p:nvPr>
        </p:nvSpPr>
        <p:spPr/>
        <p:txBody>
          <a:bodyPr/>
          <a:lstStyle/>
          <a:p>
            <a:fld id="{7F3F912C-0EC3-44F1-94FD-0A5672DC281B}" type="slidenum">
              <a:rPr lang="en-US"/>
              <a:pPr/>
              <a:t>17</a:t>
            </a:fld>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p:txBody>
          <a:bodyPr/>
          <a:lstStyle/>
          <a:p>
            <a:r>
              <a:rPr lang="en-US"/>
              <a:t>Public Key Infrastructure</a:t>
            </a:r>
          </a:p>
        </p:txBody>
      </p:sp>
      <p:sp>
        <p:nvSpPr>
          <p:cNvPr id="830467" name="Rectangle 3"/>
          <p:cNvSpPr>
            <a:spLocks noGrp="1" noChangeArrowheads="1"/>
          </p:cNvSpPr>
          <p:nvPr>
            <p:ph idx="1"/>
          </p:nvPr>
        </p:nvSpPr>
        <p:spPr/>
        <p:txBody>
          <a:bodyPr>
            <a:normAutofit lnSpcReduction="10000"/>
          </a:bodyPr>
          <a:lstStyle/>
          <a:p>
            <a:r>
              <a:rPr lang="en-US" sz="2200"/>
              <a:t>Working client side PKI Deployments are few</a:t>
            </a:r>
          </a:p>
          <a:p>
            <a:pPr lvl="1"/>
            <a:r>
              <a:rPr lang="en-US" sz="1800"/>
              <a:t>Mainly government and defense</a:t>
            </a:r>
          </a:p>
          <a:p>
            <a:pPr lvl="1"/>
            <a:r>
              <a:rPr lang="en-US" sz="1800"/>
              <a:t>A few large companies</a:t>
            </a:r>
          </a:p>
          <a:p>
            <a:pPr lvl="1">
              <a:buFont typeface="Wingdings" pitchFamily="2" charset="2"/>
              <a:buNone/>
            </a:pPr>
            <a:endParaRPr lang="en-US" sz="1800"/>
          </a:p>
          <a:p>
            <a:r>
              <a:rPr lang="en-US" sz="2200"/>
              <a:t>These deployments have major issues</a:t>
            </a:r>
          </a:p>
          <a:p>
            <a:pPr lvl="1"/>
            <a:r>
              <a:rPr lang="en-US" sz="1800"/>
              <a:t>Deployment Cost</a:t>
            </a:r>
          </a:p>
          <a:p>
            <a:pPr lvl="1"/>
            <a:r>
              <a:rPr lang="en-US" sz="1800"/>
              <a:t>Certificate Revocation</a:t>
            </a:r>
          </a:p>
          <a:p>
            <a:pPr lvl="1"/>
            <a:r>
              <a:rPr lang="en-US" sz="1800"/>
              <a:t>Content scanning is still an unsolved issue</a:t>
            </a:r>
            <a:br>
              <a:rPr lang="en-US" sz="1800"/>
            </a:br>
            <a:r>
              <a:rPr lang="en-US" sz="1800"/>
              <a:t>(e.g. for filtering mail for viruses, spam or audits)</a:t>
            </a:r>
          </a:p>
          <a:p>
            <a:pPr lvl="1"/>
            <a:r>
              <a:rPr lang="en-US" sz="1800"/>
              <a:t>Difficult to use</a:t>
            </a:r>
          </a:p>
          <a:p>
            <a:pPr lvl="1"/>
            <a:endParaRPr lang="en-US" sz="1800"/>
          </a:p>
          <a:p>
            <a:r>
              <a:rPr lang="en-US" sz="2200"/>
              <a:t>Can IBE help?</a:t>
            </a:r>
          </a:p>
          <a:p>
            <a:pPr lvl="1">
              <a:buFont typeface="Wingdings" pitchFamily="2" charset="2"/>
              <a:buChar char="Ø"/>
            </a:pPr>
            <a:r>
              <a:rPr lang="en-US">
                <a:solidFill>
                  <a:schemeClr val="accent2"/>
                </a:solidFill>
              </a:rPr>
              <a:t>Yes, IBE solves many of the issues of PKI </a:t>
            </a:r>
          </a:p>
          <a:p>
            <a:pPr lvl="2"/>
            <a:endParaRPr lang="en-US">
              <a:solidFill>
                <a:schemeClr val="accent2"/>
              </a:solidFill>
            </a:endParaRPr>
          </a:p>
        </p:txBody>
      </p:sp>
      <p:sp>
        <p:nvSpPr>
          <p:cNvPr id="4" name="Slide Number Placeholder 3"/>
          <p:cNvSpPr>
            <a:spLocks noGrp="1"/>
          </p:cNvSpPr>
          <p:nvPr>
            <p:ph type="sldNum" sz="quarter" idx="12"/>
          </p:nvPr>
        </p:nvSpPr>
        <p:spPr/>
        <p:txBody>
          <a:bodyPr/>
          <a:lstStyle/>
          <a:p>
            <a:fld id="{97841CA7-C930-40E4-887F-ACF3D8861D12}" type="slidenum">
              <a:rPr lang="en-US"/>
              <a:pPr/>
              <a:t>18</a:t>
            </a:fld>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a:xfrm>
            <a:off x="912813" y="774700"/>
            <a:ext cx="7254875" cy="0"/>
          </a:xfrm>
        </p:spPr>
        <p:txBody>
          <a:bodyPr>
            <a:normAutofit fontScale="90000"/>
          </a:bodyPr>
          <a:lstStyle/>
          <a:p>
            <a:r>
              <a:rPr lang="en-US" sz="2400"/>
              <a:t>Public Key Infrastructure</a:t>
            </a:r>
            <a:br>
              <a:rPr lang="en-US" sz="2400"/>
            </a:br>
            <a:r>
              <a:rPr lang="en-US" sz="1900"/>
              <a:t>Certificate Server binds Identity to Public Key</a:t>
            </a:r>
            <a:endParaRPr lang="en-US" sz="1300"/>
          </a:p>
        </p:txBody>
      </p:sp>
      <p:sp>
        <p:nvSpPr>
          <p:cNvPr id="41" name="Slide Number Placeholder 3"/>
          <p:cNvSpPr>
            <a:spLocks noGrp="1"/>
          </p:cNvSpPr>
          <p:nvPr>
            <p:ph type="sldNum" sz="quarter" idx="12"/>
          </p:nvPr>
        </p:nvSpPr>
        <p:spPr/>
        <p:txBody>
          <a:bodyPr/>
          <a:lstStyle/>
          <a:p>
            <a:fld id="{BA5F874E-52AC-4BB5-BD5C-9AE49EDF05E7}" type="slidenum">
              <a:rPr lang="en-US"/>
              <a:pPr/>
              <a:t>19</a:t>
            </a:fld>
            <a:endParaRPr lang="en-US"/>
          </a:p>
        </p:txBody>
      </p:sp>
      <p:pic>
        <p:nvPicPr>
          <p:cNvPr id="832515" name="Picture 3" descr="AliceRight"/>
          <p:cNvPicPr>
            <a:picLocks noChangeAspect="1" noChangeArrowheads="1"/>
          </p:cNvPicPr>
          <p:nvPr/>
        </p:nvPicPr>
        <p:blipFill>
          <a:blip r:embed="rId4" cstate="print"/>
          <a:srcRect/>
          <a:stretch>
            <a:fillRect/>
          </a:stretch>
        </p:blipFill>
        <p:spPr bwMode="auto">
          <a:xfrm>
            <a:off x="1862138" y="4556125"/>
            <a:ext cx="646112" cy="703263"/>
          </a:xfrm>
          <a:prstGeom prst="rect">
            <a:avLst/>
          </a:prstGeom>
          <a:noFill/>
          <a:ln w="9525">
            <a:noFill/>
            <a:miter lim="800000"/>
            <a:headEnd/>
            <a:tailEnd/>
          </a:ln>
          <a:effectLst/>
        </p:spPr>
      </p:pic>
      <p:sp>
        <p:nvSpPr>
          <p:cNvPr id="832516" name="Rectangle 4"/>
          <p:cNvSpPr>
            <a:spLocks noChangeArrowheads="1"/>
          </p:cNvSpPr>
          <p:nvPr/>
        </p:nvSpPr>
        <p:spPr bwMode="auto">
          <a:xfrm>
            <a:off x="4603750" y="5715000"/>
            <a:ext cx="2012950" cy="393700"/>
          </a:xfrm>
          <a:prstGeom prst="rect">
            <a:avLst/>
          </a:prstGeom>
          <a:noFill/>
          <a:ln w="12700" cap="sq">
            <a:noFill/>
            <a:miter lim="800000"/>
            <a:headEnd type="none" w="sm" len="sm"/>
            <a:tailEnd type="none" w="sm" len="sm"/>
          </a:ln>
          <a:effectLst/>
        </p:spPr>
        <p:txBody>
          <a:bodyPr>
            <a:spAutoFit/>
          </a:bodyPr>
          <a:lstStyle/>
          <a:p>
            <a:pPr algn="ctr" eaLnBrk="1" hangingPunct="1">
              <a:lnSpc>
                <a:spcPct val="110000"/>
              </a:lnSpc>
              <a:spcBef>
                <a:spcPct val="20000"/>
              </a:spcBef>
              <a:buClr>
                <a:schemeClr val="tx2"/>
              </a:buClr>
              <a:buSzPct val="90000"/>
              <a:buFont typeface="Symbol" pitchFamily="18" charset="2"/>
              <a:buNone/>
            </a:pPr>
            <a:r>
              <a:rPr lang="en-US" sz="1800">
                <a:solidFill>
                  <a:srgbClr val="000000"/>
                </a:solidFill>
                <a:latin typeface="Arial" charset="0"/>
              </a:rPr>
              <a:t>bob@b.com</a:t>
            </a:r>
            <a:endParaRPr lang="en-US" sz="1800" b="1">
              <a:solidFill>
                <a:srgbClr val="000000"/>
              </a:solidFill>
              <a:latin typeface="Arial" charset="0"/>
            </a:endParaRPr>
          </a:p>
        </p:txBody>
      </p:sp>
      <p:graphicFrame>
        <p:nvGraphicFramePr>
          <p:cNvPr id="832517" name="Object 5"/>
          <p:cNvGraphicFramePr>
            <a:graphicFrameLocks noChangeAspect="1"/>
          </p:cNvGraphicFramePr>
          <p:nvPr/>
        </p:nvGraphicFramePr>
        <p:xfrm>
          <a:off x="5253038" y="4556125"/>
          <a:ext cx="633412" cy="746125"/>
        </p:xfrm>
        <a:graphic>
          <a:graphicData uri="http://schemas.openxmlformats.org/presentationml/2006/ole">
            <mc:AlternateContent xmlns:mc="http://schemas.openxmlformats.org/markup-compatibility/2006">
              <mc:Choice xmlns:v="urn:schemas-microsoft-com:vml" Requires="v">
                <p:oleObj spid="_x0000_s832529" name="Visio" r:id="rId5" imgW="632996" imgH="745927" progId="">
                  <p:embed/>
                </p:oleObj>
              </mc:Choice>
              <mc:Fallback>
                <p:oleObj name="Visio" r:id="rId5" imgW="632996" imgH="745927"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3038" y="4556125"/>
                        <a:ext cx="633412"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32518" name="Group 6"/>
          <p:cNvGrpSpPr>
            <a:grpSpLocks/>
          </p:cNvGrpSpPr>
          <p:nvPr/>
        </p:nvGrpSpPr>
        <p:grpSpPr bwMode="auto">
          <a:xfrm>
            <a:off x="2613025" y="4675188"/>
            <a:ext cx="2544763" cy="520700"/>
            <a:chOff x="1646" y="2945"/>
            <a:chExt cx="1603" cy="328"/>
          </a:xfrm>
        </p:grpSpPr>
        <p:sp>
          <p:nvSpPr>
            <p:cNvPr id="832519" name="Line 7"/>
            <p:cNvSpPr>
              <a:spLocks noChangeShapeType="1"/>
            </p:cNvSpPr>
            <p:nvPr/>
          </p:nvSpPr>
          <p:spPr bwMode="auto">
            <a:xfrm>
              <a:off x="1646" y="3099"/>
              <a:ext cx="1603" cy="5"/>
            </a:xfrm>
            <a:prstGeom prst="line">
              <a:avLst/>
            </a:prstGeom>
            <a:noFill/>
            <a:ln w="57150">
              <a:solidFill>
                <a:schemeClr val="bg2"/>
              </a:solidFill>
              <a:round/>
              <a:headEnd/>
              <a:tailEnd type="triangle" w="med" len="med"/>
            </a:ln>
            <a:effectLst/>
          </p:spPr>
          <p:txBody>
            <a:bodyPr wrap="none" anchor="ctr"/>
            <a:lstStyle/>
            <a:p>
              <a:endParaRPr lang="en-US"/>
            </a:p>
          </p:txBody>
        </p:sp>
        <p:grpSp>
          <p:nvGrpSpPr>
            <p:cNvPr id="832520" name="Group 8"/>
            <p:cNvGrpSpPr>
              <a:grpSpLocks/>
            </p:cNvGrpSpPr>
            <p:nvPr/>
          </p:nvGrpSpPr>
          <p:grpSpPr bwMode="auto">
            <a:xfrm>
              <a:off x="2256" y="2981"/>
              <a:ext cx="336" cy="240"/>
              <a:chOff x="2549" y="2206"/>
              <a:chExt cx="766" cy="372"/>
            </a:xfrm>
          </p:grpSpPr>
          <p:sp>
            <p:nvSpPr>
              <p:cNvPr id="832521" name="Rectangle 9"/>
              <p:cNvSpPr>
                <a:spLocks noChangeArrowheads="1"/>
              </p:cNvSpPr>
              <p:nvPr/>
            </p:nvSpPr>
            <p:spPr bwMode="auto">
              <a:xfrm>
                <a:off x="2554" y="2211"/>
                <a:ext cx="760" cy="367"/>
              </a:xfrm>
              <a:prstGeom prst="rect">
                <a:avLst/>
              </a:prstGeom>
              <a:solidFill>
                <a:schemeClr val="accent1"/>
              </a:solidFill>
              <a:ln w="12700" cap="sq">
                <a:solidFill>
                  <a:srgbClr val="000000"/>
                </a:solidFill>
                <a:miter lim="800000"/>
                <a:headEnd type="none" w="lg" len="lg"/>
                <a:tailEnd type="none" w="lg" len="lg"/>
              </a:ln>
              <a:effectLst/>
            </p:spPr>
            <p:txBody>
              <a:bodyPr wrap="none" anchor="ctr"/>
              <a:lstStyle/>
              <a:p>
                <a:endParaRPr lang="en-US"/>
              </a:p>
            </p:txBody>
          </p:sp>
          <p:sp>
            <p:nvSpPr>
              <p:cNvPr id="832522" name="Line 10"/>
              <p:cNvSpPr>
                <a:spLocks noChangeShapeType="1"/>
              </p:cNvSpPr>
              <p:nvPr/>
            </p:nvSpPr>
            <p:spPr bwMode="auto">
              <a:xfrm>
                <a:off x="2549" y="2206"/>
                <a:ext cx="386" cy="221"/>
              </a:xfrm>
              <a:prstGeom prst="line">
                <a:avLst/>
              </a:prstGeom>
              <a:noFill/>
              <a:ln w="12700" cap="sq">
                <a:solidFill>
                  <a:srgbClr val="000000"/>
                </a:solidFill>
                <a:round/>
                <a:headEnd type="none" w="lg" len="lg"/>
                <a:tailEnd type="none" w="lg" len="lg"/>
              </a:ln>
              <a:effectLst/>
            </p:spPr>
            <p:txBody>
              <a:bodyPr wrap="none"/>
              <a:lstStyle/>
              <a:p>
                <a:endParaRPr lang="en-US"/>
              </a:p>
            </p:txBody>
          </p:sp>
          <p:sp>
            <p:nvSpPr>
              <p:cNvPr id="832523" name="Line 11"/>
              <p:cNvSpPr>
                <a:spLocks noChangeShapeType="1"/>
              </p:cNvSpPr>
              <p:nvPr/>
            </p:nvSpPr>
            <p:spPr bwMode="auto">
              <a:xfrm flipV="1">
                <a:off x="2935" y="2206"/>
                <a:ext cx="380" cy="221"/>
              </a:xfrm>
              <a:prstGeom prst="line">
                <a:avLst/>
              </a:prstGeom>
              <a:noFill/>
              <a:ln w="12700" cap="sq">
                <a:solidFill>
                  <a:srgbClr val="000000"/>
                </a:solidFill>
                <a:round/>
                <a:headEnd type="none" w="lg" len="lg"/>
                <a:tailEnd type="none" w="lg" len="lg"/>
              </a:ln>
              <a:effectLst/>
            </p:spPr>
            <p:txBody>
              <a:bodyPr wrap="none"/>
              <a:lstStyle/>
              <a:p>
                <a:endParaRPr lang="en-US"/>
              </a:p>
            </p:txBody>
          </p:sp>
        </p:grpSp>
        <p:graphicFrame>
          <p:nvGraphicFramePr>
            <p:cNvPr id="832524" name="Object 12"/>
            <p:cNvGraphicFramePr>
              <a:graphicFrameLocks noChangeAspect="1"/>
            </p:cNvGraphicFramePr>
            <p:nvPr/>
          </p:nvGraphicFramePr>
          <p:xfrm>
            <a:off x="2325" y="2945"/>
            <a:ext cx="203" cy="328"/>
          </p:xfrm>
          <a:graphic>
            <a:graphicData uri="http://schemas.openxmlformats.org/presentationml/2006/ole">
              <mc:AlternateContent xmlns:mc="http://schemas.openxmlformats.org/markup-compatibility/2006">
                <mc:Choice xmlns:v="urn:schemas-microsoft-com:vml" Requires="v">
                  <p:oleObj spid="_x0000_s832530" name="Photo Editor Photo" r:id="rId7" imgW="600159" imgH="971686" progId="">
                    <p:embed/>
                  </p:oleObj>
                </mc:Choice>
                <mc:Fallback>
                  <p:oleObj name="Photo Editor Photo" r:id="rId7" imgW="600159" imgH="971686" progId="">
                    <p:embed/>
                    <p:pic>
                      <p:nvPicPr>
                        <p:cNvPr id="0" name="Picture 12"/>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25" y="2945"/>
                          <a:ext cx="203"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832525" name="Rectangle 13"/>
          <p:cNvSpPr>
            <a:spLocks noChangeArrowheads="1"/>
          </p:cNvSpPr>
          <p:nvPr/>
        </p:nvSpPr>
        <p:spPr bwMode="auto">
          <a:xfrm>
            <a:off x="1381125" y="5715000"/>
            <a:ext cx="1692275" cy="393700"/>
          </a:xfrm>
          <a:prstGeom prst="rect">
            <a:avLst/>
          </a:prstGeom>
          <a:noFill/>
          <a:ln w="12700" cap="sq">
            <a:noFill/>
            <a:miter lim="800000"/>
            <a:headEnd type="none" w="sm" len="sm"/>
            <a:tailEnd type="none" w="sm" len="sm"/>
          </a:ln>
          <a:effectLst/>
        </p:spPr>
        <p:txBody>
          <a:bodyPr>
            <a:spAutoFit/>
          </a:bodyPr>
          <a:lstStyle/>
          <a:p>
            <a:pPr algn="ctr" eaLnBrk="1" hangingPunct="1">
              <a:lnSpc>
                <a:spcPct val="110000"/>
              </a:lnSpc>
              <a:spcBef>
                <a:spcPct val="20000"/>
              </a:spcBef>
              <a:buClr>
                <a:schemeClr val="tx2"/>
              </a:buClr>
              <a:buSzPct val="90000"/>
              <a:buFont typeface="Symbol" pitchFamily="18" charset="2"/>
              <a:buNone/>
            </a:pPr>
            <a:r>
              <a:rPr lang="en-US" sz="1800">
                <a:solidFill>
                  <a:srgbClr val="000000"/>
                </a:solidFill>
                <a:latin typeface="Arial" charset="0"/>
              </a:rPr>
              <a:t>alice@a.com</a:t>
            </a:r>
          </a:p>
        </p:txBody>
      </p:sp>
      <p:grpSp>
        <p:nvGrpSpPr>
          <p:cNvPr id="832526" name="Group 14"/>
          <p:cNvGrpSpPr>
            <a:grpSpLocks/>
          </p:cNvGrpSpPr>
          <p:nvPr/>
        </p:nvGrpSpPr>
        <p:grpSpPr bwMode="auto">
          <a:xfrm>
            <a:off x="4289425" y="2871788"/>
            <a:ext cx="1169988" cy="1612900"/>
            <a:chOff x="2702" y="1809"/>
            <a:chExt cx="737" cy="1016"/>
          </a:xfrm>
        </p:grpSpPr>
        <p:sp>
          <p:nvSpPr>
            <p:cNvPr id="832527" name="Line 15"/>
            <p:cNvSpPr>
              <a:spLocks noChangeShapeType="1"/>
            </p:cNvSpPr>
            <p:nvPr/>
          </p:nvSpPr>
          <p:spPr bwMode="auto">
            <a:xfrm flipV="1">
              <a:off x="3411" y="1809"/>
              <a:ext cx="4" cy="1016"/>
            </a:xfrm>
            <a:prstGeom prst="line">
              <a:avLst/>
            </a:prstGeom>
            <a:noFill/>
            <a:ln w="57150">
              <a:solidFill>
                <a:schemeClr val="bg2"/>
              </a:solidFill>
              <a:round/>
              <a:headEnd/>
              <a:tailEnd type="triangle" w="med" len="med"/>
            </a:ln>
            <a:effectLst/>
          </p:spPr>
          <p:txBody>
            <a:bodyPr wrap="none" anchor="ctr"/>
            <a:lstStyle/>
            <a:p>
              <a:endParaRPr lang="en-US"/>
            </a:p>
          </p:txBody>
        </p:sp>
        <p:sp>
          <p:nvSpPr>
            <p:cNvPr id="832528" name="Text Box 16"/>
            <p:cNvSpPr txBox="1">
              <a:spLocks noChangeArrowheads="1"/>
            </p:cNvSpPr>
            <p:nvPr/>
          </p:nvSpPr>
          <p:spPr bwMode="auto">
            <a:xfrm>
              <a:off x="2702" y="2106"/>
              <a:ext cx="737" cy="460"/>
            </a:xfrm>
            <a:prstGeom prst="rect">
              <a:avLst/>
            </a:prstGeom>
            <a:noFill/>
            <a:ln w="12700" cap="sq">
              <a:noFill/>
              <a:miter lim="800000"/>
              <a:headEnd type="none" w="lg" len="lg"/>
              <a:tailEnd type="none" w="lg" len="lg"/>
            </a:ln>
            <a:effectLst/>
          </p:spPr>
          <p:txBody>
            <a:bodyPr wrap="none">
              <a:spAutoFit/>
            </a:bodyPr>
            <a:lstStyle/>
            <a:p>
              <a:pPr algn="ctr"/>
              <a:r>
                <a:rPr lang="en-US" sz="1400">
                  <a:latin typeface="Arial" charset="0"/>
                </a:rPr>
                <a:t>Send </a:t>
              </a:r>
              <a:br>
                <a:rPr lang="en-US" sz="1400">
                  <a:latin typeface="Arial" charset="0"/>
                </a:rPr>
              </a:br>
              <a:r>
                <a:rPr lang="en-US" sz="1400">
                  <a:solidFill>
                    <a:srgbClr val="0000FF"/>
                  </a:solidFill>
                  <a:latin typeface="Arial" charset="0"/>
                </a:rPr>
                <a:t>Public Key</a:t>
              </a:r>
              <a:r>
                <a:rPr lang="en-US" sz="1400">
                  <a:latin typeface="Arial" charset="0"/>
                </a:rPr>
                <a:t>,</a:t>
              </a:r>
            </a:p>
            <a:p>
              <a:pPr algn="ctr"/>
              <a:r>
                <a:rPr lang="en-US" sz="1400">
                  <a:latin typeface="Arial" charset="0"/>
                </a:rPr>
                <a:t>Authenticate</a:t>
              </a:r>
              <a:endParaRPr lang="de-DE" sz="1400">
                <a:latin typeface="Arial" charset="0"/>
              </a:endParaRPr>
            </a:p>
          </p:txBody>
        </p:sp>
      </p:grpSp>
      <p:grpSp>
        <p:nvGrpSpPr>
          <p:cNvPr id="832529" name="Group 17"/>
          <p:cNvGrpSpPr>
            <a:grpSpLocks/>
          </p:cNvGrpSpPr>
          <p:nvPr/>
        </p:nvGrpSpPr>
        <p:grpSpPr bwMode="auto">
          <a:xfrm>
            <a:off x="5635625" y="2884488"/>
            <a:ext cx="982663" cy="1603375"/>
            <a:chOff x="3550" y="1817"/>
            <a:chExt cx="619" cy="1010"/>
          </a:xfrm>
        </p:grpSpPr>
        <p:sp>
          <p:nvSpPr>
            <p:cNvPr id="832530" name="Line 18"/>
            <p:cNvSpPr>
              <a:spLocks noChangeShapeType="1"/>
            </p:cNvSpPr>
            <p:nvPr/>
          </p:nvSpPr>
          <p:spPr bwMode="auto">
            <a:xfrm>
              <a:off x="3559" y="1817"/>
              <a:ext cx="6" cy="1010"/>
            </a:xfrm>
            <a:prstGeom prst="line">
              <a:avLst/>
            </a:prstGeom>
            <a:noFill/>
            <a:ln w="57150">
              <a:solidFill>
                <a:schemeClr val="bg2"/>
              </a:solidFill>
              <a:round/>
              <a:headEnd/>
              <a:tailEnd type="triangle" w="med" len="med"/>
            </a:ln>
            <a:effectLst/>
          </p:spPr>
          <p:txBody>
            <a:bodyPr wrap="none" anchor="ctr"/>
            <a:lstStyle/>
            <a:p>
              <a:endParaRPr lang="en-US"/>
            </a:p>
          </p:txBody>
        </p:sp>
        <p:sp>
          <p:nvSpPr>
            <p:cNvPr id="832531" name="Text Box 19"/>
            <p:cNvSpPr txBox="1">
              <a:spLocks noChangeArrowheads="1"/>
            </p:cNvSpPr>
            <p:nvPr/>
          </p:nvSpPr>
          <p:spPr bwMode="auto">
            <a:xfrm>
              <a:off x="3550" y="2132"/>
              <a:ext cx="619" cy="326"/>
            </a:xfrm>
            <a:prstGeom prst="rect">
              <a:avLst/>
            </a:prstGeom>
            <a:noFill/>
            <a:ln w="12700" cap="sq">
              <a:noFill/>
              <a:miter lim="800000"/>
              <a:headEnd type="none" w="lg" len="lg"/>
              <a:tailEnd type="none" w="lg" len="lg"/>
            </a:ln>
            <a:effectLst/>
          </p:spPr>
          <p:txBody>
            <a:bodyPr wrap="none">
              <a:spAutoFit/>
            </a:bodyPr>
            <a:lstStyle/>
            <a:p>
              <a:pPr algn="ctr"/>
              <a:r>
                <a:rPr lang="en-US" sz="1400">
                  <a:latin typeface="Arial" charset="0"/>
                </a:rPr>
                <a:t>Receive</a:t>
              </a:r>
              <a:br>
                <a:rPr lang="en-US" sz="1400">
                  <a:latin typeface="Arial" charset="0"/>
                </a:rPr>
              </a:br>
              <a:r>
                <a:rPr lang="en-US" sz="1400">
                  <a:solidFill>
                    <a:srgbClr val="0000FF"/>
                  </a:solidFill>
                  <a:latin typeface="Arial" charset="0"/>
                </a:rPr>
                <a:t>Certificate</a:t>
              </a:r>
              <a:endParaRPr lang="de-DE" sz="1400">
                <a:solidFill>
                  <a:srgbClr val="0000FF"/>
                </a:solidFill>
                <a:latin typeface="Arial" charset="0"/>
              </a:endParaRPr>
            </a:p>
          </p:txBody>
        </p:sp>
      </p:grpSp>
      <p:grpSp>
        <p:nvGrpSpPr>
          <p:cNvPr id="832532" name="Group 20"/>
          <p:cNvGrpSpPr>
            <a:grpSpLocks/>
          </p:cNvGrpSpPr>
          <p:nvPr/>
        </p:nvGrpSpPr>
        <p:grpSpPr bwMode="auto">
          <a:xfrm>
            <a:off x="4386263" y="1460500"/>
            <a:ext cx="2921000" cy="1652588"/>
            <a:chOff x="2763" y="920"/>
            <a:chExt cx="1840" cy="1041"/>
          </a:xfrm>
        </p:grpSpPr>
        <p:sp>
          <p:nvSpPr>
            <p:cNvPr id="832533" name="Rectangle 21"/>
            <p:cNvSpPr>
              <a:spLocks noChangeArrowheads="1"/>
            </p:cNvSpPr>
            <p:nvPr/>
          </p:nvSpPr>
          <p:spPr bwMode="auto">
            <a:xfrm>
              <a:off x="2763" y="1316"/>
              <a:ext cx="1321" cy="455"/>
            </a:xfrm>
            <a:prstGeom prst="rect">
              <a:avLst/>
            </a:prstGeom>
            <a:solidFill>
              <a:schemeClr val="accent1"/>
            </a:solidFill>
            <a:ln w="12700" cap="sq">
              <a:solidFill>
                <a:schemeClr val="tx1"/>
              </a:solidFill>
              <a:miter lim="800000"/>
              <a:headEnd type="none" w="lg" len="lg"/>
              <a:tailEnd type="none" w="lg" len="lg"/>
            </a:ln>
            <a:effectLst/>
          </p:spPr>
          <p:txBody>
            <a:bodyPr wrap="none" anchor="ctr"/>
            <a:lstStyle/>
            <a:p>
              <a:endParaRPr lang="en-US"/>
            </a:p>
          </p:txBody>
        </p:sp>
        <p:sp>
          <p:nvSpPr>
            <p:cNvPr id="832534" name="Text Box 22"/>
            <p:cNvSpPr txBox="1">
              <a:spLocks noChangeArrowheads="1"/>
            </p:cNvSpPr>
            <p:nvPr/>
          </p:nvSpPr>
          <p:spPr bwMode="auto">
            <a:xfrm>
              <a:off x="2953" y="1379"/>
              <a:ext cx="952" cy="167"/>
            </a:xfrm>
            <a:prstGeom prst="rect">
              <a:avLst/>
            </a:prstGeom>
            <a:noFill/>
            <a:ln w="12700" cap="sq">
              <a:noFill/>
              <a:miter lim="800000"/>
              <a:headEnd type="none" w="lg" len="lg"/>
              <a:tailEnd type="none" w="lg" len="lg"/>
            </a:ln>
            <a:effectLst/>
          </p:spPr>
          <p:txBody>
            <a:bodyPr>
              <a:spAutoFit/>
            </a:bodyPr>
            <a:lstStyle/>
            <a:p>
              <a:pPr algn="ctr">
                <a:lnSpc>
                  <a:spcPct val="80000"/>
                </a:lnSpc>
              </a:pPr>
              <a:r>
                <a:rPr lang="en-US" sz="1400" dirty="0">
                  <a:solidFill>
                    <a:schemeClr val="accent2">
                      <a:lumMod val="40000"/>
                      <a:lumOff val="60000"/>
                    </a:schemeClr>
                  </a:solidFill>
                  <a:latin typeface="Arial" charset="0"/>
                </a:rPr>
                <a:t>CA Signing Key</a:t>
              </a:r>
              <a:endParaRPr lang="de-DE" sz="1400" dirty="0">
                <a:solidFill>
                  <a:schemeClr val="accent2">
                    <a:lumMod val="40000"/>
                    <a:lumOff val="60000"/>
                  </a:schemeClr>
                </a:solidFill>
                <a:latin typeface="Arial" charset="0"/>
              </a:endParaRPr>
            </a:p>
          </p:txBody>
        </p:sp>
        <p:sp>
          <p:nvSpPr>
            <p:cNvPr id="832535" name="Rectangle 23"/>
            <p:cNvSpPr>
              <a:spLocks noChangeArrowheads="1"/>
            </p:cNvSpPr>
            <p:nvPr/>
          </p:nvSpPr>
          <p:spPr bwMode="auto">
            <a:xfrm>
              <a:off x="2840" y="920"/>
              <a:ext cx="1224" cy="364"/>
            </a:xfrm>
            <a:prstGeom prst="rect">
              <a:avLst/>
            </a:prstGeom>
            <a:noFill/>
            <a:ln w="12700" cap="sq">
              <a:noFill/>
              <a:miter lim="800000"/>
              <a:headEnd type="none" w="sm" len="sm"/>
              <a:tailEnd type="none" w="sm" len="sm"/>
            </a:ln>
            <a:effectLst/>
          </p:spPr>
          <p:txBody>
            <a:bodyPr>
              <a:spAutoFit/>
            </a:bodyPr>
            <a:lstStyle/>
            <a:p>
              <a:pPr algn="ctr" eaLnBrk="1" hangingPunct="1">
                <a:lnSpc>
                  <a:spcPct val="70000"/>
                </a:lnSpc>
                <a:spcBef>
                  <a:spcPct val="20000"/>
                </a:spcBef>
                <a:buClr>
                  <a:schemeClr val="tx2"/>
                </a:buClr>
                <a:buSzPct val="90000"/>
                <a:buFont typeface="Symbol" pitchFamily="18" charset="2"/>
                <a:buNone/>
              </a:pPr>
              <a:r>
                <a:rPr lang="en-US" sz="2000">
                  <a:solidFill>
                    <a:srgbClr val="000000"/>
                  </a:solidFill>
                  <a:latin typeface="Arial" charset="0"/>
                </a:rPr>
                <a:t>Certification</a:t>
              </a:r>
            </a:p>
            <a:p>
              <a:pPr algn="ctr" eaLnBrk="1" hangingPunct="1">
                <a:lnSpc>
                  <a:spcPct val="70000"/>
                </a:lnSpc>
                <a:spcBef>
                  <a:spcPct val="20000"/>
                </a:spcBef>
                <a:buClr>
                  <a:schemeClr val="tx2"/>
                </a:buClr>
                <a:buSzPct val="90000"/>
                <a:buFont typeface="Symbol" pitchFamily="18" charset="2"/>
                <a:buNone/>
              </a:pPr>
              <a:r>
                <a:rPr lang="en-US" sz="2000">
                  <a:solidFill>
                    <a:srgbClr val="000000"/>
                  </a:solidFill>
                  <a:latin typeface="Arial" charset="0"/>
                </a:rPr>
                <a:t>Authority</a:t>
              </a:r>
            </a:p>
          </p:txBody>
        </p:sp>
        <p:sp>
          <p:nvSpPr>
            <p:cNvPr id="832536" name="Text Box 24"/>
            <p:cNvSpPr txBox="1">
              <a:spLocks noChangeArrowheads="1"/>
            </p:cNvSpPr>
            <p:nvPr/>
          </p:nvSpPr>
          <p:spPr bwMode="auto">
            <a:xfrm>
              <a:off x="3747" y="1809"/>
              <a:ext cx="856" cy="152"/>
            </a:xfrm>
            <a:prstGeom prst="rect">
              <a:avLst/>
            </a:prstGeom>
            <a:noFill/>
            <a:ln w="12700" cap="sq">
              <a:noFill/>
              <a:miter lim="800000"/>
              <a:headEnd type="none" w="lg" len="lg"/>
              <a:tailEnd type="none" w="lg" len="lg"/>
            </a:ln>
            <a:effectLst/>
          </p:spPr>
          <p:txBody>
            <a:bodyPr>
              <a:spAutoFit/>
            </a:bodyPr>
            <a:lstStyle/>
            <a:p>
              <a:pPr algn="ctr">
                <a:lnSpc>
                  <a:spcPct val="70000"/>
                </a:lnSpc>
              </a:pPr>
              <a:r>
                <a:rPr lang="en-US" sz="1400">
                  <a:solidFill>
                    <a:srgbClr val="0000FF"/>
                  </a:solidFill>
                  <a:latin typeface="Arial" charset="0"/>
                </a:rPr>
                <a:t>CA Public Key</a:t>
              </a:r>
              <a:endParaRPr lang="de-DE" sz="1400">
                <a:solidFill>
                  <a:srgbClr val="0000FF"/>
                </a:solidFill>
                <a:latin typeface="Arial" charset="0"/>
              </a:endParaRPr>
            </a:p>
          </p:txBody>
        </p:sp>
        <p:cxnSp>
          <p:nvCxnSpPr>
            <p:cNvPr id="832537" name="AutoShape 25"/>
            <p:cNvCxnSpPr>
              <a:cxnSpLocks noChangeShapeType="1"/>
              <a:stCxn id="832534" idx="3"/>
              <a:endCxn id="832536" idx="0"/>
            </p:cNvCxnSpPr>
            <p:nvPr/>
          </p:nvCxnSpPr>
          <p:spPr bwMode="auto">
            <a:xfrm>
              <a:off x="3905" y="1462"/>
              <a:ext cx="270" cy="347"/>
            </a:xfrm>
            <a:prstGeom prst="bentConnector2">
              <a:avLst/>
            </a:prstGeom>
            <a:noFill/>
            <a:ln w="28575">
              <a:solidFill>
                <a:schemeClr val="bg2"/>
              </a:solidFill>
              <a:prstDash val="sysDot"/>
              <a:miter lim="800000"/>
              <a:headEnd type="none" w="lg" len="lg"/>
              <a:tailEnd type="triangle" w="med" len="sm"/>
            </a:ln>
            <a:effectLst/>
          </p:spPr>
        </p:cxnSp>
      </p:grpSp>
      <p:grpSp>
        <p:nvGrpSpPr>
          <p:cNvPr id="832538" name="Group 26"/>
          <p:cNvGrpSpPr>
            <a:grpSpLocks/>
          </p:cNvGrpSpPr>
          <p:nvPr/>
        </p:nvGrpSpPr>
        <p:grpSpPr bwMode="auto">
          <a:xfrm>
            <a:off x="1571625" y="2025650"/>
            <a:ext cx="2806700" cy="1352550"/>
            <a:chOff x="990" y="1276"/>
            <a:chExt cx="1768" cy="852"/>
          </a:xfrm>
        </p:grpSpPr>
        <p:sp>
          <p:nvSpPr>
            <p:cNvPr id="832539" name="AutoShape 27"/>
            <p:cNvSpPr>
              <a:spLocks noChangeArrowheads="1"/>
            </p:cNvSpPr>
            <p:nvPr/>
          </p:nvSpPr>
          <p:spPr bwMode="auto">
            <a:xfrm>
              <a:off x="1259" y="1692"/>
              <a:ext cx="733" cy="436"/>
            </a:xfrm>
            <a:prstGeom prst="can">
              <a:avLst>
                <a:gd name="adj" fmla="val 25000"/>
              </a:avLst>
            </a:prstGeom>
            <a:solidFill>
              <a:schemeClr val="accent1"/>
            </a:solidFill>
            <a:ln w="12700" cap="sq">
              <a:solidFill>
                <a:schemeClr val="tx1"/>
              </a:solidFill>
              <a:round/>
              <a:headEnd type="none" w="lg" len="lg"/>
              <a:tailEnd type="none" w="lg" len="lg"/>
            </a:ln>
            <a:effectLst/>
          </p:spPr>
          <p:txBody>
            <a:bodyPr wrap="none" anchor="ctr"/>
            <a:lstStyle/>
            <a:p>
              <a:endParaRPr lang="en-US"/>
            </a:p>
          </p:txBody>
        </p:sp>
        <p:sp>
          <p:nvSpPr>
            <p:cNvPr id="832540" name="Rectangle 28"/>
            <p:cNvSpPr>
              <a:spLocks noChangeArrowheads="1"/>
            </p:cNvSpPr>
            <p:nvPr/>
          </p:nvSpPr>
          <p:spPr bwMode="auto">
            <a:xfrm>
              <a:off x="990" y="1276"/>
              <a:ext cx="1224" cy="404"/>
            </a:xfrm>
            <a:prstGeom prst="rect">
              <a:avLst/>
            </a:prstGeom>
            <a:noFill/>
            <a:ln w="12700" cap="sq">
              <a:noFill/>
              <a:miter lim="800000"/>
              <a:headEnd type="none" w="sm" len="sm"/>
              <a:tailEnd type="none" w="sm" len="sm"/>
            </a:ln>
            <a:effectLst/>
          </p:spPr>
          <p:txBody>
            <a:bodyPr>
              <a:spAutoFit/>
            </a:bodyPr>
            <a:lstStyle/>
            <a:p>
              <a:pPr algn="ctr" eaLnBrk="1" hangingPunct="1">
                <a:lnSpc>
                  <a:spcPct val="90000"/>
                </a:lnSpc>
                <a:spcBef>
                  <a:spcPct val="20000"/>
                </a:spcBef>
                <a:buClr>
                  <a:schemeClr val="tx2"/>
                </a:buClr>
                <a:buSzPct val="90000"/>
                <a:buFont typeface="Symbol" pitchFamily="18" charset="2"/>
                <a:buNone/>
              </a:pPr>
              <a:r>
                <a:rPr lang="en-US" sz="2000">
                  <a:solidFill>
                    <a:srgbClr val="000000"/>
                  </a:solidFill>
                  <a:latin typeface="Arial" charset="0"/>
                </a:rPr>
                <a:t>Certificate Server</a:t>
              </a:r>
            </a:p>
          </p:txBody>
        </p:sp>
        <p:sp>
          <p:nvSpPr>
            <p:cNvPr id="832541" name="Line 29"/>
            <p:cNvSpPr>
              <a:spLocks noChangeShapeType="1"/>
            </p:cNvSpPr>
            <p:nvPr/>
          </p:nvSpPr>
          <p:spPr bwMode="auto">
            <a:xfrm flipH="1">
              <a:off x="2007" y="1524"/>
              <a:ext cx="751" cy="387"/>
            </a:xfrm>
            <a:prstGeom prst="line">
              <a:avLst/>
            </a:prstGeom>
            <a:noFill/>
            <a:ln w="57150">
              <a:solidFill>
                <a:schemeClr val="bg2"/>
              </a:solidFill>
              <a:round/>
              <a:headEnd/>
              <a:tailEnd type="triangle" w="med" len="med"/>
            </a:ln>
            <a:effectLst/>
          </p:spPr>
          <p:txBody>
            <a:bodyPr wrap="none" anchor="ctr"/>
            <a:lstStyle/>
            <a:p>
              <a:endParaRPr lang="en-US"/>
            </a:p>
          </p:txBody>
        </p:sp>
        <p:sp>
          <p:nvSpPr>
            <p:cNvPr id="832542" name="Text Box 30"/>
            <p:cNvSpPr txBox="1">
              <a:spLocks noChangeArrowheads="1"/>
            </p:cNvSpPr>
            <p:nvPr/>
          </p:nvSpPr>
          <p:spPr bwMode="auto">
            <a:xfrm>
              <a:off x="2046" y="1319"/>
              <a:ext cx="619" cy="326"/>
            </a:xfrm>
            <a:prstGeom prst="rect">
              <a:avLst/>
            </a:prstGeom>
            <a:noFill/>
            <a:ln w="12700" cap="sq">
              <a:noFill/>
              <a:miter lim="800000"/>
              <a:headEnd type="none" w="lg" len="lg"/>
              <a:tailEnd type="none" w="lg" len="lg"/>
            </a:ln>
            <a:effectLst/>
          </p:spPr>
          <p:txBody>
            <a:bodyPr wrap="none">
              <a:spAutoFit/>
            </a:bodyPr>
            <a:lstStyle/>
            <a:p>
              <a:pPr algn="ctr"/>
              <a:r>
                <a:rPr lang="en-US" sz="1400">
                  <a:latin typeface="Arial" charset="0"/>
                </a:rPr>
                <a:t>Store</a:t>
              </a:r>
              <a:br>
                <a:rPr lang="en-US" sz="1400">
                  <a:latin typeface="Arial" charset="0"/>
                </a:rPr>
              </a:br>
              <a:r>
                <a:rPr lang="en-US" sz="1400">
                  <a:solidFill>
                    <a:srgbClr val="0000FF"/>
                  </a:solidFill>
                  <a:latin typeface="Arial" charset="0"/>
                </a:rPr>
                <a:t>Certificate</a:t>
              </a:r>
              <a:endParaRPr lang="de-DE" sz="1400">
                <a:solidFill>
                  <a:srgbClr val="0000FF"/>
                </a:solidFill>
                <a:latin typeface="Arial" charset="0"/>
              </a:endParaRPr>
            </a:p>
          </p:txBody>
        </p:sp>
      </p:grpSp>
      <p:grpSp>
        <p:nvGrpSpPr>
          <p:cNvPr id="832543" name="Group 31"/>
          <p:cNvGrpSpPr>
            <a:grpSpLocks/>
          </p:cNvGrpSpPr>
          <p:nvPr/>
        </p:nvGrpSpPr>
        <p:grpSpPr bwMode="auto">
          <a:xfrm>
            <a:off x="217488" y="3379788"/>
            <a:ext cx="2616200" cy="1074737"/>
            <a:chOff x="137" y="2129"/>
            <a:chExt cx="1648" cy="677"/>
          </a:xfrm>
        </p:grpSpPr>
        <p:sp>
          <p:nvSpPr>
            <p:cNvPr id="832544" name="Line 32"/>
            <p:cNvSpPr>
              <a:spLocks noChangeShapeType="1"/>
            </p:cNvSpPr>
            <p:nvPr/>
          </p:nvSpPr>
          <p:spPr bwMode="auto">
            <a:xfrm flipH="1">
              <a:off x="1457" y="2129"/>
              <a:ext cx="134" cy="677"/>
            </a:xfrm>
            <a:prstGeom prst="line">
              <a:avLst/>
            </a:prstGeom>
            <a:noFill/>
            <a:ln w="57150">
              <a:solidFill>
                <a:schemeClr val="bg2"/>
              </a:solidFill>
              <a:round/>
              <a:headEnd type="triangle" w="med" len="med"/>
              <a:tailEnd type="triangle" w="med" len="med"/>
            </a:ln>
            <a:effectLst/>
          </p:spPr>
          <p:txBody>
            <a:bodyPr wrap="none" anchor="ctr"/>
            <a:lstStyle/>
            <a:p>
              <a:endParaRPr lang="en-US"/>
            </a:p>
          </p:txBody>
        </p:sp>
        <p:sp>
          <p:nvSpPr>
            <p:cNvPr id="832545" name="Text Box 33"/>
            <p:cNvSpPr txBox="1">
              <a:spLocks noChangeArrowheads="1"/>
            </p:cNvSpPr>
            <p:nvPr/>
          </p:nvSpPr>
          <p:spPr bwMode="auto">
            <a:xfrm>
              <a:off x="137" y="2188"/>
              <a:ext cx="1648" cy="460"/>
            </a:xfrm>
            <a:prstGeom prst="rect">
              <a:avLst/>
            </a:prstGeom>
            <a:noFill/>
            <a:ln w="12700" cap="sq">
              <a:noFill/>
              <a:miter lim="800000"/>
              <a:headEnd type="none" w="lg" len="lg"/>
              <a:tailEnd type="none" w="lg" len="lg"/>
            </a:ln>
            <a:effectLst/>
          </p:spPr>
          <p:txBody>
            <a:bodyPr>
              <a:spAutoFit/>
            </a:bodyPr>
            <a:lstStyle/>
            <a:p>
              <a:pPr algn="ctr"/>
              <a:r>
                <a:rPr lang="en-US" sz="1400">
                  <a:latin typeface="Arial" charset="0"/>
                </a:rPr>
                <a:t>Look up </a:t>
              </a:r>
              <a:br>
                <a:rPr lang="en-US" sz="1400">
                  <a:latin typeface="Arial" charset="0"/>
                </a:rPr>
              </a:br>
              <a:r>
                <a:rPr lang="en-US" sz="1400">
                  <a:solidFill>
                    <a:srgbClr val="0000FF"/>
                  </a:solidFill>
                  <a:latin typeface="Arial" charset="0"/>
                </a:rPr>
                <a:t>Bob’s Certificate</a:t>
              </a:r>
              <a:r>
                <a:rPr lang="en-US" sz="1400">
                  <a:latin typeface="Arial" charset="0"/>
                </a:rPr>
                <a:t>,</a:t>
              </a:r>
            </a:p>
            <a:p>
              <a:pPr algn="ctr"/>
              <a:r>
                <a:rPr lang="en-US" sz="1400">
                  <a:latin typeface="Arial" charset="0"/>
                </a:rPr>
                <a:t>Check revocation</a:t>
              </a:r>
              <a:endParaRPr lang="de-DE" sz="1400">
                <a:latin typeface="Arial" charset="0"/>
              </a:endParaRPr>
            </a:p>
          </p:txBody>
        </p:sp>
      </p:grpSp>
      <p:sp>
        <p:nvSpPr>
          <p:cNvPr id="832546" name="Text Box 34"/>
          <p:cNvSpPr txBox="1">
            <a:spLocks noChangeArrowheads="1"/>
          </p:cNvSpPr>
          <p:nvPr/>
        </p:nvSpPr>
        <p:spPr bwMode="auto">
          <a:xfrm>
            <a:off x="1531938" y="5291138"/>
            <a:ext cx="1358900" cy="241300"/>
          </a:xfrm>
          <a:prstGeom prst="rect">
            <a:avLst/>
          </a:prstGeom>
          <a:noFill/>
          <a:ln w="12700" cap="sq">
            <a:noFill/>
            <a:miter lim="800000"/>
            <a:headEnd type="none" w="lg" len="lg"/>
            <a:tailEnd type="none" w="lg" len="lg"/>
          </a:ln>
          <a:effectLst/>
        </p:spPr>
        <p:txBody>
          <a:bodyPr>
            <a:spAutoFit/>
          </a:bodyPr>
          <a:lstStyle/>
          <a:p>
            <a:pPr algn="ctr">
              <a:lnSpc>
                <a:spcPct val="70000"/>
              </a:lnSpc>
            </a:pPr>
            <a:r>
              <a:rPr lang="en-US" sz="1400">
                <a:solidFill>
                  <a:srgbClr val="0000FF"/>
                </a:solidFill>
                <a:latin typeface="Arial" charset="0"/>
              </a:rPr>
              <a:t>CA Public Key</a:t>
            </a:r>
            <a:endParaRPr lang="de-DE" sz="1400">
              <a:solidFill>
                <a:srgbClr val="0000FF"/>
              </a:solidFill>
              <a:latin typeface="Arial" charset="0"/>
            </a:endParaRPr>
          </a:p>
        </p:txBody>
      </p:sp>
      <p:sp>
        <p:nvSpPr>
          <p:cNvPr id="832547" name="Text Box 35"/>
          <p:cNvSpPr txBox="1">
            <a:spLocks noChangeArrowheads="1"/>
          </p:cNvSpPr>
          <p:nvPr/>
        </p:nvSpPr>
        <p:spPr bwMode="auto">
          <a:xfrm>
            <a:off x="4760913" y="5291138"/>
            <a:ext cx="1692275" cy="476250"/>
          </a:xfrm>
          <a:prstGeom prst="rect">
            <a:avLst/>
          </a:prstGeom>
          <a:noFill/>
          <a:ln w="12700" cap="sq">
            <a:noFill/>
            <a:miter lim="800000"/>
            <a:headEnd type="none" w="lg" len="lg"/>
            <a:tailEnd type="none" w="lg" len="lg"/>
          </a:ln>
          <a:effectLst/>
        </p:spPr>
        <p:txBody>
          <a:bodyPr>
            <a:spAutoFit/>
          </a:bodyPr>
          <a:lstStyle/>
          <a:p>
            <a:pPr algn="ctr">
              <a:lnSpc>
                <a:spcPct val="90000"/>
              </a:lnSpc>
            </a:pPr>
            <a:r>
              <a:rPr lang="en-US" sz="1400">
                <a:solidFill>
                  <a:srgbClr val="CC0000"/>
                </a:solidFill>
                <a:latin typeface="Arial" charset="0"/>
              </a:rPr>
              <a:t>Bob’s Private Key</a:t>
            </a:r>
            <a:endParaRPr lang="de-DE" sz="1400">
              <a:solidFill>
                <a:srgbClr val="CC0000"/>
              </a:solidFill>
              <a:latin typeface="Arial" charset="0"/>
            </a:endParaRPr>
          </a:p>
          <a:p>
            <a:pPr algn="ctr">
              <a:lnSpc>
                <a:spcPct val="90000"/>
              </a:lnSpc>
            </a:pPr>
            <a:r>
              <a:rPr lang="en-US" sz="1400">
                <a:solidFill>
                  <a:srgbClr val="0000FF"/>
                </a:solidFill>
                <a:latin typeface="Arial" charset="0"/>
              </a:rPr>
              <a:t>Bob’s Public Key</a:t>
            </a:r>
            <a:endParaRPr lang="de-DE" sz="1400">
              <a:solidFill>
                <a:srgbClr val="0000FF"/>
              </a:solidFill>
              <a:latin typeface="Arial" charset="0"/>
            </a:endParaRPr>
          </a:p>
        </p:txBody>
      </p:sp>
      <p:grpSp>
        <p:nvGrpSpPr>
          <p:cNvPr id="832548" name="Group 36"/>
          <p:cNvGrpSpPr>
            <a:grpSpLocks/>
          </p:cNvGrpSpPr>
          <p:nvPr/>
        </p:nvGrpSpPr>
        <p:grpSpPr bwMode="auto">
          <a:xfrm>
            <a:off x="5930900" y="3019425"/>
            <a:ext cx="2990850" cy="1736725"/>
            <a:chOff x="3736" y="1902"/>
            <a:chExt cx="1884" cy="1094"/>
          </a:xfrm>
        </p:grpSpPr>
        <p:sp>
          <p:nvSpPr>
            <p:cNvPr id="832549" name="AutoShape 37"/>
            <p:cNvSpPr>
              <a:spLocks noChangeArrowheads="1"/>
            </p:cNvSpPr>
            <p:nvPr/>
          </p:nvSpPr>
          <p:spPr bwMode="auto">
            <a:xfrm>
              <a:off x="4558" y="2235"/>
              <a:ext cx="733" cy="436"/>
            </a:xfrm>
            <a:prstGeom prst="can">
              <a:avLst>
                <a:gd name="adj" fmla="val 25000"/>
              </a:avLst>
            </a:prstGeom>
            <a:solidFill>
              <a:schemeClr val="accent1"/>
            </a:solidFill>
            <a:ln w="12700" cap="sq">
              <a:solidFill>
                <a:schemeClr val="tx1"/>
              </a:solidFill>
              <a:round/>
              <a:headEnd type="none" w="lg" len="lg"/>
              <a:tailEnd type="none" w="lg" len="lg"/>
            </a:ln>
            <a:effectLst/>
          </p:spPr>
          <p:txBody>
            <a:bodyPr wrap="none" anchor="ctr"/>
            <a:lstStyle/>
            <a:p>
              <a:endParaRPr lang="en-US"/>
            </a:p>
          </p:txBody>
        </p:sp>
        <p:sp>
          <p:nvSpPr>
            <p:cNvPr id="832550" name="Rectangle 38"/>
            <p:cNvSpPr>
              <a:spLocks noChangeArrowheads="1"/>
            </p:cNvSpPr>
            <p:nvPr/>
          </p:nvSpPr>
          <p:spPr bwMode="auto">
            <a:xfrm>
              <a:off x="4396" y="1902"/>
              <a:ext cx="1224" cy="336"/>
            </a:xfrm>
            <a:prstGeom prst="rect">
              <a:avLst/>
            </a:prstGeom>
            <a:noFill/>
            <a:ln w="12700" cap="sq">
              <a:noFill/>
              <a:miter lim="800000"/>
              <a:headEnd type="none" w="sm" len="sm"/>
              <a:tailEnd type="none" w="sm" len="sm"/>
            </a:ln>
            <a:effectLst/>
          </p:spPr>
          <p:txBody>
            <a:bodyPr>
              <a:spAutoFit/>
            </a:bodyPr>
            <a:lstStyle/>
            <a:p>
              <a:pPr algn="ctr" eaLnBrk="1" hangingPunct="1">
                <a:lnSpc>
                  <a:spcPct val="90000"/>
                </a:lnSpc>
                <a:spcBef>
                  <a:spcPct val="20000"/>
                </a:spcBef>
                <a:buClr>
                  <a:schemeClr val="tx2"/>
                </a:buClr>
                <a:buSzPct val="90000"/>
                <a:buFont typeface="Symbol" pitchFamily="18" charset="2"/>
                <a:buNone/>
              </a:pPr>
              <a:r>
                <a:rPr lang="en-US" sz="1600">
                  <a:solidFill>
                    <a:srgbClr val="000000"/>
                  </a:solidFill>
                  <a:latin typeface="Arial" charset="0"/>
                </a:rPr>
                <a:t>Recovery</a:t>
              </a:r>
              <a:br>
                <a:rPr lang="en-US" sz="1600">
                  <a:solidFill>
                    <a:srgbClr val="000000"/>
                  </a:solidFill>
                  <a:latin typeface="Arial" charset="0"/>
                </a:rPr>
              </a:br>
              <a:r>
                <a:rPr lang="en-US" sz="1600">
                  <a:solidFill>
                    <a:srgbClr val="000000"/>
                  </a:solidFill>
                  <a:latin typeface="Arial" charset="0"/>
                </a:rPr>
                <a:t>Server</a:t>
              </a:r>
            </a:p>
          </p:txBody>
        </p:sp>
        <p:sp>
          <p:nvSpPr>
            <p:cNvPr id="832551" name="Line 39"/>
            <p:cNvSpPr>
              <a:spLocks noChangeShapeType="1"/>
            </p:cNvSpPr>
            <p:nvPr/>
          </p:nvSpPr>
          <p:spPr bwMode="auto">
            <a:xfrm flipH="1">
              <a:off x="3736" y="2534"/>
              <a:ext cx="785" cy="462"/>
            </a:xfrm>
            <a:prstGeom prst="line">
              <a:avLst/>
            </a:prstGeom>
            <a:noFill/>
            <a:ln w="57150">
              <a:solidFill>
                <a:schemeClr val="bg2"/>
              </a:solidFill>
              <a:round/>
              <a:headEnd type="triangle" w="med" len="med"/>
              <a:tailEnd/>
            </a:ln>
            <a:effectLst/>
          </p:spPr>
          <p:txBody>
            <a:bodyPr wrap="none" anchor="ctr"/>
            <a:lstStyle/>
            <a:p>
              <a:endParaRPr lang="en-US"/>
            </a:p>
          </p:txBody>
        </p:sp>
        <p:sp>
          <p:nvSpPr>
            <p:cNvPr id="832552" name="Text Box 40"/>
            <p:cNvSpPr txBox="1">
              <a:spLocks noChangeArrowheads="1"/>
            </p:cNvSpPr>
            <p:nvPr/>
          </p:nvSpPr>
          <p:spPr bwMode="auto">
            <a:xfrm>
              <a:off x="4238" y="2679"/>
              <a:ext cx="764" cy="300"/>
            </a:xfrm>
            <a:prstGeom prst="rect">
              <a:avLst/>
            </a:prstGeom>
            <a:noFill/>
            <a:ln w="12700" cap="sq">
              <a:noFill/>
              <a:miter lim="800000"/>
              <a:headEnd type="none" w="lg" len="lg"/>
              <a:tailEnd type="none" w="lg" len="lg"/>
            </a:ln>
            <a:effectLst/>
          </p:spPr>
          <p:txBody>
            <a:bodyPr>
              <a:spAutoFit/>
            </a:bodyPr>
            <a:lstStyle/>
            <a:p>
              <a:pPr algn="ctr">
                <a:lnSpc>
                  <a:spcPct val="90000"/>
                </a:lnSpc>
              </a:pPr>
              <a:r>
                <a:rPr lang="en-US" sz="1400">
                  <a:latin typeface="Arial" charset="0"/>
                </a:rPr>
                <a:t>Store </a:t>
              </a:r>
              <a:r>
                <a:rPr lang="en-US" sz="1400">
                  <a:solidFill>
                    <a:srgbClr val="CC0000"/>
                  </a:solidFill>
                  <a:latin typeface="Arial" charset="0"/>
                </a:rPr>
                <a:t>Bob’s </a:t>
              </a:r>
              <a:br>
                <a:rPr lang="en-US" sz="1400">
                  <a:solidFill>
                    <a:srgbClr val="CC0000"/>
                  </a:solidFill>
                  <a:latin typeface="Arial" charset="0"/>
                </a:rPr>
              </a:br>
              <a:r>
                <a:rPr lang="en-US" sz="1400">
                  <a:solidFill>
                    <a:srgbClr val="CC0000"/>
                  </a:solidFill>
                  <a:latin typeface="Arial" charset="0"/>
                </a:rPr>
                <a:t>Private Key</a:t>
              </a:r>
              <a:endParaRPr lang="de-DE" sz="1400">
                <a:solidFill>
                  <a:srgbClr val="CC0000"/>
                </a:solidFill>
                <a:latin typeface="Arial"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2526"/>
                                        </p:tgtEl>
                                        <p:attrNameLst>
                                          <p:attrName>style.visibility</p:attrName>
                                        </p:attrNameLst>
                                      </p:cBhvr>
                                      <p:to>
                                        <p:strVal val="visible"/>
                                      </p:to>
                                    </p:set>
                                    <p:animEffect transition="in" filter="fade">
                                      <p:cBhvr>
                                        <p:cTn id="7" dur="1000"/>
                                        <p:tgtEl>
                                          <p:spTgt spid="8325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2529"/>
                                        </p:tgtEl>
                                        <p:attrNameLst>
                                          <p:attrName>style.visibility</p:attrName>
                                        </p:attrNameLst>
                                      </p:cBhvr>
                                      <p:to>
                                        <p:strVal val="visible"/>
                                      </p:to>
                                    </p:set>
                                    <p:animEffect transition="in" filter="fade">
                                      <p:cBhvr>
                                        <p:cTn id="12" dur="2000"/>
                                        <p:tgtEl>
                                          <p:spTgt spid="8325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32538"/>
                                        </p:tgtEl>
                                        <p:attrNameLst>
                                          <p:attrName>style.visibility</p:attrName>
                                        </p:attrNameLst>
                                      </p:cBhvr>
                                      <p:to>
                                        <p:strVal val="visible"/>
                                      </p:to>
                                    </p:set>
                                    <p:animEffect transition="in" filter="fade">
                                      <p:cBhvr>
                                        <p:cTn id="17" dur="1000"/>
                                        <p:tgtEl>
                                          <p:spTgt spid="8325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32543"/>
                                        </p:tgtEl>
                                        <p:attrNameLst>
                                          <p:attrName>style.visibility</p:attrName>
                                        </p:attrNameLst>
                                      </p:cBhvr>
                                      <p:to>
                                        <p:strVal val="visible"/>
                                      </p:to>
                                    </p:set>
                                    <p:animEffect transition="in" filter="fade">
                                      <p:cBhvr>
                                        <p:cTn id="22" dur="1000"/>
                                        <p:tgtEl>
                                          <p:spTgt spid="8325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32518"/>
                                        </p:tgtEl>
                                        <p:attrNameLst>
                                          <p:attrName>style.visibility</p:attrName>
                                        </p:attrNameLst>
                                      </p:cBhvr>
                                      <p:to>
                                        <p:strVal val="visible"/>
                                      </p:to>
                                    </p:set>
                                    <p:animEffect transition="in" filter="fade">
                                      <p:cBhvr>
                                        <p:cTn id="27" dur="1000"/>
                                        <p:tgtEl>
                                          <p:spTgt spid="8325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32548"/>
                                        </p:tgtEl>
                                        <p:attrNameLst>
                                          <p:attrName>style.visibility</p:attrName>
                                        </p:attrNameLst>
                                      </p:cBhvr>
                                      <p:to>
                                        <p:strVal val="visible"/>
                                      </p:to>
                                    </p:set>
                                    <p:animEffect transition="in" filter="fade">
                                      <p:cBhvr>
                                        <p:cTn id="32" dur="1000"/>
                                        <p:tgtEl>
                                          <p:spTgt spid="832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a:xfrm>
            <a:off x="561702" y="704088"/>
            <a:ext cx="8125097" cy="471569"/>
          </a:xfrm>
        </p:spPr>
        <p:txBody>
          <a:bodyPr>
            <a:normAutofit fontScale="90000"/>
          </a:bodyPr>
          <a:lstStyle/>
          <a:p>
            <a:r>
              <a:rPr lang="en-US" dirty="0"/>
              <a:t>Identity-Based Encryption (IBE)</a:t>
            </a:r>
          </a:p>
        </p:txBody>
      </p:sp>
      <p:sp>
        <p:nvSpPr>
          <p:cNvPr id="823299" name="Rectangle 3"/>
          <p:cNvSpPr>
            <a:spLocks noGrp="1" noChangeArrowheads="1"/>
          </p:cNvSpPr>
          <p:nvPr>
            <p:ph idx="1"/>
          </p:nvPr>
        </p:nvSpPr>
        <p:spPr>
          <a:xfrm>
            <a:off x="1081088" y="1209675"/>
            <a:ext cx="7451725" cy="5094288"/>
          </a:xfrm>
        </p:spPr>
        <p:txBody>
          <a:bodyPr/>
          <a:lstStyle/>
          <a:p>
            <a:pPr lvl="1">
              <a:lnSpc>
                <a:spcPct val="80000"/>
              </a:lnSpc>
              <a:buNone/>
            </a:pPr>
            <a:endParaRPr lang="en-US" sz="1800" dirty="0"/>
          </a:p>
          <a:p>
            <a:pPr>
              <a:lnSpc>
                <a:spcPct val="80000"/>
              </a:lnSpc>
            </a:pPr>
            <a:r>
              <a:rPr lang="en-US" sz="2000" dirty="0"/>
              <a:t>First practical implementation</a:t>
            </a:r>
          </a:p>
          <a:p>
            <a:pPr lvl="1">
              <a:lnSpc>
                <a:spcPct val="80000"/>
              </a:lnSpc>
            </a:pPr>
            <a:r>
              <a:rPr lang="en-US" sz="1800" dirty="0" err="1"/>
              <a:t>Boneh</a:t>
            </a:r>
            <a:r>
              <a:rPr lang="en-US" sz="1800" dirty="0"/>
              <a:t>-Franklin Algorithm published at Crypto 2001</a:t>
            </a:r>
          </a:p>
          <a:p>
            <a:pPr lvl="1">
              <a:lnSpc>
                <a:spcPct val="80000"/>
              </a:lnSpc>
            </a:pPr>
            <a:r>
              <a:rPr lang="en-US" sz="1800" dirty="0"/>
              <a:t>Bilinear Maps (Pairings) on Elliptic Curves</a:t>
            </a:r>
          </a:p>
          <a:p>
            <a:pPr lvl="2">
              <a:lnSpc>
                <a:spcPct val="80000"/>
              </a:lnSpc>
            </a:pPr>
            <a:r>
              <a:rPr lang="en-US" sz="1600" dirty="0"/>
              <a:t>Based on well-tested mathematical building blocks</a:t>
            </a:r>
          </a:p>
          <a:p>
            <a:pPr lvl="1">
              <a:lnSpc>
                <a:spcPct val="80000"/>
              </a:lnSpc>
            </a:pPr>
            <a:r>
              <a:rPr lang="en-US" sz="1800" dirty="0"/>
              <a:t>Public Key Algorithm used for Key Transport </a:t>
            </a:r>
          </a:p>
          <a:p>
            <a:pPr lvl="1">
              <a:lnSpc>
                <a:spcPct val="80000"/>
              </a:lnSpc>
            </a:pPr>
            <a:endParaRPr lang="en-US" sz="1800" dirty="0"/>
          </a:p>
          <a:p>
            <a:pPr>
              <a:lnSpc>
                <a:spcPct val="80000"/>
              </a:lnSpc>
            </a:pPr>
            <a:r>
              <a:rPr lang="en-US" sz="2000" dirty="0"/>
              <a:t>The IBE breakthrough is having major impact</a:t>
            </a:r>
          </a:p>
          <a:p>
            <a:pPr lvl="1">
              <a:lnSpc>
                <a:spcPct val="80000"/>
              </a:lnSpc>
            </a:pPr>
            <a:r>
              <a:rPr lang="en-US" sz="1800" dirty="0"/>
              <a:t>Now over 400 scientific publications on IBE and Pairing Based Cryptography</a:t>
            </a:r>
          </a:p>
          <a:p>
            <a:pPr lvl="1">
              <a:lnSpc>
                <a:spcPct val="80000"/>
              </a:lnSpc>
            </a:pPr>
            <a:r>
              <a:rPr lang="en-US" sz="1800" dirty="0"/>
              <a:t>Major deployments in industry</a:t>
            </a:r>
          </a:p>
          <a:p>
            <a:pPr lvl="1">
              <a:lnSpc>
                <a:spcPct val="80000"/>
              </a:lnSpc>
            </a:pPr>
            <a:endParaRPr lang="en-US" sz="1800" dirty="0"/>
          </a:p>
          <a:p>
            <a:pPr>
              <a:lnSpc>
                <a:spcPct val="80000"/>
              </a:lnSpc>
            </a:pPr>
            <a:r>
              <a:rPr lang="en-US" sz="2000" dirty="0"/>
              <a:t>Standardization Efforts</a:t>
            </a:r>
          </a:p>
          <a:p>
            <a:pPr lvl="1">
              <a:lnSpc>
                <a:spcPct val="80000"/>
              </a:lnSpc>
            </a:pPr>
            <a:r>
              <a:rPr lang="en-US" sz="1800" dirty="0"/>
              <a:t>IBE mathematics is being standardized in IEEE 1363.3</a:t>
            </a:r>
          </a:p>
          <a:p>
            <a:pPr lvl="1">
              <a:lnSpc>
                <a:spcPct val="80000"/>
              </a:lnSpc>
            </a:pPr>
            <a:r>
              <a:rPr lang="en-US" sz="1800" dirty="0"/>
              <a:t>IETF S/MIME Informational </a:t>
            </a:r>
            <a:r>
              <a:rPr lang="en-US" sz="1800" dirty="0" smtClean="0"/>
              <a:t>RFC</a:t>
            </a:r>
          </a:p>
          <a:p>
            <a:pPr lvl="1">
              <a:lnSpc>
                <a:spcPct val="80000"/>
              </a:lnSpc>
            </a:pPr>
            <a:endParaRPr lang="en-US" sz="1800" dirty="0" smtClean="0"/>
          </a:p>
          <a:p>
            <a:pPr lvl="1">
              <a:lnSpc>
                <a:spcPct val="80000"/>
              </a:lnSpc>
              <a:buFont typeface="Wingdings" pitchFamily="2" charset="2"/>
              <a:buChar char="Ø"/>
            </a:pPr>
            <a:r>
              <a:rPr lang="en-US" sz="1800" dirty="0" smtClean="0"/>
              <a:t>We implemented it using RSA .</a:t>
            </a:r>
            <a:endParaRPr lang="en-US" sz="1800" dirty="0"/>
          </a:p>
          <a:p>
            <a:pPr lvl="1">
              <a:lnSpc>
                <a:spcPct val="80000"/>
              </a:lnSpc>
            </a:pPr>
            <a:endParaRPr lang="en-US" sz="1800" dirty="0"/>
          </a:p>
        </p:txBody>
      </p:sp>
      <p:sp>
        <p:nvSpPr>
          <p:cNvPr id="4" name="Slide Number Placeholder 3"/>
          <p:cNvSpPr>
            <a:spLocks noGrp="1"/>
          </p:cNvSpPr>
          <p:nvPr>
            <p:ph type="sldNum" sz="quarter" idx="12"/>
          </p:nvPr>
        </p:nvSpPr>
        <p:spPr/>
        <p:txBody>
          <a:bodyPr/>
          <a:lstStyle/>
          <a:p>
            <a:fld id="{DCEE279F-079D-4DFC-BBE5-BB54090DCCBE}" type="slidenum">
              <a:rPr lang="en-US"/>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9" name="Rectangle 3"/>
          <p:cNvSpPr>
            <a:spLocks noGrp="1" noChangeArrowheads="1"/>
          </p:cNvSpPr>
          <p:nvPr>
            <p:ph type="title"/>
          </p:nvPr>
        </p:nvSpPr>
        <p:spPr>
          <a:xfrm>
            <a:off x="912813" y="774700"/>
            <a:ext cx="7254875" cy="0"/>
          </a:xfrm>
        </p:spPr>
        <p:txBody>
          <a:bodyPr>
            <a:normAutofit fontScale="90000"/>
          </a:bodyPr>
          <a:lstStyle/>
          <a:p>
            <a:r>
              <a:rPr lang="en-US" sz="2400"/>
              <a:t>Identity Based Encryption</a:t>
            </a:r>
            <a:br>
              <a:rPr lang="en-US" sz="2400"/>
            </a:br>
            <a:r>
              <a:rPr lang="en-US" sz="1900"/>
              <a:t>Binding of Identity to Key is implicit</a:t>
            </a:r>
            <a:endParaRPr lang="en-US" sz="900"/>
          </a:p>
        </p:txBody>
      </p:sp>
      <p:sp>
        <p:nvSpPr>
          <p:cNvPr id="40" name="Slide Number Placeholder 3"/>
          <p:cNvSpPr>
            <a:spLocks noGrp="1"/>
          </p:cNvSpPr>
          <p:nvPr>
            <p:ph type="sldNum" sz="quarter" idx="12"/>
          </p:nvPr>
        </p:nvSpPr>
        <p:spPr/>
        <p:txBody>
          <a:bodyPr/>
          <a:lstStyle/>
          <a:p>
            <a:fld id="{87BF27CD-9387-4F6D-B2D6-FC2E3E7BF1CD}" type="slidenum">
              <a:rPr lang="en-US"/>
              <a:pPr/>
              <a:t>20</a:t>
            </a:fld>
            <a:endParaRPr lang="en-US"/>
          </a:p>
        </p:txBody>
      </p:sp>
      <p:sp>
        <p:nvSpPr>
          <p:cNvPr id="854018" name="Rectangle 2"/>
          <p:cNvSpPr>
            <a:spLocks noChangeArrowheads="1"/>
          </p:cNvSpPr>
          <p:nvPr/>
        </p:nvSpPr>
        <p:spPr bwMode="auto">
          <a:xfrm>
            <a:off x="4395788" y="2089150"/>
            <a:ext cx="2097087" cy="722313"/>
          </a:xfrm>
          <a:prstGeom prst="rect">
            <a:avLst/>
          </a:prstGeom>
          <a:solidFill>
            <a:schemeClr val="accent1"/>
          </a:solidFill>
          <a:ln w="12700" cap="sq">
            <a:solidFill>
              <a:schemeClr val="tx1"/>
            </a:solidFill>
            <a:miter lim="800000"/>
            <a:headEnd type="none" w="lg" len="lg"/>
            <a:tailEnd type="none" w="lg" len="lg"/>
          </a:ln>
          <a:effectLst/>
        </p:spPr>
        <p:txBody>
          <a:bodyPr wrap="none" anchor="ctr"/>
          <a:lstStyle/>
          <a:p>
            <a:endParaRPr lang="en-US"/>
          </a:p>
        </p:txBody>
      </p:sp>
      <p:pic>
        <p:nvPicPr>
          <p:cNvPr id="854020" name="Picture 4" descr="AliceRight"/>
          <p:cNvPicPr>
            <a:picLocks noChangeAspect="1" noChangeArrowheads="1"/>
          </p:cNvPicPr>
          <p:nvPr/>
        </p:nvPicPr>
        <p:blipFill>
          <a:blip r:embed="rId4" cstate="print"/>
          <a:srcRect/>
          <a:stretch>
            <a:fillRect/>
          </a:stretch>
        </p:blipFill>
        <p:spPr bwMode="auto">
          <a:xfrm>
            <a:off x="1871663" y="4556125"/>
            <a:ext cx="646112" cy="703263"/>
          </a:xfrm>
          <a:prstGeom prst="rect">
            <a:avLst/>
          </a:prstGeom>
          <a:noFill/>
          <a:ln w="9525">
            <a:noFill/>
            <a:miter lim="800000"/>
            <a:headEnd/>
            <a:tailEnd/>
          </a:ln>
          <a:effectLst/>
        </p:spPr>
      </p:pic>
      <p:sp>
        <p:nvSpPr>
          <p:cNvPr id="854021" name="Rectangle 5"/>
          <p:cNvSpPr>
            <a:spLocks noChangeArrowheads="1"/>
          </p:cNvSpPr>
          <p:nvPr/>
        </p:nvSpPr>
        <p:spPr bwMode="auto">
          <a:xfrm>
            <a:off x="4613275" y="5715000"/>
            <a:ext cx="2012950" cy="393700"/>
          </a:xfrm>
          <a:prstGeom prst="rect">
            <a:avLst/>
          </a:prstGeom>
          <a:noFill/>
          <a:ln w="12700" cap="sq">
            <a:noFill/>
            <a:miter lim="800000"/>
            <a:headEnd type="none" w="sm" len="sm"/>
            <a:tailEnd type="none" w="sm" len="sm"/>
          </a:ln>
          <a:effectLst/>
        </p:spPr>
        <p:txBody>
          <a:bodyPr>
            <a:spAutoFit/>
          </a:bodyPr>
          <a:lstStyle/>
          <a:p>
            <a:pPr algn="ctr" eaLnBrk="1" hangingPunct="1">
              <a:lnSpc>
                <a:spcPct val="110000"/>
              </a:lnSpc>
              <a:spcBef>
                <a:spcPct val="20000"/>
              </a:spcBef>
              <a:buClr>
                <a:schemeClr val="tx2"/>
              </a:buClr>
              <a:buSzPct val="90000"/>
              <a:buFont typeface="Symbol" pitchFamily="18" charset="2"/>
              <a:buNone/>
            </a:pPr>
            <a:r>
              <a:rPr lang="en-US" sz="1800">
                <a:solidFill>
                  <a:srgbClr val="000000"/>
                </a:solidFill>
                <a:latin typeface="Arial" charset="0"/>
              </a:rPr>
              <a:t>bob@b.com</a:t>
            </a:r>
            <a:endParaRPr lang="en-US" sz="1800" b="1">
              <a:solidFill>
                <a:srgbClr val="000000"/>
              </a:solidFill>
              <a:latin typeface="Arial" charset="0"/>
            </a:endParaRPr>
          </a:p>
        </p:txBody>
      </p:sp>
      <p:graphicFrame>
        <p:nvGraphicFramePr>
          <p:cNvPr id="854022" name="Object 6"/>
          <p:cNvGraphicFramePr>
            <a:graphicFrameLocks noChangeAspect="1"/>
          </p:cNvGraphicFramePr>
          <p:nvPr/>
        </p:nvGraphicFramePr>
        <p:xfrm>
          <a:off x="5262563" y="4556125"/>
          <a:ext cx="633412" cy="746125"/>
        </p:xfrm>
        <a:graphic>
          <a:graphicData uri="http://schemas.openxmlformats.org/presentationml/2006/ole">
            <mc:AlternateContent xmlns:mc="http://schemas.openxmlformats.org/markup-compatibility/2006">
              <mc:Choice xmlns:v="urn:schemas-microsoft-com:vml" Requires="v">
                <p:oleObj spid="_x0000_s854038" name="Visio" r:id="rId5" imgW="632996" imgH="745927" progId="">
                  <p:embed/>
                </p:oleObj>
              </mc:Choice>
              <mc:Fallback>
                <p:oleObj name="Visio" r:id="rId5" imgW="632996" imgH="745927"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2563" y="4556125"/>
                        <a:ext cx="633412"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54023" name="Line 7"/>
          <p:cNvSpPr>
            <a:spLocks noChangeShapeType="1"/>
          </p:cNvSpPr>
          <p:nvPr/>
        </p:nvSpPr>
        <p:spPr bwMode="auto">
          <a:xfrm>
            <a:off x="2622550" y="4919663"/>
            <a:ext cx="2544763" cy="7937"/>
          </a:xfrm>
          <a:prstGeom prst="line">
            <a:avLst/>
          </a:prstGeom>
          <a:noFill/>
          <a:ln w="57150">
            <a:solidFill>
              <a:schemeClr val="bg2"/>
            </a:solidFill>
            <a:round/>
            <a:headEnd/>
            <a:tailEnd type="triangle" w="med" len="med"/>
          </a:ln>
          <a:effectLst/>
        </p:spPr>
        <p:txBody>
          <a:bodyPr wrap="none" anchor="ctr"/>
          <a:lstStyle/>
          <a:p>
            <a:endParaRPr lang="en-US"/>
          </a:p>
        </p:txBody>
      </p:sp>
      <p:sp>
        <p:nvSpPr>
          <p:cNvPr id="854024" name="Rectangle 8"/>
          <p:cNvSpPr>
            <a:spLocks noChangeArrowheads="1"/>
          </p:cNvSpPr>
          <p:nvPr/>
        </p:nvSpPr>
        <p:spPr bwMode="auto">
          <a:xfrm>
            <a:off x="4479925" y="1651000"/>
            <a:ext cx="1943100" cy="304800"/>
          </a:xfrm>
          <a:prstGeom prst="rect">
            <a:avLst/>
          </a:prstGeom>
          <a:noFill/>
          <a:ln w="12700" cap="sq">
            <a:noFill/>
            <a:miter lim="800000"/>
            <a:headEnd type="none" w="sm" len="sm"/>
            <a:tailEnd type="none" w="sm" len="sm"/>
          </a:ln>
          <a:effectLst/>
        </p:spPr>
        <p:txBody>
          <a:bodyPr>
            <a:spAutoFit/>
          </a:bodyPr>
          <a:lstStyle/>
          <a:p>
            <a:pPr algn="ctr" eaLnBrk="1" hangingPunct="1">
              <a:lnSpc>
                <a:spcPct val="70000"/>
              </a:lnSpc>
              <a:spcBef>
                <a:spcPct val="20000"/>
              </a:spcBef>
              <a:buClr>
                <a:schemeClr val="tx2"/>
              </a:buClr>
              <a:buSzPct val="90000"/>
              <a:buFont typeface="Symbol" pitchFamily="18" charset="2"/>
              <a:buNone/>
            </a:pPr>
            <a:r>
              <a:rPr lang="en-US" sz="2000">
                <a:solidFill>
                  <a:srgbClr val="000000"/>
                </a:solidFill>
                <a:latin typeface="Arial" charset="0"/>
              </a:rPr>
              <a:t>IBE Key Server</a:t>
            </a:r>
          </a:p>
        </p:txBody>
      </p:sp>
      <p:grpSp>
        <p:nvGrpSpPr>
          <p:cNvPr id="854025" name="Group 9"/>
          <p:cNvGrpSpPr>
            <a:grpSpLocks/>
          </p:cNvGrpSpPr>
          <p:nvPr/>
        </p:nvGrpSpPr>
        <p:grpSpPr bwMode="auto">
          <a:xfrm>
            <a:off x="5424488" y="2871788"/>
            <a:ext cx="244475" cy="1616075"/>
            <a:chOff x="3909" y="1694"/>
            <a:chExt cx="154" cy="1199"/>
          </a:xfrm>
        </p:grpSpPr>
        <p:sp>
          <p:nvSpPr>
            <p:cNvPr id="854026" name="Line 10"/>
            <p:cNvSpPr>
              <a:spLocks noChangeShapeType="1"/>
            </p:cNvSpPr>
            <p:nvPr/>
          </p:nvSpPr>
          <p:spPr bwMode="auto">
            <a:xfrm flipV="1">
              <a:off x="3909" y="1694"/>
              <a:ext cx="4" cy="1197"/>
            </a:xfrm>
            <a:prstGeom prst="line">
              <a:avLst/>
            </a:prstGeom>
            <a:noFill/>
            <a:ln w="57150">
              <a:solidFill>
                <a:schemeClr val="bg2"/>
              </a:solidFill>
              <a:round/>
              <a:headEnd/>
              <a:tailEnd type="triangle" w="med" len="med"/>
            </a:ln>
            <a:effectLst/>
          </p:spPr>
          <p:txBody>
            <a:bodyPr wrap="none" anchor="ctr"/>
            <a:lstStyle/>
            <a:p>
              <a:endParaRPr lang="en-US"/>
            </a:p>
          </p:txBody>
        </p:sp>
        <p:sp>
          <p:nvSpPr>
            <p:cNvPr id="854027" name="Line 11"/>
            <p:cNvSpPr>
              <a:spLocks noChangeShapeType="1"/>
            </p:cNvSpPr>
            <p:nvPr/>
          </p:nvSpPr>
          <p:spPr bwMode="auto">
            <a:xfrm>
              <a:off x="4057" y="1703"/>
              <a:ext cx="6" cy="1190"/>
            </a:xfrm>
            <a:prstGeom prst="line">
              <a:avLst/>
            </a:prstGeom>
            <a:noFill/>
            <a:ln w="57150">
              <a:solidFill>
                <a:schemeClr val="bg2"/>
              </a:solidFill>
              <a:round/>
              <a:headEnd/>
              <a:tailEnd type="triangle" w="med" len="med"/>
            </a:ln>
            <a:effectLst/>
          </p:spPr>
          <p:txBody>
            <a:bodyPr wrap="none" anchor="ctr"/>
            <a:lstStyle/>
            <a:p>
              <a:endParaRPr lang="en-US"/>
            </a:p>
          </p:txBody>
        </p:sp>
      </p:grpSp>
      <p:grpSp>
        <p:nvGrpSpPr>
          <p:cNvPr id="854028" name="Group 12"/>
          <p:cNvGrpSpPr>
            <a:grpSpLocks/>
          </p:cNvGrpSpPr>
          <p:nvPr/>
        </p:nvGrpSpPr>
        <p:grpSpPr bwMode="auto">
          <a:xfrm>
            <a:off x="3590925" y="4675188"/>
            <a:ext cx="533400" cy="520700"/>
            <a:chOff x="1179" y="2089"/>
            <a:chExt cx="336" cy="328"/>
          </a:xfrm>
        </p:grpSpPr>
        <p:grpSp>
          <p:nvGrpSpPr>
            <p:cNvPr id="854029" name="Group 13"/>
            <p:cNvGrpSpPr>
              <a:grpSpLocks/>
            </p:cNvGrpSpPr>
            <p:nvPr/>
          </p:nvGrpSpPr>
          <p:grpSpPr bwMode="auto">
            <a:xfrm>
              <a:off x="1179" y="2125"/>
              <a:ext cx="336" cy="240"/>
              <a:chOff x="2549" y="2206"/>
              <a:chExt cx="766" cy="372"/>
            </a:xfrm>
          </p:grpSpPr>
          <p:sp>
            <p:nvSpPr>
              <p:cNvPr id="854030" name="Rectangle 14"/>
              <p:cNvSpPr>
                <a:spLocks noChangeArrowheads="1"/>
              </p:cNvSpPr>
              <p:nvPr/>
            </p:nvSpPr>
            <p:spPr bwMode="auto">
              <a:xfrm>
                <a:off x="2554" y="2211"/>
                <a:ext cx="760" cy="367"/>
              </a:xfrm>
              <a:prstGeom prst="rect">
                <a:avLst/>
              </a:prstGeom>
              <a:solidFill>
                <a:schemeClr val="accent1"/>
              </a:solidFill>
              <a:ln w="12700" cap="sq">
                <a:solidFill>
                  <a:srgbClr val="000000"/>
                </a:solidFill>
                <a:miter lim="800000"/>
                <a:headEnd type="none" w="lg" len="lg"/>
                <a:tailEnd type="none" w="lg" len="lg"/>
              </a:ln>
              <a:effectLst/>
            </p:spPr>
            <p:txBody>
              <a:bodyPr wrap="none" anchor="ctr"/>
              <a:lstStyle/>
              <a:p>
                <a:endParaRPr lang="en-US"/>
              </a:p>
            </p:txBody>
          </p:sp>
          <p:sp>
            <p:nvSpPr>
              <p:cNvPr id="854031" name="Line 15"/>
              <p:cNvSpPr>
                <a:spLocks noChangeShapeType="1"/>
              </p:cNvSpPr>
              <p:nvPr/>
            </p:nvSpPr>
            <p:spPr bwMode="auto">
              <a:xfrm>
                <a:off x="2549" y="2206"/>
                <a:ext cx="386" cy="221"/>
              </a:xfrm>
              <a:prstGeom prst="line">
                <a:avLst/>
              </a:prstGeom>
              <a:noFill/>
              <a:ln w="12700" cap="sq">
                <a:solidFill>
                  <a:srgbClr val="000000"/>
                </a:solidFill>
                <a:round/>
                <a:headEnd type="none" w="lg" len="lg"/>
                <a:tailEnd type="none" w="lg" len="lg"/>
              </a:ln>
              <a:effectLst/>
            </p:spPr>
            <p:txBody>
              <a:bodyPr wrap="none"/>
              <a:lstStyle/>
              <a:p>
                <a:endParaRPr lang="en-US"/>
              </a:p>
            </p:txBody>
          </p:sp>
          <p:sp>
            <p:nvSpPr>
              <p:cNvPr id="854032" name="Line 16"/>
              <p:cNvSpPr>
                <a:spLocks noChangeShapeType="1"/>
              </p:cNvSpPr>
              <p:nvPr/>
            </p:nvSpPr>
            <p:spPr bwMode="auto">
              <a:xfrm flipV="1">
                <a:off x="2935" y="2206"/>
                <a:ext cx="380" cy="221"/>
              </a:xfrm>
              <a:prstGeom prst="line">
                <a:avLst/>
              </a:prstGeom>
              <a:noFill/>
              <a:ln w="12700" cap="sq">
                <a:solidFill>
                  <a:srgbClr val="000000"/>
                </a:solidFill>
                <a:round/>
                <a:headEnd type="none" w="lg" len="lg"/>
                <a:tailEnd type="none" w="lg" len="lg"/>
              </a:ln>
              <a:effectLst/>
            </p:spPr>
            <p:txBody>
              <a:bodyPr wrap="none"/>
              <a:lstStyle/>
              <a:p>
                <a:endParaRPr lang="en-US"/>
              </a:p>
            </p:txBody>
          </p:sp>
        </p:grpSp>
        <p:graphicFrame>
          <p:nvGraphicFramePr>
            <p:cNvPr id="854033" name="Object 17"/>
            <p:cNvGraphicFramePr>
              <a:graphicFrameLocks noChangeAspect="1"/>
            </p:cNvGraphicFramePr>
            <p:nvPr/>
          </p:nvGraphicFramePr>
          <p:xfrm>
            <a:off x="1248" y="2089"/>
            <a:ext cx="203" cy="328"/>
          </p:xfrm>
          <a:graphic>
            <a:graphicData uri="http://schemas.openxmlformats.org/presentationml/2006/ole">
              <mc:AlternateContent xmlns:mc="http://schemas.openxmlformats.org/markup-compatibility/2006">
                <mc:Choice xmlns:v="urn:schemas-microsoft-com:vml" Requires="v">
                  <p:oleObj spid="_x0000_s854039" name="Photo Editor Photo" r:id="rId7" imgW="600159" imgH="971686" progId="">
                    <p:embed/>
                  </p:oleObj>
                </mc:Choice>
                <mc:Fallback>
                  <p:oleObj name="Photo Editor Photo" r:id="rId7" imgW="600159" imgH="971686" progId="">
                    <p:embed/>
                    <p:pic>
                      <p:nvPicPr>
                        <p:cNvPr id="0" name="Picture 17"/>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48" y="2089"/>
                          <a:ext cx="203"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854034" name="Rectangle 18"/>
          <p:cNvSpPr>
            <a:spLocks noChangeArrowheads="1"/>
          </p:cNvSpPr>
          <p:nvPr/>
        </p:nvSpPr>
        <p:spPr bwMode="auto">
          <a:xfrm>
            <a:off x="1390650" y="5715000"/>
            <a:ext cx="1692275" cy="393700"/>
          </a:xfrm>
          <a:prstGeom prst="rect">
            <a:avLst/>
          </a:prstGeom>
          <a:noFill/>
          <a:ln w="12700" cap="sq">
            <a:noFill/>
            <a:miter lim="800000"/>
            <a:headEnd type="none" w="sm" len="sm"/>
            <a:tailEnd type="none" w="sm" len="sm"/>
          </a:ln>
          <a:effectLst/>
        </p:spPr>
        <p:txBody>
          <a:bodyPr>
            <a:spAutoFit/>
          </a:bodyPr>
          <a:lstStyle/>
          <a:p>
            <a:pPr algn="ctr" eaLnBrk="1" hangingPunct="1">
              <a:lnSpc>
                <a:spcPct val="110000"/>
              </a:lnSpc>
              <a:spcBef>
                <a:spcPct val="20000"/>
              </a:spcBef>
              <a:buClr>
                <a:schemeClr val="tx2"/>
              </a:buClr>
              <a:buSzPct val="90000"/>
              <a:buFont typeface="Symbol" pitchFamily="18" charset="2"/>
              <a:buNone/>
            </a:pPr>
            <a:r>
              <a:rPr lang="en-US" sz="1800">
                <a:solidFill>
                  <a:srgbClr val="000000"/>
                </a:solidFill>
                <a:latin typeface="Arial" charset="0"/>
              </a:rPr>
              <a:t>alice@a.com</a:t>
            </a:r>
          </a:p>
        </p:txBody>
      </p:sp>
      <p:sp>
        <p:nvSpPr>
          <p:cNvPr id="854035" name="Text Box 19"/>
          <p:cNvSpPr txBox="1">
            <a:spLocks noChangeArrowheads="1"/>
          </p:cNvSpPr>
          <p:nvPr/>
        </p:nvSpPr>
        <p:spPr bwMode="auto">
          <a:xfrm>
            <a:off x="4697413" y="2189163"/>
            <a:ext cx="1511300" cy="264688"/>
          </a:xfrm>
          <a:prstGeom prst="rect">
            <a:avLst/>
          </a:prstGeom>
          <a:noFill/>
          <a:ln w="12700" cap="sq">
            <a:noFill/>
            <a:miter lim="800000"/>
            <a:headEnd type="none" w="lg" len="lg"/>
            <a:tailEnd type="none" w="lg" len="lg"/>
          </a:ln>
          <a:effectLst/>
        </p:spPr>
        <p:txBody>
          <a:bodyPr>
            <a:spAutoFit/>
          </a:bodyPr>
          <a:lstStyle/>
          <a:p>
            <a:pPr algn="ctr">
              <a:lnSpc>
                <a:spcPct val="80000"/>
              </a:lnSpc>
            </a:pPr>
            <a:r>
              <a:rPr lang="en-US" sz="1400" dirty="0">
                <a:solidFill>
                  <a:schemeClr val="accent3">
                    <a:lumMod val="20000"/>
                    <a:lumOff val="80000"/>
                  </a:schemeClr>
                </a:solidFill>
                <a:latin typeface="Arial" charset="0"/>
              </a:rPr>
              <a:t>Master Secret</a:t>
            </a:r>
            <a:endParaRPr lang="de-DE" sz="1400" dirty="0">
              <a:solidFill>
                <a:schemeClr val="accent3">
                  <a:lumMod val="20000"/>
                  <a:lumOff val="80000"/>
                </a:schemeClr>
              </a:solidFill>
              <a:latin typeface="Arial" charset="0"/>
            </a:endParaRPr>
          </a:p>
        </p:txBody>
      </p:sp>
      <p:sp>
        <p:nvSpPr>
          <p:cNvPr id="854036" name="Text Box 20"/>
          <p:cNvSpPr txBox="1">
            <a:spLocks noChangeArrowheads="1"/>
          </p:cNvSpPr>
          <p:nvPr/>
        </p:nvSpPr>
        <p:spPr bwMode="auto">
          <a:xfrm>
            <a:off x="4027488" y="3398838"/>
            <a:ext cx="1593850" cy="688975"/>
          </a:xfrm>
          <a:prstGeom prst="rect">
            <a:avLst/>
          </a:prstGeom>
          <a:noFill/>
          <a:ln w="12700" cap="sq">
            <a:noFill/>
            <a:miter lim="800000"/>
            <a:headEnd type="none" w="lg" len="lg"/>
            <a:tailEnd type="none" w="lg" len="lg"/>
          </a:ln>
          <a:effectLst/>
        </p:spPr>
        <p:txBody>
          <a:bodyPr>
            <a:spAutoFit/>
          </a:bodyPr>
          <a:lstStyle/>
          <a:p>
            <a:pPr algn="ctr">
              <a:lnSpc>
                <a:spcPct val="90000"/>
              </a:lnSpc>
            </a:pPr>
            <a:r>
              <a:rPr lang="en-US" sz="1400">
                <a:latin typeface="Arial" charset="0"/>
              </a:rPr>
              <a:t>Send</a:t>
            </a:r>
            <a:br>
              <a:rPr lang="en-US" sz="1400">
                <a:latin typeface="Arial" charset="0"/>
              </a:rPr>
            </a:br>
            <a:r>
              <a:rPr lang="en-US" sz="1400">
                <a:solidFill>
                  <a:srgbClr val="0000FF"/>
                </a:solidFill>
                <a:latin typeface="Arial" charset="0"/>
              </a:rPr>
              <a:t>Identity</a:t>
            </a:r>
            <a:r>
              <a:rPr lang="en-US" sz="1400">
                <a:latin typeface="Arial" charset="0"/>
              </a:rPr>
              <a:t>,</a:t>
            </a:r>
          </a:p>
          <a:p>
            <a:pPr algn="ctr"/>
            <a:r>
              <a:rPr lang="en-US" sz="1400">
                <a:latin typeface="Arial" charset="0"/>
              </a:rPr>
              <a:t>Authenticate</a:t>
            </a:r>
            <a:endParaRPr lang="de-DE" sz="1400">
              <a:latin typeface="Arial" charset="0"/>
            </a:endParaRPr>
          </a:p>
        </p:txBody>
      </p:sp>
      <p:sp>
        <p:nvSpPr>
          <p:cNvPr id="854037" name="Text Box 21"/>
          <p:cNvSpPr txBox="1">
            <a:spLocks noChangeArrowheads="1"/>
          </p:cNvSpPr>
          <p:nvPr/>
        </p:nvSpPr>
        <p:spPr bwMode="auto">
          <a:xfrm>
            <a:off x="5656263" y="3402013"/>
            <a:ext cx="1092200" cy="476250"/>
          </a:xfrm>
          <a:prstGeom prst="rect">
            <a:avLst/>
          </a:prstGeom>
          <a:noFill/>
          <a:ln w="12700" cap="sq">
            <a:noFill/>
            <a:miter lim="800000"/>
            <a:headEnd type="none" w="lg" len="lg"/>
            <a:tailEnd type="none" w="lg" len="lg"/>
          </a:ln>
          <a:effectLst/>
        </p:spPr>
        <p:txBody>
          <a:bodyPr wrap="none">
            <a:spAutoFit/>
          </a:bodyPr>
          <a:lstStyle/>
          <a:p>
            <a:pPr algn="ctr">
              <a:lnSpc>
                <a:spcPct val="90000"/>
              </a:lnSpc>
            </a:pPr>
            <a:r>
              <a:rPr lang="en-US" sz="1400">
                <a:latin typeface="Arial" charset="0"/>
              </a:rPr>
              <a:t>Receive</a:t>
            </a:r>
            <a:br>
              <a:rPr lang="en-US" sz="1400">
                <a:latin typeface="Arial" charset="0"/>
              </a:rPr>
            </a:br>
            <a:r>
              <a:rPr lang="en-US" sz="1400">
                <a:solidFill>
                  <a:srgbClr val="CC0000"/>
                </a:solidFill>
                <a:latin typeface="Arial" charset="0"/>
              </a:rPr>
              <a:t>Private Key</a:t>
            </a:r>
            <a:endParaRPr lang="de-DE" sz="1400">
              <a:solidFill>
                <a:srgbClr val="CC0000"/>
              </a:solidFill>
              <a:latin typeface="Arial" charset="0"/>
            </a:endParaRPr>
          </a:p>
        </p:txBody>
      </p:sp>
      <p:sp>
        <p:nvSpPr>
          <p:cNvPr id="854038" name="Text Box 22"/>
          <p:cNvSpPr txBox="1">
            <a:spLocks noChangeArrowheads="1"/>
          </p:cNvSpPr>
          <p:nvPr/>
        </p:nvSpPr>
        <p:spPr bwMode="auto">
          <a:xfrm>
            <a:off x="5957888" y="2871788"/>
            <a:ext cx="1358900" cy="390525"/>
          </a:xfrm>
          <a:prstGeom prst="rect">
            <a:avLst/>
          </a:prstGeom>
          <a:noFill/>
          <a:ln w="12700" cap="sq">
            <a:noFill/>
            <a:miter lim="800000"/>
            <a:headEnd type="none" w="lg" len="lg"/>
            <a:tailEnd type="none" w="lg" len="lg"/>
          </a:ln>
          <a:effectLst/>
        </p:spPr>
        <p:txBody>
          <a:bodyPr>
            <a:spAutoFit/>
          </a:bodyPr>
          <a:lstStyle/>
          <a:p>
            <a:pPr algn="ctr">
              <a:lnSpc>
                <a:spcPct val="70000"/>
              </a:lnSpc>
            </a:pPr>
            <a:r>
              <a:rPr lang="en-US" sz="1400">
                <a:solidFill>
                  <a:srgbClr val="0000FF"/>
                </a:solidFill>
                <a:latin typeface="Arial" charset="0"/>
              </a:rPr>
              <a:t>Public Parameters</a:t>
            </a:r>
            <a:endParaRPr lang="de-DE" sz="1400">
              <a:solidFill>
                <a:srgbClr val="0000FF"/>
              </a:solidFill>
              <a:latin typeface="Arial" charset="0"/>
            </a:endParaRPr>
          </a:p>
        </p:txBody>
      </p:sp>
      <p:cxnSp>
        <p:nvCxnSpPr>
          <p:cNvPr id="854039" name="AutoShape 23"/>
          <p:cNvCxnSpPr>
            <a:cxnSpLocks noChangeShapeType="1"/>
            <a:stCxn id="854035" idx="3"/>
            <a:endCxn id="854038" idx="0"/>
          </p:cNvCxnSpPr>
          <p:nvPr/>
        </p:nvCxnSpPr>
        <p:spPr bwMode="auto">
          <a:xfrm>
            <a:off x="6208713" y="2321507"/>
            <a:ext cx="428625" cy="550281"/>
          </a:xfrm>
          <a:prstGeom prst="bentConnector2">
            <a:avLst/>
          </a:prstGeom>
          <a:noFill/>
          <a:ln w="28575">
            <a:solidFill>
              <a:schemeClr val="bg2"/>
            </a:solidFill>
            <a:prstDash val="sysDot"/>
            <a:miter lim="800000"/>
            <a:headEnd type="none" w="lg" len="lg"/>
            <a:tailEnd type="triangle" w="med" len="sm"/>
          </a:ln>
          <a:effectLst/>
        </p:spPr>
      </p:cxnSp>
      <p:sp>
        <p:nvSpPr>
          <p:cNvPr id="854040" name="Text Box 24"/>
          <p:cNvSpPr txBox="1">
            <a:spLocks noChangeArrowheads="1"/>
          </p:cNvSpPr>
          <p:nvPr/>
        </p:nvSpPr>
        <p:spPr bwMode="auto">
          <a:xfrm>
            <a:off x="1195388" y="5291138"/>
            <a:ext cx="1914525" cy="261937"/>
          </a:xfrm>
          <a:prstGeom prst="rect">
            <a:avLst/>
          </a:prstGeom>
          <a:noFill/>
          <a:ln w="12700" cap="sq">
            <a:noFill/>
            <a:miter lim="800000"/>
            <a:headEnd type="none" w="lg" len="lg"/>
            <a:tailEnd type="none" w="lg" len="lg"/>
          </a:ln>
          <a:effectLst/>
        </p:spPr>
        <p:txBody>
          <a:bodyPr>
            <a:spAutoFit/>
          </a:bodyPr>
          <a:lstStyle/>
          <a:p>
            <a:pPr algn="ctr">
              <a:lnSpc>
                <a:spcPct val="80000"/>
              </a:lnSpc>
            </a:pPr>
            <a:r>
              <a:rPr lang="en-US" sz="1400">
                <a:solidFill>
                  <a:srgbClr val="0000FF"/>
                </a:solidFill>
                <a:latin typeface="Arial" charset="0"/>
              </a:rPr>
              <a:t>Public Parameters</a:t>
            </a:r>
            <a:endParaRPr lang="de-DE" sz="1400">
              <a:solidFill>
                <a:srgbClr val="0000FF"/>
              </a:solidFill>
              <a:latin typeface="Arial" charset="0"/>
            </a:endParaRPr>
          </a:p>
        </p:txBody>
      </p:sp>
      <p:sp>
        <p:nvSpPr>
          <p:cNvPr id="854041" name="Text Box 25"/>
          <p:cNvSpPr txBox="1">
            <a:spLocks noChangeArrowheads="1"/>
          </p:cNvSpPr>
          <p:nvPr/>
        </p:nvSpPr>
        <p:spPr bwMode="auto">
          <a:xfrm>
            <a:off x="4770438" y="5291138"/>
            <a:ext cx="1692275" cy="284162"/>
          </a:xfrm>
          <a:prstGeom prst="rect">
            <a:avLst/>
          </a:prstGeom>
          <a:noFill/>
          <a:ln w="12700" cap="sq">
            <a:noFill/>
            <a:miter lim="800000"/>
            <a:headEnd type="none" w="lg" len="lg"/>
            <a:tailEnd type="none" w="lg" len="lg"/>
          </a:ln>
          <a:effectLst/>
        </p:spPr>
        <p:txBody>
          <a:bodyPr>
            <a:spAutoFit/>
          </a:bodyPr>
          <a:lstStyle/>
          <a:p>
            <a:pPr algn="ctr">
              <a:lnSpc>
                <a:spcPct val="90000"/>
              </a:lnSpc>
            </a:pPr>
            <a:r>
              <a:rPr lang="en-US" sz="1400">
                <a:solidFill>
                  <a:srgbClr val="CC0000"/>
                </a:solidFill>
                <a:latin typeface="Arial" charset="0"/>
              </a:rPr>
              <a:t>Bob’s Private Key</a:t>
            </a:r>
            <a:endParaRPr lang="de-DE" sz="1400">
              <a:solidFill>
                <a:srgbClr val="CC0000"/>
              </a:solidFill>
              <a:latin typeface="Arial" charset="0"/>
            </a:endParaRPr>
          </a:p>
        </p:txBody>
      </p:sp>
      <p:grpSp>
        <p:nvGrpSpPr>
          <p:cNvPr id="854042" name="Group 26"/>
          <p:cNvGrpSpPr>
            <a:grpSpLocks/>
          </p:cNvGrpSpPr>
          <p:nvPr/>
        </p:nvGrpSpPr>
        <p:grpSpPr bwMode="auto">
          <a:xfrm>
            <a:off x="246063" y="1922463"/>
            <a:ext cx="4141787" cy="2532062"/>
            <a:chOff x="155" y="1211"/>
            <a:chExt cx="2609" cy="1595"/>
          </a:xfrm>
        </p:grpSpPr>
        <p:sp>
          <p:nvSpPr>
            <p:cNvPr id="854043" name="AutoShape 27"/>
            <p:cNvSpPr>
              <a:spLocks noChangeArrowheads="1"/>
            </p:cNvSpPr>
            <p:nvPr/>
          </p:nvSpPr>
          <p:spPr bwMode="auto">
            <a:xfrm>
              <a:off x="1265" y="1692"/>
              <a:ext cx="733" cy="436"/>
            </a:xfrm>
            <a:prstGeom prst="can">
              <a:avLst>
                <a:gd name="adj" fmla="val 25000"/>
              </a:avLst>
            </a:prstGeom>
            <a:solidFill>
              <a:srgbClr val="DDDDDD"/>
            </a:solidFill>
            <a:ln w="12700" cap="sq">
              <a:solidFill>
                <a:schemeClr val="bg2"/>
              </a:solidFill>
              <a:round/>
              <a:headEnd type="none" w="lg" len="lg"/>
              <a:tailEnd type="none" w="lg" len="lg"/>
            </a:ln>
            <a:effectLst/>
          </p:spPr>
          <p:txBody>
            <a:bodyPr wrap="none" anchor="ctr"/>
            <a:lstStyle/>
            <a:p>
              <a:endParaRPr lang="en-US"/>
            </a:p>
          </p:txBody>
        </p:sp>
        <p:sp>
          <p:nvSpPr>
            <p:cNvPr id="854044" name="Rectangle 28"/>
            <p:cNvSpPr>
              <a:spLocks noChangeArrowheads="1"/>
            </p:cNvSpPr>
            <p:nvPr/>
          </p:nvSpPr>
          <p:spPr bwMode="auto">
            <a:xfrm>
              <a:off x="996" y="1276"/>
              <a:ext cx="1224" cy="404"/>
            </a:xfrm>
            <a:prstGeom prst="rect">
              <a:avLst/>
            </a:prstGeom>
            <a:noFill/>
            <a:ln w="12700" cap="sq">
              <a:noFill/>
              <a:miter lim="800000"/>
              <a:headEnd type="none" w="sm" len="sm"/>
              <a:tailEnd type="none" w="sm" len="sm"/>
            </a:ln>
            <a:effectLst/>
          </p:spPr>
          <p:txBody>
            <a:bodyPr>
              <a:spAutoFit/>
            </a:bodyPr>
            <a:lstStyle/>
            <a:p>
              <a:pPr algn="ctr" eaLnBrk="1" hangingPunct="1">
                <a:lnSpc>
                  <a:spcPct val="90000"/>
                </a:lnSpc>
                <a:spcBef>
                  <a:spcPct val="20000"/>
                </a:spcBef>
                <a:buClr>
                  <a:schemeClr val="tx2"/>
                </a:buClr>
                <a:buSzPct val="90000"/>
                <a:buFont typeface="Symbol" pitchFamily="18" charset="2"/>
                <a:buNone/>
              </a:pPr>
              <a:r>
                <a:rPr lang="en-US" sz="2000">
                  <a:solidFill>
                    <a:srgbClr val="C0C0C0"/>
                  </a:solidFill>
                  <a:latin typeface="Arial" charset="0"/>
                </a:rPr>
                <a:t>Certificate Server</a:t>
              </a:r>
            </a:p>
          </p:txBody>
        </p:sp>
        <p:sp>
          <p:nvSpPr>
            <p:cNvPr id="854045" name="Line 29"/>
            <p:cNvSpPr>
              <a:spLocks noChangeShapeType="1"/>
            </p:cNvSpPr>
            <p:nvPr/>
          </p:nvSpPr>
          <p:spPr bwMode="auto">
            <a:xfrm flipH="1">
              <a:off x="2013" y="1524"/>
              <a:ext cx="751" cy="387"/>
            </a:xfrm>
            <a:prstGeom prst="line">
              <a:avLst/>
            </a:prstGeom>
            <a:noFill/>
            <a:ln w="57150">
              <a:solidFill>
                <a:srgbClr val="C0C0C0"/>
              </a:solidFill>
              <a:round/>
              <a:headEnd/>
              <a:tailEnd type="triangle" w="med" len="med"/>
            </a:ln>
            <a:effectLst/>
          </p:spPr>
          <p:txBody>
            <a:bodyPr wrap="none" anchor="ctr"/>
            <a:lstStyle/>
            <a:p>
              <a:endParaRPr lang="en-US"/>
            </a:p>
          </p:txBody>
        </p:sp>
        <p:sp>
          <p:nvSpPr>
            <p:cNvPr id="854046" name="Text Box 30"/>
            <p:cNvSpPr txBox="1">
              <a:spLocks noChangeArrowheads="1"/>
            </p:cNvSpPr>
            <p:nvPr/>
          </p:nvSpPr>
          <p:spPr bwMode="auto">
            <a:xfrm>
              <a:off x="2052" y="1319"/>
              <a:ext cx="619" cy="326"/>
            </a:xfrm>
            <a:prstGeom prst="rect">
              <a:avLst/>
            </a:prstGeom>
            <a:noFill/>
            <a:ln w="12700" cap="sq">
              <a:noFill/>
              <a:miter lim="800000"/>
              <a:headEnd type="none" w="lg" len="lg"/>
              <a:tailEnd type="none" w="lg" len="lg"/>
            </a:ln>
            <a:effectLst/>
          </p:spPr>
          <p:txBody>
            <a:bodyPr wrap="none">
              <a:spAutoFit/>
            </a:bodyPr>
            <a:lstStyle/>
            <a:p>
              <a:pPr algn="ctr"/>
              <a:r>
                <a:rPr lang="en-US" sz="1400">
                  <a:solidFill>
                    <a:srgbClr val="C0C0C0"/>
                  </a:solidFill>
                  <a:latin typeface="Arial" charset="0"/>
                </a:rPr>
                <a:t>Store</a:t>
              </a:r>
              <a:br>
                <a:rPr lang="en-US" sz="1400">
                  <a:solidFill>
                    <a:srgbClr val="C0C0C0"/>
                  </a:solidFill>
                  <a:latin typeface="Arial" charset="0"/>
                </a:rPr>
              </a:br>
              <a:r>
                <a:rPr lang="en-US" sz="1400">
                  <a:solidFill>
                    <a:srgbClr val="C0C0C0"/>
                  </a:solidFill>
                  <a:latin typeface="Arial" charset="0"/>
                </a:rPr>
                <a:t>Certificate</a:t>
              </a:r>
              <a:endParaRPr lang="de-DE" sz="1400">
                <a:solidFill>
                  <a:srgbClr val="C0C0C0"/>
                </a:solidFill>
                <a:latin typeface="Arial" charset="0"/>
              </a:endParaRPr>
            </a:p>
          </p:txBody>
        </p:sp>
        <p:sp>
          <p:nvSpPr>
            <p:cNvPr id="854047" name="Line 31"/>
            <p:cNvSpPr>
              <a:spLocks noChangeShapeType="1"/>
            </p:cNvSpPr>
            <p:nvPr/>
          </p:nvSpPr>
          <p:spPr bwMode="auto">
            <a:xfrm flipH="1">
              <a:off x="1463" y="2129"/>
              <a:ext cx="134" cy="677"/>
            </a:xfrm>
            <a:prstGeom prst="line">
              <a:avLst/>
            </a:prstGeom>
            <a:noFill/>
            <a:ln w="57150">
              <a:solidFill>
                <a:srgbClr val="C0C0C0"/>
              </a:solidFill>
              <a:round/>
              <a:headEnd type="triangle" w="med" len="med"/>
              <a:tailEnd type="triangle" w="med" len="med"/>
            </a:ln>
            <a:effectLst/>
          </p:spPr>
          <p:txBody>
            <a:bodyPr wrap="none" anchor="ctr"/>
            <a:lstStyle/>
            <a:p>
              <a:endParaRPr lang="en-US"/>
            </a:p>
          </p:txBody>
        </p:sp>
        <p:sp>
          <p:nvSpPr>
            <p:cNvPr id="854048" name="Text Box 32"/>
            <p:cNvSpPr txBox="1">
              <a:spLocks noChangeArrowheads="1"/>
            </p:cNvSpPr>
            <p:nvPr/>
          </p:nvSpPr>
          <p:spPr bwMode="auto">
            <a:xfrm>
              <a:off x="155" y="2188"/>
              <a:ext cx="1648" cy="460"/>
            </a:xfrm>
            <a:prstGeom prst="rect">
              <a:avLst/>
            </a:prstGeom>
            <a:noFill/>
            <a:ln w="12700" cap="sq">
              <a:noFill/>
              <a:miter lim="800000"/>
              <a:headEnd type="none" w="lg" len="lg"/>
              <a:tailEnd type="none" w="lg" len="lg"/>
            </a:ln>
            <a:effectLst/>
          </p:spPr>
          <p:txBody>
            <a:bodyPr>
              <a:spAutoFit/>
            </a:bodyPr>
            <a:lstStyle/>
            <a:p>
              <a:pPr algn="ctr"/>
              <a:r>
                <a:rPr lang="en-US" sz="1400">
                  <a:solidFill>
                    <a:srgbClr val="C0C0C0"/>
                  </a:solidFill>
                  <a:latin typeface="Arial" charset="0"/>
                </a:rPr>
                <a:t>Look up </a:t>
              </a:r>
              <a:br>
                <a:rPr lang="en-US" sz="1400">
                  <a:solidFill>
                    <a:srgbClr val="C0C0C0"/>
                  </a:solidFill>
                  <a:latin typeface="Arial" charset="0"/>
                </a:rPr>
              </a:br>
              <a:r>
                <a:rPr lang="en-US" sz="1400">
                  <a:solidFill>
                    <a:srgbClr val="C0C0C0"/>
                  </a:solidFill>
                  <a:latin typeface="Arial" charset="0"/>
                </a:rPr>
                <a:t>Bob’s Certificate,</a:t>
              </a:r>
            </a:p>
            <a:p>
              <a:pPr algn="ctr"/>
              <a:r>
                <a:rPr lang="en-US" sz="1400">
                  <a:solidFill>
                    <a:srgbClr val="C0C0C0"/>
                  </a:solidFill>
                  <a:latin typeface="Arial" charset="0"/>
                </a:rPr>
                <a:t>Check revocation</a:t>
              </a:r>
              <a:endParaRPr lang="de-DE" sz="1400">
                <a:solidFill>
                  <a:srgbClr val="C0C0C0"/>
                </a:solidFill>
                <a:latin typeface="Arial" charset="0"/>
              </a:endParaRPr>
            </a:p>
          </p:txBody>
        </p:sp>
        <p:sp>
          <p:nvSpPr>
            <p:cNvPr id="854049" name="Text Box 33"/>
            <p:cNvSpPr txBox="1">
              <a:spLocks noChangeArrowheads="1"/>
            </p:cNvSpPr>
            <p:nvPr/>
          </p:nvSpPr>
          <p:spPr bwMode="ltGray">
            <a:xfrm>
              <a:off x="911" y="1211"/>
              <a:ext cx="1420" cy="1421"/>
            </a:xfrm>
            <a:prstGeom prst="rect">
              <a:avLst/>
            </a:prstGeom>
            <a:noFill/>
            <a:ln w="12700" cap="sq" algn="ctr">
              <a:noFill/>
              <a:miter lim="800000"/>
              <a:headEnd/>
              <a:tailEnd/>
            </a:ln>
            <a:effectLst/>
          </p:spPr>
          <p:txBody>
            <a:bodyPr>
              <a:spAutoFit/>
            </a:bodyPr>
            <a:lstStyle/>
            <a:p>
              <a:pPr algn="ctr"/>
              <a:r>
                <a:rPr lang="en-US" sz="14200" b="1">
                  <a:solidFill>
                    <a:srgbClr val="F45912"/>
                  </a:solidFill>
                  <a:latin typeface="Arial" charset="0"/>
                </a:rPr>
                <a:t>X</a:t>
              </a:r>
            </a:p>
          </p:txBody>
        </p:sp>
      </p:grpSp>
      <p:grpSp>
        <p:nvGrpSpPr>
          <p:cNvPr id="854050" name="Group 34"/>
          <p:cNvGrpSpPr>
            <a:grpSpLocks/>
          </p:cNvGrpSpPr>
          <p:nvPr/>
        </p:nvGrpSpPr>
        <p:grpSpPr bwMode="auto">
          <a:xfrm>
            <a:off x="5930900" y="2732088"/>
            <a:ext cx="2990850" cy="2255837"/>
            <a:chOff x="3736" y="1721"/>
            <a:chExt cx="1884" cy="1421"/>
          </a:xfrm>
        </p:grpSpPr>
        <p:sp>
          <p:nvSpPr>
            <p:cNvPr id="854051" name="AutoShape 35"/>
            <p:cNvSpPr>
              <a:spLocks noChangeArrowheads="1"/>
            </p:cNvSpPr>
            <p:nvPr/>
          </p:nvSpPr>
          <p:spPr bwMode="auto">
            <a:xfrm>
              <a:off x="4558" y="2235"/>
              <a:ext cx="733" cy="436"/>
            </a:xfrm>
            <a:prstGeom prst="can">
              <a:avLst>
                <a:gd name="adj" fmla="val 25000"/>
              </a:avLst>
            </a:prstGeom>
            <a:solidFill>
              <a:srgbClr val="DDDDDD"/>
            </a:solidFill>
            <a:ln w="12700" cap="sq">
              <a:solidFill>
                <a:schemeClr val="bg2"/>
              </a:solidFill>
              <a:round/>
              <a:headEnd type="none" w="lg" len="lg"/>
              <a:tailEnd type="none" w="lg" len="lg"/>
            </a:ln>
            <a:effectLst/>
          </p:spPr>
          <p:txBody>
            <a:bodyPr wrap="none" anchor="ctr"/>
            <a:lstStyle/>
            <a:p>
              <a:endParaRPr lang="en-US"/>
            </a:p>
          </p:txBody>
        </p:sp>
        <p:sp>
          <p:nvSpPr>
            <p:cNvPr id="854052" name="Rectangle 36"/>
            <p:cNvSpPr>
              <a:spLocks noChangeArrowheads="1"/>
            </p:cNvSpPr>
            <p:nvPr/>
          </p:nvSpPr>
          <p:spPr bwMode="auto">
            <a:xfrm>
              <a:off x="4396" y="1902"/>
              <a:ext cx="1224" cy="336"/>
            </a:xfrm>
            <a:prstGeom prst="rect">
              <a:avLst/>
            </a:prstGeom>
            <a:noFill/>
            <a:ln w="12700" cap="sq">
              <a:noFill/>
              <a:miter lim="800000"/>
              <a:headEnd type="none" w="sm" len="sm"/>
              <a:tailEnd type="none" w="sm" len="sm"/>
            </a:ln>
            <a:effectLst/>
          </p:spPr>
          <p:txBody>
            <a:bodyPr>
              <a:spAutoFit/>
            </a:bodyPr>
            <a:lstStyle/>
            <a:p>
              <a:pPr algn="ctr" eaLnBrk="1" hangingPunct="1">
                <a:lnSpc>
                  <a:spcPct val="90000"/>
                </a:lnSpc>
                <a:spcBef>
                  <a:spcPct val="20000"/>
                </a:spcBef>
                <a:buClr>
                  <a:schemeClr val="tx2"/>
                </a:buClr>
                <a:buSzPct val="90000"/>
                <a:buFont typeface="Symbol" pitchFamily="18" charset="2"/>
                <a:buNone/>
              </a:pPr>
              <a:r>
                <a:rPr lang="en-US" sz="1600">
                  <a:solidFill>
                    <a:srgbClr val="C0C0C0"/>
                  </a:solidFill>
                  <a:latin typeface="Arial" charset="0"/>
                </a:rPr>
                <a:t>Recovery</a:t>
              </a:r>
              <a:br>
                <a:rPr lang="en-US" sz="1600">
                  <a:solidFill>
                    <a:srgbClr val="C0C0C0"/>
                  </a:solidFill>
                  <a:latin typeface="Arial" charset="0"/>
                </a:rPr>
              </a:br>
              <a:r>
                <a:rPr lang="en-US" sz="1600">
                  <a:solidFill>
                    <a:srgbClr val="C0C0C0"/>
                  </a:solidFill>
                  <a:latin typeface="Arial" charset="0"/>
                </a:rPr>
                <a:t>Server</a:t>
              </a:r>
            </a:p>
          </p:txBody>
        </p:sp>
        <p:sp>
          <p:nvSpPr>
            <p:cNvPr id="854053" name="Line 37"/>
            <p:cNvSpPr>
              <a:spLocks noChangeShapeType="1"/>
            </p:cNvSpPr>
            <p:nvPr/>
          </p:nvSpPr>
          <p:spPr bwMode="auto">
            <a:xfrm flipH="1">
              <a:off x="3736" y="2534"/>
              <a:ext cx="785" cy="462"/>
            </a:xfrm>
            <a:prstGeom prst="line">
              <a:avLst/>
            </a:prstGeom>
            <a:noFill/>
            <a:ln w="57150">
              <a:solidFill>
                <a:srgbClr val="C0C0C0"/>
              </a:solidFill>
              <a:round/>
              <a:headEnd type="triangle" w="med" len="med"/>
              <a:tailEnd/>
            </a:ln>
            <a:effectLst/>
          </p:spPr>
          <p:txBody>
            <a:bodyPr wrap="none" anchor="ctr"/>
            <a:lstStyle/>
            <a:p>
              <a:endParaRPr lang="en-US"/>
            </a:p>
          </p:txBody>
        </p:sp>
        <p:sp>
          <p:nvSpPr>
            <p:cNvPr id="854054" name="Text Box 38"/>
            <p:cNvSpPr txBox="1">
              <a:spLocks noChangeArrowheads="1"/>
            </p:cNvSpPr>
            <p:nvPr/>
          </p:nvSpPr>
          <p:spPr bwMode="auto">
            <a:xfrm>
              <a:off x="4238" y="2679"/>
              <a:ext cx="764" cy="300"/>
            </a:xfrm>
            <a:prstGeom prst="rect">
              <a:avLst/>
            </a:prstGeom>
            <a:noFill/>
            <a:ln w="12700" cap="sq">
              <a:noFill/>
              <a:miter lim="800000"/>
              <a:headEnd type="none" w="lg" len="lg"/>
              <a:tailEnd type="none" w="lg" len="lg"/>
            </a:ln>
            <a:effectLst/>
          </p:spPr>
          <p:txBody>
            <a:bodyPr>
              <a:spAutoFit/>
            </a:bodyPr>
            <a:lstStyle/>
            <a:p>
              <a:pPr algn="ctr">
                <a:lnSpc>
                  <a:spcPct val="90000"/>
                </a:lnSpc>
              </a:pPr>
              <a:r>
                <a:rPr lang="en-US" sz="1400">
                  <a:solidFill>
                    <a:srgbClr val="C0C0C0"/>
                  </a:solidFill>
                  <a:latin typeface="Arial" charset="0"/>
                </a:rPr>
                <a:t>Store Bob’s </a:t>
              </a:r>
              <a:br>
                <a:rPr lang="en-US" sz="1400">
                  <a:solidFill>
                    <a:srgbClr val="C0C0C0"/>
                  </a:solidFill>
                  <a:latin typeface="Arial" charset="0"/>
                </a:rPr>
              </a:br>
              <a:r>
                <a:rPr lang="en-US" sz="1400">
                  <a:solidFill>
                    <a:srgbClr val="C0C0C0"/>
                  </a:solidFill>
                  <a:latin typeface="Arial" charset="0"/>
                </a:rPr>
                <a:t>Private Key</a:t>
              </a:r>
              <a:endParaRPr lang="de-DE" sz="1400">
                <a:solidFill>
                  <a:srgbClr val="C0C0C0"/>
                </a:solidFill>
                <a:latin typeface="Arial" charset="0"/>
              </a:endParaRPr>
            </a:p>
          </p:txBody>
        </p:sp>
        <p:sp>
          <p:nvSpPr>
            <p:cNvPr id="854055" name="Text Box 39"/>
            <p:cNvSpPr txBox="1">
              <a:spLocks noChangeArrowheads="1"/>
            </p:cNvSpPr>
            <p:nvPr/>
          </p:nvSpPr>
          <p:spPr bwMode="ltGray">
            <a:xfrm>
              <a:off x="4195" y="1721"/>
              <a:ext cx="1420" cy="1421"/>
            </a:xfrm>
            <a:prstGeom prst="rect">
              <a:avLst/>
            </a:prstGeom>
            <a:noFill/>
            <a:ln w="12700" cap="sq" algn="ctr">
              <a:noFill/>
              <a:miter lim="800000"/>
              <a:headEnd/>
              <a:tailEnd/>
            </a:ln>
            <a:effectLst/>
          </p:spPr>
          <p:txBody>
            <a:bodyPr>
              <a:spAutoFit/>
            </a:bodyPr>
            <a:lstStyle/>
            <a:p>
              <a:pPr algn="ctr"/>
              <a:r>
                <a:rPr lang="en-US" sz="14200" b="1">
                  <a:solidFill>
                    <a:srgbClr val="F45912"/>
                  </a:solidFill>
                  <a:latin typeface="Arial" charset="0"/>
                </a:rPr>
                <a:t>X</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854042"/>
                                        </p:tgtEl>
                                      </p:cBhvr>
                                    </p:animEffect>
                                    <p:set>
                                      <p:cBhvr>
                                        <p:cTn id="7" dur="1" fill="hold">
                                          <p:stCondLst>
                                            <p:cond delay="499"/>
                                          </p:stCondLst>
                                        </p:cTn>
                                        <p:tgtEl>
                                          <p:spTgt spid="85404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854050"/>
                                        </p:tgtEl>
                                      </p:cBhvr>
                                    </p:animEffect>
                                    <p:set>
                                      <p:cBhvr>
                                        <p:cTn id="12" dur="1" fill="hold">
                                          <p:stCondLst>
                                            <p:cond delay="499"/>
                                          </p:stCondLst>
                                        </p:cTn>
                                        <p:tgtEl>
                                          <p:spTgt spid="854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p:txBody>
          <a:bodyPr>
            <a:normAutofit fontScale="90000"/>
          </a:bodyPr>
          <a:lstStyle/>
          <a:p>
            <a:r>
              <a:rPr lang="en-US"/>
              <a:t>IBE vs. PKI – Practical Implications</a:t>
            </a:r>
          </a:p>
        </p:txBody>
      </p:sp>
      <p:sp>
        <p:nvSpPr>
          <p:cNvPr id="836611" name="Rectangle 3"/>
          <p:cNvSpPr>
            <a:spLocks noGrp="1" noChangeArrowheads="1"/>
          </p:cNvSpPr>
          <p:nvPr>
            <p:ph idx="1"/>
          </p:nvPr>
        </p:nvSpPr>
        <p:spPr/>
        <p:txBody>
          <a:bodyPr/>
          <a:lstStyle/>
          <a:p>
            <a:pPr>
              <a:lnSpc>
                <a:spcPct val="80000"/>
              </a:lnSpc>
            </a:pPr>
            <a:r>
              <a:rPr lang="en-US" sz="2000"/>
              <a:t>IBE has no Certificates and Certificate management</a:t>
            </a:r>
          </a:p>
          <a:p>
            <a:pPr lvl="1">
              <a:lnSpc>
                <a:spcPct val="80000"/>
              </a:lnSpc>
            </a:pPr>
            <a:r>
              <a:rPr lang="en-US" sz="1800"/>
              <a:t>No certificate server</a:t>
            </a:r>
          </a:p>
          <a:p>
            <a:pPr lvl="1">
              <a:lnSpc>
                <a:spcPct val="80000"/>
              </a:lnSpc>
            </a:pPr>
            <a:r>
              <a:rPr lang="en-US" sz="1800"/>
              <a:t>No certificate lookups for the client</a:t>
            </a:r>
          </a:p>
          <a:p>
            <a:pPr lvl="1">
              <a:lnSpc>
                <a:spcPct val="80000"/>
              </a:lnSpc>
            </a:pPr>
            <a:r>
              <a:rPr lang="en-US" sz="1800"/>
              <a:t>No certificate (or key) revocation, CRLs, OCSP etc.</a:t>
            </a:r>
          </a:p>
          <a:p>
            <a:pPr lvl="2">
              <a:lnSpc>
                <a:spcPct val="80000"/>
              </a:lnSpc>
            </a:pPr>
            <a:r>
              <a:rPr lang="en-US" sz="1600"/>
              <a:t>Instead, IBE uses short-lived keys. PKI can’t do this because this would compound lookup problem</a:t>
            </a:r>
          </a:p>
          <a:p>
            <a:pPr>
              <a:lnSpc>
                <a:spcPct val="80000"/>
              </a:lnSpc>
            </a:pPr>
            <a:endParaRPr lang="en-US" sz="2000"/>
          </a:p>
          <a:p>
            <a:pPr>
              <a:lnSpc>
                <a:spcPct val="80000"/>
              </a:lnSpc>
            </a:pPr>
            <a:r>
              <a:rPr lang="en-US" sz="2000"/>
              <a:t>PKI requires pre-enrollment</a:t>
            </a:r>
          </a:p>
          <a:p>
            <a:pPr lvl="1">
              <a:lnSpc>
                <a:spcPct val="80000"/>
              </a:lnSpc>
            </a:pPr>
            <a:r>
              <a:rPr lang="en-US" sz="1800"/>
              <a:t>In PKI, recipient must generate key pair </a:t>
            </a:r>
            <a:r>
              <a:rPr lang="en-US" sz="1800" u="sng"/>
              <a:t>before </a:t>
            </a:r>
            <a:r>
              <a:rPr lang="en-US" sz="1800"/>
              <a:t>sender can encrypt message</a:t>
            </a:r>
          </a:p>
          <a:p>
            <a:pPr lvl="1">
              <a:lnSpc>
                <a:spcPct val="80000"/>
              </a:lnSpc>
            </a:pPr>
            <a:r>
              <a:rPr lang="en-US" sz="1800"/>
              <a:t>IBE is Ad-Hoc capable, a sender can send message at any time</a:t>
            </a:r>
          </a:p>
          <a:p>
            <a:pPr lvl="1">
              <a:lnSpc>
                <a:spcPct val="80000"/>
              </a:lnSpc>
            </a:pPr>
            <a:endParaRPr lang="en-US" sz="1800"/>
          </a:p>
          <a:p>
            <a:pPr>
              <a:lnSpc>
                <a:spcPct val="80000"/>
              </a:lnSpc>
            </a:pPr>
            <a:r>
              <a:rPr lang="en-US" sz="2000"/>
              <a:t>IBE eliminates encryption key recovery/escrow server</a:t>
            </a:r>
          </a:p>
          <a:p>
            <a:pPr lvl="1">
              <a:lnSpc>
                <a:spcPct val="80000"/>
              </a:lnSpc>
            </a:pPr>
            <a:r>
              <a:rPr lang="en-US" sz="1800"/>
              <a:t>Most PKI applications require access to private keys</a:t>
            </a:r>
            <a:br>
              <a:rPr lang="en-US" sz="1800"/>
            </a:br>
            <a:r>
              <a:rPr lang="en-US" sz="1800"/>
              <a:t>(e.g. Lost keys, Financial Audit, Virus Filtering etc.)</a:t>
            </a:r>
          </a:p>
          <a:p>
            <a:pPr lvl="1">
              <a:lnSpc>
                <a:spcPct val="80000"/>
              </a:lnSpc>
            </a:pPr>
            <a:r>
              <a:rPr lang="en-US" sz="1800"/>
              <a:t>Key server can generate any key on the fly</a:t>
            </a:r>
          </a:p>
        </p:txBody>
      </p:sp>
      <p:sp>
        <p:nvSpPr>
          <p:cNvPr id="4" name="Slide Number Placeholder 3"/>
          <p:cNvSpPr>
            <a:spLocks noGrp="1"/>
          </p:cNvSpPr>
          <p:nvPr>
            <p:ph type="sldNum" sz="quarter" idx="12"/>
          </p:nvPr>
        </p:nvSpPr>
        <p:spPr/>
        <p:txBody>
          <a:bodyPr/>
          <a:lstStyle/>
          <a:p>
            <a:fld id="{AFDE8FC1-AA38-4AFC-8413-2BE7E00C74E9}" type="slidenum">
              <a:rPr lang="en-US"/>
              <a:pPr/>
              <a:t>21</a:t>
            </a:fld>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65" name="Rectangle 9"/>
          <p:cNvSpPr>
            <a:spLocks noGrp="1" noChangeArrowheads="1"/>
          </p:cNvSpPr>
          <p:nvPr>
            <p:ph type="title"/>
          </p:nvPr>
        </p:nvSpPr>
        <p:spPr>
          <a:xfrm>
            <a:off x="457200" y="704088"/>
            <a:ext cx="8229600" cy="536883"/>
          </a:xfrm>
        </p:spPr>
        <p:txBody>
          <a:bodyPr>
            <a:normAutofit fontScale="90000"/>
          </a:bodyPr>
          <a:lstStyle/>
          <a:p>
            <a:r>
              <a:rPr lang="en-US" dirty="0"/>
              <a:t>IBE and PKI – Strengths and Weaknesses</a:t>
            </a:r>
          </a:p>
        </p:txBody>
      </p:sp>
      <p:sp>
        <p:nvSpPr>
          <p:cNvPr id="13" name="Slide Number Placeholder 3"/>
          <p:cNvSpPr>
            <a:spLocks noGrp="1"/>
          </p:cNvSpPr>
          <p:nvPr>
            <p:ph type="sldNum" sz="quarter" idx="12"/>
          </p:nvPr>
        </p:nvSpPr>
        <p:spPr/>
        <p:txBody>
          <a:bodyPr/>
          <a:lstStyle/>
          <a:p>
            <a:fld id="{AFDF750E-A430-4017-834C-647C28E0AEB8}" type="slidenum">
              <a:rPr lang="en-US"/>
              <a:pPr/>
              <a:t>22</a:t>
            </a:fld>
            <a:endParaRPr lang="en-US"/>
          </a:p>
        </p:txBody>
      </p:sp>
      <p:sp>
        <p:nvSpPr>
          <p:cNvPr id="838658" name="Rectangle 2"/>
          <p:cNvSpPr>
            <a:spLocks noChangeArrowheads="1"/>
          </p:cNvSpPr>
          <p:nvPr/>
        </p:nvSpPr>
        <p:spPr bwMode="auto">
          <a:xfrm>
            <a:off x="5578475" y="1220788"/>
            <a:ext cx="2863850" cy="2187575"/>
          </a:xfrm>
          <a:prstGeom prst="rect">
            <a:avLst/>
          </a:prstGeom>
          <a:noFill/>
          <a:ln w="12700" cap="sq">
            <a:solidFill>
              <a:schemeClr val="tx1"/>
            </a:solidFill>
            <a:miter lim="800000"/>
            <a:headEnd type="none" w="lg" len="lg"/>
            <a:tailEnd type="none" w="lg" len="lg"/>
          </a:ln>
          <a:effectLst/>
        </p:spPr>
        <p:txBody>
          <a:bodyPr wrap="none" anchor="ctr"/>
          <a:lstStyle/>
          <a:p>
            <a:endParaRPr lang="en-US"/>
          </a:p>
        </p:txBody>
      </p:sp>
      <p:sp>
        <p:nvSpPr>
          <p:cNvPr id="838659" name="Line 3"/>
          <p:cNvSpPr>
            <a:spLocks noChangeShapeType="1"/>
          </p:cNvSpPr>
          <p:nvPr/>
        </p:nvSpPr>
        <p:spPr bwMode="auto">
          <a:xfrm>
            <a:off x="5694363" y="4286250"/>
            <a:ext cx="2605087" cy="0"/>
          </a:xfrm>
          <a:prstGeom prst="line">
            <a:avLst/>
          </a:prstGeom>
          <a:noFill/>
          <a:ln w="12700" cap="sq">
            <a:solidFill>
              <a:schemeClr val="tx1"/>
            </a:solidFill>
            <a:round/>
            <a:headEnd type="none" w="lg" len="lg"/>
            <a:tailEnd type="none" w="lg" len="lg"/>
          </a:ln>
          <a:effectLst/>
        </p:spPr>
        <p:txBody>
          <a:bodyPr wrap="none"/>
          <a:lstStyle/>
          <a:p>
            <a:endParaRPr lang="en-US"/>
          </a:p>
        </p:txBody>
      </p:sp>
      <p:sp>
        <p:nvSpPr>
          <p:cNvPr id="838660" name="AutoShape 4"/>
          <p:cNvSpPr>
            <a:spLocks noChangeArrowheads="1"/>
          </p:cNvSpPr>
          <p:nvPr/>
        </p:nvSpPr>
        <p:spPr bwMode="auto">
          <a:xfrm>
            <a:off x="714375" y="3778250"/>
            <a:ext cx="4708525" cy="2365375"/>
          </a:xfrm>
          <a:prstGeom prst="homePlate">
            <a:avLst>
              <a:gd name="adj" fmla="val 22615"/>
            </a:avLst>
          </a:prstGeom>
          <a:noFill/>
          <a:ln w="12700" cap="sq">
            <a:solidFill>
              <a:schemeClr val="tx1"/>
            </a:solidFill>
            <a:miter lim="800000"/>
            <a:headEnd type="none" w="lg" len="lg"/>
            <a:tailEnd type="none" w="lg" len="lg"/>
          </a:ln>
          <a:effectLst/>
        </p:spPr>
        <p:txBody>
          <a:bodyPr wrap="none" anchor="ctr"/>
          <a:lstStyle/>
          <a:p>
            <a:endParaRPr lang="en-US"/>
          </a:p>
        </p:txBody>
      </p:sp>
      <p:sp>
        <p:nvSpPr>
          <p:cNvPr id="838661" name="Rectangle 5"/>
          <p:cNvSpPr>
            <a:spLocks noChangeArrowheads="1"/>
          </p:cNvSpPr>
          <p:nvPr/>
        </p:nvSpPr>
        <p:spPr bwMode="auto">
          <a:xfrm>
            <a:off x="5765800" y="3992563"/>
            <a:ext cx="2641600" cy="1866900"/>
          </a:xfrm>
          <a:prstGeom prst="rect">
            <a:avLst/>
          </a:prstGeom>
          <a:noFill/>
          <a:ln w="12700" cap="sq" algn="ctr">
            <a:noFill/>
            <a:miter lim="800000"/>
            <a:headEnd/>
            <a:tailEnd/>
          </a:ln>
          <a:effectLst/>
        </p:spPr>
        <p:txBody>
          <a:bodyPr/>
          <a:lstStyle/>
          <a:p>
            <a:pPr marL="342900" indent="-342900" eaLnBrk="1" hangingPunct="1">
              <a:lnSpc>
                <a:spcPct val="80000"/>
              </a:lnSpc>
              <a:spcBef>
                <a:spcPct val="20000"/>
              </a:spcBef>
              <a:buClr>
                <a:srgbClr val="F45912"/>
              </a:buClr>
              <a:buSzPct val="75000"/>
              <a:buFont typeface="Wingdings 3" pitchFamily="18" charset="2"/>
              <a:buNone/>
            </a:pPr>
            <a:r>
              <a:rPr lang="en-US" sz="1800">
                <a:latin typeface="Arial" charset="0"/>
              </a:rPr>
              <a:t>Where to use IBE</a:t>
            </a:r>
          </a:p>
          <a:p>
            <a:pPr marL="342900" indent="-342900" eaLnBrk="1" hangingPunct="1">
              <a:lnSpc>
                <a:spcPct val="80000"/>
              </a:lnSpc>
              <a:spcBef>
                <a:spcPct val="20000"/>
              </a:spcBef>
              <a:buClr>
                <a:srgbClr val="F45912"/>
              </a:buClr>
              <a:buSzPct val="75000"/>
              <a:buFont typeface="Wingdings 3" pitchFamily="18" charset="2"/>
              <a:buChar char="}"/>
            </a:pPr>
            <a:r>
              <a:rPr lang="en-US" sz="1800">
                <a:latin typeface="Arial" charset="0"/>
              </a:rPr>
              <a:t>Inside or outside the organization</a:t>
            </a:r>
          </a:p>
          <a:p>
            <a:pPr marL="342900" indent="-342900" eaLnBrk="1" hangingPunct="1">
              <a:lnSpc>
                <a:spcPct val="80000"/>
              </a:lnSpc>
              <a:spcBef>
                <a:spcPct val="20000"/>
              </a:spcBef>
              <a:buClr>
                <a:srgbClr val="F45912"/>
              </a:buClr>
              <a:buSzPct val="75000"/>
              <a:buFont typeface="Wingdings 3" pitchFamily="18" charset="2"/>
              <a:buChar char="}"/>
            </a:pPr>
            <a:r>
              <a:rPr lang="en-US" sz="1800">
                <a:latin typeface="Arial" charset="0"/>
              </a:rPr>
              <a:t>For any level of security</a:t>
            </a:r>
          </a:p>
          <a:p>
            <a:pPr marL="342900" indent="-342900" eaLnBrk="1" hangingPunct="1">
              <a:lnSpc>
                <a:spcPct val="80000"/>
              </a:lnSpc>
              <a:spcBef>
                <a:spcPct val="20000"/>
              </a:spcBef>
              <a:buClr>
                <a:srgbClr val="F45912"/>
              </a:buClr>
              <a:buSzPct val="75000"/>
              <a:buFont typeface="Wingdings 3" pitchFamily="18" charset="2"/>
              <a:buChar char="}"/>
            </a:pPr>
            <a:r>
              <a:rPr lang="en-US" sz="1800">
                <a:latin typeface="Arial" charset="0"/>
              </a:rPr>
              <a:t>Where encryption/ privacy is important</a:t>
            </a:r>
          </a:p>
        </p:txBody>
      </p:sp>
      <p:sp>
        <p:nvSpPr>
          <p:cNvPr id="838662" name="AutoShape 6"/>
          <p:cNvSpPr>
            <a:spLocks noChangeArrowheads="1"/>
          </p:cNvSpPr>
          <p:nvPr/>
        </p:nvSpPr>
        <p:spPr bwMode="auto">
          <a:xfrm>
            <a:off x="714375" y="1216025"/>
            <a:ext cx="4708525" cy="2173288"/>
          </a:xfrm>
          <a:prstGeom prst="homePlate">
            <a:avLst>
              <a:gd name="adj" fmla="val 24614"/>
            </a:avLst>
          </a:prstGeom>
          <a:noFill/>
          <a:ln w="12700" cap="sq">
            <a:solidFill>
              <a:schemeClr val="tx1"/>
            </a:solidFill>
            <a:miter lim="800000"/>
            <a:headEnd type="none" w="lg" len="lg"/>
            <a:tailEnd type="none" w="lg" len="lg"/>
          </a:ln>
          <a:effectLst/>
        </p:spPr>
        <p:txBody>
          <a:bodyPr wrap="none" anchor="ctr"/>
          <a:lstStyle/>
          <a:p>
            <a:endParaRPr lang="en-US"/>
          </a:p>
        </p:txBody>
      </p:sp>
      <p:sp>
        <p:nvSpPr>
          <p:cNvPr id="838663" name="Rectangle 7"/>
          <p:cNvSpPr>
            <a:spLocks noChangeArrowheads="1"/>
          </p:cNvSpPr>
          <p:nvPr/>
        </p:nvSpPr>
        <p:spPr bwMode="auto">
          <a:xfrm>
            <a:off x="5765800" y="1262063"/>
            <a:ext cx="2706688" cy="2066925"/>
          </a:xfrm>
          <a:prstGeom prst="rect">
            <a:avLst/>
          </a:prstGeom>
          <a:noFill/>
          <a:ln w="12700" cap="sq" algn="ctr">
            <a:noFill/>
            <a:miter lim="800000"/>
            <a:headEnd/>
            <a:tailEnd/>
          </a:ln>
          <a:effectLst/>
        </p:spPr>
        <p:txBody>
          <a:bodyPr/>
          <a:lstStyle/>
          <a:p>
            <a:pPr marL="342900" indent="-342900" eaLnBrk="1" hangingPunct="1">
              <a:lnSpc>
                <a:spcPct val="80000"/>
              </a:lnSpc>
              <a:spcBef>
                <a:spcPct val="20000"/>
              </a:spcBef>
              <a:buClr>
                <a:srgbClr val="F45912"/>
              </a:buClr>
              <a:buSzPct val="75000"/>
              <a:buFont typeface="Wingdings 3" pitchFamily="18" charset="2"/>
              <a:buNone/>
            </a:pPr>
            <a:r>
              <a:rPr lang="en-US" sz="1800">
                <a:latin typeface="Arial" charset="0"/>
              </a:rPr>
              <a:t>Where to use PKI</a:t>
            </a:r>
          </a:p>
          <a:p>
            <a:pPr marL="342900" indent="-342900" eaLnBrk="1" hangingPunct="1">
              <a:lnSpc>
                <a:spcPct val="80000"/>
              </a:lnSpc>
              <a:spcBef>
                <a:spcPct val="20000"/>
              </a:spcBef>
              <a:buClr>
                <a:srgbClr val="F45912"/>
              </a:buClr>
              <a:buSzPct val="75000"/>
              <a:buFont typeface="Wingdings 3" pitchFamily="18" charset="2"/>
              <a:buChar char="}"/>
            </a:pPr>
            <a:r>
              <a:rPr lang="en-US" sz="1800">
                <a:latin typeface="Arial" charset="0"/>
              </a:rPr>
              <a:t>Inside the organization </a:t>
            </a:r>
          </a:p>
          <a:p>
            <a:pPr marL="342900" indent="-342900" eaLnBrk="1" hangingPunct="1">
              <a:lnSpc>
                <a:spcPct val="80000"/>
              </a:lnSpc>
              <a:spcBef>
                <a:spcPct val="20000"/>
              </a:spcBef>
              <a:buClr>
                <a:srgbClr val="F45912"/>
              </a:buClr>
              <a:buSzPct val="75000"/>
              <a:buFont typeface="Wingdings 3" pitchFamily="18" charset="2"/>
              <a:buChar char="}"/>
            </a:pPr>
            <a:r>
              <a:rPr lang="en-US" sz="1800">
                <a:latin typeface="Arial" charset="0"/>
              </a:rPr>
              <a:t>For maximum security/high cost deployments</a:t>
            </a:r>
          </a:p>
          <a:p>
            <a:pPr marL="342900" indent="-342900" eaLnBrk="1" hangingPunct="1">
              <a:lnSpc>
                <a:spcPct val="80000"/>
              </a:lnSpc>
              <a:spcBef>
                <a:spcPct val="20000"/>
              </a:spcBef>
              <a:buClr>
                <a:srgbClr val="F45912"/>
              </a:buClr>
              <a:buSzPct val="75000"/>
              <a:buFont typeface="Wingdings 3" pitchFamily="18" charset="2"/>
              <a:buChar char="}"/>
            </a:pPr>
            <a:r>
              <a:rPr lang="en-US" sz="1800">
                <a:latin typeface="Arial" charset="0"/>
              </a:rPr>
              <a:t>Mainly authentication</a:t>
            </a:r>
            <a:br>
              <a:rPr lang="en-US" sz="1800">
                <a:latin typeface="Arial" charset="0"/>
              </a:rPr>
            </a:br>
            <a:r>
              <a:rPr lang="en-US" sz="1800">
                <a:latin typeface="Arial" charset="0"/>
              </a:rPr>
              <a:t>and signing</a:t>
            </a:r>
          </a:p>
        </p:txBody>
      </p:sp>
      <p:sp>
        <p:nvSpPr>
          <p:cNvPr id="838664" name="Line 8"/>
          <p:cNvSpPr>
            <a:spLocks noChangeShapeType="1"/>
          </p:cNvSpPr>
          <p:nvPr/>
        </p:nvSpPr>
        <p:spPr bwMode="auto">
          <a:xfrm>
            <a:off x="5656263" y="1538288"/>
            <a:ext cx="2744787" cy="1587"/>
          </a:xfrm>
          <a:prstGeom prst="line">
            <a:avLst/>
          </a:prstGeom>
          <a:noFill/>
          <a:ln w="12700" cap="sq">
            <a:solidFill>
              <a:schemeClr val="tx1"/>
            </a:solidFill>
            <a:round/>
            <a:headEnd type="none" w="lg" len="lg"/>
            <a:tailEnd type="none" w="lg" len="lg"/>
          </a:ln>
          <a:effectLst/>
        </p:spPr>
        <p:txBody>
          <a:bodyPr wrap="none"/>
          <a:lstStyle/>
          <a:p>
            <a:endParaRPr lang="en-US"/>
          </a:p>
        </p:txBody>
      </p:sp>
      <p:sp>
        <p:nvSpPr>
          <p:cNvPr id="838666" name="Rectangle 10"/>
          <p:cNvSpPr>
            <a:spLocks noChangeArrowheads="1"/>
          </p:cNvSpPr>
          <p:nvPr/>
        </p:nvSpPr>
        <p:spPr bwMode="auto">
          <a:xfrm>
            <a:off x="806450" y="1311275"/>
            <a:ext cx="4324350" cy="2005013"/>
          </a:xfrm>
          <a:prstGeom prst="rect">
            <a:avLst/>
          </a:prstGeom>
          <a:noFill/>
          <a:ln w="12700" cap="sq" algn="ctr">
            <a:noFill/>
            <a:miter lim="800000"/>
            <a:headEnd/>
            <a:tailEnd/>
          </a:ln>
          <a:effectLst/>
        </p:spPr>
        <p:txBody>
          <a:bodyPr/>
          <a:lstStyle/>
          <a:p>
            <a:pPr marL="342900" indent="-342900" eaLnBrk="1" hangingPunct="1">
              <a:lnSpc>
                <a:spcPct val="80000"/>
              </a:lnSpc>
              <a:spcBef>
                <a:spcPct val="20000"/>
              </a:spcBef>
              <a:buClr>
                <a:srgbClr val="F45912"/>
              </a:buClr>
              <a:buSzPct val="75000"/>
              <a:buFont typeface="Wingdings 3" pitchFamily="18" charset="2"/>
              <a:buNone/>
            </a:pPr>
            <a:r>
              <a:rPr lang="en-US" sz="2000" u="sng">
                <a:latin typeface="Arial" charset="0"/>
              </a:rPr>
              <a:t>Public Key Infrastructure (PKI)</a:t>
            </a:r>
          </a:p>
          <a:p>
            <a:pPr marL="342900" indent="-342900" eaLnBrk="1" hangingPunct="1">
              <a:lnSpc>
                <a:spcPct val="80000"/>
              </a:lnSpc>
              <a:spcBef>
                <a:spcPct val="20000"/>
              </a:spcBef>
              <a:buClr>
                <a:srgbClr val="F45912"/>
              </a:buClr>
              <a:buSzPct val="75000"/>
              <a:buFont typeface="Wingdings 3" pitchFamily="18" charset="2"/>
              <a:buChar char="}"/>
            </a:pPr>
            <a:r>
              <a:rPr lang="en-US" sz="1800">
                <a:latin typeface="Arial" charset="0"/>
              </a:rPr>
              <a:t>Expensive to deploy and run</a:t>
            </a:r>
          </a:p>
          <a:p>
            <a:pPr marL="342900" indent="-342900" eaLnBrk="1" hangingPunct="1">
              <a:lnSpc>
                <a:spcPct val="80000"/>
              </a:lnSpc>
              <a:spcBef>
                <a:spcPct val="20000"/>
              </a:spcBef>
              <a:buClr>
                <a:srgbClr val="F45912"/>
              </a:buClr>
              <a:buSzPct val="75000"/>
              <a:buFont typeface="Wingdings 3" pitchFamily="18" charset="2"/>
              <a:buChar char="}"/>
            </a:pPr>
            <a:r>
              <a:rPr lang="en-US" sz="1800">
                <a:latin typeface="Arial" charset="0"/>
              </a:rPr>
              <a:t>Requires pre-enrollment</a:t>
            </a:r>
          </a:p>
          <a:p>
            <a:pPr marL="742950" lvl="1" indent="-285750" eaLnBrk="1" hangingPunct="1">
              <a:lnSpc>
                <a:spcPct val="80000"/>
              </a:lnSpc>
              <a:spcBef>
                <a:spcPct val="20000"/>
              </a:spcBef>
              <a:buClr>
                <a:srgbClr val="F45912"/>
              </a:buClr>
              <a:buSzPct val="80000"/>
              <a:buFont typeface="Wingdings" pitchFamily="2" charset="2"/>
              <a:buChar char="§"/>
            </a:pPr>
            <a:r>
              <a:rPr lang="en-US" sz="1600">
                <a:latin typeface="Arial" charset="0"/>
              </a:rPr>
              <a:t>Issuing certificates</a:t>
            </a:r>
          </a:p>
          <a:p>
            <a:pPr marL="342900" indent="-342900" eaLnBrk="1" hangingPunct="1">
              <a:lnSpc>
                <a:spcPct val="80000"/>
              </a:lnSpc>
              <a:spcBef>
                <a:spcPct val="20000"/>
              </a:spcBef>
              <a:buClr>
                <a:srgbClr val="F45912"/>
              </a:buClr>
              <a:buSzPct val="75000"/>
              <a:buFont typeface="Wingdings 3" pitchFamily="18" charset="2"/>
              <a:buChar char="}"/>
            </a:pPr>
            <a:r>
              <a:rPr lang="en-US" sz="1800">
                <a:latin typeface="Arial" charset="0"/>
              </a:rPr>
              <a:t>Works well for authentication</a:t>
            </a:r>
          </a:p>
          <a:p>
            <a:pPr marL="342900" indent="-342900" eaLnBrk="1" hangingPunct="1">
              <a:lnSpc>
                <a:spcPct val="80000"/>
              </a:lnSpc>
              <a:spcBef>
                <a:spcPct val="20000"/>
              </a:spcBef>
              <a:buClr>
                <a:srgbClr val="F45912"/>
              </a:buClr>
              <a:buSzPct val="75000"/>
              <a:buFont typeface="Wingdings 3" pitchFamily="18" charset="2"/>
              <a:buChar char="}"/>
            </a:pPr>
            <a:r>
              <a:rPr lang="en-US" sz="1800">
                <a:latin typeface="Arial" charset="0"/>
              </a:rPr>
              <a:t>Can be made highly secure through smart cards</a:t>
            </a:r>
          </a:p>
        </p:txBody>
      </p:sp>
      <p:sp>
        <p:nvSpPr>
          <p:cNvPr id="838667" name="Rectangle 11"/>
          <p:cNvSpPr>
            <a:spLocks noChangeArrowheads="1"/>
          </p:cNvSpPr>
          <p:nvPr/>
        </p:nvSpPr>
        <p:spPr bwMode="auto">
          <a:xfrm>
            <a:off x="806450" y="3838575"/>
            <a:ext cx="4378325" cy="2214563"/>
          </a:xfrm>
          <a:prstGeom prst="rect">
            <a:avLst/>
          </a:prstGeom>
          <a:noFill/>
          <a:ln w="12700" cap="sq" algn="ctr">
            <a:noFill/>
            <a:miter lim="800000"/>
            <a:headEnd/>
            <a:tailEnd/>
          </a:ln>
          <a:effectLst/>
        </p:spPr>
        <p:txBody>
          <a:bodyPr/>
          <a:lstStyle/>
          <a:p>
            <a:pPr marL="342900" indent="-342900" eaLnBrk="1" hangingPunct="1">
              <a:lnSpc>
                <a:spcPct val="70000"/>
              </a:lnSpc>
              <a:spcBef>
                <a:spcPct val="20000"/>
              </a:spcBef>
              <a:buClr>
                <a:srgbClr val="F45912"/>
              </a:buClr>
              <a:buSzPct val="75000"/>
              <a:buFont typeface="Wingdings 3" pitchFamily="18" charset="2"/>
              <a:buNone/>
            </a:pPr>
            <a:r>
              <a:rPr lang="en-US" sz="2000" u="sng">
                <a:latin typeface="Arial" charset="0"/>
              </a:rPr>
              <a:t>Identity-Based Encryption </a:t>
            </a:r>
          </a:p>
          <a:p>
            <a:pPr marL="342900" indent="-342900" eaLnBrk="1" hangingPunct="1">
              <a:lnSpc>
                <a:spcPct val="80000"/>
              </a:lnSpc>
              <a:spcBef>
                <a:spcPct val="20000"/>
              </a:spcBef>
              <a:buClr>
                <a:srgbClr val="F45912"/>
              </a:buClr>
              <a:buSzPct val="75000"/>
              <a:buFont typeface="Wingdings 3" pitchFamily="18" charset="2"/>
              <a:buChar char="}"/>
            </a:pPr>
            <a:r>
              <a:rPr lang="en-US" sz="1800">
                <a:latin typeface="Arial" charset="0"/>
              </a:rPr>
              <a:t>Ad-hoc capable</a:t>
            </a:r>
          </a:p>
          <a:p>
            <a:pPr marL="742950" lvl="1" indent="-285750" eaLnBrk="1" hangingPunct="1">
              <a:lnSpc>
                <a:spcPct val="80000"/>
              </a:lnSpc>
              <a:spcBef>
                <a:spcPct val="20000"/>
              </a:spcBef>
              <a:buClr>
                <a:srgbClr val="F45912"/>
              </a:buClr>
              <a:buSzPct val="80000"/>
              <a:buFont typeface="Wingdings" pitchFamily="2" charset="2"/>
              <a:buChar char="§"/>
            </a:pPr>
            <a:r>
              <a:rPr lang="en-US" sz="1600">
                <a:latin typeface="Arial" charset="0"/>
              </a:rPr>
              <a:t>requires no pre-enrollment</a:t>
            </a:r>
          </a:p>
          <a:p>
            <a:pPr marL="742950" lvl="1" indent="-285750" eaLnBrk="1" hangingPunct="1">
              <a:lnSpc>
                <a:spcPct val="80000"/>
              </a:lnSpc>
              <a:spcBef>
                <a:spcPct val="20000"/>
              </a:spcBef>
              <a:buClr>
                <a:srgbClr val="F45912"/>
              </a:buClr>
              <a:buSzPct val="80000"/>
              <a:buFont typeface="Wingdings" pitchFamily="2" charset="2"/>
              <a:buChar char="§"/>
            </a:pPr>
            <a:r>
              <a:rPr lang="en-US" sz="1600">
                <a:latin typeface="Arial" charset="0"/>
              </a:rPr>
              <a:t>software only</a:t>
            </a:r>
          </a:p>
          <a:p>
            <a:pPr marL="342900" indent="-342900" eaLnBrk="1" hangingPunct="1">
              <a:lnSpc>
                <a:spcPct val="80000"/>
              </a:lnSpc>
              <a:spcBef>
                <a:spcPct val="20000"/>
              </a:spcBef>
              <a:buClr>
                <a:srgbClr val="F45912"/>
              </a:buClr>
              <a:buSzPct val="75000"/>
              <a:buFont typeface="Wingdings 3" pitchFamily="18" charset="2"/>
              <a:buChar char="}"/>
            </a:pPr>
            <a:r>
              <a:rPr lang="en-US" sz="1800">
                <a:latin typeface="Arial" charset="0"/>
              </a:rPr>
              <a:t>Powerful for encryption </a:t>
            </a:r>
          </a:p>
          <a:p>
            <a:pPr marL="742950" lvl="1" indent="-285750" eaLnBrk="1" hangingPunct="1">
              <a:lnSpc>
                <a:spcPct val="80000"/>
              </a:lnSpc>
              <a:spcBef>
                <a:spcPct val="20000"/>
              </a:spcBef>
              <a:buClr>
                <a:srgbClr val="F45912"/>
              </a:buClr>
              <a:buSzPct val="80000"/>
              <a:buFont typeface="Wingdings" pitchFamily="2" charset="2"/>
              <a:buChar char="§"/>
            </a:pPr>
            <a:r>
              <a:rPr lang="en-US" sz="1600">
                <a:latin typeface="Arial" charset="0"/>
              </a:rPr>
              <a:t>no key-lookup</a:t>
            </a:r>
          </a:p>
          <a:p>
            <a:pPr marL="742950" lvl="1" indent="-285750" eaLnBrk="1" hangingPunct="1">
              <a:lnSpc>
                <a:spcPct val="80000"/>
              </a:lnSpc>
              <a:spcBef>
                <a:spcPct val="20000"/>
              </a:spcBef>
              <a:buClr>
                <a:srgbClr val="F45912"/>
              </a:buClr>
              <a:buSzPct val="80000"/>
              <a:buFont typeface="Wingdings" pitchFamily="2" charset="2"/>
              <a:buChar char="§"/>
            </a:pPr>
            <a:r>
              <a:rPr lang="en-US" sz="1600">
                <a:latin typeface="Arial" charset="0"/>
              </a:rPr>
              <a:t>revocation is easy</a:t>
            </a:r>
          </a:p>
          <a:p>
            <a:pPr marL="342900" indent="-342900" eaLnBrk="1" hangingPunct="1">
              <a:lnSpc>
                <a:spcPct val="80000"/>
              </a:lnSpc>
              <a:spcBef>
                <a:spcPct val="20000"/>
              </a:spcBef>
              <a:buClr>
                <a:srgbClr val="F45912"/>
              </a:buClr>
              <a:buSzPct val="75000"/>
              <a:buFont typeface="Wingdings 3" pitchFamily="18" charset="2"/>
              <a:buChar char="}"/>
            </a:pPr>
            <a:r>
              <a:rPr lang="en-US" sz="1800">
                <a:latin typeface="Arial" charset="0"/>
              </a:rPr>
              <a:t>Content scanning easy</a:t>
            </a:r>
          </a:p>
        </p:txBody>
      </p:sp>
      <p:sp>
        <p:nvSpPr>
          <p:cNvPr id="838668" name="Rectangle 12"/>
          <p:cNvSpPr>
            <a:spLocks noChangeArrowheads="1"/>
          </p:cNvSpPr>
          <p:nvPr/>
        </p:nvSpPr>
        <p:spPr bwMode="auto">
          <a:xfrm>
            <a:off x="5578475" y="3765550"/>
            <a:ext cx="2863850" cy="2390775"/>
          </a:xfrm>
          <a:prstGeom prst="rect">
            <a:avLst/>
          </a:prstGeom>
          <a:noFill/>
          <a:ln w="12700" cap="sq">
            <a:solidFill>
              <a:schemeClr val="tx1"/>
            </a:solidFill>
            <a:miter lim="800000"/>
            <a:headEnd type="none" w="lg" len="lg"/>
            <a:tailEnd type="none" w="lg" len="lg"/>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sz="7200" u="sng" dirty="0" smtClean="0">
                <a:solidFill>
                  <a:schemeClr val="accent2">
                    <a:lumMod val="75000"/>
                  </a:schemeClr>
                </a:solidFill>
              </a:rPr>
              <a:t>THANK YOU!!!!!</a:t>
            </a:r>
            <a:r>
              <a:rPr lang="en-US" dirty="0" smtClean="0"/>
              <a:t>!</a:t>
            </a:r>
            <a:endParaRPr lang="en-US" dirty="0"/>
          </a:p>
        </p:txBody>
      </p:sp>
      <p:sp>
        <p:nvSpPr>
          <p:cNvPr id="4" name="Slide Number Placeholder 3"/>
          <p:cNvSpPr>
            <a:spLocks noGrp="1"/>
          </p:cNvSpPr>
          <p:nvPr>
            <p:ph type="sldNum" sz="quarter" idx="12"/>
          </p:nvPr>
        </p:nvSpPr>
        <p:spPr/>
        <p:txBody>
          <a:bodyPr/>
          <a:lstStyle/>
          <a:p>
            <a:fld id="{AC97641D-AF14-42B5-8BC3-ECCED12C7F76}" type="slidenum">
              <a:rPr lang="en-US" smtClean="0"/>
              <a:pPr/>
              <a:t>23</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5" name="Rectangle 3"/>
          <p:cNvSpPr>
            <a:spLocks noGrp="1" noChangeArrowheads="1"/>
          </p:cNvSpPr>
          <p:nvPr>
            <p:ph type="title"/>
          </p:nvPr>
        </p:nvSpPr>
        <p:spPr>
          <a:xfrm>
            <a:off x="535576" y="704088"/>
            <a:ext cx="8227423" cy="576072"/>
          </a:xfrm>
        </p:spPr>
        <p:txBody>
          <a:bodyPr>
            <a:normAutofit fontScale="90000"/>
          </a:bodyPr>
          <a:lstStyle/>
          <a:p>
            <a:r>
              <a:rPr lang="en-US" dirty="0"/>
              <a:t>How IBE works in practice</a:t>
            </a:r>
            <a:br>
              <a:rPr lang="en-US" dirty="0"/>
            </a:br>
            <a:r>
              <a:rPr lang="en-US" dirty="0"/>
              <a:t>Alice sends a Message to Bob</a:t>
            </a:r>
          </a:p>
        </p:txBody>
      </p:sp>
      <p:sp>
        <p:nvSpPr>
          <p:cNvPr id="42" name="Slide Number Placeholder 2"/>
          <p:cNvSpPr>
            <a:spLocks noGrp="1"/>
          </p:cNvSpPr>
          <p:nvPr>
            <p:ph type="sldNum" sz="quarter" idx="12"/>
          </p:nvPr>
        </p:nvSpPr>
        <p:spPr/>
        <p:txBody>
          <a:bodyPr/>
          <a:lstStyle/>
          <a:p>
            <a:fld id="{67BBCB98-96D0-464B-9FEC-27E8150E632D}" type="slidenum">
              <a:rPr lang="en-US"/>
              <a:pPr/>
              <a:t>3</a:t>
            </a:fld>
            <a:endParaRPr lang="en-US"/>
          </a:p>
        </p:txBody>
      </p:sp>
      <p:sp>
        <p:nvSpPr>
          <p:cNvPr id="617474" name="Line 2"/>
          <p:cNvSpPr>
            <a:spLocks noChangeShapeType="1"/>
          </p:cNvSpPr>
          <p:nvPr/>
        </p:nvSpPr>
        <p:spPr bwMode="auto">
          <a:xfrm flipV="1">
            <a:off x="7124700" y="4735513"/>
            <a:ext cx="415925" cy="1587"/>
          </a:xfrm>
          <a:prstGeom prst="line">
            <a:avLst/>
          </a:prstGeom>
          <a:noFill/>
          <a:ln w="50800">
            <a:solidFill>
              <a:srgbClr val="F49201"/>
            </a:solidFill>
            <a:round/>
            <a:headEnd type="none" w="sm" len="sm"/>
            <a:tailEnd type="triangle" w="med" len="med"/>
          </a:ln>
          <a:effectLst/>
        </p:spPr>
        <p:txBody>
          <a:bodyPr wrap="none" anchor="ctr"/>
          <a:lstStyle/>
          <a:p>
            <a:endParaRPr lang="en-US"/>
          </a:p>
        </p:txBody>
      </p:sp>
      <p:sp>
        <p:nvSpPr>
          <p:cNvPr id="617476" name="Rectangle 4"/>
          <p:cNvSpPr>
            <a:spLocks noChangeArrowheads="1"/>
          </p:cNvSpPr>
          <p:nvPr/>
        </p:nvSpPr>
        <p:spPr bwMode="auto">
          <a:xfrm>
            <a:off x="5091113" y="5167313"/>
            <a:ext cx="2012950" cy="393700"/>
          </a:xfrm>
          <a:prstGeom prst="rect">
            <a:avLst/>
          </a:prstGeom>
          <a:noFill/>
          <a:ln w="12700" cap="sq">
            <a:noFill/>
            <a:miter lim="800000"/>
            <a:headEnd type="none" w="sm" len="sm"/>
            <a:tailEnd type="none" w="sm" len="sm"/>
          </a:ln>
          <a:effectLst/>
        </p:spPr>
        <p:txBody>
          <a:bodyPr>
            <a:spAutoFit/>
          </a:bodyPr>
          <a:lstStyle/>
          <a:p>
            <a:pPr algn="ctr" eaLnBrk="1" hangingPunct="1">
              <a:lnSpc>
                <a:spcPct val="110000"/>
              </a:lnSpc>
              <a:spcBef>
                <a:spcPct val="20000"/>
              </a:spcBef>
              <a:buClr>
                <a:schemeClr val="tx2"/>
              </a:buClr>
              <a:buSzPct val="90000"/>
            </a:pPr>
            <a:r>
              <a:rPr lang="en-US" sz="1800">
                <a:solidFill>
                  <a:srgbClr val="000000"/>
                </a:solidFill>
                <a:latin typeface="Arial" charset="0"/>
                <a:cs typeface="Arial" charset="0"/>
              </a:rPr>
              <a:t>bob@b.com</a:t>
            </a:r>
            <a:endParaRPr lang="en-US" sz="1800" b="1">
              <a:solidFill>
                <a:srgbClr val="000000"/>
              </a:solidFill>
              <a:latin typeface="Arial" charset="0"/>
              <a:cs typeface="Arial" charset="0"/>
            </a:endParaRPr>
          </a:p>
        </p:txBody>
      </p:sp>
      <p:sp>
        <p:nvSpPr>
          <p:cNvPr id="617477" name="Line 5"/>
          <p:cNvSpPr>
            <a:spLocks noChangeShapeType="1"/>
          </p:cNvSpPr>
          <p:nvPr/>
        </p:nvSpPr>
        <p:spPr bwMode="auto">
          <a:xfrm flipV="1">
            <a:off x="3017838" y="4749800"/>
            <a:ext cx="2619375" cy="1588"/>
          </a:xfrm>
          <a:prstGeom prst="line">
            <a:avLst/>
          </a:prstGeom>
          <a:noFill/>
          <a:ln w="50800">
            <a:solidFill>
              <a:srgbClr val="F49201"/>
            </a:solidFill>
            <a:round/>
            <a:headEnd type="none" w="sm" len="sm"/>
            <a:tailEnd type="triangle" w="med" len="med"/>
          </a:ln>
          <a:effectLst/>
        </p:spPr>
        <p:txBody>
          <a:bodyPr wrap="none" anchor="ctr"/>
          <a:lstStyle/>
          <a:p>
            <a:endParaRPr lang="en-US"/>
          </a:p>
        </p:txBody>
      </p:sp>
      <p:sp>
        <p:nvSpPr>
          <p:cNvPr id="617478" name="Rectangle 6"/>
          <p:cNvSpPr>
            <a:spLocks noChangeArrowheads="1"/>
          </p:cNvSpPr>
          <p:nvPr/>
        </p:nvSpPr>
        <p:spPr bwMode="auto">
          <a:xfrm>
            <a:off x="3525838" y="1246188"/>
            <a:ext cx="2601912" cy="861774"/>
          </a:xfrm>
          <a:prstGeom prst="rect">
            <a:avLst/>
          </a:prstGeom>
          <a:noFill/>
          <a:ln w="12700" cap="sq">
            <a:noFill/>
            <a:miter lim="800000"/>
            <a:headEnd type="none" w="sm" len="sm"/>
            <a:tailEnd type="none" w="sm" len="sm"/>
          </a:ln>
          <a:effectLst/>
        </p:spPr>
        <p:txBody>
          <a:bodyPr wrap="square">
            <a:spAutoFit/>
          </a:bodyPr>
          <a:lstStyle/>
          <a:p>
            <a:pPr eaLnBrk="1" hangingPunct="1">
              <a:lnSpc>
                <a:spcPct val="70000"/>
              </a:lnSpc>
              <a:spcBef>
                <a:spcPct val="20000"/>
              </a:spcBef>
              <a:buClr>
                <a:schemeClr val="tx2"/>
              </a:buClr>
              <a:buSzPct val="90000"/>
            </a:pPr>
            <a:r>
              <a:rPr lang="en-US" sz="2000" dirty="0">
                <a:solidFill>
                  <a:srgbClr val="000000"/>
                </a:solidFill>
                <a:latin typeface="Arial" charset="0"/>
                <a:cs typeface="Arial" charset="0"/>
              </a:rPr>
              <a:t>Key Server</a:t>
            </a:r>
          </a:p>
          <a:p>
            <a:pPr eaLnBrk="1" hangingPunct="1">
              <a:lnSpc>
                <a:spcPct val="70000"/>
              </a:lnSpc>
              <a:spcBef>
                <a:spcPct val="20000"/>
              </a:spcBef>
              <a:buClr>
                <a:schemeClr val="tx2"/>
              </a:buClr>
              <a:buSzPct val="90000"/>
              <a:buFontTx/>
              <a:buChar char="•"/>
            </a:pPr>
            <a:r>
              <a:rPr lang="en-US" sz="2000" dirty="0">
                <a:solidFill>
                  <a:srgbClr val="000000"/>
                </a:solidFill>
                <a:latin typeface="Arial" charset="0"/>
                <a:cs typeface="Arial" charset="0"/>
              </a:rPr>
              <a:t> Master Secret</a:t>
            </a:r>
          </a:p>
          <a:p>
            <a:pPr eaLnBrk="1" hangingPunct="1">
              <a:lnSpc>
                <a:spcPct val="70000"/>
              </a:lnSpc>
              <a:spcBef>
                <a:spcPct val="20000"/>
              </a:spcBef>
              <a:buClr>
                <a:schemeClr val="tx2"/>
              </a:buClr>
              <a:buSzPct val="90000"/>
              <a:buFontTx/>
              <a:buChar char="•"/>
            </a:pPr>
            <a:r>
              <a:rPr lang="en-US" sz="2000" dirty="0">
                <a:solidFill>
                  <a:srgbClr val="000000"/>
                </a:solidFill>
                <a:latin typeface="Arial" charset="0"/>
                <a:cs typeface="Arial" charset="0"/>
              </a:rPr>
              <a:t> Public Parameters</a:t>
            </a:r>
          </a:p>
        </p:txBody>
      </p:sp>
      <p:grpSp>
        <p:nvGrpSpPr>
          <p:cNvPr id="617479" name="Group 7"/>
          <p:cNvGrpSpPr>
            <a:grpSpLocks/>
          </p:cNvGrpSpPr>
          <p:nvPr/>
        </p:nvGrpSpPr>
        <p:grpSpPr bwMode="auto">
          <a:xfrm>
            <a:off x="1063625" y="5513388"/>
            <a:ext cx="2360613" cy="1041400"/>
            <a:chOff x="570" y="3191"/>
            <a:chExt cx="1487" cy="656"/>
          </a:xfrm>
        </p:grpSpPr>
        <p:sp>
          <p:nvSpPr>
            <p:cNvPr id="617480" name="Rectangle 8"/>
            <p:cNvSpPr>
              <a:spLocks noChangeArrowheads="1"/>
            </p:cNvSpPr>
            <p:nvPr/>
          </p:nvSpPr>
          <p:spPr bwMode="auto">
            <a:xfrm>
              <a:off x="570" y="3397"/>
              <a:ext cx="1320" cy="450"/>
            </a:xfrm>
            <a:prstGeom prst="rect">
              <a:avLst/>
            </a:prstGeom>
            <a:noFill/>
            <a:ln w="19050" cap="sq">
              <a:solidFill>
                <a:srgbClr val="000099"/>
              </a:solidFill>
              <a:miter lim="800000"/>
              <a:headEnd type="none" w="sm" len="sm"/>
              <a:tailEnd type="none" w="sm" len="sm"/>
            </a:ln>
            <a:effectLst/>
          </p:spPr>
          <p:txBody>
            <a:bodyPr>
              <a:spAutoFit/>
            </a:bodyPr>
            <a:lstStyle/>
            <a:p>
              <a:pPr algn="ctr" eaLnBrk="1" hangingPunct="1">
                <a:lnSpc>
                  <a:spcPct val="110000"/>
                </a:lnSpc>
                <a:spcBef>
                  <a:spcPct val="20000"/>
                </a:spcBef>
                <a:buClr>
                  <a:schemeClr val="tx2"/>
                </a:buClr>
                <a:buSzPct val="90000"/>
              </a:pPr>
              <a:r>
                <a:rPr lang="en-US" sz="1800">
                  <a:solidFill>
                    <a:srgbClr val="000000"/>
                  </a:solidFill>
                  <a:latin typeface="Arial" charset="0"/>
                  <a:cs typeface="Arial" charset="0"/>
                </a:rPr>
                <a:t>Alice encrypts with </a:t>
              </a:r>
              <a:r>
                <a:rPr lang="en-US" sz="1800">
                  <a:solidFill>
                    <a:srgbClr val="000099"/>
                  </a:solidFill>
                  <a:latin typeface="Arial" charset="0"/>
                  <a:cs typeface="Arial" charset="0"/>
                </a:rPr>
                <a:t>bob@b.com</a:t>
              </a:r>
            </a:p>
          </p:txBody>
        </p:sp>
        <p:sp>
          <p:nvSpPr>
            <p:cNvPr id="617481" name="Oval 9"/>
            <p:cNvSpPr>
              <a:spLocks noChangeAspect="1" noChangeArrowheads="1"/>
            </p:cNvSpPr>
            <p:nvPr/>
          </p:nvSpPr>
          <p:spPr bwMode="auto">
            <a:xfrm>
              <a:off x="1747" y="3191"/>
              <a:ext cx="310" cy="310"/>
            </a:xfrm>
            <a:prstGeom prst="ellipse">
              <a:avLst/>
            </a:prstGeom>
            <a:solidFill>
              <a:schemeClr val="bg1"/>
            </a:solidFill>
            <a:ln w="12700" cap="sq">
              <a:solidFill>
                <a:srgbClr val="FF6600"/>
              </a:solidFill>
              <a:round/>
              <a:headEnd type="none" w="lg" len="lg"/>
              <a:tailEnd type="none" w="lg" len="lg"/>
            </a:ln>
            <a:effectLst/>
          </p:spPr>
          <p:txBody>
            <a:bodyPr wrap="none" anchor="ctr"/>
            <a:lstStyle/>
            <a:p>
              <a:pPr algn="ctr" eaLnBrk="1" hangingPunct="1"/>
              <a:r>
                <a:rPr lang="en-US" sz="1600">
                  <a:solidFill>
                    <a:srgbClr val="000000"/>
                  </a:solidFill>
                  <a:latin typeface="Arial" charset="0"/>
                  <a:cs typeface="Arial" charset="0"/>
                </a:rPr>
                <a:t>1</a:t>
              </a:r>
            </a:p>
          </p:txBody>
        </p:sp>
      </p:grpSp>
      <p:grpSp>
        <p:nvGrpSpPr>
          <p:cNvPr id="617514" name="Group 42"/>
          <p:cNvGrpSpPr>
            <a:grpSpLocks/>
          </p:cNvGrpSpPr>
          <p:nvPr/>
        </p:nvGrpSpPr>
        <p:grpSpPr bwMode="auto">
          <a:xfrm>
            <a:off x="1073150" y="2179638"/>
            <a:ext cx="4257675" cy="2130425"/>
            <a:chOff x="676" y="1373"/>
            <a:chExt cx="2682" cy="1342"/>
          </a:xfrm>
        </p:grpSpPr>
        <p:sp>
          <p:nvSpPr>
            <p:cNvPr id="617483" name="Line 11"/>
            <p:cNvSpPr>
              <a:spLocks noChangeShapeType="1"/>
            </p:cNvSpPr>
            <p:nvPr/>
          </p:nvSpPr>
          <p:spPr bwMode="auto">
            <a:xfrm flipH="1" flipV="1">
              <a:off x="1421" y="1373"/>
              <a:ext cx="1937" cy="1342"/>
            </a:xfrm>
            <a:prstGeom prst="line">
              <a:avLst/>
            </a:prstGeom>
            <a:noFill/>
            <a:ln w="50800">
              <a:solidFill>
                <a:srgbClr val="F49201"/>
              </a:solidFill>
              <a:round/>
              <a:headEnd/>
              <a:tailEnd type="triangle" w="med" len="med"/>
            </a:ln>
            <a:effectLst/>
          </p:spPr>
          <p:txBody>
            <a:bodyPr wrap="none" anchor="ctr"/>
            <a:lstStyle/>
            <a:p>
              <a:endParaRPr lang="en-US"/>
            </a:p>
          </p:txBody>
        </p:sp>
        <p:sp>
          <p:nvSpPr>
            <p:cNvPr id="617484" name="Rectangle 12"/>
            <p:cNvSpPr>
              <a:spLocks noChangeArrowheads="1"/>
            </p:cNvSpPr>
            <p:nvPr/>
          </p:nvSpPr>
          <p:spPr bwMode="auto">
            <a:xfrm>
              <a:off x="676" y="1831"/>
              <a:ext cx="992" cy="640"/>
            </a:xfrm>
            <a:prstGeom prst="rect">
              <a:avLst/>
            </a:prstGeom>
            <a:noFill/>
            <a:ln w="19050" cap="sq">
              <a:solidFill>
                <a:srgbClr val="000099"/>
              </a:solidFill>
              <a:miter lim="800000"/>
              <a:headEnd type="none" w="sm" len="sm"/>
              <a:tailEnd type="none" w="sm" len="sm"/>
            </a:ln>
            <a:effectLst/>
          </p:spPr>
          <p:txBody>
            <a:bodyPr>
              <a:spAutoFit/>
            </a:bodyPr>
            <a:lstStyle/>
            <a:p>
              <a:pPr algn="ctr" eaLnBrk="1" hangingPunct="1">
                <a:lnSpc>
                  <a:spcPct val="110000"/>
                </a:lnSpc>
                <a:spcBef>
                  <a:spcPct val="20000"/>
                </a:spcBef>
                <a:buClr>
                  <a:schemeClr val="tx2"/>
                </a:buClr>
                <a:buSzPct val="90000"/>
              </a:pPr>
              <a:r>
                <a:rPr lang="en-US" sz="1800">
                  <a:solidFill>
                    <a:srgbClr val="000000"/>
                  </a:solidFill>
                  <a:latin typeface="Arial" charset="0"/>
                  <a:cs typeface="Arial" charset="0"/>
                </a:rPr>
                <a:t>Requests private key, authenticates</a:t>
              </a:r>
              <a:endParaRPr lang="en-US" sz="1800">
                <a:solidFill>
                  <a:srgbClr val="000099"/>
                </a:solidFill>
                <a:latin typeface="Arial" charset="0"/>
                <a:cs typeface="Arial" charset="0"/>
              </a:endParaRPr>
            </a:p>
          </p:txBody>
        </p:sp>
        <p:sp>
          <p:nvSpPr>
            <p:cNvPr id="617485" name="Oval 13"/>
            <p:cNvSpPr>
              <a:spLocks noChangeAspect="1" noChangeArrowheads="1"/>
            </p:cNvSpPr>
            <p:nvPr/>
          </p:nvSpPr>
          <p:spPr bwMode="auto">
            <a:xfrm>
              <a:off x="1466" y="1688"/>
              <a:ext cx="288" cy="278"/>
            </a:xfrm>
            <a:prstGeom prst="ellipse">
              <a:avLst/>
            </a:prstGeom>
            <a:solidFill>
              <a:schemeClr val="bg1"/>
            </a:solidFill>
            <a:ln w="12700" cap="sq">
              <a:solidFill>
                <a:srgbClr val="FF6600"/>
              </a:solidFill>
              <a:round/>
              <a:headEnd type="none" w="lg" len="lg"/>
              <a:tailEnd type="none" w="lg" len="lg"/>
            </a:ln>
            <a:effectLst/>
          </p:spPr>
          <p:txBody>
            <a:bodyPr wrap="none" anchor="ctr"/>
            <a:lstStyle/>
            <a:p>
              <a:pPr algn="ctr" eaLnBrk="1" hangingPunct="1"/>
              <a:r>
                <a:rPr lang="en-US" sz="1600">
                  <a:solidFill>
                    <a:srgbClr val="000000"/>
                  </a:solidFill>
                  <a:latin typeface="Arial" charset="0"/>
                  <a:cs typeface="Arial" charset="0"/>
                </a:rPr>
                <a:t>2</a:t>
              </a:r>
            </a:p>
          </p:txBody>
        </p:sp>
      </p:grpSp>
      <p:grpSp>
        <p:nvGrpSpPr>
          <p:cNvPr id="617515" name="Group 43"/>
          <p:cNvGrpSpPr>
            <a:grpSpLocks/>
          </p:cNvGrpSpPr>
          <p:nvPr/>
        </p:nvGrpSpPr>
        <p:grpSpPr bwMode="auto">
          <a:xfrm>
            <a:off x="2420938" y="2057400"/>
            <a:ext cx="5243512" cy="2152650"/>
            <a:chOff x="1525" y="1296"/>
            <a:chExt cx="3303" cy="1356"/>
          </a:xfrm>
        </p:grpSpPr>
        <p:sp>
          <p:nvSpPr>
            <p:cNvPr id="617487" name="Line 15"/>
            <p:cNvSpPr>
              <a:spLocks noChangeShapeType="1"/>
            </p:cNvSpPr>
            <p:nvPr/>
          </p:nvSpPr>
          <p:spPr bwMode="auto">
            <a:xfrm>
              <a:off x="1525" y="1296"/>
              <a:ext cx="1936" cy="1356"/>
            </a:xfrm>
            <a:prstGeom prst="line">
              <a:avLst/>
            </a:prstGeom>
            <a:noFill/>
            <a:ln w="50800">
              <a:solidFill>
                <a:srgbClr val="F49201"/>
              </a:solidFill>
              <a:round/>
              <a:headEnd/>
              <a:tailEnd type="triangle" w="med" len="med"/>
            </a:ln>
            <a:effectLst/>
          </p:spPr>
          <p:txBody>
            <a:bodyPr wrap="none" anchor="ctr"/>
            <a:lstStyle/>
            <a:p>
              <a:endParaRPr lang="en-US"/>
            </a:p>
          </p:txBody>
        </p:sp>
        <p:grpSp>
          <p:nvGrpSpPr>
            <p:cNvPr id="617488" name="Group 16"/>
            <p:cNvGrpSpPr>
              <a:grpSpLocks/>
            </p:cNvGrpSpPr>
            <p:nvPr/>
          </p:nvGrpSpPr>
          <p:grpSpPr bwMode="auto">
            <a:xfrm>
              <a:off x="3486" y="1725"/>
              <a:ext cx="1342" cy="640"/>
              <a:chOff x="3819" y="1462"/>
              <a:chExt cx="1342" cy="640"/>
            </a:xfrm>
          </p:grpSpPr>
          <p:sp>
            <p:nvSpPr>
              <p:cNvPr id="617489" name="Rectangle 17"/>
              <p:cNvSpPr>
                <a:spLocks noChangeArrowheads="1"/>
              </p:cNvSpPr>
              <p:nvPr/>
            </p:nvSpPr>
            <p:spPr bwMode="auto">
              <a:xfrm>
                <a:off x="4017" y="1462"/>
                <a:ext cx="1144" cy="640"/>
              </a:xfrm>
              <a:prstGeom prst="rect">
                <a:avLst/>
              </a:prstGeom>
              <a:noFill/>
              <a:ln w="19050" cap="sq">
                <a:solidFill>
                  <a:srgbClr val="000099"/>
                </a:solidFill>
                <a:miter lim="800000"/>
                <a:headEnd type="none" w="sm" len="sm"/>
                <a:tailEnd type="none" w="sm" len="sm"/>
              </a:ln>
              <a:effectLst/>
            </p:spPr>
            <p:txBody>
              <a:bodyPr>
                <a:spAutoFit/>
              </a:bodyPr>
              <a:lstStyle/>
              <a:p>
                <a:pPr algn="ctr" eaLnBrk="1" hangingPunct="1">
                  <a:lnSpc>
                    <a:spcPct val="110000"/>
                  </a:lnSpc>
                  <a:spcBef>
                    <a:spcPct val="20000"/>
                  </a:spcBef>
                  <a:buClr>
                    <a:schemeClr val="tx2"/>
                  </a:buClr>
                  <a:buSzPct val="90000"/>
                </a:pPr>
                <a:r>
                  <a:rPr lang="en-US" sz="1800">
                    <a:solidFill>
                      <a:srgbClr val="000000"/>
                    </a:solidFill>
                    <a:latin typeface="Arial" charset="0"/>
                    <a:cs typeface="Arial" charset="0"/>
                  </a:rPr>
                  <a:t>Receives</a:t>
                </a:r>
                <a:br>
                  <a:rPr lang="en-US" sz="1800">
                    <a:solidFill>
                      <a:srgbClr val="000000"/>
                    </a:solidFill>
                    <a:latin typeface="Arial" charset="0"/>
                    <a:cs typeface="Arial" charset="0"/>
                  </a:rPr>
                </a:br>
                <a:r>
                  <a:rPr lang="en-US" sz="1800">
                    <a:solidFill>
                      <a:srgbClr val="000000"/>
                    </a:solidFill>
                    <a:latin typeface="Arial" charset="0"/>
                    <a:cs typeface="Arial" charset="0"/>
                  </a:rPr>
                  <a:t> </a:t>
                </a:r>
                <a:r>
                  <a:rPr lang="en-US" sz="1800">
                    <a:solidFill>
                      <a:srgbClr val="000099"/>
                    </a:solidFill>
                    <a:latin typeface="Arial" charset="0"/>
                    <a:cs typeface="Arial" charset="0"/>
                  </a:rPr>
                  <a:t>Private Key</a:t>
                </a:r>
                <a:br>
                  <a:rPr lang="en-US" sz="1800">
                    <a:solidFill>
                      <a:srgbClr val="000099"/>
                    </a:solidFill>
                    <a:latin typeface="Arial" charset="0"/>
                    <a:cs typeface="Arial" charset="0"/>
                  </a:rPr>
                </a:br>
                <a:r>
                  <a:rPr lang="en-US" sz="1800">
                    <a:latin typeface="Arial" charset="0"/>
                    <a:cs typeface="Arial" charset="0"/>
                  </a:rPr>
                  <a:t>for bob@b.com</a:t>
                </a:r>
              </a:p>
            </p:txBody>
          </p:sp>
          <p:sp>
            <p:nvSpPr>
              <p:cNvPr id="617490" name="Oval 18"/>
              <p:cNvSpPr>
                <a:spLocks noChangeAspect="1" noChangeArrowheads="1"/>
              </p:cNvSpPr>
              <p:nvPr/>
            </p:nvSpPr>
            <p:spPr bwMode="auto">
              <a:xfrm>
                <a:off x="3819" y="1628"/>
                <a:ext cx="310" cy="310"/>
              </a:xfrm>
              <a:prstGeom prst="ellipse">
                <a:avLst/>
              </a:prstGeom>
              <a:solidFill>
                <a:schemeClr val="bg1"/>
              </a:solidFill>
              <a:ln w="12700" cap="sq">
                <a:solidFill>
                  <a:srgbClr val="FF6600"/>
                </a:solidFill>
                <a:round/>
                <a:headEnd type="none" w="lg" len="lg"/>
                <a:tailEnd type="none" w="lg" len="lg"/>
              </a:ln>
              <a:effectLst/>
            </p:spPr>
            <p:txBody>
              <a:bodyPr wrap="none" anchor="ctr"/>
              <a:lstStyle/>
              <a:p>
                <a:pPr algn="ctr" eaLnBrk="1" hangingPunct="1"/>
                <a:r>
                  <a:rPr lang="en-US" sz="1600">
                    <a:solidFill>
                      <a:srgbClr val="000000"/>
                    </a:solidFill>
                    <a:latin typeface="Arial" charset="0"/>
                    <a:cs typeface="Arial" charset="0"/>
                  </a:rPr>
                  <a:t>3</a:t>
                </a:r>
              </a:p>
            </p:txBody>
          </p:sp>
        </p:grpSp>
      </p:grpSp>
      <p:grpSp>
        <p:nvGrpSpPr>
          <p:cNvPr id="617491" name="Group 19"/>
          <p:cNvGrpSpPr>
            <a:grpSpLocks/>
          </p:cNvGrpSpPr>
          <p:nvPr/>
        </p:nvGrpSpPr>
        <p:grpSpPr bwMode="auto">
          <a:xfrm>
            <a:off x="4851400" y="5686425"/>
            <a:ext cx="2493963" cy="866775"/>
            <a:chOff x="3092" y="3198"/>
            <a:chExt cx="1571" cy="546"/>
          </a:xfrm>
        </p:grpSpPr>
        <p:sp>
          <p:nvSpPr>
            <p:cNvPr id="617492" name="Rectangle 20"/>
            <p:cNvSpPr>
              <a:spLocks noChangeArrowheads="1"/>
            </p:cNvSpPr>
            <p:nvPr/>
          </p:nvSpPr>
          <p:spPr bwMode="auto">
            <a:xfrm>
              <a:off x="3092" y="3294"/>
              <a:ext cx="1389" cy="450"/>
            </a:xfrm>
            <a:prstGeom prst="rect">
              <a:avLst/>
            </a:prstGeom>
            <a:noFill/>
            <a:ln w="19050" cap="sq">
              <a:solidFill>
                <a:srgbClr val="000099"/>
              </a:solidFill>
              <a:miter lim="800000"/>
              <a:headEnd type="none" w="sm" len="sm"/>
              <a:tailEnd type="none" w="sm" len="sm"/>
            </a:ln>
            <a:effectLst/>
          </p:spPr>
          <p:txBody>
            <a:bodyPr>
              <a:spAutoFit/>
            </a:bodyPr>
            <a:lstStyle/>
            <a:p>
              <a:pPr algn="ctr" eaLnBrk="1" hangingPunct="1">
                <a:lnSpc>
                  <a:spcPct val="110000"/>
                </a:lnSpc>
                <a:spcBef>
                  <a:spcPct val="20000"/>
                </a:spcBef>
                <a:buClr>
                  <a:schemeClr val="tx2"/>
                </a:buClr>
                <a:buSzPct val="90000"/>
              </a:pPr>
              <a:r>
                <a:rPr lang="en-US" sz="1800">
                  <a:solidFill>
                    <a:srgbClr val="000000"/>
                  </a:solidFill>
                  <a:latin typeface="Arial" charset="0"/>
                  <a:cs typeface="Arial" charset="0"/>
                </a:rPr>
                <a:t>Bob decrypts with</a:t>
              </a:r>
              <a:br>
                <a:rPr lang="en-US" sz="1800">
                  <a:solidFill>
                    <a:srgbClr val="000000"/>
                  </a:solidFill>
                  <a:latin typeface="Arial" charset="0"/>
                  <a:cs typeface="Arial" charset="0"/>
                </a:rPr>
              </a:br>
              <a:r>
                <a:rPr lang="en-US" sz="1800">
                  <a:solidFill>
                    <a:srgbClr val="000000"/>
                  </a:solidFill>
                  <a:latin typeface="Arial" charset="0"/>
                  <a:cs typeface="Arial" charset="0"/>
                </a:rPr>
                <a:t> </a:t>
              </a:r>
              <a:r>
                <a:rPr lang="en-US" sz="1800">
                  <a:solidFill>
                    <a:srgbClr val="000099"/>
                  </a:solidFill>
                  <a:latin typeface="Arial" charset="0"/>
                  <a:cs typeface="Arial" charset="0"/>
                </a:rPr>
                <a:t>Private Key</a:t>
              </a:r>
              <a:endParaRPr lang="en-US" sz="1800">
                <a:latin typeface="Arial" charset="0"/>
                <a:cs typeface="Arial" charset="0"/>
              </a:endParaRPr>
            </a:p>
          </p:txBody>
        </p:sp>
        <p:sp>
          <p:nvSpPr>
            <p:cNvPr id="617493" name="Oval 21"/>
            <p:cNvSpPr>
              <a:spLocks noChangeAspect="1" noChangeArrowheads="1"/>
            </p:cNvSpPr>
            <p:nvPr/>
          </p:nvSpPr>
          <p:spPr bwMode="auto">
            <a:xfrm>
              <a:off x="4353" y="3198"/>
              <a:ext cx="310" cy="310"/>
            </a:xfrm>
            <a:prstGeom prst="ellipse">
              <a:avLst/>
            </a:prstGeom>
            <a:solidFill>
              <a:schemeClr val="bg1"/>
            </a:solidFill>
            <a:ln w="12700" cap="sq">
              <a:solidFill>
                <a:srgbClr val="FF6600"/>
              </a:solidFill>
              <a:round/>
              <a:headEnd type="none" w="lg" len="lg"/>
              <a:tailEnd type="none" w="lg" len="lg"/>
            </a:ln>
            <a:effectLst/>
          </p:spPr>
          <p:txBody>
            <a:bodyPr wrap="none" anchor="ctr"/>
            <a:lstStyle/>
            <a:p>
              <a:pPr algn="ctr" eaLnBrk="1" hangingPunct="1"/>
              <a:r>
                <a:rPr lang="en-US" sz="1600">
                  <a:solidFill>
                    <a:srgbClr val="000000"/>
                  </a:solidFill>
                  <a:latin typeface="Arial" charset="0"/>
                  <a:cs typeface="Arial" charset="0"/>
                </a:rPr>
                <a:t>4</a:t>
              </a:r>
            </a:p>
          </p:txBody>
        </p:sp>
      </p:grpSp>
      <p:grpSp>
        <p:nvGrpSpPr>
          <p:cNvPr id="617494" name="Group 22"/>
          <p:cNvGrpSpPr>
            <a:grpSpLocks/>
          </p:cNvGrpSpPr>
          <p:nvPr/>
        </p:nvGrpSpPr>
        <p:grpSpPr bwMode="auto">
          <a:xfrm>
            <a:off x="2347913" y="4532313"/>
            <a:ext cx="533400" cy="381000"/>
            <a:chOff x="2549" y="2206"/>
            <a:chExt cx="766" cy="372"/>
          </a:xfrm>
        </p:grpSpPr>
        <p:sp>
          <p:nvSpPr>
            <p:cNvPr id="617495" name="Rectangle 23"/>
            <p:cNvSpPr>
              <a:spLocks noChangeArrowheads="1"/>
            </p:cNvSpPr>
            <p:nvPr/>
          </p:nvSpPr>
          <p:spPr bwMode="auto">
            <a:xfrm>
              <a:off x="2554" y="2211"/>
              <a:ext cx="760" cy="367"/>
            </a:xfrm>
            <a:prstGeom prst="rect">
              <a:avLst/>
            </a:prstGeom>
            <a:solidFill>
              <a:schemeClr val="accent1"/>
            </a:solidFill>
            <a:ln w="12700" cap="sq">
              <a:solidFill>
                <a:srgbClr val="000000"/>
              </a:solidFill>
              <a:miter lim="800000"/>
              <a:headEnd type="none" w="lg" len="lg"/>
              <a:tailEnd type="none" w="lg" len="lg"/>
            </a:ln>
            <a:effectLst/>
          </p:spPr>
          <p:txBody>
            <a:bodyPr wrap="none" anchor="ctr"/>
            <a:lstStyle/>
            <a:p>
              <a:endParaRPr lang="en-US"/>
            </a:p>
          </p:txBody>
        </p:sp>
        <p:sp>
          <p:nvSpPr>
            <p:cNvPr id="617496" name="Line 24"/>
            <p:cNvSpPr>
              <a:spLocks noChangeShapeType="1"/>
            </p:cNvSpPr>
            <p:nvPr/>
          </p:nvSpPr>
          <p:spPr bwMode="auto">
            <a:xfrm>
              <a:off x="2549" y="2206"/>
              <a:ext cx="386" cy="221"/>
            </a:xfrm>
            <a:prstGeom prst="line">
              <a:avLst/>
            </a:prstGeom>
            <a:noFill/>
            <a:ln w="12700" cap="sq">
              <a:solidFill>
                <a:srgbClr val="000000"/>
              </a:solidFill>
              <a:round/>
              <a:headEnd type="none" w="lg" len="lg"/>
              <a:tailEnd type="none" w="lg" len="lg"/>
            </a:ln>
            <a:effectLst/>
          </p:spPr>
          <p:txBody>
            <a:bodyPr wrap="none"/>
            <a:lstStyle/>
            <a:p>
              <a:endParaRPr lang="en-US"/>
            </a:p>
          </p:txBody>
        </p:sp>
        <p:sp>
          <p:nvSpPr>
            <p:cNvPr id="617497" name="Line 25"/>
            <p:cNvSpPr>
              <a:spLocks noChangeShapeType="1"/>
            </p:cNvSpPr>
            <p:nvPr/>
          </p:nvSpPr>
          <p:spPr bwMode="auto">
            <a:xfrm flipV="1">
              <a:off x="2935" y="2206"/>
              <a:ext cx="380" cy="221"/>
            </a:xfrm>
            <a:prstGeom prst="line">
              <a:avLst/>
            </a:prstGeom>
            <a:noFill/>
            <a:ln w="12700" cap="sq">
              <a:solidFill>
                <a:srgbClr val="000000"/>
              </a:solidFill>
              <a:round/>
              <a:headEnd type="none" w="lg" len="lg"/>
              <a:tailEnd type="none" w="lg" len="lg"/>
            </a:ln>
            <a:effectLst/>
          </p:spPr>
          <p:txBody>
            <a:bodyPr wrap="none"/>
            <a:lstStyle/>
            <a:p>
              <a:endParaRPr lang="en-US"/>
            </a:p>
          </p:txBody>
        </p:sp>
      </p:grpSp>
      <p:grpSp>
        <p:nvGrpSpPr>
          <p:cNvPr id="617498" name="Group 26"/>
          <p:cNvGrpSpPr>
            <a:grpSpLocks/>
          </p:cNvGrpSpPr>
          <p:nvPr/>
        </p:nvGrpSpPr>
        <p:grpSpPr bwMode="auto">
          <a:xfrm>
            <a:off x="6516688" y="4541838"/>
            <a:ext cx="533400" cy="381000"/>
            <a:chOff x="2549" y="2206"/>
            <a:chExt cx="766" cy="372"/>
          </a:xfrm>
        </p:grpSpPr>
        <p:sp>
          <p:nvSpPr>
            <p:cNvPr id="617499" name="Rectangle 27"/>
            <p:cNvSpPr>
              <a:spLocks noChangeArrowheads="1"/>
            </p:cNvSpPr>
            <p:nvPr/>
          </p:nvSpPr>
          <p:spPr bwMode="auto">
            <a:xfrm>
              <a:off x="2554" y="2211"/>
              <a:ext cx="760" cy="367"/>
            </a:xfrm>
            <a:prstGeom prst="rect">
              <a:avLst/>
            </a:prstGeom>
            <a:solidFill>
              <a:schemeClr val="accent1"/>
            </a:solidFill>
            <a:ln w="12700" cap="sq">
              <a:solidFill>
                <a:srgbClr val="000000"/>
              </a:solidFill>
              <a:miter lim="800000"/>
              <a:headEnd type="none" w="lg" len="lg"/>
              <a:tailEnd type="none" w="lg" len="lg"/>
            </a:ln>
            <a:effectLst/>
          </p:spPr>
          <p:txBody>
            <a:bodyPr wrap="none" anchor="ctr"/>
            <a:lstStyle/>
            <a:p>
              <a:endParaRPr lang="en-US"/>
            </a:p>
          </p:txBody>
        </p:sp>
        <p:sp>
          <p:nvSpPr>
            <p:cNvPr id="617500" name="Line 28"/>
            <p:cNvSpPr>
              <a:spLocks noChangeShapeType="1"/>
            </p:cNvSpPr>
            <p:nvPr/>
          </p:nvSpPr>
          <p:spPr bwMode="auto">
            <a:xfrm>
              <a:off x="2549" y="2206"/>
              <a:ext cx="386" cy="221"/>
            </a:xfrm>
            <a:prstGeom prst="line">
              <a:avLst/>
            </a:prstGeom>
            <a:noFill/>
            <a:ln w="12700" cap="sq">
              <a:solidFill>
                <a:srgbClr val="000000"/>
              </a:solidFill>
              <a:round/>
              <a:headEnd type="none" w="lg" len="lg"/>
              <a:tailEnd type="none" w="lg" len="lg"/>
            </a:ln>
            <a:effectLst/>
          </p:spPr>
          <p:txBody>
            <a:bodyPr wrap="none"/>
            <a:lstStyle/>
            <a:p>
              <a:endParaRPr lang="en-US"/>
            </a:p>
          </p:txBody>
        </p:sp>
        <p:sp>
          <p:nvSpPr>
            <p:cNvPr id="617501" name="Line 29"/>
            <p:cNvSpPr>
              <a:spLocks noChangeShapeType="1"/>
            </p:cNvSpPr>
            <p:nvPr/>
          </p:nvSpPr>
          <p:spPr bwMode="auto">
            <a:xfrm flipV="1">
              <a:off x="2935" y="2206"/>
              <a:ext cx="380" cy="221"/>
            </a:xfrm>
            <a:prstGeom prst="line">
              <a:avLst/>
            </a:prstGeom>
            <a:noFill/>
            <a:ln w="12700" cap="sq">
              <a:solidFill>
                <a:srgbClr val="000000"/>
              </a:solidFill>
              <a:round/>
              <a:headEnd type="none" w="lg" len="lg"/>
              <a:tailEnd type="none" w="lg" len="lg"/>
            </a:ln>
            <a:effectLst/>
          </p:spPr>
          <p:txBody>
            <a:bodyPr wrap="none"/>
            <a:lstStyle/>
            <a:p>
              <a:endParaRPr lang="en-US"/>
            </a:p>
          </p:txBody>
        </p:sp>
      </p:grpSp>
      <p:graphicFrame>
        <p:nvGraphicFramePr>
          <p:cNvPr id="617502" name="Object 30"/>
          <p:cNvGraphicFramePr>
            <a:graphicFrameLocks noChangeAspect="1"/>
          </p:cNvGraphicFramePr>
          <p:nvPr/>
        </p:nvGraphicFramePr>
        <p:xfrm>
          <a:off x="2808288" y="1920875"/>
          <a:ext cx="492125" cy="236538"/>
        </p:xfrm>
        <a:graphic>
          <a:graphicData uri="http://schemas.openxmlformats.org/presentationml/2006/ole">
            <mc:AlternateContent xmlns:mc="http://schemas.openxmlformats.org/markup-compatibility/2006">
              <mc:Choice xmlns:v="urn:schemas-microsoft-com:vml" Requires="v">
                <p:oleObj spid="_x0000_s617513" name="Photo Editor Photo" r:id="rId4" imgW="952633" imgH="457143" progId="">
                  <p:embed/>
                </p:oleObj>
              </mc:Choice>
              <mc:Fallback>
                <p:oleObj name="Photo Editor Photo" r:id="rId4" imgW="952633" imgH="457143" progId="">
                  <p:embed/>
                  <p:pic>
                    <p:nvPicPr>
                      <p:cNvPr id="0" name="Picture 30"/>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08288" y="1920875"/>
                        <a:ext cx="492125" cy="23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17503" name="Group 31"/>
          <p:cNvGrpSpPr>
            <a:grpSpLocks/>
          </p:cNvGrpSpPr>
          <p:nvPr/>
        </p:nvGrpSpPr>
        <p:grpSpPr bwMode="auto">
          <a:xfrm>
            <a:off x="2346325" y="4471988"/>
            <a:ext cx="533400" cy="520700"/>
            <a:chOff x="1179" y="2089"/>
            <a:chExt cx="336" cy="328"/>
          </a:xfrm>
        </p:grpSpPr>
        <p:grpSp>
          <p:nvGrpSpPr>
            <p:cNvPr id="617504" name="Group 32"/>
            <p:cNvGrpSpPr>
              <a:grpSpLocks/>
            </p:cNvGrpSpPr>
            <p:nvPr/>
          </p:nvGrpSpPr>
          <p:grpSpPr bwMode="auto">
            <a:xfrm>
              <a:off x="1179" y="2125"/>
              <a:ext cx="336" cy="240"/>
              <a:chOff x="2549" y="2206"/>
              <a:chExt cx="766" cy="372"/>
            </a:xfrm>
          </p:grpSpPr>
          <p:sp>
            <p:nvSpPr>
              <p:cNvPr id="617505" name="Rectangle 33"/>
              <p:cNvSpPr>
                <a:spLocks noChangeArrowheads="1"/>
              </p:cNvSpPr>
              <p:nvPr/>
            </p:nvSpPr>
            <p:spPr bwMode="auto">
              <a:xfrm>
                <a:off x="2554" y="2211"/>
                <a:ext cx="760" cy="367"/>
              </a:xfrm>
              <a:prstGeom prst="rect">
                <a:avLst/>
              </a:prstGeom>
              <a:solidFill>
                <a:schemeClr val="accent1"/>
              </a:solidFill>
              <a:ln w="12700" cap="sq">
                <a:solidFill>
                  <a:srgbClr val="000000"/>
                </a:solidFill>
                <a:miter lim="800000"/>
                <a:headEnd type="none" w="lg" len="lg"/>
                <a:tailEnd type="none" w="lg" len="lg"/>
              </a:ln>
              <a:effectLst/>
            </p:spPr>
            <p:txBody>
              <a:bodyPr wrap="none" anchor="ctr"/>
              <a:lstStyle/>
              <a:p>
                <a:endParaRPr lang="en-US"/>
              </a:p>
            </p:txBody>
          </p:sp>
          <p:sp>
            <p:nvSpPr>
              <p:cNvPr id="617506" name="Line 34"/>
              <p:cNvSpPr>
                <a:spLocks noChangeShapeType="1"/>
              </p:cNvSpPr>
              <p:nvPr/>
            </p:nvSpPr>
            <p:spPr bwMode="auto">
              <a:xfrm>
                <a:off x="2549" y="2206"/>
                <a:ext cx="386" cy="221"/>
              </a:xfrm>
              <a:prstGeom prst="line">
                <a:avLst/>
              </a:prstGeom>
              <a:noFill/>
              <a:ln w="12700" cap="sq">
                <a:solidFill>
                  <a:srgbClr val="000000"/>
                </a:solidFill>
                <a:round/>
                <a:headEnd type="none" w="lg" len="lg"/>
                <a:tailEnd type="none" w="lg" len="lg"/>
              </a:ln>
              <a:effectLst/>
            </p:spPr>
            <p:txBody>
              <a:bodyPr wrap="none"/>
              <a:lstStyle/>
              <a:p>
                <a:endParaRPr lang="en-US"/>
              </a:p>
            </p:txBody>
          </p:sp>
          <p:sp>
            <p:nvSpPr>
              <p:cNvPr id="617507" name="Line 35"/>
              <p:cNvSpPr>
                <a:spLocks noChangeShapeType="1"/>
              </p:cNvSpPr>
              <p:nvPr/>
            </p:nvSpPr>
            <p:spPr bwMode="auto">
              <a:xfrm flipV="1">
                <a:off x="2935" y="2206"/>
                <a:ext cx="380" cy="221"/>
              </a:xfrm>
              <a:prstGeom prst="line">
                <a:avLst/>
              </a:prstGeom>
              <a:noFill/>
              <a:ln w="12700" cap="sq">
                <a:solidFill>
                  <a:srgbClr val="000000"/>
                </a:solidFill>
                <a:round/>
                <a:headEnd type="none" w="lg" len="lg"/>
                <a:tailEnd type="none" w="lg" len="lg"/>
              </a:ln>
              <a:effectLst/>
            </p:spPr>
            <p:txBody>
              <a:bodyPr wrap="none"/>
              <a:lstStyle/>
              <a:p>
                <a:endParaRPr lang="en-US"/>
              </a:p>
            </p:txBody>
          </p:sp>
        </p:grpSp>
        <p:graphicFrame>
          <p:nvGraphicFramePr>
            <p:cNvPr id="617508" name="Object 36"/>
            <p:cNvGraphicFramePr>
              <a:graphicFrameLocks noChangeAspect="1"/>
            </p:cNvGraphicFramePr>
            <p:nvPr/>
          </p:nvGraphicFramePr>
          <p:xfrm>
            <a:off x="1248" y="2089"/>
            <a:ext cx="203" cy="328"/>
          </p:xfrm>
          <a:graphic>
            <a:graphicData uri="http://schemas.openxmlformats.org/presentationml/2006/ole">
              <mc:AlternateContent xmlns:mc="http://schemas.openxmlformats.org/markup-compatibility/2006">
                <mc:Choice xmlns:v="urn:schemas-microsoft-com:vml" Requires="v">
                  <p:oleObj spid="_x0000_s617514" name="Photo Editor Photo" r:id="rId6" imgW="600159" imgH="971686" progId="">
                    <p:embed/>
                  </p:oleObj>
                </mc:Choice>
                <mc:Fallback>
                  <p:oleObj name="Photo Editor Photo" r:id="rId6" imgW="600159" imgH="971686" progId="">
                    <p:embed/>
                    <p:pic>
                      <p:nvPicPr>
                        <p:cNvPr id="0" name="Picture 36"/>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48" y="2089"/>
                          <a:ext cx="203"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17509" name="Rectangle 37"/>
          <p:cNvSpPr>
            <a:spLocks noChangeArrowheads="1"/>
          </p:cNvSpPr>
          <p:nvPr/>
        </p:nvSpPr>
        <p:spPr bwMode="auto">
          <a:xfrm>
            <a:off x="985838" y="5175250"/>
            <a:ext cx="1692275" cy="393700"/>
          </a:xfrm>
          <a:prstGeom prst="rect">
            <a:avLst/>
          </a:prstGeom>
          <a:noFill/>
          <a:ln w="12700" cap="sq">
            <a:noFill/>
            <a:miter lim="800000"/>
            <a:headEnd type="none" w="sm" len="sm"/>
            <a:tailEnd type="none" w="sm" len="sm"/>
          </a:ln>
          <a:effectLst/>
        </p:spPr>
        <p:txBody>
          <a:bodyPr>
            <a:spAutoFit/>
          </a:bodyPr>
          <a:lstStyle/>
          <a:p>
            <a:pPr algn="ctr" eaLnBrk="1" hangingPunct="1">
              <a:lnSpc>
                <a:spcPct val="110000"/>
              </a:lnSpc>
              <a:spcBef>
                <a:spcPct val="20000"/>
              </a:spcBef>
              <a:buClr>
                <a:schemeClr val="tx2"/>
              </a:buClr>
              <a:buSzPct val="90000"/>
            </a:pPr>
            <a:r>
              <a:rPr lang="en-US" sz="1800">
                <a:solidFill>
                  <a:srgbClr val="000000"/>
                </a:solidFill>
                <a:latin typeface="Arial" charset="0"/>
                <a:cs typeface="Arial" charset="0"/>
              </a:rPr>
              <a:t>alice@a.com</a:t>
            </a:r>
          </a:p>
        </p:txBody>
      </p:sp>
      <p:sp>
        <p:nvSpPr>
          <p:cNvPr id="617510" name="Rectangle 38"/>
          <p:cNvSpPr>
            <a:spLocks noChangeArrowheads="1"/>
          </p:cNvSpPr>
          <p:nvPr/>
        </p:nvSpPr>
        <p:spPr bwMode="auto">
          <a:xfrm>
            <a:off x="1617663" y="4159250"/>
            <a:ext cx="2012950" cy="393700"/>
          </a:xfrm>
          <a:prstGeom prst="rect">
            <a:avLst/>
          </a:prstGeom>
          <a:noFill/>
          <a:ln w="12700" cap="sq">
            <a:noFill/>
            <a:miter lim="800000"/>
            <a:headEnd type="none" w="sm" len="sm"/>
            <a:tailEnd type="none" w="sm" len="sm"/>
          </a:ln>
          <a:effectLst/>
        </p:spPr>
        <p:txBody>
          <a:bodyPr>
            <a:spAutoFit/>
          </a:bodyPr>
          <a:lstStyle/>
          <a:p>
            <a:pPr algn="ctr" eaLnBrk="1" hangingPunct="1">
              <a:lnSpc>
                <a:spcPct val="110000"/>
              </a:lnSpc>
              <a:spcBef>
                <a:spcPct val="20000"/>
              </a:spcBef>
              <a:buClr>
                <a:schemeClr val="tx2"/>
              </a:buClr>
              <a:buSzPct val="90000"/>
            </a:pPr>
            <a:r>
              <a:rPr lang="en-US" sz="1800">
                <a:solidFill>
                  <a:schemeClr val="accent2"/>
                </a:solidFill>
                <a:latin typeface="Arial" charset="0"/>
                <a:cs typeface="Arial" charset="0"/>
              </a:rPr>
              <a:t>bob@b.com</a:t>
            </a:r>
            <a:endParaRPr lang="en-US" sz="1800" b="1">
              <a:solidFill>
                <a:schemeClr val="accent2"/>
              </a:solidFill>
              <a:latin typeface="Arial" charset="0"/>
              <a:cs typeface="Arial" charset="0"/>
            </a:endParaRPr>
          </a:p>
        </p:txBody>
      </p:sp>
      <p:pic>
        <p:nvPicPr>
          <p:cNvPr id="617511" name="Picture 39"/>
          <p:cNvPicPr>
            <a:picLocks noChangeAspect="1" noChangeArrowheads="1"/>
          </p:cNvPicPr>
          <p:nvPr/>
        </p:nvPicPr>
        <p:blipFill>
          <a:blip r:embed="rId8" cstate="print"/>
          <a:srcRect/>
          <a:stretch>
            <a:fillRect/>
          </a:stretch>
        </p:blipFill>
        <p:spPr bwMode="auto">
          <a:xfrm>
            <a:off x="1509713" y="4267200"/>
            <a:ext cx="547687" cy="919163"/>
          </a:xfrm>
          <a:prstGeom prst="rect">
            <a:avLst/>
          </a:prstGeom>
          <a:noFill/>
        </p:spPr>
      </p:pic>
      <p:pic>
        <p:nvPicPr>
          <p:cNvPr id="617512" name="Picture 40"/>
          <p:cNvPicPr>
            <a:picLocks noChangeAspect="1" noChangeArrowheads="1"/>
          </p:cNvPicPr>
          <p:nvPr/>
        </p:nvPicPr>
        <p:blipFill>
          <a:blip r:embed="rId9" cstate="print"/>
          <a:srcRect/>
          <a:stretch>
            <a:fillRect/>
          </a:stretch>
        </p:blipFill>
        <p:spPr bwMode="auto">
          <a:xfrm>
            <a:off x="5811838" y="4297363"/>
            <a:ext cx="547687" cy="919162"/>
          </a:xfrm>
          <a:prstGeom prst="rect">
            <a:avLst/>
          </a:prstGeom>
          <a:noFill/>
        </p:spPr>
      </p:pic>
      <p:pic>
        <p:nvPicPr>
          <p:cNvPr id="617513" name="Picture 41"/>
          <p:cNvPicPr>
            <a:picLocks noChangeAspect="1" noChangeArrowheads="1"/>
          </p:cNvPicPr>
          <p:nvPr/>
        </p:nvPicPr>
        <p:blipFill>
          <a:blip r:embed="rId10" cstate="print"/>
          <a:srcRect/>
          <a:stretch>
            <a:fillRect/>
          </a:stretch>
        </p:blipFill>
        <p:spPr bwMode="auto">
          <a:xfrm>
            <a:off x="1408113" y="1195388"/>
            <a:ext cx="838200" cy="949325"/>
          </a:xfrm>
          <a:prstGeom prst="rect">
            <a:avLst/>
          </a:prstGeom>
          <a:noFill/>
        </p:spPr>
      </p:pic>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747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6175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53" presetClass="exit" presetSubtype="0" fill="hold" grpId="0" nodeType="clickEffect">
                                  <p:stCondLst>
                                    <p:cond delay="0"/>
                                  </p:stCondLst>
                                  <p:childTnLst>
                                    <p:anim calcmode="lin" valueType="num">
                                      <p:cBhvr>
                                        <p:cTn id="12" dur="500"/>
                                        <p:tgtEl>
                                          <p:spTgt spid="617510"/>
                                        </p:tgtEl>
                                        <p:attrNameLst>
                                          <p:attrName>ppt_w</p:attrName>
                                        </p:attrNameLst>
                                      </p:cBhvr>
                                      <p:tavLst>
                                        <p:tav tm="0">
                                          <p:val>
                                            <p:strVal val="ppt_w"/>
                                          </p:val>
                                        </p:tav>
                                        <p:tav tm="100000">
                                          <p:val>
                                            <p:fltVal val="0"/>
                                          </p:val>
                                        </p:tav>
                                      </p:tavLst>
                                    </p:anim>
                                    <p:anim calcmode="lin" valueType="num">
                                      <p:cBhvr>
                                        <p:cTn id="13" dur="500"/>
                                        <p:tgtEl>
                                          <p:spTgt spid="617510"/>
                                        </p:tgtEl>
                                        <p:attrNameLst>
                                          <p:attrName>ppt_h</p:attrName>
                                        </p:attrNameLst>
                                      </p:cBhvr>
                                      <p:tavLst>
                                        <p:tav tm="0">
                                          <p:val>
                                            <p:strVal val="ppt_h"/>
                                          </p:val>
                                        </p:tav>
                                        <p:tav tm="100000">
                                          <p:val>
                                            <p:fltVal val="0"/>
                                          </p:val>
                                        </p:tav>
                                      </p:tavLst>
                                    </p:anim>
                                    <p:animEffect transition="out" filter="fade">
                                      <p:cBhvr>
                                        <p:cTn id="14" dur="500"/>
                                        <p:tgtEl>
                                          <p:spTgt spid="617510"/>
                                        </p:tgtEl>
                                      </p:cBhvr>
                                    </p:animEffect>
                                    <p:set>
                                      <p:cBhvr>
                                        <p:cTn id="15" dur="1" fill="hold">
                                          <p:stCondLst>
                                            <p:cond delay="499"/>
                                          </p:stCondLst>
                                        </p:cTn>
                                        <p:tgtEl>
                                          <p:spTgt spid="617510"/>
                                        </p:tgtEl>
                                        <p:attrNameLst>
                                          <p:attrName>style.visibility</p:attrName>
                                        </p:attrNameLst>
                                      </p:cBhvr>
                                      <p:to>
                                        <p:strVal val="hidden"/>
                                      </p:to>
                                    </p:set>
                                  </p:childTnLst>
                                </p:cTn>
                              </p:par>
                            </p:childTnLst>
                          </p:cTn>
                        </p:par>
                        <p:par>
                          <p:cTn id="16" fill="hold">
                            <p:stCondLst>
                              <p:cond delay="500"/>
                            </p:stCondLst>
                            <p:childTnLst>
                              <p:par>
                                <p:cTn id="17" presetID="1" presetClass="exit" presetSubtype="0" fill="hold" nodeType="afterEffect">
                                  <p:stCondLst>
                                    <p:cond delay="0"/>
                                  </p:stCondLst>
                                  <p:childTnLst>
                                    <p:set>
                                      <p:cBhvr>
                                        <p:cTn id="18" dur="1" fill="hold">
                                          <p:stCondLst>
                                            <p:cond delay="0"/>
                                          </p:stCondLst>
                                        </p:cTn>
                                        <p:tgtEl>
                                          <p:spTgt spid="617494"/>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6175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3" presetClass="path" presetSubtype="0" accel="50000" decel="50000" fill="hold" nodeType="clickEffect">
                                  <p:stCondLst>
                                    <p:cond delay="0"/>
                                  </p:stCondLst>
                                  <p:childTnLst>
                                    <p:animMotion origin="layout" path="M -4.44444E-6 2.45598E-6 L 0.45695 0.00208 " pathEditMode="relative" rAng="0" ptsTypes="AA">
                                      <p:cBhvr>
                                        <p:cTn id="24" dur="2000" fill="hold"/>
                                        <p:tgtEl>
                                          <p:spTgt spid="617503"/>
                                        </p:tgtEl>
                                        <p:attrNameLst>
                                          <p:attrName>ppt_x</p:attrName>
                                          <p:attrName>ppt_y</p:attrName>
                                        </p:attrNameLst>
                                      </p:cBhvr>
                                      <p:rCtr x="228" y="1"/>
                                    </p:animMotion>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617514"/>
                                        </p:tgtEl>
                                        <p:attrNameLst>
                                          <p:attrName>style.visibility</p:attrName>
                                        </p:attrNameLst>
                                      </p:cBhvr>
                                      <p:to>
                                        <p:strVal val="visible"/>
                                      </p:to>
                                    </p:set>
                                    <p:animEffect transition="in" filter="wipe(down)">
                                      <p:cBhvr>
                                        <p:cTn id="29" dur="500"/>
                                        <p:tgtEl>
                                          <p:spTgt spid="6175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617515"/>
                                        </p:tgtEl>
                                        <p:attrNameLst>
                                          <p:attrName>style.visibility</p:attrName>
                                        </p:attrNameLst>
                                      </p:cBhvr>
                                      <p:to>
                                        <p:strVal val="visible"/>
                                      </p:to>
                                    </p:set>
                                    <p:animEffect transition="in" filter="wipe(up)">
                                      <p:cBhvr>
                                        <p:cTn id="34" dur="500"/>
                                        <p:tgtEl>
                                          <p:spTgt spid="617515"/>
                                        </p:tgtEl>
                                      </p:cBhvr>
                                    </p:animEffect>
                                  </p:childTnLst>
                                </p:cTn>
                              </p:par>
                              <p:par>
                                <p:cTn id="35" presetID="1" presetClass="entr" presetSubtype="0" fill="hold" nodeType="withEffect">
                                  <p:stCondLst>
                                    <p:cond delay="0"/>
                                  </p:stCondLst>
                                  <p:childTnLst>
                                    <p:set>
                                      <p:cBhvr>
                                        <p:cTn id="36" dur="1" fill="hold">
                                          <p:stCondLst>
                                            <p:cond delay="0"/>
                                          </p:stCondLst>
                                        </p:cTn>
                                        <p:tgtEl>
                                          <p:spTgt spid="617502"/>
                                        </p:tgtEl>
                                        <p:attrNameLst>
                                          <p:attrName>style.visibility</p:attrName>
                                        </p:attrNameLst>
                                      </p:cBhvr>
                                      <p:to>
                                        <p:strVal val="visible"/>
                                      </p:to>
                                    </p:set>
                                  </p:childTnLst>
                                </p:cTn>
                              </p:par>
                              <p:par>
                                <p:cTn id="37" presetID="0" presetClass="path" presetSubtype="0" accel="50000" decel="50000" fill="hold" nodeType="withEffect">
                                  <p:stCondLst>
                                    <p:cond delay="0"/>
                                  </p:stCondLst>
                                  <p:childTnLst>
                                    <p:animMotion origin="layout" path="M -0.02205 0.02498 C 0.01597 0.05227 0.14166 0.17881 0.18246 0.21536 C 0.2283 0.25722 0.2276 0.25861 0.25278 0.2755 C 0.26753 0.28128 0.31076 0.31644 0.33298 0.31644 " pathEditMode="relative" rAng="0" ptsTypes="faff">
                                      <p:cBhvr>
                                        <p:cTn id="38" dur="2000" fill="hold"/>
                                        <p:tgtEl>
                                          <p:spTgt spid="617502"/>
                                        </p:tgtEl>
                                        <p:attrNameLst>
                                          <p:attrName>ppt_x</p:attrName>
                                          <p:attrName>ppt_y</p:attrName>
                                        </p:attrNameLst>
                                      </p:cBhvr>
                                      <p:rCtr x="177" y="146"/>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749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747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17498"/>
                                        </p:tgtEl>
                                        <p:attrNameLst>
                                          <p:attrName>style.visibility</p:attrName>
                                        </p:attrNameLst>
                                      </p:cBhvr>
                                      <p:to>
                                        <p:strVal val="visible"/>
                                      </p:to>
                                    </p:set>
                                  </p:childTnLst>
                                </p:cTn>
                              </p:par>
                              <p:par>
                                <p:cTn id="47" presetID="63" presetClass="path" presetSubtype="0" accel="50000" decel="50000" fill="hold" nodeType="withEffect">
                                  <p:stCondLst>
                                    <p:cond delay="0"/>
                                  </p:stCondLst>
                                  <p:childTnLst>
                                    <p:animMotion origin="layout" path="M 1.11111E-6 -2.80816E-6 L 0.1191 -0.00023 " pathEditMode="relative" rAng="0" ptsTypes="AA">
                                      <p:cBhvr>
                                        <p:cTn id="48" dur="2000" fill="hold"/>
                                        <p:tgtEl>
                                          <p:spTgt spid="617498"/>
                                        </p:tgtEl>
                                        <p:attrNameLst>
                                          <p:attrName>ppt_x</p:attrName>
                                          <p:attrName>ppt_y</p:attrName>
                                        </p:attrNameLst>
                                      </p:cBhvr>
                                      <p:rCtr x="6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4" grpId="0" animBg="1"/>
      <p:bldP spid="617510" grpId="0"/>
      <p:bldP spid="6175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5" name="Rectangle 3"/>
          <p:cNvSpPr>
            <a:spLocks noGrp="1" noChangeArrowheads="1"/>
          </p:cNvSpPr>
          <p:nvPr>
            <p:ph type="title"/>
          </p:nvPr>
        </p:nvSpPr>
        <p:spPr/>
        <p:txBody>
          <a:bodyPr>
            <a:normAutofit fontScale="90000"/>
          </a:bodyPr>
          <a:lstStyle/>
          <a:p>
            <a:r>
              <a:rPr lang="en-US"/>
              <a:t>How IBE works in practice</a:t>
            </a:r>
            <a:br>
              <a:rPr lang="en-US"/>
            </a:br>
            <a:r>
              <a:rPr lang="en-US"/>
              <a:t>Alice sends a Message to Bob</a:t>
            </a:r>
          </a:p>
        </p:txBody>
      </p:sp>
      <p:sp>
        <p:nvSpPr>
          <p:cNvPr id="36" name="Slide Number Placeholder 2"/>
          <p:cNvSpPr>
            <a:spLocks noGrp="1"/>
          </p:cNvSpPr>
          <p:nvPr>
            <p:ph type="sldNum" sz="quarter" idx="12"/>
          </p:nvPr>
        </p:nvSpPr>
        <p:spPr/>
        <p:txBody>
          <a:bodyPr/>
          <a:lstStyle/>
          <a:p>
            <a:fld id="{44299729-F2BD-460C-AFB0-FB827A3242E0}" type="slidenum">
              <a:rPr lang="en-US"/>
              <a:pPr/>
              <a:t>4</a:t>
            </a:fld>
            <a:endParaRPr lang="en-US"/>
          </a:p>
        </p:txBody>
      </p:sp>
      <p:sp>
        <p:nvSpPr>
          <p:cNvPr id="684034" name="Line 2"/>
          <p:cNvSpPr>
            <a:spLocks noChangeShapeType="1"/>
          </p:cNvSpPr>
          <p:nvPr/>
        </p:nvSpPr>
        <p:spPr bwMode="auto">
          <a:xfrm flipV="1">
            <a:off x="7124700" y="4735513"/>
            <a:ext cx="415925" cy="1587"/>
          </a:xfrm>
          <a:prstGeom prst="line">
            <a:avLst/>
          </a:prstGeom>
          <a:noFill/>
          <a:ln w="50800">
            <a:solidFill>
              <a:srgbClr val="F49201"/>
            </a:solidFill>
            <a:round/>
            <a:headEnd type="none" w="sm" len="sm"/>
            <a:tailEnd type="triangle" w="med" len="med"/>
          </a:ln>
          <a:effectLst/>
        </p:spPr>
        <p:txBody>
          <a:bodyPr wrap="none" anchor="ctr"/>
          <a:lstStyle/>
          <a:p>
            <a:endParaRPr lang="en-US"/>
          </a:p>
        </p:txBody>
      </p:sp>
      <p:sp>
        <p:nvSpPr>
          <p:cNvPr id="684036" name="Rectangle 4"/>
          <p:cNvSpPr>
            <a:spLocks noChangeArrowheads="1"/>
          </p:cNvSpPr>
          <p:nvPr/>
        </p:nvSpPr>
        <p:spPr bwMode="auto">
          <a:xfrm>
            <a:off x="5091113" y="5167313"/>
            <a:ext cx="2012950" cy="393700"/>
          </a:xfrm>
          <a:prstGeom prst="rect">
            <a:avLst/>
          </a:prstGeom>
          <a:noFill/>
          <a:ln w="12700" cap="sq">
            <a:noFill/>
            <a:miter lim="800000"/>
            <a:headEnd type="none" w="sm" len="sm"/>
            <a:tailEnd type="none" w="sm" len="sm"/>
          </a:ln>
          <a:effectLst/>
        </p:spPr>
        <p:txBody>
          <a:bodyPr>
            <a:spAutoFit/>
          </a:bodyPr>
          <a:lstStyle/>
          <a:p>
            <a:pPr algn="ctr" eaLnBrk="1" hangingPunct="1">
              <a:lnSpc>
                <a:spcPct val="110000"/>
              </a:lnSpc>
              <a:spcBef>
                <a:spcPct val="20000"/>
              </a:spcBef>
              <a:buClr>
                <a:schemeClr val="tx2"/>
              </a:buClr>
              <a:buSzPct val="90000"/>
            </a:pPr>
            <a:r>
              <a:rPr lang="en-US" sz="1800">
                <a:solidFill>
                  <a:srgbClr val="000000"/>
                </a:solidFill>
                <a:latin typeface="Arial" charset="0"/>
                <a:cs typeface="Arial" charset="0"/>
              </a:rPr>
              <a:t>bob@b.com</a:t>
            </a:r>
            <a:endParaRPr lang="en-US" sz="1800" b="1">
              <a:solidFill>
                <a:srgbClr val="000000"/>
              </a:solidFill>
              <a:latin typeface="Arial" charset="0"/>
              <a:cs typeface="Arial" charset="0"/>
            </a:endParaRPr>
          </a:p>
        </p:txBody>
      </p:sp>
      <p:sp>
        <p:nvSpPr>
          <p:cNvPr id="684037" name="Line 5"/>
          <p:cNvSpPr>
            <a:spLocks noChangeShapeType="1"/>
          </p:cNvSpPr>
          <p:nvPr/>
        </p:nvSpPr>
        <p:spPr bwMode="auto">
          <a:xfrm flipV="1">
            <a:off x="3017838" y="4749800"/>
            <a:ext cx="2619375" cy="1588"/>
          </a:xfrm>
          <a:prstGeom prst="line">
            <a:avLst/>
          </a:prstGeom>
          <a:noFill/>
          <a:ln w="50800">
            <a:solidFill>
              <a:srgbClr val="F49201"/>
            </a:solidFill>
            <a:round/>
            <a:headEnd type="none" w="sm" len="sm"/>
            <a:tailEnd type="triangle" w="med" len="med"/>
          </a:ln>
          <a:effectLst/>
        </p:spPr>
        <p:txBody>
          <a:bodyPr wrap="none" anchor="ctr"/>
          <a:lstStyle/>
          <a:p>
            <a:endParaRPr lang="en-US"/>
          </a:p>
        </p:txBody>
      </p:sp>
      <p:grpSp>
        <p:nvGrpSpPr>
          <p:cNvPr id="684039" name="Group 7"/>
          <p:cNvGrpSpPr>
            <a:grpSpLocks/>
          </p:cNvGrpSpPr>
          <p:nvPr/>
        </p:nvGrpSpPr>
        <p:grpSpPr bwMode="auto">
          <a:xfrm>
            <a:off x="1063625" y="5513388"/>
            <a:ext cx="2360613" cy="1041400"/>
            <a:chOff x="570" y="3191"/>
            <a:chExt cx="1487" cy="656"/>
          </a:xfrm>
        </p:grpSpPr>
        <p:sp>
          <p:nvSpPr>
            <p:cNvPr id="684040" name="Rectangle 8"/>
            <p:cNvSpPr>
              <a:spLocks noChangeArrowheads="1"/>
            </p:cNvSpPr>
            <p:nvPr/>
          </p:nvSpPr>
          <p:spPr bwMode="auto">
            <a:xfrm>
              <a:off x="570" y="3397"/>
              <a:ext cx="1320" cy="450"/>
            </a:xfrm>
            <a:prstGeom prst="rect">
              <a:avLst/>
            </a:prstGeom>
            <a:noFill/>
            <a:ln w="19050" cap="sq">
              <a:solidFill>
                <a:srgbClr val="000099"/>
              </a:solidFill>
              <a:miter lim="800000"/>
              <a:headEnd type="none" w="sm" len="sm"/>
              <a:tailEnd type="none" w="sm" len="sm"/>
            </a:ln>
            <a:effectLst/>
          </p:spPr>
          <p:txBody>
            <a:bodyPr>
              <a:spAutoFit/>
            </a:bodyPr>
            <a:lstStyle/>
            <a:p>
              <a:pPr algn="ctr" eaLnBrk="1" hangingPunct="1">
                <a:lnSpc>
                  <a:spcPct val="110000"/>
                </a:lnSpc>
                <a:spcBef>
                  <a:spcPct val="20000"/>
                </a:spcBef>
                <a:buClr>
                  <a:schemeClr val="tx2"/>
                </a:buClr>
                <a:buSzPct val="90000"/>
              </a:pPr>
              <a:r>
                <a:rPr lang="en-US" sz="1800">
                  <a:solidFill>
                    <a:srgbClr val="000000"/>
                  </a:solidFill>
                  <a:latin typeface="Arial" charset="0"/>
                  <a:cs typeface="Arial" charset="0"/>
                </a:rPr>
                <a:t>Charlie encrypts with </a:t>
              </a:r>
              <a:r>
                <a:rPr lang="en-US" sz="1800">
                  <a:solidFill>
                    <a:srgbClr val="000099"/>
                  </a:solidFill>
                  <a:latin typeface="Arial" charset="0"/>
                  <a:cs typeface="Arial" charset="0"/>
                </a:rPr>
                <a:t>bob@b.com</a:t>
              </a:r>
            </a:p>
          </p:txBody>
        </p:sp>
        <p:sp>
          <p:nvSpPr>
            <p:cNvPr id="684041" name="Oval 9"/>
            <p:cNvSpPr>
              <a:spLocks noChangeAspect="1" noChangeArrowheads="1"/>
            </p:cNvSpPr>
            <p:nvPr/>
          </p:nvSpPr>
          <p:spPr bwMode="auto">
            <a:xfrm>
              <a:off x="1747" y="3191"/>
              <a:ext cx="310" cy="310"/>
            </a:xfrm>
            <a:prstGeom prst="ellipse">
              <a:avLst/>
            </a:prstGeom>
            <a:solidFill>
              <a:schemeClr val="bg1"/>
            </a:solidFill>
            <a:ln w="12700" cap="sq">
              <a:solidFill>
                <a:srgbClr val="FF6600"/>
              </a:solidFill>
              <a:round/>
              <a:headEnd type="none" w="lg" len="lg"/>
              <a:tailEnd type="none" w="lg" len="lg"/>
            </a:ln>
            <a:effectLst/>
          </p:spPr>
          <p:txBody>
            <a:bodyPr wrap="none" anchor="ctr"/>
            <a:lstStyle/>
            <a:p>
              <a:pPr algn="ctr" eaLnBrk="1" hangingPunct="1"/>
              <a:r>
                <a:rPr lang="en-US" sz="1600">
                  <a:solidFill>
                    <a:srgbClr val="000000"/>
                  </a:solidFill>
                  <a:latin typeface="Arial" charset="0"/>
                  <a:cs typeface="Arial" charset="0"/>
                </a:rPr>
                <a:t>1</a:t>
              </a:r>
            </a:p>
          </p:txBody>
        </p:sp>
      </p:grpSp>
      <p:grpSp>
        <p:nvGrpSpPr>
          <p:cNvPr id="684051" name="Group 19"/>
          <p:cNvGrpSpPr>
            <a:grpSpLocks/>
          </p:cNvGrpSpPr>
          <p:nvPr/>
        </p:nvGrpSpPr>
        <p:grpSpPr bwMode="auto">
          <a:xfrm>
            <a:off x="4851400" y="5686425"/>
            <a:ext cx="2493963" cy="866775"/>
            <a:chOff x="3092" y="3198"/>
            <a:chExt cx="1571" cy="546"/>
          </a:xfrm>
        </p:grpSpPr>
        <p:sp>
          <p:nvSpPr>
            <p:cNvPr id="684052" name="Rectangle 20"/>
            <p:cNvSpPr>
              <a:spLocks noChangeArrowheads="1"/>
            </p:cNvSpPr>
            <p:nvPr/>
          </p:nvSpPr>
          <p:spPr bwMode="auto">
            <a:xfrm>
              <a:off x="3092" y="3294"/>
              <a:ext cx="1389" cy="450"/>
            </a:xfrm>
            <a:prstGeom prst="rect">
              <a:avLst/>
            </a:prstGeom>
            <a:noFill/>
            <a:ln w="19050" cap="sq">
              <a:solidFill>
                <a:srgbClr val="000099"/>
              </a:solidFill>
              <a:miter lim="800000"/>
              <a:headEnd type="none" w="sm" len="sm"/>
              <a:tailEnd type="none" w="sm" len="sm"/>
            </a:ln>
            <a:effectLst/>
          </p:spPr>
          <p:txBody>
            <a:bodyPr>
              <a:spAutoFit/>
            </a:bodyPr>
            <a:lstStyle/>
            <a:p>
              <a:pPr algn="ctr" eaLnBrk="1" hangingPunct="1">
                <a:lnSpc>
                  <a:spcPct val="110000"/>
                </a:lnSpc>
                <a:spcBef>
                  <a:spcPct val="20000"/>
                </a:spcBef>
                <a:buClr>
                  <a:schemeClr val="tx2"/>
                </a:buClr>
                <a:buSzPct val="90000"/>
              </a:pPr>
              <a:r>
                <a:rPr lang="en-US" sz="1800">
                  <a:solidFill>
                    <a:srgbClr val="000000"/>
                  </a:solidFill>
                  <a:latin typeface="Arial" charset="0"/>
                  <a:cs typeface="Arial" charset="0"/>
                </a:rPr>
                <a:t>Bob decrypts with</a:t>
              </a:r>
              <a:br>
                <a:rPr lang="en-US" sz="1800">
                  <a:solidFill>
                    <a:srgbClr val="000000"/>
                  </a:solidFill>
                  <a:latin typeface="Arial" charset="0"/>
                  <a:cs typeface="Arial" charset="0"/>
                </a:rPr>
              </a:br>
              <a:r>
                <a:rPr lang="en-US" sz="1800">
                  <a:solidFill>
                    <a:srgbClr val="000000"/>
                  </a:solidFill>
                  <a:latin typeface="Arial" charset="0"/>
                  <a:cs typeface="Arial" charset="0"/>
                </a:rPr>
                <a:t> </a:t>
              </a:r>
              <a:r>
                <a:rPr lang="en-US" sz="1800">
                  <a:solidFill>
                    <a:srgbClr val="000099"/>
                  </a:solidFill>
                  <a:latin typeface="Arial" charset="0"/>
                  <a:cs typeface="Arial" charset="0"/>
                </a:rPr>
                <a:t>Private Key</a:t>
              </a:r>
              <a:endParaRPr lang="en-US" sz="1800">
                <a:latin typeface="Arial" charset="0"/>
                <a:cs typeface="Arial" charset="0"/>
              </a:endParaRPr>
            </a:p>
          </p:txBody>
        </p:sp>
        <p:sp>
          <p:nvSpPr>
            <p:cNvPr id="684053" name="Oval 21"/>
            <p:cNvSpPr>
              <a:spLocks noChangeAspect="1" noChangeArrowheads="1"/>
            </p:cNvSpPr>
            <p:nvPr/>
          </p:nvSpPr>
          <p:spPr bwMode="auto">
            <a:xfrm>
              <a:off x="4353" y="3198"/>
              <a:ext cx="310" cy="310"/>
            </a:xfrm>
            <a:prstGeom prst="ellipse">
              <a:avLst/>
            </a:prstGeom>
            <a:solidFill>
              <a:schemeClr val="bg1"/>
            </a:solidFill>
            <a:ln w="12700" cap="sq">
              <a:solidFill>
                <a:srgbClr val="FF6600"/>
              </a:solidFill>
              <a:round/>
              <a:headEnd type="none" w="lg" len="lg"/>
              <a:tailEnd type="none" w="lg" len="lg"/>
            </a:ln>
            <a:effectLst/>
          </p:spPr>
          <p:txBody>
            <a:bodyPr wrap="none" anchor="ctr"/>
            <a:lstStyle/>
            <a:p>
              <a:pPr algn="ctr" eaLnBrk="1" hangingPunct="1"/>
              <a:r>
                <a:rPr lang="en-US" sz="1600">
                  <a:solidFill>
                    <a:srgbClr val="000000"/>
                  </a:solidFill>
                  <a:latin typeface="Arial" charset="0"/>
                  <a:cs typeface="Arial" charset="0"/>
                </a:rPr>
                <a:t>2</a:t>
              </a:r>
            </a:p>
          </p:txBody>
        </p:sp>
      </p:grpSp>
      <p:grpSp>
        <p:nvGrpSpPr>
          <p:cNvPr id="684054" name="Group 22"/>
          <p:cNvGrpSpPr>
            <a:grpSpLocks/>
          </p:cNvGrpSpPr>
          <p:nvPr/>
        </p:nvGrpSpPr>
        <p:grpSpPr bwMode="auto">
          <a:xfrm>
            <a:off x="2347913" y="4532313"/>
            <a:ext cx="533400" cy="381000"/>
            <a:chOff x="2549" y="2206"/>
            <a:chExt cx="766" cy="372"/>
          </a:xfrm>
        </p:grpSpPr>
        <p:sp>
          <p:nvSpPr>
            <p:cNvPr id="684055" name="Rectangle 23"/>
            <p:cNvSpPr>
              <a:spLocks noChangeArrowheads="1"/>
            </p:cNvSpPr>
            <p:nvPr/>
          </p:nvSpPr>
          <p:spPr bwMode="auto">
            <a:xfrm>
              <a:off x="2554" y="2211"/>
              <a:ext cx="760" cy="367"/>
            </a:xfrm>
            <a:prstGeom prst="rect">
              <a:avLst/>
            </a:prstGeom>
            <a:solidFill>
              <a:schemeClr val="accent1"/>
            </a:solidFill>
            <a:ln w="12700" cap="sq">
              <a:solidFill>
                <a:srgbClr val="000000"/>
              </a:solidFill>
              <a:miter lim="800000"/>
              <a:headEnd type="none" w="lg" len="lg"/>
              <a:tailEnd type="none" w="lg" len="lg"/>
            </a:ln>
            <a:effectLst/>
          </p:spPr>
          <p:txBody>
            <a:bodyPr wrap="none" anchor="ctr"/>
            <a:lstStyle/>
            <a:p>
              <a:endParaRPr lang="en-US"/>
            </a:p>
          </p:txBody>
        </p:sp>
        <p:sp>
          <p:nvSpPr>
            <p:cNvPr id="684056" name="Line 24"/>
            <p:cNvSpPr>
              <a:spLocks noChangeShapeType="1"/>
            </p:cNvSpPr>
            <p:nvPr/>
          </p:nvSpPr>
          <p:spPr bwMode="auto">
            <a:xfrm>
              <a:off x="2549" y="2206"/>
              <a:ext cx="386" cy="221"/>
            </a:xfrm>
            <a:prstGeom prst="line">
              <a:avLst/>
            </a:prstGeom>
            <a:noFill/>
            <a:ln w="12700" cap="sq">
              <a:solidFill>
                <a:srgbClr val="000000"/>
              </a:solidFill>
              <a:round/>
              <a:headEnd type="none" w="lg" len="lg"/>
              <a:tailEnd type="none" w="lg" len="lg"/>
            </a:ln>
            <a:effectLst/>
          </p:spPr>
          <p:txBody>
            <a:bodyPr wrap="none"/>
            <a:lstStyle/>
            <a:p>
              <a:endParaRPr lang="en-US"/>
            </a:p>
          </p:txBody>
        </p:sp>
        <p:sp>
          <p:nvSpPr>
            <p:cNvPr id="684057" name="Line 25"/>
            <p:cNvSpPr>
              <a:spLocks noChangeShapeType="1"/>
            </p:cNvSpPr>
            <p:nvPr/>
          </p:nvSpPr>
          <p:spPr bwMode="auto">
            <a:xfrm flipV="1">
              <a:off x="2935" y="2206"/>
              <a:ext cx="380" cy="221"/>
            </a:xfrm>
            <a:prstGeom prst="line">
              <a:avLst/>
            </a:prstGeom>
            <a:noFill/>
            <a:ln w="12700" cap="sq">
              <a:solidFill>
                <a:srgbClr val="000000"/>
              </a:solidFill>
              <a:round/>
              <a:headEnd type="none" w="lg" len="lg"/>
              <a:tailEnd type="none" w="lg" len="lg"/>
            </a:ln>
            <a:effectLst/>
          </p:spPr>
          <p:txBody>
            <a:bodyPr wrap="none"/>
            <a:lstStyle/>
            <a:p>
              <a:endParaRPr lang="en-US"/>
            </a:p>
          </p:txBody>
        </p:sp>
      </p:grpSp>
      <p:grpSp>
        <p:nvGrpSpPr>
          <p:cNvPr id="684058" name="Group 26"/>
          <p:cNvGrpSpPr>
            <a:grpSpLocks/>
          </p:cNvGrpSpPr>
          <p:nvPr/>
        </p:nvGrpSpPr>
        <p:grpSpPr bwMode="auto">
          <a:xfrm>
            <a:off x="6516688" y="4541838"/>
            <a:ext cx="533400" cy="381000"/>
            <a:chOff x="2549" y="2206"/>
            <a:chExt cx="766" cy="372"/>
          </a:xfrm>
        </p:grpSpPr>
        <p:sp>
          <p:nvSpPr>
            <p:cNvPr id="684059" name="Rectangle 27"/>
            <p:cNvSpPr>
              <a:spLocks noChangeArrowheads="1"/>
            </p:cNvSpPr>
            <p:nvPr/>
          </p:nvSpPr>
          <p:spPr bwMode="auto">
            <a:xfrm>
              <a:off x="2554" y="2211"/>
              <a:ext cx="760" cy="367"/>
            </a:xfrm>
            <a:prstGeom prst="rect">
              <a:avLst/>
            </a:prstGeom>
            <a:solidFill>
              <a:schemeClr val="accent1"/>
            </a:solidFill>
            <a:ln w="12700" cap="sq">
              <a:solidFill>
                <a:srgbClr val="000000"/>
              </a:solidFill>
              <a:miter lim="800000"/>
              <a:headEnd type="none" w="lg" len="lg"/>
              <a:tailEnd type="none" w="lg" len="lg"/>
            </a:ln>
            <a:effectLst/>
          </p:spPr>
          <p:txBody>
            <a:bodyPr wrap="none" anchor="ctr"/>
            <a:lstStyle/>
            <a:p>
              <a:endParaRPr lang="en-US"/>
            </a:p>
          </p:txBody>
        </p:sp>
        <p:sp>
          <p:nvSpPr>
            <p:cNvPr id="684060" name="Line 28"/>
            <p:cNvSpPr>
              <a:spLocks noChangeShapeType="1"/>
            </p:cNvSpPr>
            <p:nvPr/>
          </p:nvSpPr>
          <p:spPr bwMode="auto">
            <a:xfrm>
              <a:off x="2549" y="2206"/>
              <a:ext cx="386" cy="221"/>
            </a:xfrm>
            <a:prstGeom prst="line">
              <a:avLst/>
            </a:prstGeom>
            <a:noFill/>
            <a:ln w="12700" cap="sq">
              <a:solidFill>
                <a:srgbClr val="000000"/>
              </a:solidFill>
              <a:round/>
              <a:headEnd type="none" w="lg" len="lg"/>
              <a:tailEnd type="none" w="lg" len="lg"/>
            </a:ln>
            <a:effectLst/>
          </p:spPr>
          <p:txBody>
            <a:bodyPr wrap="none"/>
            <a:lstStyle/>
            <a:p>
              <a:endParaRPr lang="en-US"/>
            </a:p>
          </p:txBody>
        </p:sp>
        <p:sp>
          <p:nvSpPr>
            <p:cNvPr id="684061" name="Line 29"/>
            <p:cNvSpPr>
              <a:spLocks noChangeShapeType="1"/>
            </p:cNvSpPr>
            <p:nvPr/>
          </p:nvSpPr>
          <p:spPr bwMode="auto">
            <a:xfrm flipV="1">
              <a:off x="2935" y="2206"/>
              <a:ext cx="380" cy="221"/>
            </a:xfrm>
            <a:prstGeom prst="line">
              <a:avLst/>
            </a:prstGeom>
            <a:noFill/>
            <a:ln w="12700" cap="sq">
              <a:solidFill>
                <a:srgbClr val="000000"/>
              </a:solidFill>
              <a:round/>
              <a:headEnd type="none" w="lg" len="lg"/>
              <a:tailEnd type="none" w="lg" len="lg"/>
            </a:ln>
            <a:effectLst/>
          </p:spPr>
          <p:txBody>
            <a:bodyPr wrap="none"/>
            <a:lstStyle/>
            <a:p>
              <a:endParaRPr lang="en-US"/>
            </a:p>
          </p:txBody>
        </p:sp>
      </p:grpSp>
      <p:graphicFrame>
        <p:nvGraphicFramePr>
          <p:cNvPr id="684062" name="Object 30"/>
          <p:cNvGraphicFramePr>
            <a:graphicFrameLocks noChangeAspect="1"/>
          </p:cNvGraphicFramePr>
          <p:nvPr/>
        </p:nvGraphicFramePr>
        <p:xfrm>
          <a:off x="5822950" y="4019550"/>
          <a:ext cx="492125" cy="236538"/>
        </p:xfrm>
        <a:graphic>
          <a:graphicData uri="http://schemas.openxmlformats.org/presentationml/2006/ole">
            <mc:AlternateContent xmlns:mc="http://schemas.openxmlformats.org/markup-compatibility/2006">
              <mc:Choice xmlns:v="urn:schemas-microsoft-com:vml" Requires="v">
                <p:oleObj spid="_x0000_s684073" name="Photo Editor Photo" r:id="rId4" imgW="952633" imgH="457143" progId="">
                  <p:embed/>
                </p:oleObj>
              </mc:Choice>
              <mc:Fallback>
                <p:oleObj name="Photo Editor Photo" r:id="rId4" imgW="952633" imgH="457143" progId="">
                  <p:embed/>
                  <p:pic>
                    <p:nvPicPr>
                      <p:cNvPr id="0" name="Picture 30"/>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22950" y="4019550"/>
                        <a:ext cx="492125" cy="23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84063" name="Group 31"/>
          <p:cNvGrpSpPr>
            <a:grpSpLocks/>
          </p:cNvGrpSpPr>
          <p:nvPr/>
        </p:nvGrpSpPr>
        <p:grpSpPr bwMode="auto">
          <a:xfrm>
            <a:off x="2346325" y="4471988"/>
            <a:ext cx="533400" cy="520700"/>
            <a:chOff x="1179" y="2089"/>
            <a:chExt cx="336" cy="328"/>
          </a:xfrm>
        </p:grpSpPr>
        <p:grpSp>
          <p:nvGrpSpPr>
            <p:cNvPr id="684064" name="Group 32"/>
            <p:cNvGrpSpPr>
              <a:grpSpLocks/>
            </p:cNvGrpSpPr>
            <p:nvPr/>
          </p:nvGrpSpPr>
          <p:grpSpPr bwMode="auto">
            <a:xfrm>
              <a:off x="1179" y="2125"/>
              <a:ext cx="336" cy="240"/>
              <a:chOff x="2549" y="2206"/>
              <a:chExt cx="766" cy="372"/>
            </a:xfrm>
          </p:grpSpPr>
          <p:sp>
            <p:nvSpPr>
              <p:cNvPr id="684065" name="Rectangle 33"/>
              <p:cNvSpPr>
                <a:spLocks noChangeArrowheads="1"/>
              </p:cNvSpPr>
              <p:nvPr/>
            </p:nvSpPr>
            <p:spPr bwMode="auto">
              <a:xfrm>
                <a:off x="2554" y="2211"/>
                <a:ext cx="760" cy="367"/>
              </a:xfrm>
              <a:prstGeom prst="rect">
                <a:avLst/>
              </a:prstGeom>
              <a:solidFill>
                <a:schemeClr val="accent1"/>
              </a:solidFill>
              <a:ln w="12700" cap="sq">
                <a:solidFill>
                  <a:srgbClr val="000000"/>
                </a:solidFill>
                <a:miter lim="800000"/>
                <a:headEnd type="none" w="lg" len="lg"/>
                <a:tailEnd type="none" w="lg" len="lg"/>
              </a:ln>
              <a:effectLst/>
            </p:spPr>
            <p:txBody>
              <a:bodyPr wrap="none" anchor="ctr"/>
              <a:lstStyle/>
              <a:p>
                <a:endParaRPr lang="en-US"/>
              </a:p>
            </p:txBody>
          </p:sp>
          <p:sp>
            <p:nvSpPr>
              <p:cNvPr id="684066" name="Line 34"/>
              <p:cNvSpPr>
                <a:spLocks noChangeShapeType="1"/>
              </p:cNvSpPr>
              <p:nvPr/>
            </p:nvSpPr>
            <p:spPr bwMode="auto">
              <a:xfrm>
                <a:off x="2549" y="2206"/>
                <a:ext cx="386" cy="221"/>
              </a:xfrm>
              <a:prstGeom prst="line">
                <a:avLst/>
              </a:prstGeom>
              <a:noFill/>
              <a:ln w="12700" cap="sq">
                <a:solidFill>
                  <a:srgbClr val="000000"/>
                </a:solidFill>
                <a:round/>
                <a:headEnd type="none" w="lg" len="lg"/>
                <a:tailEnd type="none" w="lg" len="lg"/>
              </a:ln>
              <a:effectLst/>
            </p:spPr>
            <p:txBody>
              <a:bodyPr wrap="none"/>
              <a:lstStyle/>
              <a:p>
                <a:endParaRPr lang="en-US"/>
              </a:p>
            </p:txBody>
          </p:sp>
          <p:sp>
            <p:nvSpPr>
              <p:cNvPr id="684067" name="Line 35"/>
              <p:cNvSpPr>
                <a:spLocks noChangeShapeType="1"/>
              </p:cNvSpPr>
              <p:nvPr/>
            </p:nvSpPr>
            <p:spPr bwMode="auto">
              <a:xfrm flipV="1">
                <a:off x="2935" y="2206"/>
                <a:ext cx="380" cy="221"/>
              </a:xfrm>
              <a:prstGeom prst="line">
                <a:avLst/>
              </a:prstGeom>
              <a:noFill/>
              <a:ln w="12700" cap="sq">
                <a:solidFill>
                  <a:srgbClr val="000000"/>
                </a:solidFill>
                <a:round/>
                <a:headEnd type="none" w="lg" len="lg"/>
                <a:tailEnd type="none" w="lg" len="lg"/>
              </a:ln>
              <a:effectLst/>
            </p:spPr>
            <p:txBody>
              <a:bodyPr wrap="none"/>
              <a:lstStyle/>
              <a:p>
                <a:endParaRPr lang="en-US"/>
              </a:p>
            </p:txBody>
          </p:sp>
        </p:grpSp>
        <p:graphicFrame>
          <p:nvGraphicFramePr>
            <p:cNvPr id="684068" name="Object 36"/>
            <p:cNvGraphicFramePr>
              <a:graphicFrameLocks noChangeAspect="1"/>
            </p:cNvGraphicFramePr>
            <p:nvPr/>
          </p:nvGraphicFramePr>
          <p:xfrm>
            <a:off x="1248" y="2089"/>
            <a:ext cx="203" cy="328"/>
          </p:xfrm>
          <a:graphic>
            <a:graphicData uri="http://schemas.openxmlformats.org/presentationml/2006/ole">
              <mc:AlternateContent xmlns:mc="http://schemas.openxmlformats.org/markup-compatibility/2006">
                <mc:Choice xmlns:v="urn:schemas-microsoft-com:vml" Requires="v">
                  <p:oleObj spid="_x0000_s684074" name="Photo Editor Photo" r:id="rId6" imgW="600159" imgH="971686" progId="">
                    <p:embed/>
                  </p:oleObj>
                </mc:Choice>
                <mc:Fallback>
                  <p:oleObj name="Photo Editor Photo" r:id="rId6" imgW="600159" imgH="971686" progId="">
                    <p:embed/>
                    <p:pic>
                      <p:nvPicPr>
                        <p:cNvPr id="0" name="Picture 36"/>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48" y="2089"/>
                          <a:ext cx="203"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84070" name="Rectangle 38"/>
          <p:cNvSpPr>
            <a:spLocks noChangeArrowheads="1"/>
          </p:cNvSpPr>
          <p:nvPr/>
        </p:nvSpPr>
        <p:spPr bwMode="auto">
          <a:xfrm>
            <a:off x="1617663" y="4159250"/>
            <a:ext cx="2012950" cy="393700"/>
          </a:xfrm>
          <a:prstGeom prst="rect">
            <a:avLst/>
          </a:prstGeom>
          <a:noFill/>
          <a:ln w="12700" cap="sq">
            <a:noFill/>
            <a:miter lim="800000"/>
            <a:headEnd type="none" w="sm" len="sm"/>
            <a:tailEnd type="none" w="sm" len="sm"/>
          </a:ln>
          <a:effectLst/>
        </p:spPr>
        <p:txBody>
          <a:bodyPr>
            <a:spAutoFit/>
          </a:bodyPr>
          <a:lstStyle/>
          <a:p>
            <a:pPr algn="ctr" eaLnBrk="1" hangingPunct="1">
              <a:lnSpc>
                <a:spcPct val="110000"/>
              </a:lnSpc>
              <a:spcBef>
                <a:spcPct val="20000"/>
              </a:spcBef>
              <a:buClr>
                <a:schemeClr val="tx2"/>
              </a:buClr>
              <a:buSzPct val="90000"/>
            </a:pPr>
            <a:r>
              <a:rPr lang="en-US" sz="1800">
                <a:solidFill>
                  <a:schemeClr val="accent2"/>
                </a:solidFill>
                <a:latin typeface="Arial" charset="0"/>
                <a:cs typeface="Arial" charset="0"/>
              </a:rPr>
              <a:t>bob@b.com</a:t>
            </a:r>
            <a:endParaRPr lang="en-US" sz="1800" b="1">
              <a:solidFill>
                <a:schemeClr val="accent2"/>
              </a:solidFill>
              <a:latin typeface="Arial" charset="0"/>
              <a:cs typeface="Arial" charset="0"/>
            </a:endParaRPr>
          </a:p>
        </p:txBody>
      </p:sp>
      <p:pic>
        <p:nvPicPr>
          <p:cNvPr id="684072" name="Picture 40"/>
          <p:cNvPicPr>
            <a:picLocks noChangeAspect="1" noChangeArrowheads="1"/>
          </p:cNvPicPr>
          <p:nvPr/>
        </p:nvPicPr>
        <p:blipFill>
          <a:blip r:embed="rId8" cstate="print"/>
          <a:srcRect/>
          <a:stretch>
            <a:fillRect/>
          </a:stretch>
        </p:blipFill>
        <p:spPr bwMode="auto">
          <a:xfrm>
            <a:off x="5811838" y="4297363"/>
            <a:ext cx="547687" cy="919162"/>
          </a:xfrm>
          <a:prstGeom prst="rect">
            <a:avLst/>
          </a:prstGeom>
          <a:noFill/>
        </p:spPr>
      </p:pic>
      <p:pic>
        <p:nvPicPr>
          <p:cNvPr id="684073" name="Picture 41"/>
          <p:cNvPicPr>
            <a:picLocks noChangeAspect="1" noChangeArrowheads="1"/>
          </p:cNvPicPr>
          <p:nvPr/>
        </p:nvPicPr>
        <p:blipFill>
          <a:blip r:embed="rId9" cstate="print"/>
          <a:srcRect/>
          <a:stretch>
            <a:fillRect/>
          </a:stretch>
        </p:blipFill>
        <p:spPr bwMode="auto">
          <a:xfrm>
            <a:off x="781096" y="1992222"/>
            <a:ext cx="838200" cy="949325"/>
          </a:xfrm>
          <a:prstGeom prst="rect">
            <a:avLst/>
          </a:prstGeom>
          <a:noFill/>
        </p:spPr>
      </p:pic>
      <p:sp>
        <p:nvSpPr>
          <p:cNvPr id="684082" name="Rectangle 50"/>
          <p:cNvSpPr>
            <a:spLocks noChangeArrowheads="1"/>
          </p:cNvSpPr>
          <p:nvPr/>
        </p:nvSpPr>
        <p:spPr bwMode="auto">
          <a:xfrm>
            <a:off x="1136650" y="5167313"/>
            <a:ext cx="1871663" cy="393700"/>
          </a:xfrm>
          <a:prstGeom prst="rect">
            <a:avLst/>
          </a:prstGeom>
          <a:noFill/>
          <a:ln w="12700" cap="sq">
            <a:noFill/>
            <a:miter lim="800000"/>
            <a:headEnd type="none" w="sm" len="sm"/>
            <a:tailEnd type="none" w="sm" len="sm"/>
          </a:ln>
          <a:effectLst/>
        </p:spPr>
        <p:txBody>
          <a:bodyPr>
            <a:spAutoFit/>
          </a:bodyPr>
          <a:lstStyle/>
          <a:p>
            <a:pPr algn="ctr" eaLnBrk="1" hangingPunct="1">
              <a:lnSpc>
                <a:spcPct val="110000"/>
              </a:lnSpc>
              <a:spcBef>
                <a:spcPct val="20000"/>
              </a:spcBef>
              <a:buClr>
                <a:schemeClr val="tx2"/>
              </a:buClr>
              <a:buSzPct val="90000"/>
            </a:pPr>
            <a:r>
              <a:rPr lang="en-US" sz="1800">
                <a:solidFill>
                  <a:srgbClr val="000000"/>
                </a:solidFill>
                <a:latin typeface="Arial" charset="0"/>
                <a:cs typeface="Arial" charset="0"/>
              </a:rPr>
              <a:t>charlie@c.com</a:t>
            </a:r>
          </a:p>
        </p:txBody>
      </p:sp>
      <p:pic>
        <p:nvPicPr>
          <p:cNvPr id="684083" name="Picture 51"/>
          <p:cNvPicPr>
            <a:picLocks noChangeAspect="1" noChangeArrowheads="1"/>
          </p:cNvPicPr>
          <p:nvPr/>
        </p:nvPicPr>
        <p:blipFill>
          <a:blip r:embed="rId10" cstate="print"/>
          <a:srcRect/>
          <a:stretch>
            <a:fillRect/>
          </a:stretch>
        </p:blipFill>
        <p:spPr bwMode="auto">
          <a:xfrm>
            <a:off x="1508125" y="4294188"/>
            <a:ext cx="547688" cy="919162"/>
          </a:xfrm>
          <a:prstGeom prst="rect">
            <a:avLst/>
          </a:prstGeom>
          <a:noFill/>
        </p:spPr>
      </p:pic>
      <p:grpSp>
        <p:nvGrpSpPr>
          <p:cNvPr id="684084" name="Group 52"/>
          <p:cNvGrpSpPr>
            <a:grpSpLocks/>
          </p:cNvGrpSpPr>
          <p:nvPr/>
        </p:nvGrpSpPr>
        <p:grpSpPr bwMode="auto">
          <a:xfrm>
            <a:off x="725488" y="3008313"/>
            <a:ext cx="7056437" cy="661987"/>
            <a:chOff x="755" y="1661"/>
            <a:chExt cx="4023" cy="417"/>
          </a:xfrm>
        </p:grpSpPr>
        <p:sp>
          <p:nvSpPr>
            <p:cNvPr id="684085" name="Oval 53"/>
            <p:cNvSpPr>
              <a:spLocks noChangeArrowheads="1"/>
            </p:cNvSpPr>
            <p:nvPr/>
          </p:nvSpPr>
          <p:spPr bwMode="auto">
            <a:xfrm>
              <a:off x="944" y="1661"/>
              <a:ext cx="3657" cy="417"/>
            </a:xfrm>
            <a:prstGeom prst="ellipse">
              <a:avLst/>
            </a:prstGeom>
            <a:noFill/>
            <a:ln w="28575" cap="sq">
              <a:solidFill>
                <a:srgbClr val="FF3300"/>
              </a:solidFill>
              <a:round/>
              <a:headEnd type="none" w="lg" len="lg"/>
              <a:tailEnd type="none" w="lg" len="lg"/>
            </a:ln>
            <a:effectLst/>
          </p:spPr>
          <p:txBody>
            <a:bodyPr wrap="none" anchor="ctr"/>
            <a:lstStyle/>
            <a:p>
              <a:endParaRPr lang="en-US"/>
            </a:p>
          </p:txBody>
        </p:sp>
        <p:sp>
          <p:nvSpPr>
            <p:cNvPr id="684086" name="Text Box 54"/>
            <p:cNvSpPr txBox="1">
              <a:spLocks noChangeArrowheads="1"/>
            </p:cNvSpPr>
            <p:nvPr/>
          </p:nvSpPr>
          <p:spPr bwMode="auto">
            <a:xfrm>
              <a:off x="755" y="1738"/>
              <a:ext cx="4023" cy="250"/>
            </a:xfrm>
            <a:prstGeom prst="rect">
              <a:avLst/>
            </a:prstGeom>
            <a:noFill/>
            <a:ln w="12700" cap="sq">
              <a:noFill/>
              <a:miter lim="800000"/>
              <a:headEnd type="none" w="lg" len="lg"/>
              <a:tailEnd type="none" w="lg" len="lg"/>
            </a:ln>
            <a:effectLst/>
          </p:spPr>
          <p:txBody>
            <a:bodyPr>
              <a:spAutoFit/>
            </a:bodyPr>
            <a:lstStyle/>
            <a:p>
              <a:pPr algn="ctr"/>
              <a:r>
                <a:rPr lang="en-US" sz="2000">
                  <a:solidFill>
                    <a:srgbClr val="FF3300"/>
                  </a:solidFill>
                  <a:latin typeface="Arial Unicode MS" pitchFamily="34" charset="-128"/>
                  <a:cs typeface="Arial" charset="0"/>
                </a:rPr>
                <a:t>Fully off-line - no connection to server required</a:t>
              </a:r>
            </a:p>
          </p:txBody>
        </p:sp>
      </p:gr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403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6840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53" presetClass="exit" presetSubtype="0" fill="hold" grpId="0" nodeType="clickEffect">
                                  <p:stCondLst>
                                    <p:cond delay="0"/>
                                  </p:stCondLst>
                                  <p:childTnLst>
                                    <p:anim calcmode="lin" valueType="num">
                                      <p:cBhvr>
                                        <p:cTn id="12" dur="500"/>
                                        <p:tgtEl>
                                          <p:spTgt spid="684070"/>
                                        </p:tgtEl>
                                        <p:attrNameLst>
                                          <p:attrName>ppt_w</p:attrName>
                                        </p:attrNameLst>
                                      </p:cBhvr>
                                      <p:tavLst>
                                        <p:tav tm="0">
                                          <p:val>
                                            <p:strVal val="ppt_w"/>
                                          </p:val>
                                        </p:tav>
                                        <p:tav tm="100000">
                                          <p:val>
                                            <p:fltVal val="0"/>
                                          </p:val>
                                        </p:tav>
                                      </p:tavLst>
                                    </p:anim>
                                    <p:anim calcmode="lin" valueType="num">
                                      <p:cBhvr>
                                        <p:cTn id="13" dur="500"/>
                                        <p:tgtEl>
                                          <p:spTgt spid="684070"/>
                                        </p:tgtEl>
                                        <p:attrNameLst>
                                          <p:attrName>ppt_h</p:attrName>
                                        </p:attrNameLst>
                                      </p:cBhvr>
                                      <p:tavLst>
                                        <p:tav tm="0">
                                          <p:val>
                                            <p:strVal val="ppt_h"/>
                                          </p:val>
                                        </p:tav>
                                        <p:tav tm="100000">
                                          <p:val>
                                            <p:fltVal val="0"/>
                                          </p:val>
                                        </p:tav>
                                      </p:tavLst>
                                    </p:anim>
                                    <p:animEffect transition="out" filter="fade">
                                      <p:cBhvr>
                                        <p:cTn id="14" dur="500"/>
                                        <p:tgtEl>
                                          <p:spTgt spid="684070"/>
                                        </p:tgtEl>
                                      </p:cBhvr>
                                    </p:animEffect>
                                    <p:set>
                                      <p:cBhvr>
                                        <p:cTn id="15" dur="1" fill="hold">
                                          <p:stCondLst>
                                            <p:cond delay="499"/>
                                          </p:stCondLst>
                                        </p:cTn>
                                        <p:tgtEl>
                                          <p:spTgt spid="684070"/>
                                        </p:tgtEl>
                                        <p:attrNameLst>
                                          <p:attrName>style.visibility</p:attrName>
                                        </p:attrNameLst>
                                      </p:cBhvr>
                                      <p:to>
                                        <p:strVal val="hidden"/>
                                      </p:to>
                                    </p:set>
                                  </p:childTnLst>
                                </p:cTn>
                              </p:par>
                            </p:childTnLst>
                          </p:cTn>
                        </p:par>
                        <p:par>
                          <p:cTn id="16" fill="hold">
                            <p:stCondLst>
                              <p:cond delay="500"/>
                            </p:stCondLst>
                            <p:childTnLst>
                              <p:par>
                                <p:cTn id="17" presetID="1" presetClass="exit" presetSubtype="0" fill="hold" nodeType="afterEffect">
                                  <p:stCondLst>
                                    <p:cond delay="0"/>
                                  </p:stCondLst>
                                  <p:childTnLst>
                                    <p:set>
                                      <p:cBhvr>
                                        <p:cTn id="18" dur="1" fill="hold">
                                          <p:stCondLst>
                                            <p:cond delay="0"/>
                                          </p:stCondLst>
                                        </p:cTn>
                                        <p:tgtEl>
                                          <p:spTgt spid="684054"/>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6840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3" presetClass="path" presetSubtype="0" accel="50000" decel="50000" fill="hold" nodeType="clickEffect">
                                  <p:stCondLst>
                                    <p:cond delay="0"/>
                                  </p:stCondLst>
                                  <p:childTnLst>
                                    <p:animMotion origin="layout" path="M -4.44444E-6 2.45598E-6 L 0.45695 0.00208 " pathEditMode="relative" rAng="0" ptsTypes="AA">
                                      <p:cBhvr>
                                        <p:cTn id="24" dur="2000" fill="hold"/>
                                        <p:tgtEl>
                                          <p:spTgt spid="684063"/>
                                        </p:tgtEl>
                                        <p:attrNameLst>
                                          <p:attrName>ppt_x</p:attrName>
                                          <p:attrName>ppt_y</p:attrName>
                                        </p:attrNameLst>
                                      </p:cBhvr>
                                      <p:rCtr x="228" y="1"/>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840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840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84058"/>
                                        </p:tgtEl>
                                        <p:attrNameLst>
                                          <p:attrName>style.visibility</p:attrName>
                                        </p:attrNameLst>
                                      </p:cBhvr>
                                      <p:to>
                                        <p:strVal val="visible"/>
                                      </p:to>
                                    </p:set>
                                  </p:childTnLst>
                                </p:cTn>
                              </p:par>
                              <p:par>
                                <p:cTn id="33" presetID="63" presetClass="path" presetSubtype="0" accel="50000" decel="50000" fill="hold" nodeType="withEffect">
                                  <p:stCondLst>
                                    <p:cond delay="0"/>
                                  </p:stCondLst>
                                  <p:childTnLst>
                                    <p:animMotion origin="layout" path="M 1.11111E-6 -2.80816E-6 L 0.1191 -0.00023 " pathEditMode="relative" rAng="0" ptsTypes="AA">
                                      <p:cBhvr>
                                        <p:cTn id="34" dur="2000" fill="hold"/>
                                        <p:tgtEl>
                                          <p:spTgt spid="684058"/>
                                        </p:tgtEl>
                                        <p:attrNameLst>
                                          <p:attrName>ppt_x</p:attrName>
                                          <p:attrName>ppt_y</p:attrName>
                                        </p:attrNameLst>
                                      </p:cBhvr>
                                      <p:rCtr x="60" y="0"/>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84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4034" grpId="0" animBg="1"/>
      <p:bldP spid="684070" grpId="0"/>
      <p:bldP spid="68407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title"/>
          </p:nvPr>
        </p:nvSpPr>
        <p:spPr>
          <a:xfrm>
            <a:off x="613953" y="704088"/>
            <a:ext cx="8059783" cy="445443"/>
          </a:xfrm>
        </p:spPr>
        <p:txBody>
          <a:bodyPr>
            <a:normAutofit fontScale="90000"/>
          </a:bodyPr>
          <a:lstStyle/>
          <a:p>
            <a:r>
              <a:rPr lang="en-US" dirty="0"/>
              <a:t>IBE Benefits</a:t>
            </a:r>
          </a:p>
        </p:txBody>
      </p:sp>
      <p:sp>
        <p:nvSpPr>
          <p:cNvPr id="847875" name="Rectangle 3"/>
          <p:cNvSpPr>
            <a:spLocks noGrp="1" noChangeArrowheads="1"/>
          </p:cNvSpPr>
          <p:nvPr>
            <p:ph idx="1"/>
          </p:nvPr>
        </p:nvSpPr>
        <p:spPr>
          <a:xfrm>
            <a:off x="685800" y="1447800"/>
            <a:ext cx="7772400" cy="4767263"/>
          </a:xfrm>
        </p:spPr>
        <p:txBody>
          <a:bodyPr>
            <a:normAutofit/>
          </a:bodyPr>
          <a:lstStyle/>
          <a:p>
            <a:pPr>
              <a:lnSpc>
                <a:spcPct val="80000"/>
              </a:lnSpc>
              <a:buFont typeface="Wingdings 3" pitchFamily="18" charset="2"/>
              <a:buNone/>
            </a:pPr>
            <a:r>
              <a:rPr lang="en-US" sz="2000" b="1" dirty="0">
                <a:solidFill>
                  <a:srgbClr val="F45912"/>
                </a:solidFill>
              </a:rPr>
              <a:t>Dynamic “As Needed” Public and Private Key Generation</a:t>
            </a:r>
          </a:p>
          <a:p>
            <a:pPr>
              <a:lnSpc>
                <a:spcPct val="80000"/>
              </a:lnSpc>
            </a:pPr>
            <a:r>
              <a:rPr lang="en-US" sz="2000" dirty="0"/>
              <a:t>No pre-generation or distribution of  certificates</a:t>
            </a:r>
          </a:p>
          <a:p>
            <a:pPr>
              <a:lnSpc>
                <a:spcPct val="80000"/>
              </a:lnSpc>
            </a:pPr>
            <a:r>
              <a:rPr lang="en-US" sz="2000" dirty="0"/>
              <a:t>Built-in Key Recovery – No ADKs</a:t>
            </a:r>
          </a:p>
          <a:p>
            <a:pPr>
              <a:lnSpc>
                <a:spcPct val="80000"/>
              </a:lnSpc>
            </a:pPr>
            <a:r>
              <a:rPr lang="en-US" sz="2000" dirty="0"/>
              <a:t>Allows content, SPAM, and virus scanning at enterprise boundary</a:t>
            </a:r>
          </a:p>
          <a:p>
            <a:pPr>
              <a:lnSpc>
                <a:spcPct val="80000"/>
              </a:lnSpc>
            </a:pPr>
            <a:r>
              <a:rPr lang="en-US" sz="2000" dirty="0"/>
              <a:t>Facilitates archiving in the clear per SEC regulations</a:t>
            </a:r>
            <a:endParaRPr lang="en-US" sz="2000" b="1" dirty="0">
              <a:solidFill>
                <a:srgbClr val="F45912"/>
              </a:solidFill>
            </a:endParaRPr>
          </a:p>
          <a:p>
            <a:pPr>
              <a:lnSpc>
                <a:spcPct val="80000"/>
              </a:lnSpc>
              <a:buFont typeface="Wingdings 3" pitchFamily="18" charset="2"/>
              <a:buNone/>
            </a:pPr>
            <a:endParaRPr lang="en-US" sz="2000" b="1" dirty="0">
              <a:solidFill>
                <a:srgbClr val="F45912"/>
              </a:solidFill>
            </a:endParaRPr>
          </a:p>
          <a:p>
            <a:pPr>
              <a:lnSpc>
                <a:spcPct val="80000"/>
              </a:lnSpc>
              <a:buFont typeface="Wingdings 3" pitchFamily="18" charset="2"/>
              <a:buNone/>
            </a:pPr>
            <a:r>
              <a:rPr lang="en-US" sz="2000" b="1" dirty="0">
                <a:solidFill>
                  <a:srgbClr val="F45912"/>
                </a:solidFill>
              </a:rPr>
              <a:t>Policy in the Public Key</a:t>
            </a:r>
          </a:p>
          <a:p>
            <a:pPr>
              <a:lnSpc>
                <a:spcPct val="80000"/>
              </a:lnSpc>
            </a:pPr>
            <a:r>
              <a:rPr lang="en-US" sz="2000" dirty="0"/>
              <a:t>e.g. Key Validity Period</a:t>
            </a:r>
          </a:p>
          <a:p>
            <a:pPr>
              <a:lnSpc>
                <a:spcPct val="80000"/>
              </a:lnSpc>
            </a:pPr>
            <a:r>
              <a:rPr lang="en-US" sz="2000" dirty="0"/>
              <a:t>No CRLs</a:t>
            </a:r>
            <a:endParaRPr lang="en-US" sz="2000" b="1" dirty="0">
              <a:solidFill>
                <a:srgbClr val="F45912"/>
              </a:solidFill>
            </a:endParaRPr>
          </a:p>
          <a:p>
            <a:pPr>
              <a:lnSpc>
                <a:spcPct val="80000"/>
              </a:lnSpc>
              <a:buFont typeface="Wingdings 3" pitchFamily="18" charset="2"/>
              <a:buNone/>
            </a:pPr>
            <a:endParaRPr lang="en-US" sz="2000" b="1" dirty="0">
              <a:solidFill>
                <a:srgbClr val="F45912"/>
              </a:solidFill>
            </a:endParaRPr>
          </a:p>
          <a:p>
            <a:pPr>
              <a:lnSpc>
                <a:spcPct val="80000"/>
              </a:lnSpc>
              <a:buFont typeface="Wingdings 3" pitchFamily="18" charset="2"/>
              <a:buNone/>
            </a:pPr>
            <a:r>
              <a:rPr lang="en-US" sz="2000" b="1" dirty="0">
                <a:solidFill>
                  <a:srgbClr val="F45912"/>
                </a:solidFill>
              </a:rPr>
              <a:t>Dynamic Groups</a:t>
            </a:r>
          </a:p>
          <a:p>
            <a:pPr>
              <a:lnSpc>
                <a:spcPct val="80000"/>
              </a:lnSpc>
            </a:pPr>
            <a:r>
              <a:rPr lang="en-US" sz="2000" dirty="0"/>
              <a:t>Identities can be groups and roles; no re-issuing keys when group or role changes</a:t>
            </a:r>
            <a:endParaRPr lang="en-US" sz="2000" b="1" dirty="0">
              <a:solidFill>
                <a:srgbClr val="F45912"/>
              </a:solidFill>
            </a:endParaRPr>
          </a:p>
          <a:p>
            <a:pPr>
              <a:lnSpc>
                <a:spcPct val="80000"/>
              </a:lnSpc>
              <a:buFont typeface="Wingdings 3" pitchFamily="18" charset="2"/>
              <a:buNone/>
            </a:pPr>
            <a:endParaRPr lang="en-US" sz="1400" b="1" dirty="0">
              <a:solidFill>
                <a:srgbClr val="F45912"/>
              </a:solidFill>
            </a:endParaRPr>
          </a:p>
          <a:p>
            <a:pPr>
              <a:lnSpc>
                <a:spcPct val="80000"/>
              </a:lnSpc>
              <a:buFont typeface="Wingdings 3" pitchFamily="18" charset="2"/>
              <a:buNone/>
            </a:pPr>
            <a:endParaRPr lang="en-US" sz="1400" b="1" dirty="0">
              <a:solidFill>
                <a:srgbClr val="F45912"/>
              </a:solidFill>
            </a:endParaRPr>
          </a:p>
        </p:txBody>
      </p:sp>
      <p:sp>
        <p:nvSpPr>
          <p:cNvPr id="4" name="Slide Number Placeholder 3"/>
          <p:cNvSpPr>
            <a:spLocks noGrp="1"/>
          </p:cNvSpPr>
          <p:nvPr>
            <p:ph type="sldNum" sz="quarter" idx="12"/>
          </p:nvPr>
        </p:nvSpPr>
        <p:spPr/>
        <p:txBody>
          <a:bodyPr/>
          <a:lstStyle/>
          <a:p>
            <a:fld id="{AFB3D35C-6D23-4048-8B5E-D3DE7D3687D2}" type="slidenum">
              <a:rPr lang="en-US"/>
              <a:pPr/>
              <a:t>5</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703" y="338328"/>
            <a:ext cx="8229600" cy="1143000"/>
          </a:xfrm>
        </p:spPr>
        <p:txBody>
          <a:bodyPr/>
          <a:lstStyle/>
          <a:p>
            <a:r>
              <a:rPr lang="en-US" dirty="0" smtClean="0"/>
              <a:t>IBE Benefits</a:t>
            </a:r>
            <a:endParaRPr lang="en-US" dirty="0"/>
          </a:p>
        </p:txBody>
      </p:sp>
      <p:sp>
        <p:nvSpPr>
          <p:cNvPr id="3" name="Content Placeholder 2"/>
          <p:cNvSpPr>
            <a:spLocks noGrp="1"/>
          </p:cNvSpPr>
          <p:nvPr>
            <p:ph idx="1"/>
          </p:nvPr>
        </p:nvSpPr>
        <p:spPr>
          <a:xfrm>
            <a:off x="548640" y="1935480"/>
            <a:ext cx="8229600" cy="4389120"/>
          </a:xfrm>
        </p:spPr>
        <p:txBody>
          <a:bodyPr/>
          <a:lstStyle/>
          <a:p>
            <a:pPr>
              <a:lnSpc>
                <a:spcPct val="80000"/>
              </a:lnSpc>
              <a:buFont typeface="Wingdings 3" pitchFamily="18" charset="2"/>
              <a:buNone/>
            </a:pPr>
            <a:r>
              <a:rPr lang="en-US" sz="1800" b="1" dirty="0" smtClean="0">
                <a:solidFill>
                  <a:srgbClr val="F45912"/>
                </a:solidFill>
              </a:rPr>
              <a:t>Minimal System State</a:t>
            </a:r>
          </a:p>
          <a:p>
            <a:pPr>
              <a:lnSpc>
                <a:spcPct val="80000"/>
              </a:lnSpc>
            </a:pPr>
            <a:r>
              <a:rPr lang="en-US" sz="1800" dirty="0" smtClean="0"/>
              <a:t>Master Secret / Public Parameters (~50KB) all you need for disaster recovery</a:t>
            </a:r>
            <a:endParaRPr lang="en-US" sz="1800" b="1" dirty="0" smtClean="0">
              <a:solidFill>
                <a:srgbClr val="F45912"/>
              </a:solidFill>
            </a:endParaRPr>
          </a:p>
          <a:p>
            <a:pPr>
              <a:lnSpc>
                <a:spcPct val="80000"/>
              </a:lnSpc>
            </a:pPr>
            <a:r>
              <a:rPr lang="en-US" sz="1800" dirty="0" smtClean="0"/>
              <a:t>End user keys and message not stored on server</a:t>
            </a:r>
            <a:endParaRPr lang="en-US" sz="1800" b="1" dirty="0" smtClean="0">
              <a:solidFill>
                <a:srgbClr val="F45912"/>
              </a:solidFill>
            </a:endParaRPr>
          </a:p>
          <a:p>
            <a:pPr>
              <a:lnSpc>
                <a:spcPct val="80000"/>
              </a:lnSpc>
            </a:pPr>
            <a:r>
              <a:rPr lang="en-US" sz="1800" dirty="0" smtClean="0"/>
              <a:t>Server scalability not limited by number of messages</a:t>
            </a:r>
          </a:p>
          <a:p>
            <a:pPr>
              <a:lnSpc>
                <a:spcPct val="80000"/>
              </a:lnSpc>
              <a:buFont typeface="Wingdings 3" pitchFamily="18" charset="2"/>
              <a:buNone/>
            </a:pPr>
            <a:endParaRPr lang="en-US" sz="1800" b="1" dirty="0" smtClean="0">
              <a:solidFill>
                <a:srgbClr val="F45912"/>
              </a:solidFill>
            </a:endParaRPr>
          </a:p>
          <a:p>
            <a:pPr>
              <a:lnSpc>
                <a:spcPct val="80000"/>
              </a:lnSpc>
              <a:buFont typeface="Wingdings 3" pitchFamily="18" charset="2"/>
              <a:buNone/>
            </a:pPr>
            <a:r>
              <a:rPr lang="en-US" sz="1800" b="1" dirty="0" smtClean="0">
                <a:solidFill>
                  <a:srgbClr val="F45912"/>
                </a:solidFill>
              </a:rPr>
              <a:t>Benefits lead to:</a:t>
            </a:r>
          </a:p>
          <a:p>
            <a:pPr lvl="1">
              <a:lnSpc>
                <a:spcPct val="80000"/>
              </a:lnSpc>
              <a:buFont typeface="Wingdings" pitchFamily="2" charset="2"/>
              <a:buNone/>
            </a:pPr>
            <a:r>
              <a:rPr lang="en-US" sz="1800" b="1" dirty="0" smtClean="0">
                <a:solidFill>
                  <a:schemeClr val="tx1">
                    <a:lumMod val="95000"/>
                    <a:lumOff val="5000"/>
                  </a:schemeClr>
                </a:solidFill>
              </a:rPr>
              <a:t>High system usability</a:t>
            </a:r>
            <a:endParaRPr lang="en-US" sz="1800" dirty="0" smtClean="0">
              <a:solidFill>
                <a:schemeClr val="tx1">
                  <a:lumMod val="95000"/>
                  <a:lumOff val="5000"/>
                </a:schemeClr>
              </a:solidFill>
            </a:endParaRPr>
          </a:p>
          <a:p>
            <a:pPr lvl="1">
              <a:lnSpc>
                <a:spcPct val="80000"/>
              </a:lnSpc>
              <a:buFont typeface="Wingdings" pitchFamily="2" charset="2"/>
              <a:buNone/>
            </a:pPr>
            <a:r>
              <a:rPr lang="en-US" sz="1800" b="1" dirty="0" smtClean="0">
                <a:solidFill>
                  <a:schemeClr val="tx1">
                    <a:lumMod val="95000"/>
                    <a:lumOff val="5000"/>
                  </a:schemeClr>
                </a:solidFill>
              </a:rPr>
              <a:t>Highly scalable architecture</a:t>
            </a:r>
            <a:endParaRPr lang="en-US" sz="1800" dirty="0" smtClean="0">
              <a:solidFill>
                <a:schemeClr val="tx1">
                  <a:lumMod val="95000"/>
                  <a:lumOff val="5000"/>
                </a:schemeClr>
              </a:solidFill>
            </a:endParaRPr>
          </a:p>
          <a:p>
            <a:pPr lvl="1">
              <a:lnSpc>
                <a:spcPct val="80000"/>
              </a:lnSpc>
              <a:buFont typeface="Wingdings" pitchFamily="2" charset="2"/>
              <a:buNone/>
            </a:pPr>
            <a:r>
              <a:rPr lang="en-US" sz="1800" b="1" dirty="0" smtClean="0">
                <a:solidFill>
                  <a:schemeClr val="tx1">
                    <a:lumMod val="95000"/>
                    <a:lumOff val="5000"/>
                  </a:schemeClr>
                </a:solidFill>
              </a:rPr>
              <a:t>Low operational impact</a:t>
            </a:r>
          </a:p>
          <a:p>
            <a:pPr lvl="1">
              <a:lnSpc>
                <a:spcPct val="80000"/>
              </a:lnSpc>
              <a:buFont typeface="Wingdings" pitchFamily="2" charset="2"/>
              <a:buNone/>
            </a:pPr>
            <a:r>
              <a:rPr lang="en-US" sz="1800" b="1" dirty="0" smtClean="0">
                <a:solidFill>
                  <a:schemeClr val="tx1">
                    <a:lumMod val="95000"/>
                    <a:lumOff val="5000"/>
                  </a:schemeClr>
                </a:solidFill>
              </a:rPr>
              <a:t>Fully stateless operation</a:t>
            </a:r>
            <a:endParaRPr lang="en-US" sz="1800" dirty="0">
              <a:solidFill>
                <a:schemeClr val="tx1">
                  <a:lumMod val="95000"/>
                  <a:lumOff val="5000"/>
                </a:schemeClr>
              </a:solidFill>
            </a:endParaRPr>
          </a:p>
        </p:txBody>
      </p:sp>
      <p:sp>
        <p:nvSpPr>
          <p:cNvPr id="4" name="Slide Number Placeholder 3"/>
          <p:cNvSpPr>
            <a:spLocks noGrp="1"/>
          </p:cNvSpPr>
          <p:nvPr>
            <p:ph type="sldNum" sz="quarter" idx="12"/>
          </p:nvPr>
        </p:nvSpPr>
        <p:spPr/>
        <p:txBody>
          <a:bodyPr/>
          <a:lstStyle/>
          <a:p>
            <a:fld id="{AC97641D-AF14-42B5-8BC3-ECCED12C7F76}"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p:cNvSpPr>
            <a:spLocks noGrp="1" noChangeArrowheads="1"/>
          </p:cNvSpPr>
          <p:nvPr>
            <p:ph type="title"/>
          </p:nvPr>
        </p:nvSpPr>
        <p:spPr>
          <a:xfrm>
            <a:off x="912813" y="774700"/>
            <a:ext cx="7254875" cy="0"/>
          </a:xfrm>
        </p:spPr>
        <p:txBody>
          <a:bodyPr>
            <a:normAutofit fontScale="90000"/>
          </a:bodyPr>
          <a:lstStyle/>
          <a:p>
            <a:r>
              <a:rPr lang="en-US" sz="2400"/>
              <a:t>Public Key Infrastructure</a:t>
            </a:r>
            <a:br>
              <a:rPr lang="en-US" sz="2400"/>
            </a:br>
            <a:r>
              <a:rPr lang="en-US" sz="1900"/>
              <a:t>Certificate Server binds Identity to Public Key</a:t>
            </a:r>
            <a:endParaRPr lang="en-US" sz="1300"/>
          </a:p>
        </p:txBody>
      </p:sp>
      <p:sp>
        <p:nvSpPr>
          <p:cNvPr id="41" name="Slide Number Placeholder 3"/>
          <p:cNvSpPr>
            <a:spLocks noGrp="1"/>
          </p:cNvSpPr>
          <p:nvPr>
            <p:ph type="sldNum" sz="quarter" idx="12"/>
          </p:nvPr>
        </p:nvSpPr>
        <p:spPr/>
        <p:txBody>
          <a:bodyPr/>
          <a:lstStyle/>
          <a:p>
            <a:fld id="{6229957A-87D7-4509-B50E-D3EF97BCFCCE}" type="slidenum">
              <a:rPr lang="en-US"/>
              <a:pPr/>
              <a:t>7</a:t>
            </a:fld>
            <a:endParaRPr lang="en-US"/>
          </a:p>
        </p:txBody>
      </p:sp>
      <p:pic>
        <p:nvPicPr>
          <p:cNvPr id="849923" name="Picture 3" descr="AliceRight"/>
          <p:cNvPicPr>
            <a:picLocks noChangeAspect="1" noChangeArrowheads="1"/>
          </p:cNvPicPr>
          <p:nvPr/>
        </p:nvPicPr>
        <p:blipFill>
          <a:blip r:embed="rId4" cstate="print"/>
          <a:srcRect/>
          <a:stretch>
            <a:fillRect/>
          </a:stretch>
        </p:blipFill>
        <p:spPr bwMode="auto">
          <a:xfrm>
            <a:off x="1862138" y="4556125"/>
            <a:ext cx="646112" cy="703263"/>
          </a:xfrm>
          <a:prstGeom prst="rect">
            <a:avLst/>
          </a:prstGeom>
          <a:noFill/>
          <a:ln w="9525">
            <a:noFill/>
            <a:miter lim="800000"/>
            <a:headEnd/>
            <a:tailEnd/>
          </a:ln>
          <a:effectLst/>
        </p:spPr>
      </p:pic>
      <p:sp>
        <p:nvSpPr>
          <p:cNvPr id="849924" name="Rectangle 4"/>
          <p:cNvSpPr>
            <a:spLocks noChangeArrowheads="1"/>
          </p:cNvSpPr>
          <p:nvPr/>
        </p:nvSpPr>
        <p:spPr bwMode="auto">
          <a:xfrm>
            <a:off x="4603750" y="5715000"/>
            <a:ext cx="2012950" cy="393700"/>
          </a:xfrm>
          <a:prstGeom prst="rect">
            <a:avLst/>
          </a:prstGeom>
          <a:noFill/>
          <a:ln w="12700" cap="sq">
            <a:noFill/>
            <a:miter lim="800000"/>
            <a:headEnd type="none" w="sm" len="sm"/>
            <a:tailEnd type="none" w="sm" len="sm"/>
          </a:ln>
          <a:effectLst/>
        </p:spPr>
        <p:txBody>
          <a:bodyPr>
            <a:spAutoFit/>
          </a:bodyPr>
          <a:lstStyle/>
          <a:p>
            <a:pPr algn="ctr" eaLnBrk="1" hangingPunct="1">
              <a:lnSpc>
                <a:spcPct val="110000"/>
              </a:lnSpc>
              <a:spcBef>
                <a:spcPct val="20000"/>
              </a:spcBef>
              <a:buClr>
                <a:schemeClr val="tx2"/>
              </a:buClr>
              <a:buSzPct val="90000"/>
              <a:buFont typeface="Symbol" pitchFamily="18" charset="2"/>
              <a:buNone/>
            </a:pPr>
            <a:r>
              <a:rPr lang="en-US" sz="1800">
                <a:solidFill>
                  <a:srgbClr val="000000"/>
                </a:solidFill>
                <a:latin typeface="Arial" charset="0"/>
              </a:rPr>
              <a:t>bob@b.com</a:t>
            </a:r>
            <a:endParaRPr lang="en-US" sz="1800" b="1">
              <a:solidFill>
                <a:srgbClr val="000000"/>
              </a:solidFill>
              <a:latin typeface="Arial" charset="0"/>
            </a:endParaRPr>
          </a:p>
        </p:txBody>
      </p:sp>
      <p:graphicFrame>
        <p:nvGraphicFramePr>
          <p:cNvPr id="849925" name="Object 5"/>
          <p:cNvGraphicFramePr>
            <a:graphicFrameLocks noChangeAspect="1"/>
          </p:cNvGraphicFramePr>
          <p:nvPr/>
        </p:nvGraphicFramePr>
        <p:xfrm>
          <a:off x="5253038" y="4556125"/>
          <a:ext cx="633412" cy="746125"/>
        </p:xfrm>
        <a:graphic>
          <a:graphicData uri="http://schemas.openxmlformats.org/presentationml/2006/ole">
            <mc:AlternateContent xmlns:mc="http://schemas.openxmlformats.org/markup-compatibility/2006">
              <mc:Choice xmlns:v="urn:schemas-microsoft-com:vml" Requires="v">
                <p:oleObj spid="_x0000_s849937" name="Visio" r:id="rId5" imgW="632996" imgH="745927" progId="">
                  <p:embed/>
                </p:oleObj>
              </mc:Choice>
              <mc:Fallback>
                <p:oleObj name="Visio" r:id="rId5" imgW="632996" imgH="745927"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3038" y="4556125"/>
                        <a:ext cx="633412"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49926" name="Group 6"/>
          <p:cNvGrpSpPr>
            <a:grpSpLocks/>
          </p:cNvGrpSpPr>
          <p:nvPr/>
        </p:nvGrpSpPr>
        <p:grpSpPr bwMode="auto">
          <a:xfrm>
            <a:off x="2613025" y="4675188"/>
            <a:ext cx="2544763" cy="520700"/>
            <a:chOff x="1646" y="2945"/>
            <a:chExt cx="1603" cy="328"/>
          </a:xfrm>
        </p:grpSpPr>
        <p:sp>
          <p:nvSpPr>
            <p:cNvPr id="849927" name="Line 7"/>
            <p:cNvSpPr>
              <a:spLocks noChangeShapeType="1"/>
            </p:cNvSpPr>
            <p:nvPr/>
          </p:nvSpPr>
          <p:spPr bwMode="auto">
            <a:xfrm>
              <a:off x="1646" y="3099"/>
              <a:ext cx="1603" cy="5"/>
            </a:xfrm>
            <a:prstGeom prst="line">
              <a:avLst/>
            </a:prstGeom>
            <a:noFill/>
            <a:ln w="57150">
              <a:solidFill>
                <a:schemeClr val="bg2"/>
              </a:solidFill>
              <a:round/>
              <a:headEnd/>
              <a:tailEnd type="triangle" w="med" len="med"/>
            </a:ln>
            <a:effectLst/>
          </p:spPr>
          <p:txBody>
            <a:bodyPr wrap="none" anchor="ctr"/>
            <a:lstStyle/>
            <a:p>
              <a:endParaRPr lang="en-US"/>
            </a:p>
          </p:txBody>
        </p:sp>
        <p:grpSp>
          <p:nvGrpSpPr>
            <p:cNvPr id="849928" name="Group 8"/>
            <p:cNvGrpSpPr>
              <a:grpSpLocks/>
            </p:cNvGrpSpPr>
            <p:nvPr/>
          </p:nvGrpSpPr>
          <p:grpSpPr bwMode="auto">
            <a:xfrm>
              <a:off x="2256" y="2981"/>
              <a:ext cx="336" cy="240"/>
              <a:chOff x="2549" y="2206"/>
              <a:chExt cx="766" cy="372"/>
            </a:xfrm>
          </p:grpSpPr>
          <p:sp>
            <p:nvSpPr>
              <p:cNvPr id="849929" name="Rectangle 9"/>
              <p:cNvSpPr>
                <a:spLocks noChangeArrowheads="1"/>
              </p:cNvSpPr>
              <p:nvPr/>
            </p:nvSpPr>
            <p:spPr bwMode="auto">
              <a:xfrm>
                <a:off x="2554" y="2211"/>
                <a:ext cx="760" cy="367"/>
              </a:xfrm>
              <a:prstGeom prst="rect">
                <a:avLst/>
              </a:prstGeom>
              <a:solidFill>
                <a:schemeClr val="accent1"/>
              </a:solidFill>
              <a:ln w="12700" cap="sq">
                <a:solidFill>
                  <a:srgbClr val="000000"/>
                </a:solidFill>
                <a:miter lim="800000"/>
                <a:headEnd type="none" w="lg" len="lg"/>
                <a:tailEnd type="none" w="lg" len="lg"/>
              </a:ln>
              <a:effectLst/>
            </p:spPr>
            <p:txBody>
              <a:bodyPr wrap="none" anchor="ctr"/>
              <a:lstStyle/>
              <a:p>
                <a:endParaRPr lang="en-US"/>
              </a:p>
            </p:txBody>
          </p:sp>
          <p:sp>
            <p:nvSpPr>
              <p:cNvPr id="849930" name="Line 10"/>
              <p:cNvSpPr>
                <a:spLocks noChangeShapeType="1"/>
              </p:cNvSpPr>
              <p:nvPr/>
            </p:nvSpPr>
            <p:spPr bwMode="auto">
              <a:xfrm>
                <a:off x="2549" y="2206"/>
                <a:ext cx="386" cy="221"/>
              </a:xfrm>
              <a:prstGeom prst="line">
                <a:avLst/>
              </a:prstGeom>
              <a:noFill/>
              <a:ln w="12700" cap="sq">
                <a:solidFill>
                  <a:srgbClr val="000000"/>
                </a:solidFill>
                <a:round/>
                <a:headEnd type="none" w="lg" len="lg"/>
                <a:tailEnd type="none" w="lg" len="lg"/>
              </a:ln>
              <a:effectLst/>
            </p:spPr>
            <p:txBody>
              <a:bodyPr wrap="none"/>
              <a:lstStyle/>
              <a:p>
                <a:endParaRPr lang="en-US"/>
              </a:p>
            </p:txBody>
          </p:sp>
          <p:sp>
            <p:nvSpPr>
              <p:cNvPr id="849931" name="Line 11"/>
              <p:cNvSpPr>
                <a:spLocks noChangeShapeType="1"/>
              </p:cNvSpPr>
              <p:nvPr/>
            </p:nvSpPr>
            <p:spPr bwMode="auto">
              <a:xfrm flipV="1">
                <a:off x="2935" y="2206"/>
                <a:ext cx="380" cy="221"/>
              </a:xfrm>
              <a:prstGeom prst="line">
                <a:avLst/>
              </a:prstGeom>
              <a:noFill/>
              <a:ln w="12700" cap="sq">
                <a:solidFill>
                  <a:srgbClr val="000000"/>
                </a:solidFill>
                <a:round/>
                <a:headEnd type="none" w="lg" len="lg"/>
                <a:tailEnd type="none" w="lg" len="lg"/>
              </a:ln>
              <a:effectLst/>
            </p:spPr>
            <p:txBody>
              <a:bodyPr wrap="none"/>
              <a:lstStyle/>
              <a:p>
                <a:endParaRPr lang="en-US"/>
              </a:p>
            </p:txBody>
          </p:sp>
        </p:grpSp>
        <p:graphicFrame>
          <p:nvGraphicFramePr>
            <p:cNvPr id="849932" name="Object 12"/>
            <p:cNvGraphicFramePr>
              <a:graphicFrameLocks noChangeAspect="1"/>
            </p:cNvGraphicFramePr>
            <p:nvPr/>
          </p:nvGraphicFramePr>
          <p:xfrm>
            <a:off x="2325" y="2945"/>
            <a:ext cx="203" cy="328"/>
          </p:xfrm>
          <a:graphic>
            <a:graphicData uri="http://schemas.openxmlformats.org/presentationml/2006/ole">
              <mc:AlternateContent xmlns:mc="http://schemas.openxmlformats.org/markup-compatibility/2006">
                <mc:Choice xmlns:v="urn:schemas-microsoft-com:vml" Requires="v">
                  <p:oleObj spid="_x0000_s849938" name="Photo Editor Photo" r:id="rId7" imgW="600159" imgH="971686" progId="">
                    <p:embed/>
                  </p:oleObj>
                </mc:Choice>
                <mc:Fallback>
                  <p:oleObj name="Photo Editor Photo" r:id="rId7" imgW="600159" imgH="971686" progId="">
                    <p:embed/>
                    <p:pic>
                      <p:nvPicPr>
                        <p:cNvPr id="0" name="Picture 12"/>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25" y="2945"/>
                          <a:ext cx="203"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849933" name="Rectangle 13"/>
          <p:cNvSpPr>
            <a:spLocks noChangeArrowheads="1"/>
          </p:cNvSpPr>
          <p:nvPr/>
        </p:nvSpPr>
        <p:spPr bwMode="auto">
          <a:xfrm>
            <a:off x="1381125" y="5715000"/>
            <a:ext cx="1692275" cy="393700"/>
          </a:xfrm>
          <a:prstGeom prst="rect">
            <a:avLst/>
          </a:prstGeom>
          <a:noFill/>
          <a:ln w="12700" cap="sq">
            <a:noFill/>
            <a:miter lim="800000"/>
            <a:headEnd type="none" w="sm" len="sm"/>
            <a:tailEnd type="none" w="sm" len="sm"/>
          </a:ln>
          <a:effectLst/>
        </p:spPr>
        <p:txBody>
          <a:bodyPr>
            <a:spAutoFit/>
          </a:bodyPr>
          <a:lstStyle/>
          <a:p>
            <a:pPr algn="ctr" eaLnBrk="1" hangingPunct="1">
              <a:lnSpc>
                <a:spcPct val="110000"/>
              </a:lnSpc>
              <a:spcBef>
                <a:spcPct val="20000"/>
              </a:spcBef>
              <a:buClr>
                <a:schemeClr val="tx2"/>
              </a:buClr>
              <a:buSzPct val="90000"/>
              <a:buFont typeface="Symbol" pitchFamily="18" charset="2"/>
              <a:buNone/>
            </a:pPr>
            <a:r>
              <a:rPr lang="en-US" sz="1800">
                <a:solidFill>
                  <a:srgbClr val="000000"/>
                </a:solidFill>
                <a:latin typeface="Arial" charset="0"/>
              </a:rPr>
              <a:t>alice@a.com</a:t>
            </a:r>
          </a:p>
        </p:txBody>
      </p:sp>
      <p:grpSp>
        <p:nvGrpSpPr>
          <p:cNvPr id="849934" name="Group 14"/>
          <p:cNvGrpSpPr>
            <a:grpSpLocks/>
          </p:cNvGrpSpPr>
          <p:nvPr/>
        </p:nvGrpSpPr>
        <p:grpSpPr bwMode="auto">
          <a:xfrm>
            <a:off x="4289425" y="2871788"/>
            <a:ext cx="1169988" cy="1612900"/>
            <a:chOff x="2702" y="1809"/>
            <a:chExt cx="737" cy="1016"/>
          </a:xfrm>
        </p:grpSpPr>
        <p:sp>
          <p:nvSpPr>
            <p:cNvPr id="849935" name="Line 15"/>
            <p:cNvSpPr>
              <a:spLocks noChangeShapeType="1"/>
            </p:cNvSpPr>
            <p:nvPr/>
          </p:nvSpPr>
          <p:spPr bwMode="auto">
            <a:xfrm flipV="1">
              <a:off x="3411" y="1809"/>
              <a:ext cx="4" cy="1016"/>
            </a:xfrm>
            <a:prstGeom prst="line">
              <a:avLst/>
            </a:prstGeom>
            <a:noFill/>
            <a:ln w="57150">
              <a:solidFill>
                <a:schemeClr val="bg2"/>
              </a:solidFill>
              <a:round/>
              <a:headEnd/>
              <a:tailEnd type="triangle" w="med" len="med"/>
            </a:ln>
            <a:effectLst/>
          </p:spPr>
          <p:txBody>
            <a:bodyPr wrap="none" anchor="ctr"/>
            <a:lstStyle/>
            <a:p>
              <a:endParaRPr lang="en-US"/>
            </a:p>
          </p:txBody>
        </p:sp>
        <p:sp>
          <p:nvSpPr>
            <p:cNvPr id="849936" name="Text Box 16"/>
            <p:cNvSpPr txBox="1">
              <a:spLocks noChangeArrowheads="1"/>
            </p:cNvSpPr>
            <p:nvPr/>
          </p:nvSpPr>
          <p:spPr bwMode="auto">
            <a:xfrm>
              <a:off x="2702" y="2106"/>
              <a:ext cx="737" cy="460"/>
            </a:xfrm>
            <a:prstGeom prst="rect">
              <a:avLst/>
            </a:prstGeom>
            <a:noFill/>
            <a:ln w="12700" cap="sq">
              <a:noFill/>
              <a:miter lim="800000"/>
              <a:headEnd type="none" w="lg" len="lg"/>
              <a:tailEnd type="none" w="lg" len="lg"/>
            </a:ln>
            <a:effectLst/>
          </p:spPr>
          <p:txBody>
            <a:bodyPr wrap="none">
              <a:spAutoFit/>
            </a:bodyPr>
            <a:lstStyle/>
            <a:p>
              <a:pPr algn="ctr"/>
              <a:r>
                <a:rPr lang="en-US" sz="1400">
                  <a:latin typeface="Arial" charset="0"/>
                </a:rPr>
                <a:t>Send </a:t>
              </a:r>
              <a:br>
                <a:rPr lang="en-US" sz="1400">
                  <a:latin typeface="Arial" charset="0"/>
                </a:rPr>
              </a:br>
              <a:r>
                <a:rPr lang="en-US" sz="1400">
                  <a:solidFill>
                    <a:srgbClr val="0000FF"/>
                  </a:solidFill>
                  <a:latin typeface="Arial" charset="0"/>
                </a:rPr>
                <a:t>Public Key</a:t>
              </a:r>
              <a:r>
                <a:rPr lang="en-US" sz="1400">
                  <a:latin typeface="Arial" charset="0"/>
                </a:rPr>
                <a:t>,</a:t>
              </a:r>
            </a:p>
            <a:p>
              <a:pPr algn="ctr"/>
              <a:r>
                <a:rPr lang="en-US" sz="1400">
                  <a:latin typeface="Arial" charset="0"/>
                </a:rPr>
                <a:t>Authenticate</a:t>
              </a:r>
              <a:endParaRPr lang="de-DE" sz="1400">
                <a:latin typeface="Arial" charset="0"/>
              </a:endParaRPr>
            </a:p>
          </p:txBody>
        </p:sp>
      </p:grpSp>
      <p:grpSp>
        <p:nvGrpSpPr>
          <p:cNvPr id="849937" name="Group 17"/>
          <p:cNvGrpSpPr>
            <a:grpSpLocks/>
          </p:cNvGrpSpPr>
          <p:nvPr/>
        </p:nvGrpSpPr>
        <p:grpSpPr bwMode="auto">
          <a:xfrm>
            <a:off x="5635625" y="2884488"/>
            <a:ext cx="982663" cy="1603375"/>
            <a:chOff x="3550" y="1817"/>
            <a:chExt cx="619" cy="1010"/>
          </a:xfrm>
        </p:grpSpPr>
        <p:sp>
          <p:nvSpPr>
            <p:cNvPr id="849938" name="Line 18"/>
            <p:cNvSpPr>
              <a:spLocks noChangeShapeType="1"/>
            </p:cNvSpPr>
            <p:nvPr/>
          </p:nvSpPr>
          <p:spPr bwMode="auto">
            <a:xfrm>
              <a:off x="3559" y="1817"/>
              <a:ext cx="6" cy="1010"/>
            </a:xfrm>
            <a:prstGeom prst="line">
              <a:avLst/>
            </a:prstGeom>
            <a:noFill/>
            <a:ln w="57150">
              <a:solidFill>
                <a:schemeClr val="bg2"/>
              </a:solidFill>
              <a:round/>
              <a:headEnd/>
              <a:tailEnd type="triangle" w="med" len="med"/>
            </a:ln>
            <a:effectLst/>
          </p:spPr>
          <p:txBody>
            <a:bodyPr wrap="none" anchor="ctr"/>
            <a:lstStyle/>
            <a:p>
              <a:endParaRPr lang="en-US"/>
            </a:p>
          </p:txBody>
        </p:sp>
        <p:sp>
          <p:nvSpPr>
            <p:cNvPr id="849939" name="Text Box 19"/>
            <p:cNvSpPr txBox="1">
              <a:spLocks noChangeArrowheads="1"/>
            </p:cNvSpPr>
            <p:nvPr/>
          </p:nvSpPr>
          <p:spPr bwMode="auto">
            <a:xfrm>
              <a:off x="3550" y="2132"/>
              <a:ext cx="619" cy="326"/>
            </a:xfrm>
            <a:prstGeom prst="rect">
              <a:avLst/>
            </a:prstGeom>
            <a:noFill/>
            <a:ln w="12700" cap="sq">
              <a:noFill/>
              <a:miter lim="800000"/>
              <a:headEnd type="none" w="lg" len="lg"/>
              <a:tailEnd type="none" w="lg" len="lg"/>
            </a:ln>
            <a:effectLst/>
          </p:spPr>
          <p:txBody>
            <a:bodyPr wrap="none">
              <a:spAutoFit/>
            </a:bodyPr>
            <a:lstStyle/>
            <a:p>
              <a:pPr algn="ctr"/>
              <a:r>
                <a:rPr lang="en-US" sz="1400">
                  <a:latin typeface="Arial" charset="0"/>
                </a:rPr>
                <a:t>Receive</a:t>
              </a:r>
              <a:br>
                <a:rPr lang="en-US" sz="1400">
                  <a:latin typeface="Arial" charset="0"/>
                </a:rPr>
              </a:br>
              <a:r>
                <a:rPr lang="en-US" sz="1400">
                  <a:solidFill>
                    <a:srgbClr val="0000FF"/>
                  </a:solidFill>
                  <a:latin typeface="Arial" charset="0"/>
                </a:rPr>
                <a:t>Certificate</a:t>
              </a:r>
              <a:endParaRPr lang="de-DE" sz="1400">
                <a:solidFill>
                  <a:srgbClr val="0000FF"/>
                </a:solidFill>
                <a:latin typeface="Arial" charset="0"/>
              </a:endParaRPr>
            </a:p>
          </p:txBody>
        </p:sp>
      </p:grpSp>
      <p:grpSp>
        <p:nvGrpSpPr>
          <p:cNvPr id="849940" name="Group 20"/>
          <p:cNvGrpSpPr>
            <a:grpSpLocks/>
          </p:cNvGrpSpPr>
          <p:nvPr/>
        </p:nvGrpSpPr>
        <p:grpSpPr bwMode="auto">
          <a:xfrm>
            <a:off x="4386263" y="1460500"/>
            <a:ext cx="2921000" cy="1652588"/>
            <a:chOff x="2763" y="920"/>
            <a:chExt cx="1840" cy="1041"/>
          </a:xfrm>
        </p:grpSpPr>
        <p:sp>
          <p:nvSpPr>
            <p:cNvPr id="849941" name="Rectangle 21"/>
            <p:cNvSpPr>
              <a:spLocks noChangeArrowheads="1"/>
            </p:cNvSpPr>
            <p:nvPr/>
          </p:nvSpPr>
          <p:spPr bwMode="auto">
            <a:xfrm>
              <a:off x="2763" y="1316"/>
              <a:ext cx="1321" cy="455"/>
            </a:xfrm>
            <a:prstGeom prst="rect">
              <a:avLst/>
            </a:prstGeom>
            <a:solidFill>
              <a:schemeClr val="accent1"/>
            </a:solidFill>
            <a:ln w="12700" cap="sq">
              <a:solidFill>
                <a:schemeClr val="tx1"/>
              </a:solidFill>
              <a:miter lim="800000"/>
              <a:headEnd type="none" w="lg" len="lg"/>
              <a:tailEnd type="none" w="lg" len="lg"/>
            </a:ln>
            <a:effectLst/>
          </p:spPr>
          <p:txBody>
            <a:bodyPr wrap="none" anchor="ctr"/>
            <a:lstStyle/>
            <a:p>
              <a:endParaRPr lang="en-US"/>
            </a:p>
          </p:txBody>
        </p:sp>
        <p:sp>
          <p:nvSpPr>
            <p:cNvPr id="849942" name="Text Box 22"/>
            <p:cNvSpPr txBox="1">
              <a:spLocks noChangeArrowheads="1"/>
            </p:cNvSpPr>
            <p:nvPr/>
          </p:nvSpPr>
          <p:spPr bwMode="auto">
            <a:xfrm>
              <a:off x="2953" y="1379"/>
              <a:ext cx="952" cy="167"/>
            </a:xfrm>
            <a:prstGeom prst="rect">
              <a:avLst/>
            </a:prstGeom>
            <a:noFill/>
            <a:ln w="12700" cap="sq">
              <a:noFill/>
              <a:miter lim="800000"/>
              <a:headEnd type="none" w="lg" len="lg"/>
              <a:tailEnd type="none" w="lg" len="lg"/>
            </a:ln>
            <a:effectLst/>
          </p:spPr>
          <p:txBody>
            <a:bodyPr>
              <a:spAutoFit/>
            </a:bodyPr>
            <a:lstStyle/>
            <a:p>
              <a:pPr algn="ctr">
                <a:lnSpc>
                  <a:spcPct val="80000"/>
                </a:lnSpc>
              </a:pPr>
              <a:r>
                <a:rPr lang="en-US" sz="1400" dirty="0">
                  <a:solidFill>
                    <a:schemeClr val="accent3">
                      <a:lumMod val="40000"/>
                      <a:lumOff val="60000"/>
                    </a:schemeClr>
                  </a:solidFill>
                  <a:latin typeface="Arial" charset="0"/>
                </a:rPr>
                <a:t>CA Signing Key</a:t>
              </a:r>
              <a:endParaRPr lang="de-DE" sz="1400" dirty="0">
                <a:solidFill>
                  <a:schemeClr val="accent3">
                    <a:lumMod val="40000"/>
                    <a:lumOff val="60000"/>
                  </a:schemeClr>
                </a:solidFill>
                <a:latin typeface="Arial" charset="0"/>
              </a:endParaRPr>
            </a:p>
          </p:txBody>
        </p:sp>
        <p:sp>
          <p:nvSpPr>
            <p:cNvPr id="849943" name="Rectangle 23"/>
            <p:cNvSpPr>
              <a:spLocks noChangeArrowheads="1"/>
            </p:cNvSpPr>
            <p:nvPr/>
          </p:nvSpPr>
          <p:spPr bwMode="auto">
            <a:xfrm>
              <a:off x="2840" y="920"/>
              <a:ext cx="1224" cy="364"/>
            </a:xfrm>
            <a:prstGeom prst="rect">
              <a:avLst/>
            </a:prstGeom>
            <a:noFill/>
            <a:ln w="12700" cap="sq">
              <a:noFill/>
              <a:miter lim="800000"/>
              <a:headEnd type="none" w="sm" len="sm"/>
              <a:tailEnd type="none" w="sm" len="sm"/>
            </a:ln>
            <a:effectLst/>
          </p:spPr>
          <p:txBody>
            <a:bodyPr>
              <a:spAutoFit/>
            </a:bodyPr>
            <a:lstStyle/>
            <a:p>
              <a:pPr algn="ctr" eaLnBrk="1" hangingPunct="1">
                <a:lnSpc>
                  <a:spcPct val="70000"/>
                </a:lnSpc>
                <a:spcBef>
                  <a:spcPct val="20000"/>
                </a:spcBef>
                <a:buClr>
                  <a:schemeClr val="tx2"/>
                </a:buClr>
                <a:buSzPct val="90000"/>
                <a:buFont typeface="Symbol" pitchFamily="18" charset="2"/>
                <a:buNone/>
              </a:pPr>
              <a:r>
                <a:rPr lang="en-US" sz="2000">
                  <a:solidFill>
                    <a:srgbClr val="000000"/>
                  </a:solidFill>
                  <a:latin typeface="Arial" charset="0"/>
                </a:rPr>
                <a:t>Certification</a:t>
              </a:r>
            </a:p>
            <a:p>
              <a:pPr algn="ctr" eaLnBrk="1" hangingPunct="1">
                <a:lnSpc>
                  <a:spcPct val="70000"/>
                </a:lnSpc>
                <a:spcBef>
                  <a:spcPct val="20000"/>
                </a:spcBef>
                <a:buClr>
                  <a:schemeClr val="tx2"/>
                </a:buClr>
                <a:buSzPct val="90000"/>
                <a:buFont typeface="Symbol" pitchFamily="18" charset="2"/>
                <a:buNone/>
              </a:pPr>
              <a:r>
                <a:rPr lang="en-US" sz="2000">
                  <a:solidFill>
                    <a:srgbClr val="000000"/>
                  </a:solidFill>
                  <a:latin typeface="Arial" charset="0"/>
                </a:rPr>
                <a:t>Authority</a:t>
              </a:r>
            </a:p>
          </p:txBody>
        </p:sp>
        <p:sp>
          <p:nvSpPr>
            <p:cNvPr id="849944" name="Text Box 24"/>
            <p:cNvSpPr txBox="1">
              <a:spLocks noChangeArrowheads="1"/>
            </p:cNvSpPr>
            <p:nvPr/>
          </p:nvSpPr>
          <p:spPr bwMode="auto">
            <a:xfrm>
              <a:off x="3747" y="1809"/>
              <a:ext cx="856" cy="152"/>
            </a:xfrm>
            <a:prstGeom prst="rect">
              <a:avLst/>
            </a:prstGeom>
            <a:noFill/>
            <a:ln w="12700" cap="sq">
              <a:noFill/>
              <a:miter lim="800000"/>
              <a:headEnd type="none" w="lg" len="lg"/>
              <a:tailEnd type="none" w="lg" len="lg"/>
            </a:ln>
            <a:effectLst/>
          </p:spPr>
          <p:txBody>
            <a:bodyPr>
              <a:spAutoFit/>
            </a:bodyPr>
            <a:lstStyle/>
            <a:p>
              <a:pPr algn="ctr">
                <a:lnSpc>
                  <a:spcPct val="70000"/>
                </a:lnSpc>
              </a:pPr>
              <a:r>
                <a:rPr lang="en-US" sz="1400">
                  <a:solidFill>
                    <a:srgbClr val="0000FF"/>
                  </a:solidFill>
                  <a:latin typeface="Arial" charset="0"/>
                </a:rPr>
                <a:t>CA Public Key</a:t>
              </a:r>
              <a:endParaRPr lang="de-DE" sz="1400">
                <a:solidFill>
                  <a:srgbClr val="0000FF"/>
                </a:solidFill>
                <a:latin typeface="Arial" charset="0"/>
              </a:endParaRPr>
            </a:p>
          </p:txBody>
        </p:sp>
        <p:cxnSp>
          <p:nvCxnSpPr>
            <p:cNvPr id="849945" name="AutoShape 25"/>
            <p:cNvCxnSpPr>
              <a:cxnSpLocks noChangeShapeType="1"/>
              <a:stCxn id="849942" idx="3"/>
              <a:endCxn id="849944" idx="0"/>
            </p:cNvCxnSpPr>
            <p:nvPr/>
          </p:nvCxnSpPr>
          <p:spPr bwMode="auto">
            <a:xfrm>
              <a:off x="3905" y="1462"/>
              <a:ext cx="270" cy="347"/>
            </a:xfrm>
            <a:prstGeom prst="bentConnector2">
              <a:avLst/>
            </a:prstGeom>
            <a:noFill/>
            <a:ln w="28575">
              <a:solidFill>
                <a:schemeClr val="bg2"/>
              </a:solidFill>
              <a:prstDash val="sysDot"/>
              <a:miter lim="800000"/>
              <a:headEnd type="none" w="lg" len="lg"/>
              <a:tailEnd type="triangle" w="med" len="sm"/>
            </a:ln>
            <a:effectLst/>
          </p:spPr>
        </p:cxnSp>
      </p:grpSp>
      <p:grpSp>
        <p:nvGrpSpPr>
          <p:cNvPr id="849946" name="Group 26"/>
          <p:cNvGrpSpPr>
            <a:grpSpLocks/>
          </p:cNvGrpSpPr>
          <p:nvPr/>
        </p:nvGrpSpPr>
        <p:grpSpPr bwMode="auto">
          <a:xfrm>
            <a:off x="1571625" y="2025650"/>
            <a:ext cx="2806700" cy="1352550"/>
            <a:chOff x="990" y="1276"/>
            <a:chExt cx="1768" cy="852"/>
          </a:xfrm>
        </p:grpSpPr>
        <p:sp>
          <p:nvSpPr>
            <p:cNvPr id="849947" name="AutoShape 27"/>
            <p:cNvSpPr>
              <a:spLocks noChangeArrowheads="1"/>
            </p:cNvSpPr>
            <p:nvPr/>
          </p:nvSpPr>
          <p:spPr bwMode="auto">
            <a:xfrm>
              <a:off x="1259" y="1692"/>
              <a:ext cx="733" cy="436"/>
            </a:xfrm>
            <a:prstGeom prst="can">
              <a:avLst>
                <a:gd name="adj" fmla="val 25000"/>
              </a:avLst>
            </a:prstGeom>
            <a:solidFill>
              <a:schemeClr val="accent1"/>
            </a:solidFill>
            <a:ln w="12700" cap="sq">
              <a:solidFill>
                <a:schemeClr val="tx1"/>
              </a:solidFill>
              <a:round/>
              <a:headEnd type="none" w="lg" len="lg"/>
              <a:tailEnd type="none" w="lg" len="lg"/>
            </a:ln>
            <a:effectLst/>
          </p:spPr>
          <p:txBody>
            <a:bodyPr wrap="none" anchor="ctr"/>
            <a:lstStyle/>
            <a:p>
              <a:endParaRPr lang="en-US"/>
            </a:p>
          </p:txBody>
        </p:sp>
        <p:sp>
          <p:nvSpPr>
            <p:cNvPr id="849948" name="Rectangle 28"/>
            <p:cNvSpPr>
              <a:spLocks noChangeArrowheads="1"/>
            </p:cNvSpPr>
            <p:nvPr/>
          </p:nvSpPr>
          <p:spPr bwMode="auto">
            <a:xfrm>
              <a:off x="990" y="1276"/>
              <a:ext cx="1224" cy="404"/>
            </a:xfrm>
            <a:prstGeom prst="rect">
              <a:avLst/>
            </a:prstGeom>
            <a:noFill/>
            <a:ln w="12700" cap="sq">
              <a:noFill/>
              <a:miter lim="800000"/>
              <a:headEnd type="none" w="sm" len="sm"/>
              <a:tailEnd type="none" w="sm" len="sm"/>
            </a:ln>
            <a:effectLst/>
          </p:spPr>
          <p:txBody>
            <a:bodyPr>
              <a:spAutoFit/>
            </a:bodyPr>
            <a:lstStyle/>
            <a:p>
              <a:pPr algn="ctr" eaLnBrk="1" hangingPunct="1">
                <a:lnSpc>
                  <a:spcPct val="90000"/>
                </a:lnSpc>
                <a:spcBef>
                  <a:spcPct val="20000"/>
                </a:spcBef>
                <a:buClr>
                  <a:schemeClr val="tx2"/>
                </a:buClr>
                <a:buSzPct val="90000"/>
                <a:buFont typeface="Symbol" pitchFamily="18" charset="2"/>
                <a:buNone/>
              </a:pPr>
              <a:r>
                <a:rPr lang="en-US" sz="2000">
                  <a:solidFill>
                    <a:srgbClr val="000000"/>
                  </a:solidFill>
                  <a:latin typeface="Arial" charset="0"/>
                </a:rPr>
                <a:t>Certificate Server</a:t>
              </a:r>
            </a:p>
          </p:txBody>
        </p:sp>
        <p:sp>
          <p:nvSpPr>
            <p:cNvPr id="849949" name="Line 29"/>
            <p:cNvSpPr>
              <a:spLocks noChangeShapeType="1"/>
            </p:cNvSpPr>
            <p:nvPr/>
          </p:nvSpPr>
          <p:spPr bwMode="auto">
            <a:xfrm flipH="1">
              <a:off x="2007" y="1524"/>
              <a:ext cx="751" cy="387"/>
            </a:xfrm>
            <a:prstGeom prst="line">
              <a:avLst/>
            </a:prstGeom>
            <a:noFill/>
            <a:ln w="57150">
              <a:solidFill>
                <a:schemeClr val="bg2"/>
              </a:solidFill>
              <a:round/>
              <a:headEnd/>
              <a:tailEnd type="triangle" w="med" len="med"/>
            </a:ln>
            <a:effectLst/>
          </p:spPr>
          <p:txBody>
            <a:bodyPr wrap="none" anchor="ctr"/>
            <a:lstStyle/>
            <a:p>
              <a:endParaRPr lang="en-US"/>
            </a:p>
          </p:txBody>
        </p:sp>
        <p:sp>
          <p:nvSpPr>
            <p:cNvPr id="849950" name="Text Box 30"/>
            <p:cNvSpPr txBox="1">
              <a:spLocks noChangeArrowheads="1"/>
            </p:cNvSpPr>
            <p:nvPr/>
          </p:nvSpPr>
          <p:spPr bwMode="auto">
            <a:xfrm>
              <a:off x="2046" y="1319"/>
              <a:ext cx="619" cy="326"/>
            </a:xfrm>
            <a:prstGeom prst="rect">
              <a:avLst/>
            </a:prstGeom>
            <a:noFill/>
            <a:ln w="12700" cap="sq">
              <a:noFill/>
              <a:miter lim="800000"/>
              <a:headEnd type="none" w="lg" len="lg"/>
              <a:tailEnd type="none" w="lg" len="lg"/>
            </a:ln>
            <a:effectLst/>
          </p:spPr>
          <p:txBody>
            <a:bodyPr wrap="none">
              <a:spAutoFit/>
            </a:bodyPr>
            <a:lstStyle/>
            <a:p>
              <a:pPr algn="ctr"/>
              <a:r>
                <a:rPr lang="en-US" sz="1400">
                  <a:latin typeface="Arial" charset="0"/>
                </a:rPr>
                <a:t>Store</a:t>
              </a:r>
              <a:br>
                <a:rPr lang="en-US" sz="1400">
                  <a:latin typeface="Arial" charset="0"/>
                </a:rPr>
              </a:br>
              <a:r>
                <a:rPr lang="en-US" sz="1400">
                  <a:solidFill>
                    <a:srgbClr val="0000FF"/>
                  </a:solidFill>
                  <a:latin typeface="Arial" charset="0"/>
                </a:rPr>
                <a:t>Certificate</a:t>
              </a:r>
              <a:endParaRPr lang="de-DE" sz="1400">
                <a:solidFill>
                  <a:srgbClr val="0000FF"/>
                </a:solidFill>
                <a:latin typeface="Arial" charset="0"/>
              </a:endParaRPr>
            </a:p>
          </p:txBody>
        </p:sp>
      </p:grpSp>
      <p:grpSp>
        <p:nvGrpSpPr>
          <p:cNvPr id="849951" name="Group 31"/>
          <p:cNvGrpSpPr>
            <a:grpSpLocks/>
          </p:cNvGrpSpPr>
          <p:nvPr/>
        </p:nvGrpSpPr>
        <p:grpSpPr bwMode="auto">
          <a:xfrm>
            <a:off x="217488" y="3379788"/>
            <a:ext cx="2616200" cy="1074737"/>
            <a:chOff x="137" y="2129"/>
            <a:chExt cx="1648" cy="677"/>
          </a:xfrm>
        </p:grpSpPr>
        <p:sp>
          <p:nvSpPr>
            <p:cNvPr id="849952" name="Line 32"/>
            <p:cNvSpPr>
              <a:spLocks noChangeShapeType="1"/>
            </p:cNvSpPr>
            <p:nvPr/>
          </p:nvSpPr>
          <p:spPr bwMode="auto">
            <a:xfrm flipH="1">
              <a:off x="1457" y="2129"/>
              <a:ext cx="134" cy="677"/>
            </a:xfrm>
            <a:prstGeom prst="line">
              <a:avLst/>
            </a:prstGeom>
            <a:noFill/>
            <a:ln w="57150">
              <a:solidFill>
                <a:schemeClr val="bg2"/>
              </a:solidFill>
              <a:round/>
              <a:headEnd type="triangle" w="med" len="med"/>
              <a:tailEnd type="triangle" w="med" len="med"/>
            </a:ln>
            <a:effectLst/>
          </p:spPr>
          <p:txBody>
            <a:bodyPr wrap="none" anchor="ctr"/>
            <a:lstStyle/>
            <a:p>
              <a:endParaRPr lang="en-US"/>
            </a:p>
          </p:txBody>
        </p:sp>
        <p:sp>
          <p:nvSpPr>
            <p:cNvPr id="849953" name="Text Box 33"/>
            <p:cNvSpPr txBox="1">
              <a:spLocks noChangeArrowheads="1"/>
            </p:cNvSpPr>
            <p:nvPr/>
          </p:nvSpPr>
          <p:spPr bwMode="auto">
            <a:xfrm>
              <a:off x="137" y="2188"/>
              <a:ext cx="1648" cy="460"/>
            </a:xfrm>
            <a:prstGeom prst="rect">
              <a:avLst/>
            </a:prstGeom>
            <a:noFill/>
            <a:ln w="12700" cap="sq">
              <a:noFill/>
              <a:miter lim="800000"/>
              <a:headEnd type="none" w="lg" len="lg"/>
              <a:tailEnd type="none" w="lg" len="lg"/>
            </a:ln>
            <a:effectLst/>
          </p:spPr>
          <p:txBody>
            <a:bodyPr>
              <a:spAutoFit/>
            </a:bodyPr>
            <a:lstStyle/>
            <a:p>
              <a:pPr algn="ctr"/>
              <a:r>
                <a:rPr lang="en-US" sz="1400">
                  <a:latin typeface="Arial" charset="0"/>
                </a:rPr>
                <a:t>Look up </a:t>
              </a:r>
              <a:br>
                <a:rPr lang="en-US" sz="1400">
                  <a:latin typeface="Arial" charset="0"/>
                </a:rPr>
              </a:br>
              <a:r>
                <a:rPr lang="en-US" sz="1400">
                  <a:solidFill>
                    <a:srgbClr val="0000FF"/>
                  </a:solidFill>
                  <a:latin typeface="Arial" charset="0"/>
                </a:rPr>
                <a:t>Bob’s Certificate</a:t>
              </a:r>
              <a:r>
                <a:rPr lang="en-US" sz="1400">
                  <a:latin typeface="Arial" charset="0"/>
                </a:rPr>
                <a:t>,</a:t>
              </a:r>
            </a:p>
            <a:p>
              <a:pPr algn="ctr"/>
              <a:r>
                <a:rPr lang="en-US" sz="1400">
                  <a:latin typeface="Arial" charset="0"/>
                </a:rPr>
                <a:t>Check revocation</a:t>
              </a:r>
              <a:endParaRPr lang="de-DE" sz="1400">
                <a:latin typeface="Arial" charset="0"/>
              </a:endParaRPr>
            </a:p>
          </p:txBody>
        </p:sp>
      </p:grpSp>
      <p:sp>
        <p:nvSpPr>
          <p:cNvPr id="849954" name="Text Box 34"/>
          <p:cNvSpPr txBox="1">
            <a:spLocks noChangeArrowheads="1"/>
          </p:cNvSpPr>
          <p:nvPr/>
        </p:nvSpPr>
        <p:spPr bwMode="auto">
          <a:xfrm>
            <a:off x="1531938" y="5291138"/>
            <a:ext cx="1358900" cy="241300"/>
          </a:xfrm>
          <a:prstGeom prst="rect">
            <a:avLst/>
          </a:prstGeom>
          <a:noFill/>
          <a:ln w="12700" cap="sq">
            <a:noFill/>
            <a:miter lim="800000"/>
            <a:headEnd type="none" w="lg" len="lg"/>
            <a:tailEnd type="none" w="lg" len="lg"/>
          </a:ln>
          <a:effectLst/>
        </p:spPr>
        <p:txBody>
          <a:bodyPr>
            <a:spAutoFit/>
          </a:bodyPr>
          <a:lstStyle/>
          <a:p>
            <a:pPr algn="ctr">
              <a:lnSpc>
                <a:spcPct val="70000"/>
              </a:lnSpc>
            </a:pPr>
            <a:r>
              <a:rPr lang="en-US" sz="1400">
                <a:solidFill>
                  <a:srgbClr val="0000FF"/>
                </a:solidFill>
                <a:latin typeface="Arial" charset="0"/>
              </a:rPr>
              <a:t>CA Public Key</a:t>
            </a:r>
            <a:endParaRPr lang="de-DE" sz="1400">
              <a:solidFill>
                <a:srgbClr val="0000FF"/>
              </a:solidFill>
              <a:latin typeface="Arial" charset="0"/>
            </a:endParaRPr>
          </a:p>
        </p:txBody>
      </p:sp>
      <p:sp>
        <p:nvSpPr>
          <p:cNvPr id="849955" name="Text Box 35"/>
          <p:cNvSpPr txBox="1">
            <a:spLocks noChangeArrowheads="1"/>
          </p:cNvSpPr>
          <p:nvPr/>
        </p:nvSpPr>
        <p:spPr bwMode="auto">
          <a:xfrm>
            <a:off x="4760913" y="5291138"/>
            <a:ext cx="1692275" cy="476250"/>
          </a:xfrm>
          <a:prstGeom prst="rect">
            <a:avLst/>
          </a:prstGeom>
          <a:noFill/>
          <a:ln w="12700" cap="sq">
            <a:noFill/>
            <a:miter lim="800000"/>
            <a:headEnd type="none" w="lg" len="lg"/>
            <a:tailEnd type="none" w="lg" len="lg"/>
          </a:ln>
          <a:effectLst/>
        </p:spPr>
        <p:txBody>
          <a:bodyPr>
            <a:spAutoFit/>
          </a:bodyPr>
          <a:lstStyle/>
          <a:p>
            <a:pPr algn="ctr">
              <a:lnSpc>
                <a:spcPct val="90000"/>
              </a:lnSpc>
            </a:pPr>
            <a:r>
              <a:rPr lang="en-US" sz="1400">
                <a:solidFill>
                  <a:srgbClr val="CC0000"/>
                </a:solidFill>
                <a:latin typeface="Arial" charset="0"/>
              </a:rPr>
              <a:t>Bob’s Private Key</a:t>
            </a:r>
            <a:endParaRPr lang="de-DE" sz="1400">
              <a:solidFill>
                <a:srgbClr val="CC0000"/>
              </a:solidFill>
              <a:latin typeface="Arial" charset="0"/>
            </a:endParaRPr>
          </a:p>
          <a:p>
            <a:pPr algn="ctr">
              <a:lnSpc>
                <a:spcPct val="90000"/>
              </a:lnSpc>
            </a:pPr>
            <a:r>
              <a:rPr lang="en-US" sz="1400">
                <a:solidFill>
                  <a:srgbClr val="0000FF"/>
                </a:solidFill>
                <a:latin typeface="Arial" charset="0"/>
              </a:rPr>
              <a:t>Bob’s Public Key</a:t>
            </a:r>
            <a:endParaRPr lang="de-DE" sz="1400">
              <a:solidFill>
                <a:srgbClr val="0000FF"/>
              </a:solidFill>
              <a:latin typeface="Arial" charset="0"/>
            </a:endParaRPr>
          </a:p>
        </p:txBody>
      </p:sp>
      <p:grpSp>
        <p:nvGrpSpPr>
          <p:cNvPr id="849956" name="Group 36"/>
          <p:cNvGrpSpPr>
            <a:grpSpLocks/>
          </p:cNvGrpSpPr>
          <p:nvPr/>
        </p:nvGrpSpPr>
        <p:grpSpPr bwMode="auto">
          <a:xfrm>
            <a:off x="5930900" y="3019425"/>
            <a:ext cx="2990850" cy="1736725"/>
            <a:chOff x="3736" y="1902"/>
            <a:chExt cx="1884" cy="1094"/>
          </a:xfrm>
        </p:grpSpPr>
        <p:sp>
          <p:nvSpPr>
            <p:cNvPr id="849957" name="AutoShape 37"/>
            <p:cNvSpPr>
              <a:spLocks noChangeArrowheads="1"/>
            </p:cNvSpPr>
            <p:nvPr/>
          </p:nvSpPr>
          <p:spPr bwMode="auto">
            <a:xfrm>
              <a:off x="4558" y="2235"/>
              <a:ext cx="733" cy="436"/>
            </a:xfrm>
            <a:prstGeom prst="can">
              <a:avLst>
                <a:gd name="adj" fmla="val 25000"/>
              </a:avLst>
            </a:prstGeom>
            <a:solidFill>
              <a:schemeClr val="accent1"/>
            </a:solidFill>
            <a:ln w="12700" cap="sq">
              <a:solidFill>
                <a:schemeClr val="tx1"/>
              </a:solidFill>
              <a:round/>
              <a:headEnd type="none" w="lg" len="lg"/>
              <a:tailEnd type="none" w="lg" len="lg"/>
            </a:ln>
            <a:effectLst/>
          </p:spPr>
          <p:txBody>
            <a:bodyPr wrap="none" anchor="ctr"/>
            <a:lstStyle/>
            <a:p>
              <a:endParaRPr lang="en-US"/>
            </a:p>
          </p:txBody>
        </p:sp>
        <p:sp>
          <p:nvSpPr>
            <p:cNvPr id="849958" name="Rectangle 38"/>
            <p:cNvSpPr>
              <a:spLocks noChangeArrowheads="1"/>
            </p:cNvSpPr>
            <p:nvPr/>
          </p:nvSpPr>
          <p:spPr bwMode="auto">
            <a:xfrm>
              <a:off x="4396" y="1902"/>
              <a:ext cx="1224" cy="336"/>
            </a:xfrm>
            <a:prstGeom prst="rect">
              <a:avLst/>
            </a:prstGeom>
            <a:noFill/>
            <a:ln w="12700" cap="sq">
              <a:noFill/>
              <a:miter lim="800000"/>
              <a:headEnd type="none" w="sm" len="sm"/>
              <a:tailEnd type="none" w="sm" len="sm"/>
            </a:ln>
            <a:effectLst/>
          </p:spPr>
          <p:txBody>
            <a:bodyPr>
              <a:spAutoFit/>
            </a:bodyPr>
            <a:lstStyle/>
            <a:p>
              <a:pPr algn="ctr" eaLnBrk="1" hangingPunct="1">
                <a:lnSpc>
                  <a:spcPct val="90000"/>
                </a:lnSpc>
                <a:spcBef>
                  <a:spcPct val="20000"/>
                </a:spcBef>
                <a:buClr>
                  <a:schemeClr val="tx2"/>
                </a:buClr>
                <a:buSzPct val="90000"/>
                <a:buFont typeface="Symbol" pitchFamily="18" charset="2"/>
                <a:buNone/>
              </a:pPr>
              <a:r>
                <a:rPr lang="en-US" sz="1600">
                  <a:solidFill>
                    <a:srgbClr val="000000"/>
                  </a:solidFill>
                  <a:latin typeface="Arial" charset="0"/>
                </a:rPr>
                <a:t>Recovery</a:t>
              </a:r>
              <a:br>
                <a:rPr lang="en-US" sz="1600">
                  <a:solidFill>
                    <a:srgbClr val="000000"/>
                  </a:solidFill>
                  <a:latin typeface="Arial" charset="0"/>
                </a:rPr>
              </a:br>
              <a:r>
                <a:rPr lang="en-US" sz="1600">
                  <a:solidFill>
                    <a:srgbClr val="000000"/>
                  </a:solidFill>
                  <a:latin typeface="Arial" charset="0"/>
                </a:rPr>
                <a:t>Server</a:t>
              </a:r>
            </a:p>
          </p:txBody>
        </p:sp>
        <p:sp>
          <p:nvSpPr>
            <p:cNvPr id="849959" name="Line 39"/>
            <p:cNvSpPr>
              <a:spLocks noChangeShapeType="1"/>
            </p:cNvSpPr>
            <p:nvPr/>
          </p:nvSpPr>
          <p:spPr bwMode="auto">
            <a:xfrm flipH="1">
              <a:off x="3736" y="2534"/>
              <a:ext cx="785" cy="462"/>
            </a:xfrm>
            <a:prstGeom prst="line">
              <a:avLst/>
            </a:prstGeom>
            <a:noFill/>
            <a:ln w="57150">
              <a:solidFill>
                <a:schemeClr val="bg2"/>
              </a:solidFill>
              <a:round/>
              <a:headEnd type="triangle" w="med" len="med"/>
              <a:tailEnd/>
            </a:ln>
            <a:effectLst/>
          </p:spPr>
          <p:txBody>
            <a:bodyPr wrap="none" anchor="ctr"/>
            <a:lstStyle/>
            <a:p>
              <a:endParaRPr lang="en-US"/>
            </a:p>
          </p:txBody>
        </p:sp>
        <p:sp>
          <p:nvSpPr>
            <p:cNvPr id="849960" name="Text Box 40"/>
            <p:cNvSpPr txBox="1">
              <a:spLocks noChangeArrowheads="1"/>
            </p:cNvSpPr>
            <p:nvPr/>
          </p:nvSpPr>
          <p:spPr bwMode="auto">
            <a:xfrm>
              <a:off x="4238" y="2679"/>
              <a:ext cx="764" cy="300"/>
            </a:xfrm>
            <a:prstGeom prst="rect">
              <a:avLst/>
            </a:prstGeom>
            <a:noFill/>
            <a:ln w="12700" cap="sq">
              <a:noFill/>
              <a:miter lim="800000"/>
              <a:headEnd type="none" w="lg" len="lg"/>
              <a:tailEnd type="none" w="lg" len="lg"/>
            </a:ln>
            <a:effectLst/>
          </p:spPr>
          <p:txBody>
            <a:bodyPr>
              <a:spAutoFit/>
            </a:bodyPr>
            <a:lstStyle/>
            <a:p>
              <a:pPr algn="ctr">
                <a:lnSpc>
                  <a:spcPct val="90000"/>
                </a:lnSpc>
              </a:pPr>
              <a:r>
                <a:rPr lang="en-US" sz="1400">
                  <a:latin typeface="Arial" charset="0"/>
                </a:rPr>
                <a:t>Store </a:t>
              </a:r>
              <a:r>
                <a:rPr lang="en-US" sz="1400">
                  <a:solidFill>
                    <a:srgbClr val="CC0000"/>
                  </a:solidFill>
                  <a:latin typeface="Arial" charset="0"/>
                </a:rPr>
                <a:t>Bob’s </a:t>
              </a:r>
              <a:br>
                <a:rPr lang="en-US" sz="1400">
                  <a:solidFill>
                    <a:srgbClr val="CC0000"/>
                  </a:solidFill>
                  <a:latin typeface="Arial" charset="0"/>
                </a:rPr>
              </a:br>
              <a:r>
                <a:rPr lang="en-US" sz="1400">
                  <a:solidFill>
                    <a:srgbClr val="CC0000"/>
                  </a:solidFill>
                  <a:latin typeface="Arial" charset="0"/>
                </a:rPr>
                <a:t>Private Key</a:t>
              </a:r>
              <a:endParaRPr lang="de-DE" sz="1400">
                <a:solidFill>
                  <a:srgbClr val="CC0000"/>
                </a:solidFill>
                <a:latin typeface="Arial" charset="0"/>
              </a:endParaRPr>
            </a:p>
          </p:txBody>
        </p:sp>
      </p:gr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3" name="Rectangle 3"/>
          <p:cNvSpPr>
            <a:spLocks noGrp="1" noChangeArrowheads="1"/>
          </p:cNvSpPr>
          <p:nvPr>
            <p:ph type="title"/>
          </p:nvPr>
        </p:nvSpPr>
        <p:spPr>
          <a:xfrm>
            <a:off x="912813" y="774700"/>
            <a:ext cx="7254875" cy="0"/>
          </a:xfrm>
        </p:spPr>
        <p:txBody>
          <a:bodyPr>
            <a:normAutofit fontScale="90000"/>
          </a:bodyPr>
          <a:lstStyle/>
          <a:p>
            <a:r>
              <a:rPr lang="en-US" sz="2400"/>
              <a:t>Identity Based Encryption</a:t>
            </a:r>
            <a:br>
              <a:rPr lang="en-US" sz="2400"/>
            </a:br>
            <a:r>
              <a:rPr lang="en-US" sz="1900"/>
              <a:t>Binding of Identity to Key is implicit</a:t>
            </a:r>
            <a:endParaRPr lang="en-US" sz="900"/>
          </a:p>
        </p:txBody>
      </p:sp>
      <p:sp>
        <p:nvSpPr>
          <p:cNvPr id="40" name="Slide Number Placeholder 3"/>
          <p:cNvSpPr>
            <a:spLocks noGrp="1"/>
          </p:cNvSpPr>
          <p:nvPr>
            <p:ph type="sldNum" sz="quarter" idx="12"/>
          </p:nvPr>
        </p:nvSpPr>
        <p:spPr/>
        <p:txBody>
          <a:bodyPr/>
          <a:lstStyle/>
          <a:p>
            <a:fld id="{FA45A989-2D99-4E82-A5BD-ECDFF50422EA}" type="slidenum">
              <a:rPr lang="en-US"/>
              <a:pPr/>
              <a:t>8</a:t>
            </a:fld>
            <a:endParaRPr lang="en-US"/>
          </a:p>
        </p:txBody>
      </p:sp>
      <p:sp>
        <p:nvSpPr>
          <p:cNvPr id="834562" name="Rectangle 2"/>
          <p:cNvSpPr>
            <a:spLocks noChangeArrowheads="1"/>
          </p:cNvSpPr>
          <p:nvPr/>
        </p:nvSpPr>
        <p:spPr bwMode="auto">
          <a:xfrm>
            <a:off x="4395788" y="2089150"/>
            <a:ext cx="2097087" cy="722313"/>
          </a:xfrm>
          <a:prstGeom prst="rect">
            <a:avLst/>
          </a:prstGeom>
          <a:solidFill>
            <a:schemeClr val="accent1"/>
          </a:solidFill>
          <a:ln w="12700" cap="sq">
            <a:solidFill>
              <a:schemeClr val="tx1"/>
            </a:solidFill>
            <a:miter lim="800000"/>
            <a:headEnd type="none" w="lg" len="lg"/>
            <a:tailEnd type="none" w="lg" len="lg"/>
          </a:ln>
          <a:effectLst/>
        </p:spPr>
        <p:txBody>
          <a:bodyPr wrap="none" anchor="ctr"/>
          <a:lstStyle/>
          <a:p>
            <a:endParaRPr lang="en-US"/>
          </a:p>
        </p:txBody>
      </p:sp>
      <p:pic>
        <p:nvPicPr>
          <p:cNvPr id="834564" name="Picture 4" descr="AliceRight"/>
          <p:cNvPicPr>
            <a:picLocks noChangeAspect="1" noChangeArrowheads="1"/>
          </p:cNvPicPr>
          <p:nvPr/>
        </p:nvPicPr>
        <p:blipFill>
          <a:blip r:embed="rId4" cstate="print"/>
          <a:srcRect/>
          <a:stretch>
            <a:fillRect/>
          </a:stretch>
        </p:blipFill>
        <p:spPr bwMode="auto">
          <a:xfrm>
            <a:off x="1871663" y="4556125"/>
            <a:ext cx="646112" cy="703263"/>
          </a:xfrm>
          <a:prstGeom prst="rect">
            <a:avLst/>
          </a:prstGeom>
          <a:noFill/>
          <a:ln w="9525">
            <a:noFill/>
            <a:miter lim="800000"/>
            <a:headEnd/>
            <a:tailEnd/>
          </a:ln>
          <a:effectLst/>
        </p:spPr>
      </p:pic>
      <p:sp>
        <p:nvSpPr>
          <p:cNvPr id="834565" name="Rectangle 5"/>
          <p:cNvSpPr>
            <a:spLocks noChangeArrowheads="1"/>
          </p:cNvSpPr>
          <p:nvPr/>
        </p:nvSpPr>
        <p:spPr bwMode="auto">
          <a:xfrm>
            <a:off x="4613275" y="5715000"/>
            <a:ext cx="2012950" cy="393700"/>
          </a:xfrm>
          <a:prstGeom prst="rect">
            <a:avLst/>
          </a:prstGeom>
          <a:noFill/>
          <a:ln w="12700" cap="sq">
            <a:noFill/>
            <a:miter lim="800000"/>
            <a:headEnd type="none" w="sm" len="sm"/>
            <a:tailEnd type="none" w="sm" len="sm"/>
          </a:ln>
          <a:effectLst/>
        </p:spPr>
        <p:txBody>
          <a:bodyPr>
            <a:spAutoFit/>
          </a:bodyPr>
          <a:lstStyle/>
          <a:p>
            <a:pPr algn="ctr" eaLnBrk="1" hangingPunct="1">
              <a:lnSpc>
                <a:spcPct val="110000"/>
              </a:lnSpc>
              <a:spcBef>
                <a:spcPct val="20000"/>
              </a:spcBef>
              <a:buClr>
                <a:schemeClr val="tx2"/>
              </a:buClr>
              <a:buSzPct val="90000"/>
              <a:buFont typeface="Symbol" pitchFamily="18" charset="2"/>
              <a:buNone/>
            </a:pPr>
            <a:r>
              <a:rPr lang="en-US" sz="1800">
                <a:solidFill>
                  <a:srgbClr val="000000"/>
                </a:solidFill>
                <a:latin typeface="Arial" charset="0"/>
              </a:rPr>
              <a:t>bob@b.com</a:t>
            </a:r>
            <a:endParaRPr lang="en-US" sz="1800" b="1">
              <a:solidFill>
                <a:srgbClr val="000000"/>
              </a:solidFill>
              <a:latin typeface="Arial" charset="0"/>
            </a:endParaRPr>
          </a:p>
        </p:txBody>
      </p:sp>
      <p:graphicFrame>
        <p:nvGraphicFramePr>
          <p:cNvPr id="834566" name="Object 6"/>
          <p:cNvGraphicFramePr>
            <a:graphicFrameLocks noChangeAspect="1"/>
          </p:cNvGraphicFramePr>
          <p:nvPr/>
        </p:nvGraphicFramePr>
        <p:xfrm>
          <a:off x="5262563" y="4556125"/>
          <a:ext cx="633412" cy="746125"/>
        </p:xfrm>
        <a:graphic>
          <a:graphicData uri="http://schemas.openxmlformats.org/presentationml/2006/ole">
            <mc:AlternateContent xmlns:mc="http://schemas.openxmlformats.org/markup-compatibility/2006">
              <mc:Choice xmlns:v="urn:schemas-microsoft-com:vml" Requires="v">
                <p:oleObj spid="_x0000_s834582" name="Visio" r:id="rId5" imgW="632996" imgH="745927" progId="">
                  <p:embed/>
                </p:oleObj>
              </mc:Choice>
              <mc:Fallback>
                <p:oleObj name="Visio" r:id="rId5" imgW="632996" imgH="745927"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2563" y="4556125"/>
                        <a:ext cx="633412"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4567" name="Line 7"/>
          <p:cNvSpPr>
            <a:spLocks noChangeShapeType="1"/>
          </p:cNvSpPr>
          <p:nvPr/>
        </p:nvSpPr>
        <p:spPr bwMode="auto">
          <a:xfrm>
            <a:off x="2622550" y="4919663"/>
            <a:ext cx="2544763" cy="7937"/>
          </a:xfrm>
          <a:prstGeom prst="line">
            <a:avLst/>
          </a:prstGeom>
          <a:noFill/>
          <a:ln w="57150">
            <a:solidFill>
              <a:schemeClr val="bg2"/>
            </a:solidFill>
            <a:round/>
            <a:headEnd/>
            <a:tailEnd type="triangle" w="med" len="med"/>
          </a:ln>
          <a:effectLst/>
        </p:spPr>
        <p:txBody>
          <a:bodyPr wrap="none" anchor="ctr"/>
          <a:lstStyle/>
          <a:p>
            <a:endParaRPr lang="en-US"/>
          </a:p>
        </p:txBody>
      </p:sp>
      <p:sp>
        <p:nvSpPr>
          <p:cNvPr id="834568" name="Rectangle 8"/>
          <p:cNvSpPr>
            <a:spLocks noChangeArrowheads="1"/>
          </p:cNvSpPr>
          <p:nvPr/>
        </p:nvSpPr>
        <p:spPr bwMode="auto">
          <a:xfrm>
            <a:off x="4479925" y="1651000"/>
            <a:ext cx="1943100" cy="304800"/>
          </a:xfrm>
          <a:prstGeom prst="rect">
            <a:avLst/>
          </a:prstGeom>
          <a:noFill/>
          <a:ln w="12700" cap="sq">
            <a:noFill/>
            <a:miter lim="800000"/>
            <a:headEnd type="none" w="sm" len="sm"/>
            <a:tailEnd type="none" w="sm" len="sm"/>
          </a:ln>
          <a:effectLst/>
        </p:spPr>
        <p:txBody>
          <a:bodyPr>
            <a:spAutoFit/>
          </a:bodyPr>
          <a:lstStyle/>
          <a:p>
            <a:pPr algn="ctr" eaLnBrk="1" hangingPunct="1">
              <a:lnSpc>
                <a:spcPct val="70000"/>
              </a:lnSpc>
              <a:spcBef>
                <a:spcPct val="20000"/>
              </a:spcBef>
              <a:buClr>
                <a:schemeClr val="tx2"/>
              </a:buClr>
              <a:buSzPct val="90000"/>
              <a:buFont typeface="Symbol" pitchFamily="18" charset="2"/>
              <a:buNone/>
            </a:pPr>
            <a:r>
              <a:rPr lang="en-US" sz="2000">
                <a:solidFill>
                  <a:srgbClr val="000000"/>
                </a:solidFill>
                <a:latin typeface="Arial" charset="0"/>
              </a:rPr>
              <a:t>IBE Key Server</a:t>
            </a:r>
          </a:p>
        </p:txBody>
      </p:sp>
      <p:grpSp>
        <p:nvGrpSpPr>
          <p:cNvPr id="834569" name="Group 9"/>
          <p:cNvGrpSpPr>
            <a:grpSpLocks/>
          </p:cNvGrpSpPr>
          <p:nvPr/>
        </p:nvGrpSpPr>
        <p:grpSpPr bwMode="auto">
          <a:xfrm>
            <a:off x="5424488" y="2871788"/>
            <a:ext cx="244475" cy="1616075"/>
            <a:chOff x="3909" y="1694"/>
            <a:chExt cx="154" cy="1199"/>
          </a:xfrm>
        </p:grpSpPr>
        <p:sp>
          <p:nvSpPr>
            <p:cNvPr id="834570" name="Line 10"/>
            <p:cNvSpPr>
              <a:spLocks noChangeShapeType="1"/>
            </p:cNvSpPr>
            <p:nvPr/>
          </p:nvSpPr>
          <p:spPr bwMode="auto">
            <a:xfrm flipV="1">
              <a:off x="3909" y="1694"/>
              <a:ext cx="4" cy="1197"/>
            </a:xfrm>
            <a:prstGeom prst="line">
              <a:avLst/>
            </a:prstGeom>
            <a:noFill/>
            <a:ln w="57150">
              <a:solidFill>
                <a:schemeClr val="bg2"/>
              </a:solidFill>
              <a:round/>
              <a:headEnd/>
              <a:tailEnd type="triangle" w="med" len="med"/>
            </a:ln>
            <a:effectLst/>
          </p:spPr>
          <p:txBody>
            <a:bodyPr wrap="none" anchor="ctr"/>
            <a:lstStyle/>
            <a:p>
              <a:endParaRPr lang="en-US"/>
            </a:p>
          </p:txBody>
        </p:sp>
        <p:sp>
          <p:nvSpPr>
            <p:cNvPr id="834571" name="Line 11"/>
            <p:cNvSpPr>
              <a:spLocks noChangeShapeType="1"/>
            </p:cNvSpPr>
            <p:nvPr/>
          </p:nvSpPr>
          <p:spPr bwMode="auto">
            <a:xfrm>
              <a:off x="4057" y="1703"/>
              <a:ext cx="6" cy="1190"/>
            </a:xfrm>
            <a:prstGeom prst="line">
              <a:avLst/>
            </a:prstGeom>
            <a:noFill/>
            <a:ln w="57150">
              <a:solidFill>
                <a:schemeClr val="bg2"/>
              </a:solidFill>
              <a:round/>
              <a:headEnd/>
              <a:tailEnd type="triangle" w="med" len="med"/>
            </a:ln>
            <a:effectLst/>
          </p:spPr>
          <p:txBody>
            <a:bodyPr wrap="none" anchor="ctr"/>
            <a:lstStyle/>
            <a:p>
              <a:endParaRPr lang="en-US"/>
            </a:p>
          </p:txBody>
        </p:sp>
      </p:grpSp>
      <p:grpSp>
        <p:nvGrpSpPr>
          <p:cNvPr id="834572" name="Group 12"/>
          <p:cNvGrpSpPr>
            <a:grpSpLocks/>
          </p:cNvGrpSpPr>
          <p:nvPr/>
        </p:nvGrpSpPr>
        <p:grpSpPr bwMode="auto">
          <a:xfrm>
            <a:off x="3590925" y="4675188"/>
            <a:ext cx="533400" cy="520700"/>
            <a:chOff x="1179" y="2089"/>
            <a:chExt cx="336" cy="328"/>
          </a:xfrm>
        </p:grpSpPr>
        <p:grpSp>
          <p:nvGrpSpPr>
            <p:cNvPr id="834573" name="Group 13"/>
            <p:cNvGrpSpPr>
              <a:grpSpLocks/>
            </p:cNvGrpSpPr>
            <p:nvPr/>
          </p:nvGrpSpPr>
          <p:grpSpPr bwMode="auto">
            <a:xfrm>
              <a:off x="1179" y="2125"/>
              <a:ext cx="336" cy="240"/>
              <a:chOff x="2549" y="2206"/>
              <a:chExt cx="766" cy="372"/>
            </a:xfrm>
          </p:grpSpPr>
          <p:sp>
            <p:nvSpPr>
              <p:cNvPr id="834574" name="Rectangle 14"/>
              <p:cNvSpPr>
                <a:spLocks noChangeArrowheads="1"/>
              </p:cNvSpPr>
              <p:nvPr/>
            </p:nvSpPr>
            <p:spPr bwMode="auto">
              <a:xfrm>
                <a:off x="2554" y="2211"/>
                <a:ext cx="760" cy="367"/>
              </a:xfrm>
              <a:prstGeom prst="rect">
                <a:avLst/>
              </a:prstGeom>
              <a:solidFill>
                <a:schemeClr val="accent1"/>
              </a:solidFill>
              <a:ln w="12700" cap="sq">
                <a:solidFill>
                  <a:srgbClr val="000000"/>
                </a:solidFill>
                <a:miter lim="800000"/>
                <a:headEnd type="none" w="lg" len="lg"/>
                <a:tailEnd type="none" w="lg" len="lg"/>
              </a:ln>
              <a:effectLst/>
            </p:spPr>
            <p:txBody>
              <a:bodyPr wrap="none" anchor="ctr"/>
              <a:lstStyle/>
              <a:p>
                <a:endParaRPr lang="en-US"/>
              </a:p>
            </p:txBody>
          </p:sp>
          <p:sp>
            <p:nvSpPr>
              <p:cNvPr id="834575" name="Line 15"/>
              <p:cNvSpPr>
                <a:spLocks noChangeShapeType="1"/>
              </p:cNvSpPr>
              <p:nvPr/>
            </p:nvSpPr>
            <p:spPr bwMode="auto">
              <a:xfrm>
                <a:off x="2549" y="2206"/>
                <a:ext cx="386" cy="221"/>
              </a:xfrm>
              <a:prstGeom prst="line">
                <a:avLst/>
              </a:prstGeom>
              <a:noFill/>
              <a:ln w="12700" cap="sq">
                <a:solidFill>
                  <a:srgbClr val="000000"/>
                </a:solidFill>
                <a:round/>
                <a:headEnd type="none" w="lg" len="lg"/>
                <a:tailEnd type="none" w="lg" len="lg"/>
              </a:ln>
              <a:effectLst/>
            </p:spPr>
            <p:txBody>
              <a:bodyPr wrap="none"/>
              <a:lstStyle/>
              <a:p>
                <a:endParaRPr lang="en-US"/>
              </a:p>
            </p:txBody>
          </p:sp>
          <p:sp>
            <p:nvSpPr>
              <p:cNvPr id="834576" name="Line 16"/>
              <p:cNvSpPr>
                <a:spLocks noChangeShapeType="1"/>
              </p:cNvSpPr>
              <p:nvPr/>
            </p:nvSpPr>
            <p:spPr bwMode="auto">
              <a:xfrm flipV="1">
                <a:off x="2935" y="2206"/>
                <a:ext cx="380" cy="221"/>
              </a:xfrm>
              <a:prstGeom prst="line">
                <a:avLst/>
              </a:prstGeom>
              <a:noFill/>
              <a:ln w="12700" cap="sq">
                <a:solidFill>
                  <a:srgbClr val="000000"/>
                </a:solidFill>
                <a:round/>
                <a:headEnd type="none" w="lg" len="lg"/>
                <a:tailEnd type="none" w="lg" len="lg"/>
              </a:ln>
              <a:effectLst/>
            </p:spPr>
            <p:txBody>
              <a:bodyPr wrap="none"/>
              <a:lstStyle/>
              <a:p>
                <a:endParaRPr lang="en-US"/>
              </a:p>
            </p:txBody>
          </p:sp>
        </p:grpSp>
        <p:graphicFrame>
          <p:nvGraphicFramePr>
            <p:cNvPr id="834577" name="Object 17"/>
            <p:cNvGraphicFramePr>
              <a:graphicFrameLocks noChangeAspect="1"/>
            </p:cNvGraphicFramePr>
            <p:nvPr/>
          </p:nvGraphicFramePr>
          <p:xfrm>
            <a:off x="1248" y="2089"/>
            <a:ext cx="203" cy="328"/>
          </p:xfrm>
          <a:graphic>
            <a:graphicData uri="http://schemas.openxmlformats.org/presentationml/2006/ole">
              <mc:AlternateContent xmlns:mc="http://schemas.openxmlformats.org/markup-compatibility/2006">
                <mc:Choice xmlns:v="urn:schemas-microsoft-com:vml" Requires="v">
                  <p:oleObj spid="_x0000_s834583" name="Photo Editor Photo" r:id="rId7" imgW="600159" imgH="971686" progId="">
                    <p:embed/>
                  </p:oleObj>
                </mc:Choice>
                <mc:Fallback>
                  <p:oleObj name="Photo Editor Photo" r:id="rId7" imgW="600159" imgH="971686" progId="">
                    <p:embed/>
                    <p:pic>
                      <p:nvPicPr>
                        <p:cNvPr id="0" name="Picture 17"/>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48" y="2089"/>
                          <a:ext cx="203"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834578" name="Rectangle 18"/>
          <p:cNvSpPr>
            <a:spLocks noChangeArrowheads="1"/>
          </p:cNvSpPr>
          <p:nvPr/>
        </p:nvSpPr>
        <p:spPr bwMode="auto">
          <a:xfrm>
            <a:off x="1390650" y="5715000"/>
            <a:ext cx="1692275" cy="393700"/>
          </a:xfrm>
          <a:prstGeom prst="rect">
            <a:avLst/>
          </a:prstGeom>
          <a:noFill/>
          <a:ln w="12700" cap="sq">
            <a:noFill/>
            <a:miter lim="800000"/>
            <a:headEnd type="none" w="sm" len="sm"/>
            <a:tailEnd type="none" w="sm" len="sm"/>
          </a:ln>
          <a:effectLst/>
        </p:spPr>
        <p:txBody>
          <a:bodyPr>
            <a:spAutoFit/>
          </a:bodyPr>
          <a:lstStyle/>
          <a:p>
            <a:pPr algn="ctr" eaLnBrk="1" hangingPunct="1">
              <a:lnSpc>
                <a:spcPct val="110000"/>
              </a:lnSpc>
              <a:spcBef>
                <a:spcPct val="20000"/>
              </a:spcBef>
              <a:buClr>
                <a:schemeClr val="tx2"/>
              </a:buClr>
              <a:buSzPct val="90000"/>
              <a:buFont typeface="Symbol" pitchFamily="18" charset="2"/>
              <a:buNone/>
            </a:pPr>
            <a:r>
              <a:rPr lang="en-US" sz="1800">
                <a:solidFill>
                  <a:srgbClr val="000000"/>
                </a:solidFill>
                <a:latin typeface="Arial" charset="0"/>
              </a:rPr>
              <a:t>alice@a.com</a:t>
            </a:r>
          </a:p>
        </p:txBody>
      </p:sp>
      <p:sp>
        <p:nvSpPr>
          <p:cNvPr id="834579" name="Text Box 19"/>
          <p:cNvSpPr txBox="1">
            <a:spLocks noChangeArrowheads="1"/>
          </p:cNvSpPr>
          <p:nvPr/>
        </p:nvSpPr>
        <p:spPr bwMode="auto">
          <a:xfrm>
            <a:off x="4697413" y="2189163"/>
            <a:ext cx="1511300" cy="264688"/>
          </a:xfrm>
          <a:prstGeom prst="rect">
            <a:avLst/>
          </a:prstGeom>
          <a:noFill/>
          <a:ln w="12700" cap="sq">
            <a:noFill/>
            <a:miter lim="800000"/>
            <a:headEnd type="none" w="lg" len="lg"/>
            <a:tailEnd type="none" w="lg" len="lg"/>
          </a:ln>
          <a:effectLst/>
        </p:spPr>
        <p:txBody>
          <a:bodyPr>
            <a:spAutoFit/>
          </a:bodyPr>
          <a:lstStyle/>
          <a:p>
            <a:pPr algn="ctr">
              <a:lnSpc>
                <a:spcPct val="80000"/>
              </a:lnSpc>
            </a:pPr>
            <a:r>
              <a:rPr lang="en-US" sz="1400" dirty="0">
                <a:solidFill>
                  <a:schemeClr val="accent3">
                    <a:lumMod val="20000"/>
                    <a:lumOff val="80000"/>
                  </a:schemeClr>
                </a:solidFill>
                <a:latin typeface="Arial" charset="0"/>
              </a:rPr>
              <a:t>Master Secret</a:t>
            </a:r>
            <a:endParaRPr lang="de-DE" sz="1400" dirty="0">
              <a:solidFill>
                <a:schemeClr val="accent3">
                  <a:lumMod val="20000"/>
                  <a:lumOff val="80000"/>
                </a:schemeClr>
              </a:solidFill>
              <a:latin typeface="Arial" charset="0"/>
            </a:endParaRPr>
          </a:p>
        </p:txBody>
      </p:sp>
      <p:sp>
        <p:nvSpPr>
          <p:cNvPr id="834580" name="Text Box 20"/>
          <p:cNvSpPr txBox="1">
            <a:spLocks noChangeArrowheads="1"/>
          </p:cNvSpPr>
          <p:nvPr/>
        </p:nvSpPr>
        <p:spPr bwMode="auto">
          <a:xfrm>
            <a:off x="4027488" y="3398838"/>
            <a:ext cx="1593850" cy="688975"/>
          </a:xfrm>
          <a:prstGeom prst="rect">
            <a:avLst/>
          </a:prstGeom>
          <a:noFill/>
          <a:ln w="12700" cap="sq">
            <a:noFill/>
            <a:miter lim="800000"/>
            <a:headEnd type="none" w="lg" len="lg"/>
            <a:tailEnd type="none" w="lg" len="lg"/>
          </a:ln>
          <a:effectLst/>
        </p:spPr>
        <p:txBody>
          <a:bodyPr>
            <a:spAutoFit/>
          </a:bodyPr>
          <a:lstStyle/>
          <a:p>
            <a:pPr algn="ctr">
              <a:lnSpc>
                <a:spcPct val="90000"/>
              </a:lnSpc>
            </a:pPr>
            <a:r>
              <a:rPr lang="en-US" sz="1400">
                <a:latin typeface="Arial" charset="0"/>
              </a:rPr>
              <a:t>Send</a:t>
            </a:r>
            <a:br>
              <a:rPr lang="en-US" sz="1400">
                <a:latin typeface="Arial" charset="0"/>
              </a:rPr>
            </a:br>
            <a:r>
              <a:rPr lang="en-US" sz="1400">
                <a:solidFill>
                  <a:srgbClr val="0000FF"/>
                </a:solidFill>
                <a:latin typeface="Arial" charset="0"/>
              </a:rPr>
              <a:t>Identity</a:t>
            </a:r>
            <a:r>
              <a:rPr lang="en-US" sz="1400">
                <a:latin typeface="Arial" charset="0"/>
              </a:rPr>
              <a:t>,</a:t>
            </a:r>
          </a:p>
          <a:p>
            <a:pPr algn="ctr"/>
            <a:r>
              <a:rPr lang="en-US" sz="1400">
                <a:latin typeface="Arial" charset="0"/>
              </a:rPr>
              <a:t>Authenticate</a:t>
            </a:r>
            <a:endParaRPr lang="de-DE" sz="1400">
              <a:latin typeface="Arial" charset="0"/>
            </a:endParaRPr>
          </a:p>
        </p:txBody>
      </p:sp>
      <p:sp>
        <p:nvSpPr>
          <p:cNvPr id="834581" name="Text Box 21"/>
          <p:cNvSpPr txBox="1">
            <a:spLocks noChangeArrowheads="1"/>
          </p:cNvSpPr>
          <p:nvPr/>
        </p:nvSpPr>
        <p:spPr bwMode="auto">
          <a:xfrm>
            <a:off x="5656263" y="3402013"/>
            <a:ext cx="1092200" cy="476250"/>
          </a:xfrm>
          <a:prstGeom prst="rect">
            <a:avLst/>
          </a:prstGeom>
          <a:noFill/>
          <a:ln w="12700" cap="sq">
            <a:noFill/>
            <a:miter lim="800000"/>
            <a:headEnd type="none" w="lg" len="lg"/>
            <a:tailEnd type="none" w="lg" len="lg"/>
          </a:ln>
          <a:effectLst/>
        </p:spPr>
        <p:txBody>
          <a:bodyPr wrap="none">
            <a:spAutoFit/>
          </a:bodyPr>
          <a:lstStyle/>
          <a:p>
            <a:pPr algn="ctr">
              <a:lnSpc>
                <a:spcPct val="90000"/>
              </a:lnSpc>
            </a:pPr>
            <a:r>
              <a:rPr lang="en-US" sz="1400">
                <a:latin typeface="Arial" charset="0"/>
              </a:rPr>
              <a:t>Receive</a:t>
            </a:r>
            <a:br>
              <a:rPr lang="en-US" sz="1400">
                <a:latin typeface="Arial" charset="0"/>
              </a:rPr>
            </a:br>
            <a:r>
              <a:rPr lang="en-US" sz="1400">
                <a:solidFill>
                  <a:srgbClr val="CC0000"/>
                </a:solidFill>
                <a:latin typeface="Arial" charset="0"/>
              </a:rPr>
              <a:t>Private Key</a:t>
            </a:r>
            <a:endParaRPr lang="de-DE" sz="1400">
              <a:solidFill>
                <a:srgbClr val="CC0000"/>
              </a:solidFill>
              <a:latin typeface="Arial" charset="0"/>
            </a:endParaRPr>
          </a:p>
        </p:txBody>
      </p:sp>
      <p:sp>
        <p:nvSpPr>
          <p:cNvPr id="834582" name="Text Box 22"/>
          <p:cNvSpPr txBox="1">
            <a:spLocks noChangeArrowheads="1"/>
          </p:cNvSpPr>
          <p:nvPr/>
        </p:nvSpPr>
        <p:spPr bwMode="auto">
          <a:xfrm>
            <a:off x="5957888" y="2871788"/>
            <a:ext cx="1358900" cy="390525"/>
          </a:xfrm>
          <a:prstGeom prst="rect">
            <a:avLst/>
          </a:prstGeom>
          <a:noFill/>
          <a:ln w="12700" cap="sq">
            <a:noFill/>
            <a:miter lim="800000"/>
            <a:headEnd type="none" w="lg" len="lg"/>
            <a:tailEnd type="none" w="lg" len="lg"/>
          </a:ln>
          <a:effectLst/>
        </p:spPr>
        <p:txBody>
          <a:bodyPr>
            <a:spAutoFit/>
          </a:bodyPr>
          <a:lstStyle/>
          <a:p>
            <a:pPr algn="ctr">
              <a:lnSpc>
                <a:spcPct val="70000"/>
              </a:lnSpc>
            </a:pPr>
            <a:r>
              <a:rPr lang="en-US" sz="1400">
                <a:solidFill>
                  <a:srgbClr val="0000FF"/>
                </a:solidFill>
                <a:latin typeface="Arial" charset="0"/>
              </a:rPr>
              <a:t>Public Parameters</a:t>
            </a:r>
            <a:endParaRPr lang="de-DE" sz="1400">
              <a:solidFill>
                <a:srgbClr val="0000FF"/>
              </a:solidFill>
              <a:latin typeface="Arial" charset="0"/>
            </a:endParaRPr>
          </a:p>
        </p:txBody>
      </p:sp>
      <p:cxnSp>
        <p:nvCxnSpPr>
          <p:cNvPr id="834583" name="AutoShape 23"/>
          <p:cNvCxnSpPr>
            <a:cxnSpLocks noChangeShapeType="1"/>
            <a:stCxn id="834579" idx="3"/>
            <a:endCxn id="834582" idx="0"/>
          </p:cNvCxnSpPr>
          <p:nvPr/>
        </p:nvCxnSpPr>
        <p:spPr bwMode="auto">
          <a:xfrm>
            <a:off x="6208713" y="2321507"/>
            <a:ext cx="428625" cy="550281"/>
          </a:xfrm>
          <a:prstGeom prst="bentConnector2">
            <a:avLst/>
          </a:prstGeom>
          <a:noFill/>
          <a:ln w="28575">
            <a:solidFill>
              <a:schemeClr val="bg2"/>
            </a:solidFill>
            <a:prstDash val="sysDot"/>
            <a:miter lim="800000"/>
            <a:headEnd type="none" w="lg" len="lg"/>
            <a:tailEnd type="triangle" w="med" len="sm"/>
          </a:ln>
          <a:effectLst/>
        </p:spPr>
      </p:cxnSp>
      <p:sp>
        <p:nvSpPr>
          <p:cNvPr id="834584" name="Text Box 24"/>
          <p:cNvSpPr txBox="1">
            <a:spLocks noChangeArrowheads="1"/>
          </p:cNvSpPr>
          <p:nvPr/>
        </p:nvSpPr>
        <p:spPr bwMode="auto">
          <a:xfrm>
            <a:off x="1195388" y="5291138"/>
            <a:ext cx="1914525" cy="261937"/>
          </a:xfrm>
          <a:prstGeom prst="rect">
            <a:avLst/>
          </a:prstGeom>
          <a:noFill/>
          <a:ln w="12700" cap="sq">
            <a:noFill/>
            <a:miter lim="800000"/>
            <a:headEnd type="none" w="lg" len="lg"/>
            <a:tailEnd type="none" w="lg" len="lg"/>
          </a:ln>
          <a:effectLst/>
        </p:spPr>
        <p:txBody>
          <a:bodyPr>
            <a:spAutoFit/>
          </a:bodyPr>
          <a:lstStyle/>
          <a:p>
            <a:pPr algn="ctr">
              <a:lnSpc>
                <a:spcPct val="80000"/>
              </a:lnSpc>
            </a:pPr>
            <a:r>
              <a:rPr lang="en-US" sz="1400">
                <a:solidFill>
                  <a:srgbClr val="0000FF"/>
                </a:solidFill>
                <a:latin typeface="Arial" charset="0"/>
              </a:rPr>
              <a:t>Public Parameters</a:t>
            </a:r>
            <a:endParaRPr lang="de-DE" sz="1400">
              <a:solidFill>
                <a:srgbClr val="0000FF"/>
              </a:solidFill>
              <a:latin typeface="Arial" charset="0"/>
            </a:endParaRPr>
          </a:p>
        </p:txBody>
      </p:sp>
      <p:sp>
        <p:nvSpPr>
          <p:cNvPr id="834585" name="Text Box 25"/>
          <p:cNvSpPr txBox="1">
            <a:spLocks noChangeArrowheads="1"/>
          </p:cNvSpPr>
          <p:nvPr/>
        </p:nvSpPr>
        <p:spPr bwMode="auto">
          <a:xfrm>
            <a:off x="4770438" y="5291138"/>
            <a:ext cx="1692275" cy="284162"/>
          </a:xfrm>
          <a:prstGeom prst="rect">
            <a:avLst/>
          </a:prstGeom>
          <a:noFill/>
          <a:ln w="12700" cap="sq">
            <a:noFill/>
            <a:miter lim="800000"/>
            <a:headEnd type="none" w="lg" len="lg"/>
            <a:tailEnd type="none" w="lg" len="lg"/>
          </a:ln>
          <a:effectLst/>
        </p:spPr>
        <p:txBody>
          <a:bodyPr>
            <a:spAutoFit/>
          </a:bodyPr>
          <a:lstStyle/>
          <a:p>
            <a:pPr algn="ctr">
              <a:lnSpc>
                <a:spcPct val="90000"/>
              </a:lnSpc>
            </a:pPr>
            <a:r>
              <a:rPr lang="en-US" sz="1400">
                <a:solidFill>
                  <a:srgbClr val="CC0000"/>
                </a:solidFill>
                <a:latin typeface="Arial" charset="0"/>
              </a:rPr>
              <a:t>Bob’s Private Key</a:t>
            </a:r>
            <a:endParaRPr lang="de-DE" sz="1400">
              <a:solidFill>
                <a:srgbClr val="CC0000"/>
              </a:solidFill>
              <a:latin typeface="Arial" charset="0"/>
            </a:endParaRPr>
          </a:p>
        </p:txBody>
      </p:sp>
      <p:grpSp>
        <p:nvGrpSpPr>
          <p:cNvPr id="834586" name="Group 26"/>
          <p:cNvGrpSpPr>
            <a:grpSpLocks/>
          </p:cNvGrpSpPr>
          <p:nvPr/>
        </p:nvGrpSpPr>
        <p:grpSpPr bwMode="auto">
          <a:xfrm>
            <a:off x="246063" y="1922463"/>
            <a:ext cx="4141787" cy="2532062"/>
            <a:chOff x="155" y="1211"/>
            <a:chExt cx="2609" cy="1595"/>
          </a:xfrm>
        </p:grpSpPr>
        <p:sp>
          <p:nvSpPr>
            <p:cNvPr id="834587" name="AutoShape 27"/>
            <p:cNvSpPr>
              <a:spLocks noChangeArrowheads="1"/>
            </p:cNvSpPr>
            <p:nvPr/>
          </p:nvSpPr>
          <p:spPr bwMode="auto">
            <a:xfrm>
              <a:off x="1265" y="1692"/>
              <a:ext cx="733" cy="436"/>
            </a:xfrm>
            <a:prstGeom prst="can">
              <a:avLst>
                <a:gd name="adj" fmla="val 25000"/>
              </a:avLst>
            </a:prstGeom>
            <a:solidFill>
              <a:srgbClr val="DDDDDD"/>
            </a:solidFill>
            <a:ln w="12700" cap="sq">
              <a:solidFill>
                <a:schemeClr val="bg2"/>
              </a:solidFill>
              <a:round/>
              <a:headEnd type="none" w="lg" len="lg"/>
              <a:tailEnd type="none" w="lg" len="lg"/>
            </a:ln>
            <a:effectLst/>
          </p:spPr>
          <p:txBody>
            <a:bodyPr wrap="none" anchor="ctr"/>
            <a:lstStyle/>
            <a:p>
              <a:endParaRPr lang="en-US"/>
            </a:p>
          </p:txBody>
        </p:sp>
        <p:sp>
          <p:nvSpPr>
            <p:cNvPr id="834588" name="Rectangle 28"/>
            <p:cNvSpPr>
              <a:spLocks noChangeArrowheads="1"/>
            </p:cNvSpPr>
            <p:nvPr/>
          </p:nvSpPr>
          <p:spPr bwMode="auto">
            <a:xfrm>
              <a:off x="996" y="1276"/>
              <a:ext cx="1224" cy="404"/>
            </a:xfrm>
            <a:prstGeom prst="rect">
              <a:avLst/>
            </a:prstGeom>
            <a:noFill/>
            <a:ln w="12700" cap="sq">
              <a:noFill/>
              <a:miter lim="800000"/>
              <a:headEnd type="none" w="sm" len="sm"/>
              <a:tailEnd type="none" w="sm" len="sm"/>
            </a:ln>
            <a:effectLst/>
          </p:spPr>
          <p:txBody>
            <a:bodyPr>
              <a:spAutoFit/>
            </a:bodyPr>
            <a:lstStyle/>
            <a:p>
              <a:pPr algn="ctr" eaLnBrk="1" hangingPunct="1">
                <a:lnSpc>
                  <a:spcPct val="90000"/>
                </a:lnSpc>
                <a:spcBef>
                  <a:spcPct val="20000"/>
                </a:spcBef>
                <a:buClr>
                  <a:schemeClr val="tx2"/>
                </a:buClr>
                <a:buSzPct val="90000"/>
                <a:buFont typeface="Symbol" pitchFamily="18" charset="2"/>
                <a:buNone/>
              </a:pPr>
              <a:r>
                <a:rPr lang="en-US" sz="2000">
                  <a:solidFill>
                    <a:srgbClr val="C0C0C0"/>
                  </a:solidFill>
                  <a:latin typeface="Arial" charset="0"/>
                </a:rPr>
                <a:t>Certificate Server</a:t>
              </a:r>
            </a:p>
          </p:txBody>
        </p:sp>
        <p:sp>
          <p:nvSpPr>
            <p:cNvPr id="834589" name="Line 29"/>
            <p:cNvSpPr>
              <a:spLocks noChangeShapeType="1"/>
            </p:cNvSpPr>
            <p:nvPr/>
          </p:nvSpPr>
          <p:spPr bwMode="auto">
            <a:xfrm flipH="1">
              <a:off x="2013" y="1524"/>
              <a:ext cx="751" cy="387"/>
            </a:xfrm>
            <a:prstGeom prst="line">
              <a:avLst/>
            </a:prstGeom>
            <a:noFill/>
            <a:ln w="57150">
              <a:solidFill>
                <a:srgbClr val="C0C0C0"/>
              </a:solidFill>
              <a:round/>
              <a:headEnd/>
              <a:tailEnd type="triangle" w="med" len="med"/>
            </a:ln>
            <a:effectLst/>
          </p:spPr>
          <p:txBody>
            <a:bodyPr wrap="none" anchor="ctr"/>
            <a:lstStyle/>
            <a:p>
              <a:endParaRPr lang="en-US"/>
            </a:p>
          </p:txBody>
        </p:sp>
        <p:sp>
          <p:nvSpPr>
            <p:cNvPr id="834590" name="Text Box 30"/>
            <p:cNvSpPr txBox="1">
              <a:spLocks noChangeArrowheads="1"/>
            </p:cNvSpPr>
            <p:nvPr/>
          </p:nvSpPr>
          <p:spPr bwMode="auto">
            <a:xfrm>
              <a:off x="2052" y="1319"/>
              <a:ext cx="619" cy="326"/>
            </a:xfrm>
            <a:prstGeom prst="rect">
              <a:avLst/>
            </a:prstGeom>
            <a:noFill/>
            <a:ln w="12700" cap="sq">
              <a:noFill/>
              <a:miter lim="800000"/>
              <a:headEnd type="none" w="lg" len="lg"/>
              <a:tailEnd type="none" w="lg" len="lg"/>
            </a:ln>
            <a:effectLst/>
          </p:spPr>
          <p:txBody>
            <a:bodyPr wrap="none">
              <a:spAutoFit/>
            </a:bodyPr>
            <a:lstStyle/>
            <a:p>
              <a:pPr algn="ctr"/>
              <a:r>
                <a:rPr lang="en-US" sz="1400">
                  <a:solidFill>
                    <a:srgbClr val="C0C0C0"/>
                  </a:solidFill>
                  <a:latin typeface="Arial" charset="0"/>
                </a:rPr>
                <a:t>Store</a:t>
              </a:r>
              <a:br>
                <a:rPr lang="en-US" sz="1400">
                  <a:solidFill>
                    <a:srgbClr val="C0C0C0"/>
                  </a:solidFill>
                  <a:latin typeface="Arial" charset="0"/>
                </a:rPr>
              </a:br>
              <a:r>
                <a:rPr lang="en-US" sz="1400">
                  <a:solidFill>
                    <a:srgbClr val="C0C0C0"/>
                  </a:solidFill>
                  <a:latin typeface="Arial" charset="0"/>
                </a:rPr>
                <a:t>Certificate</a:t>
              </a:r>
              <a:endParaRPr lang="de-DE" sz="1400">
                <a:solidFill>
                  <a:srgbClr val="C0C0C0"/>
                </a:solidFill>
                <a:latin typeface="Arial" charset="0"/>
              </a:endParaRPr>
            </a:p>
          </p:txBody>
        </p:sp>
        <p:sp>
          <p:nvSpPr>
            <p:cNvPr id="834591" name="Line 31"/>
            <p:cNvSpPr>
              <a:spLocks noChangeShapeType="1"/>
            </p:cNvSpPr>
            <p:nvPr/>
          </p:nvSpPr>
          <p:spPr bwMode="auto">
            <a:xfrm flipH="1">
              <a:off x="1463" y="2129"/>
              <a:ext cx="134" cy="677"/>
            </a:xfrm>
            <a:prstGeom prst="line">
              <a:avLst/>
            </a:prstGeom>
            <a:noFill/>
            <a:ln w="57150">
              <a:solidFill>
                <a:srgbClr val="C0C0C0"/>
              </a:solidFill>
              <a:round/>
              <a:headEnd type="triangle" w="med" len="med"/>
              <a:tailEnd type="triangle" w="med" len="med"/>
            </a:ln>
            <a:effectLst/>
          </p:spPr>
          <p:txBody>
            <a:bodyPr wrap="none" anchor="ctr"/>
            <a:lstStyle/>
            <a:p>
              <a:endParaRPr lang="en-US"/>
            </a:p>
          </p:txBody>
        </p:sp>
        <p:sp>
          <p:nvSpPr>
            <p:cNvPr id="834592" name="Text Box 32"/>
            <p:cNvSpPr txBox="1">
              <a:spLocks noChangeArrowheads="1"/>
            </p:cNvSpPr>
            <p:nvPr/>
          </p:nvSpPr>
          <p:spPr bwMode="auto">
            <a:xfrm>
              <a:off x="155" y="2188"/>
              <a:ext cx="1648" cy="460"/>
            </a:xfrm>
            <a:prstGeom prst="rect">
              <a:avLst/>
            </a:prstGeom>
            <a:noFill/>
            <a:ln w="12700" cap="sq">
              <a:noFill/>
              <a:miter lim="800000"/>
              <a:headEnd type="none" w="lg" len="lg"/>
              <a:tailEnd type="none" w="lg" len="lg"/>
            </a:ln>
            <a:effectLst/>
          </p:spPr>
          <p:txBody>
            <a:bodyPr>
              <a:spAutoFit/>
            </a:bodyPr>
            <a:lstStyle/>
            <a:p>
              <a:pPr algn="ctr"/>
              <a:r>
                <a:rPr lang="en-US" sz="1400">
                  <a:solidFill>
                    <a:srgbClr val="C0C0C0"/>
                  </a:solidFill>
                  <a:latin typeface="Arial" charset="0"/>
                </a:rPr>
                <a:t>Look up </a:t>
              </a:r>
              <a:br>
                <a:rPr lang="en-US" sz="1400">
                  <a:solidFill>
                    <a:srgbClr val="C0C0C0"/>
                  </a:solidFill>
                  <a:latin typeface="Arial" charset="0"/>
                </a:rPr>
              </a:br>
              <a:r>
                <a:rPr lang="en-US" sz="1400">
                  <a:solidFill>
                    <a:srgbClr val="C0C0C0"/>
                  </a:solidFill>
                  <a:latin typeface="Arial" charset="0"/>
                </a:rPr>
                <a:t>Bob’s Certificate,</a:t>
              </a:r>
            </a:p>
            <a:p>
              <a:pPr algn="ctr"/>
              <a:r>
                <a:rPr lang="en-US" sz="1400">
                  <a:solidFill>
                    <a:srgbClr val="C0C0C0"/>
                  </a:solidFill>
                  <a:latin typeface="Arial" charset="0"/>
                </a:rPr>
                <a:t>Check revocation</a:t>
              </a:r>
              <a:endParaRPr lang="de-DE" sz="1400">
                <a:solidFill>
                  <a:srgbClr val="C0C0C0"/>
                </a:solidFill>
                <a:latin typeface="Arial" charset="0"/>
              </a:endParaRPr>
            </a:p>
          </p:txBody>
        </p:sp>
        <p:sp>
          <p:nvSpPr>
            <p:cNvPr id="834593" name="Text Box 33"/>
            <p:cNvSpPr txBox="1">
              <a:spLocks noChangeArrowheads="1"/>
            </p:cNvSpPr>
            <p:nvPr/>
          </p:nvSpPr>
          <p:spPr bwMode="ltGray">
            <a:xfrm>
              <a:off x="911" y="1211"/>
              <a:ext cx="1420" cy="1421"/>
            </a:xfrm>
            <a:prstGeom prst="rect">
              <a:avLst/>
            </a:prstGeom>
            <a:noFill/>
            <a:ln w="12700" cap="sq" algn="ctr">
              <a:noFill/>
              <a:miter lim="800000"/>
              <a:headEnd/>
              <a:tailEnd/>
            </a:ln>
            <a:effectLst/>
          </p:spPr>
          <p:txBody>
            <a:bodyPr>
              <a:spAutoFit/>
            </a:bodyPr>
            <a:lstStyle/>
            <a:p>
              <a:pPr algn="ctr"/>
              <a:r>
                <a:rPr lang="en-US" sz="14200" b="1">
                  <a:solidFill>
                    <a:srgbClr val="F45912"/>
                  </a:solidFill>
                  <a:latin typeface="Arial" charset="0"/>
                </a:rPr>
                <a:t>X</a:t>
              </a:r>
            </a:p>
          </p:txBody>
        </p:sp>
      </p:grpSp>
      <p:grpSp>
        <p:nvGrpSpPr>
          <p:cNvPr id="834594" name="Group 34"/>
          <p:cNvGrpSpPr>
            <a:grpSpLocks/>
          </p:cNvGrpSpPr>
          <p:nvPr/>
        </p:nvGrpSpPr>
        <p:grpSpPr bwMode="auto">
          <a:xfrm>
            <a:off x="5930900" y="2732088"/>
            <a:ext cx="2990850" cy="2255837"/>
            <a:chOff x="3736" y="1721"/>
            <a:chExt cx="1884" cy="1421"/>
          </a:xfrm>
        </p:grpSpPr>
        <p:sp>
          <p:nvSpPr>
            <p:cNvPr id="834595" name="AutoShape 35"/>
            <p:cNvSpPr>
              <a:spLocks noChangeArrowheads="1"/>
            </p:cNvSpPr>
            <p:nvPr/>
          </p:nvSpPr>
          <p:spPr bwMode="auto">
            <a:xfrm>
              <a:off x="4558" y="2235"/>
              <a:ext cx="733" cy="436"/>
            </a:xfrm>
            <a:prstGeom prst="can">
              <a:avLst>
                <a:gd name="adj" fmla="val 25000"/>
              </a:avLst>
            </a:prstGeom>
            <a:solidFill>
              <a:srgbClr val="DDDDDD"/>
            </a:solidFill>
            <a:ln w="12700" cap="sq">
              <a:solidFill>
                <a:schemeClr val="bg2"/>
              </a:solidFill>
              <a:round/>
              <a:headEnd type="none" w="lg" len="lg"/>
              <a:tailEnd type="none" w="lg" len="lg"/>
            </a:ln>
            <a:effectLst/>
          </p:spPr>
          <p:txBody>
            <a:bodyPr wrap="none" anchor="ctr"/>
            <a:lstStyle/>
            <a:p>
              <a:endParaRPr lang="en-US"/>
            </a:p>
          </p:txBody>
        </p:sp>
        <p:sp>
          <p:nvSpPr>
            <p:cNvPr id="834596" name="Rectangle 36"/>
            <p:cNvSpPr>
              <a:spLocks noChangeArrowheads="1"/>
            </p:cNvSpPr>
            <p:nvPr/>
          </p:nvSpPr>
          <p:spPr bwMode="auto">
            <a:xfrm>
              <a:off x="4396" y="1902"/>
              <a:ext cx="1224" cy="336"/>
            </a:xfrm>
            <a:prstGeom prst="rect">
              <a:avLst/>
            </a:prstGeom>
            <a:noFill/>
            <a:ln w="12700" cap="sq">
              <a:noFill/>
              <a:miter lim="800000"/>
              <a:headEnd type="none" w="sm" len="sm"/>
              <a:tailEnd type="none" w="sm" len="sm"/>
            </a:ln>
            <a:effectLst/>
          </p:spPr>
          <p:txBody>
            <a:bodyPr>
              <a:spAutoFit/>
            </a:bodyPr>
            <a:lstStyle/>
            <a:p>
              <a:pPr algn="ctr" eaLnBrk="1" hangingPunct="1">
                <a:lnSpc>
                  <a:spcPct val="90000"/>
                </a:lnSpc>
                <a:spcBef>
                  <a:spcPct val="20000"/>
                </a:spcBef>
                <a:buClr>
                  <a:schemeClr val="tx2"/>
                </a:buClr>
                <a:buSzPct val="90000"/>
                <a:buFont typeface="Symbol" pitchFamily="18" charset="2"/>
                <a:buNone/>
              </a:pPr>
              <a:r>
                <a:rPr lang="en-US" sz="1600">
                  <a:solidFill>
                    <a:srgbClr val="C0C0C0"/>
                  </a:solidFill>
                  <a:latin typeface="Arial" charset="0"/>
                </a:rPr>
                <a:t>Recovery</a:t>
              </a:r>
              <a:br>
                <a:rPr lang="en-US" sz="1600">
                  <a:solidFill>
                    <a:srgbClr val="C0C0C0"/>
                  </a:solidFill>
                  <a:latin typeface="Arial" charset="0"/>
                </a:rPr>
              </a:br>
              <a:r>
                <a:rPr lang="en-US" sz="1600">
                  <a:solidFill>
                    <a:srgbClr val="C0C0C0"/>
                  </a:solidFill>
                  <a:latin typeface="Arial" charset="0"/>
                </a:rPr>
                <a:t>Server</a:t>
              </a:r>
            </a:p>
          </p:txBody>
        </p:sp>
        <p:sp>
          <p:nvSpPr>
            <p:cNvPr id="834597" name="Line 37"/>
            <p:cNvSpPr>
              <a:spLocks noChangeShapeType="1"/>
            </p:cNvSpPr>
            <p:nvPr/>
          </p:nvSpPr>
          <p:spPr bwMode="auto">
            <a:xfrm flipH="1">
              <a:off x="3736" y="2534"/>
              <a:ext cx="785" cy="462"/>
            </a:xfrm>
            <a:prstGeom prst="line">
              <a:avLst/>
            </a:prstGeom>
            <a:noFill/>
            <a:ln w="57150">
              <a:solidFill>
                <a:srgbClr val="C0C0C0"/>
              </a:solidFill>
              <a:round/>
              <a:headEnd type="triangle" w="med" len="med"/>
              <a:tailEnd/>
            </a:ln>
            <a:effectLst/>
          </p:spPr>
          <p:txBody>
            <a:bodyPr wrap="none" anchor="ctr"/>
            <a:lstStyle/>
            <a:p>
              <a:endParaRPr lang="en-US"/>
            </a:p>
          </p:txBody>
        </p:sp>
        <p:sp>
          <p:nvSpPr>
            <p:cNvPr id="834598" name="Text Box 38"/>
            <p:cNvSpPr txBox="1">
              <a:spLocks noChangeArrowheads="1"/>
            </p:cNvSpPr>
            <p:nvPr/>
          </p:nvSpPr>
          <p:spPr bwMode="auto">
            <a:xfrm>
              <a:off x="4238" y="2679"/>
              <a:ext cx="764" cy="300"/>
            </a:xfrm>
            <a:prstGeom prst="rect">
              <a:avLst/>
            </a:prstGeom>
            <a:noFill/>
            <a:ln w="12700" cap="sq">
              <a:noFill/>
              <a:miter lim="800000"/>
              <a:headEnd type="none" w="lg" len="lg"/>
              <a:tailEnd type="none" w="lg" len="lg"/>
            </a:ln>
            <a:effectLst/>
          </p:spPr>
          <p:txBody>
            <a:bodyPr>
              <a:spAutoFit/>
            </a:bodyPr>
            <a:lstStyle/>
            <a:p>
              <a:pPr algn="ctr">
                <a:lnSpc>
                  <a:spcPct val="90000"/>
                </a:lnSpc>
              </a:pPr>
              <a:r>
                <a:rPr lang="en-US" sz="1400">
                  <a:solidFill>
                    <a:srgbClr val="C0C0C0"/>
                  </a:solidFill>
                  <a:latin typeface="Arial" charset="0"/>
                </a:rPr>
                <a:t>Store Bob’s </a:t>
              </a:r>
              <a:br>
                <a:rPr lang="en-US" sz="1400">
                  <a:solidFill>
                    <a:srgbClr val="C0C0C0"/>
                  </a:solidFill>
                  <a:latin typeface="Arial" charset="0"/>
                </a:rPr>
              </a:br>
              <a:r>
                <a:rPr lang="en-US" sz="1400">
                  <a:solidFill>
                    <a:srgbClr val="C0C0C0"/>
                  </a:solidFill>
                  <a:latin typeface="Arial" charset="0"/>
                </a:rPr>
                <a:t>Private Key</a:t>
              </a:r>
              <a:endParaRPr lang="de-DE" sz="1400">
                <a:solidFill>
                  <a:srgbClr val="C0C0C0"/>
                </a:solidFill>
                <a:latin typeface="Arial" charset="0"/>
              </a:endParaRPr>
            </a:p>
          </p:txBody>
        </p:sp>
        <p:sp>
          <p:nvSpPr>
            <p:cNvPr id="834599" name="Text Box 39"/>
            <p:cNvSpPr txBox="1">
              <a:spLocks noChangeArrowheads="1"/>
            </p:cNvSpPr>
            <p:nvPr/>
          </p:nvSpPr>
          <p:spPr bwMode="ltGray">
            <a:xfrm>
              <a:off x="4195" y="1721"/>
              <a:ext cx="1420" cy="1421"/>
            </a:xfrm>
            <a:prstGeom prst="rect">
              <a:avLst/>
            </a:prstGeom>
            <a:noFill/>
            <a:ln w="12700" cap="sq" algn="ctr">
              <a:noFill/>
              <a:miter lim="800000"/>
              <a:headEnd/>
              <a:tailEnd/>
            </a:ln>
            <a:effectLst/>
          </p:spPr>
          <p:txBody>
            <a:bodyPr>
              <a:spAutoFit/>
            </a:bodyPr>
            <a:lstStyle/>
            <a:p>
              <a:pPr algn="ctr"/>
              <a:r>
                <a:rPr lang="en-US" sz="14200" b="1">
                  <a:solidFill>
                    <a:srgbClr val="F45912"/>
                  </a:solidFill>
                  <a:latin typeface="Arial" charset="0"/>
                </a:rPr>
                <a:t>X</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834586"/>
                                        </p:tgtEl>
                                      </p:cBhvr>
                                    </p:animEffect>
                                    <p:set>
                                      <p:cBhvr>
                                        <p:cTn id="7" dur="1" fill="hold">
                                          <p:stCondLst>
                                            <p:cond delay="499"/>
                                          </p:stCondLst>
                                        </p:cTn>
                                        <p:tgtEl>
                                          <p:spTgt spid="83458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834594"/>
                                        </p:tgtEl>
                                      </p:cBhvr>
                                    </p:animEffect>
                                    <p:set>
                                      <p:cBhvr>
                                        <p:cTn id="12" dur="1" fill="hold">
                                          <p:stCondLst>
                                            <p:cond delay="499"/>
                                          </p:stCondLst>
                                        </p:cTn>
                                        <p:tgtEl>
                                          <p:spTgt spid="8345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7394" name="Rectangle 2"/>
          <p:cNvSpPr>
            <a:spLocks noGrp="1" noChangeArrowheads="1"/>
          </p:cNvSpPr>
          <p:nvPr>
            <p:ph type="title"/>
          </p:nvPr>
        </p:nvSpPr>
        <p:spPr>
          <a:xfrm>
            <a:off x="522514" y="704088"/>
            <a:ext cx="8164286" cy="680575"/>
          </a:xfrm>
        </p:spPr>
        <p:txBody>
          <a:bodyPr>
            <a:normAutofit fontScale="90000"/>
          </a:bodyPr>
          <a:lstStyle/>
          <a:p>
            <a:r>
              <a:rPr lang="en-US" dirty="0"/>
              <a:t>IBE Public Keys - Revocation and Expiration</a:t>
            </a:r>
          </a:p>
        </p:txBody>
      </p:sp>
      <p:sp>
        <p:nvSpPr>
          <p:cNvPr id="827395" name="Rectangle 3"/>
          <p:cNvSpPr>
            <a:spLocks noGrp="1" noChangeArrowheads="1"/>
          </p:cNvSpPr>
          <p:nvPr>
            <p:ph idx="1"/>
          </p:nvPr>
        </p:nvSpPr>
        <p:spPr>
          <a:xfrm>
            <a:off x="1236663" y="2586038"/>
            <a:ext cx="7194550" cy="3614737"/>
          </a:xfrm>
        </p:spPr>
        <p:txBody>
          <a:bodyPr/>
          <a:lstStyle/>
          <a:p>
            <a:pPr>
              <a:lnSpc>
                <a:spcPct val="110000"/>
              </a:lnSpc>
            </a:pPr>
            <a:r>
              <a:rPr lang="en-US" sz="2000"/>
              <a:t>IBE Systems use short lived keys</a:t>
            </a:r>
          </a:p>
          <a:p>
            <a:pPr lvl="1">
              <a:lnSpc>
                <a:spcPct val="110000"/>
              </a:lnSpc>
            </a:pPr>
            <a:r>
              <a:rPr lang="en-US" sz="1800"/>
              <a:t>Public key contains key validity</a:t>
            </a:r>
          </a:p>
          <a:p>
            <a:pPr lvl="1">
              <a:lnSpc>
                <a:spcPct val="110000"/>
              </a:lnSpc>
            </a:pPr>
            <a:r>
              <a:rPr lang="en-US" sz="1800"/>
              <a:t>Every week public key changes, so every week a new private key must be retrieved by the client</a:t>
            </a:r>
          </a:p>
          <a:p>
            <a:pPr lvl="1">
              <a:lnSpc>
                <a:spcPct val="110000"/>
              </a:lnSpc>
            </a:pPr>
            <a:r>
              <a:rPr lang="en-US" sz="1800"/>
              <a:t>Refresh period is configurable</a:t>
            </a:r>
          </a:p>
          <a:p>
            <a:pPr lvl="1">
              <a:lnSpc>
                <a:spcPct val="110000"/>
              </a:lnSpc>
            </a:pPr>
            <a:endParaRPr lang="en-US" sz="900"/>
          </a:p>
          <a:p>
            <a:pPr>
              <a:lnSpc>
                <a:spcPct val="110000"/>
              </a:lnSpc>
            </a:pPr>
            <a:r>
              <a:rPr lang="en-US" sz="2000"/>
              <a:t>This simplifies key revocation</a:t>
            </a:r>
          </a:p>
          <a:p>
            <a:pPr lvl="1">
              <a:lnSpc>
                <a:spcPct val="110000"/>
              </a:lnSpc>
            </a:pPr>
            <a:r>
              <a:rPr lang="en-US" sz="1800"/>
              <a:t>Users removed from the directory, no longer get keys</a:t>
            </a:r>
          </a:p>
          <a:p>
            <a:pPr lvl="1">
              <a:lnSpc>
                <a:spcPct val="110000"/>
              </a:lnSpc>
            </a:pPr>
            <a:r>
              <a:rPr lang="en-US" sz="1800"/>
              <a:t>Above system is identical to a weekly CRL</a:t>
            </a:r>
          </a:p>
        </p:txBody>
      </p:sp>
      <p:sp>
        <p:nvSpPr>
          <p:cNvPr id="12" name="Slide Number Placeholder 3"/>
          <p:cNvSpPr>
            <a:spLocks noGrp="1"/>
          </p:cNvSpPr>
          <p:nvPr>
            <p:ph type="sldNum" sz="quarter" idx="12"/>
          </p:nvPr>
        </p:nvSpPr>
        <p:spPr/>
        <p:txBody>
          <a:bodyPr/>
          <a:lstStyle/>
          <a:p>
            <a:fld id="{6C3BD23C-17AC-4CE4-A0CC-8E655208BDF1}" type="slidenum">
              <a:rPr lang="en-US"/>
              <a:pPr/>
              <a:t>9</a:t>
            </a:fld>
            <a:endParaRPr lang="en-US"/>
          </a:p>
        </p:txBody>
      </p:sp>
      <p:sp>
        <p:nvSpPr>
          <p:cNvPr id="827396" name="Rectangle 4"/>
          <p:cNvSpPr>
            <a:spLocks noChangeArrowheads="1"/>
          </p:cNvSpPr>
          <p:nvPr/>
        </p:nvSpPr>
        <p:spPr bwMode="auto">
          <a:xfrm>
            <a:off x="3355975" y="1501775"/>
            <a:ext cx="2559050" cy="457200"/>
          </a:xfrm>
          <a:prstGeom prst="rect">
            <a:avLst/>
          </a:prstGeom>
          <a:noFill/>
          <a:ln w="12700" cap="sq">
            <a:noFill/>
            <a:miter lim="800000"/>
            <a:headEnd type="none" w="lg" len="lg"/>
            <a:tailEnd type="none" w="lg" len="lg"/>
          </a:ln>
          <a:effectLst/>
        </p:spPr>
        <p:txBody>
          <a:bodyPr wrap="none">
            <a:spAutoFit/>
          </a:bodyPr>
          <a:lstStyle/>
          <a:p>
            <a:pPr eaLnBrk="1" hangingPunct="1">
              <a:lnSpc>
                <a:spcPct val="120000"/>
              </a:lnSpc>
              <a:spcBef>
                <a:spcPct val="20000"/>
              </a:spcBef>
            </a:pPr>
            <a:r>
              <a:rPr lang="en-US" sz="2000">
                <a:solidFill>
                  <a:schemeClr val="accent2"/>
                </a:solidFill>
                <a:latin typeface="Arial Unicode MS" pitchFamily="34" charset="-128"/>
              </a:rPr>
              <a:t>bob@wellsfargo.com</a:t>
            </a:r>
            <a:endParaRPr lang="en-US">
              <a:solidFill>
                <a:schemeClr val="accent2"/>
              </a:solidFill>
              <a:latin typeface="Arial Unicode MS" pitchFamily="34" charset="-128"/>
            </a:endParaRPr>
          </a:p>
        </p:txBody>
      </p:sp>
      <p:sp>
        <p:nvSpPr>
          <p:cNvPr id="827397" name="AutoShape 5"/>
          <p:cNvSpPr>
            <a:spLocks/>
          </p:cNvSpPr>
          <p:nvPr/>
        </p:nvSpPr>
        <p:spPr bwMode="auto">
          <a:xfrm rot="16200000">
            <a:off x="4599782" y="794543"/>
            <a:ext cx="133350" cy="2398713"/>
          </a:xfrm>
          <a:prstGeom prst="leftBracket">
            <a:avLst>
              <a:gd name="adj" fmla="val 66373"/>
            </a:avLst>
          </a:prstGeom>
          <a:noFill/>
          <a:ln w="12700" cap="sq">
            <a:solidFill>
              <a:schemeClr val="tx1"/>
            </a:solidFill>
            <a:round/>
            <a:headEnd type="none" w="lg" len="lg"/>
            <a:tailEnd type="none" w="lg" len="lg"/>
          </a:ln>
          <a:effectLst/>
        </p:spPr>
        <p:txBody>
          <a:bodyPr wrap="none" anchor="ctr"/>
          <a:lstStyle/>
          <a:p>
            <a:endParaRPr lang="en-US"/>
          </a:p>
        </p:txBody>
      </p:sp>
      <p:sp>
        <p:nvSpPr>
          <p:cNvPr id="827398" name="Text Box 6"/>
          <p:cNvSpPr txBox="1">
            <a:spLocks noChangeArrowheads="1"/>
          </p:cNvSpPr>
          <p:nvPr/>
        </p:nvSpPr>
        <p:spPr bwMode="auto">
          <a:xfrm>
            <a:off x="3971925" y="2039938"/>
            <a:ext cx="1516063" cy="336550"/>
          </a:xfrm>
          <a:prstGeom prst="rect">
            <a:avLst/>
          </a:prstGeom>
          <a:noFill/>
          <a:ln w="12700" cap="sq">
            <a:noFill/>
            <a:miter lim="800000"/>
            <a:headEnd type="none" w="lg" len="lg"/>
            <a:tailEnd type="none" w="lg" len="lg"/>
          </a:ln>
          <a:effectLst/>
        </p:spPr>
        <p:txBody>
          <a:bodyPr wrap="none">
            <a:spAutoFit/>
          </a:bodyPr>
          <a:lstStyle/>
          <a:p>
            <a:r>
              <a:rPr lang="en-US" sz="1600">
                <a:latin typeface="Arial Unicode MS" pitchFamily="34" charset="-128"/>
              </a:rPr>
              <a:t>e-mail address</a:t>
            </a:r>
          </a:p>
        </p:txBody>
      </p:sp>
      <p:grpSp>
        <p:nvGrpSpPr>
          <p:cNvPr id="827399" name="Group 7"/>
          <p:cNvGrpSpPr>
            <a:grpSpLocks/>
          </p:cNvGrpSpPr>
          <p:nvPr/>
        </p:nvGrpSpPr>
        <p:grpSpPr bwMode="auto">
          <a:xfrm>
            <a:off x="5942013" y="1439863"/>
            <a:ext cx="1839912" cy="936625"/>
            <a:chOff x="3743" y="907"/>
            <a:chExt cx="1159" cy="590"/>
          </a:xfrm>
        </p:grpSpPr>
        <p:sp>
          <p:nvSpPr>
            <p:cNvPr id="827400" name="AutoShape 8"/>
            <p:cNvSpPr>
              <a:spLocks/>
            </p:cNvSpPr>
            <p:nvPr/>
          </p:nvSpPr>
          <p:spPr bwMode="auto">
            <a:xfrm rot="16200000">
              <a:off x="4368" y="769"/>
              <a:ext cx="90" cy="979"/>
            </a:xfrm>
            <a:prstGeom prst="leftBracket">
              <a:avLst>
                <a:gd name="adj" fmla="val 89591"/>
              </a:avLst>
            </a:prstGeom>
            <a:noFill/>
            <a:ln w="12700" cap="sq">
              <a:solidFill>
                <a:schemeClr val="tx1"/>
              </a:solidFill>
              <a:round/>
              <a:headEnd type="none" w="lg" len="lg"/>
              <a:tailEnd type="none" w="lg" len="lg"/>
            </a:ln>
            <a:effectLst/>
          </p:spPr>
          <p:txBody>
            <a:bodyPr wrap="none" anchor="ctr"/>
            <a:lstStyle/>
            <a:p>
              <a:endParaRPr lang="en-US"/>
            </a:p>
          </p:txBody>
        </p:sp>
        <p:sp>
          <p:nvSpPr>
            <p:cNvPr id="827401" name="Text Box 9"/>
            <p:cNvSpPr txBox="1">
              <a:spLocks noChangeArrowheads="1"/>
            </p:cNvSpPr>
            <p:nvPr/>
          </p:nvSpPr>
          <p:spPr bwMode="auto">
            <a:xfrm>
              <a:off x="4045" y="1285"/>
              <a:ext cx="744" cy="212"/>
            </a:xfrm>
            <a:prstGeom prst="rect">
              <a:avLst/>
            </a:prstGeom>
            <a:noFill/>
            <a:ln w="12700" cap="sq">
              <a:noFill/>
              <a:miter lim="800000"/>
              <a:headEnd type="none" w="lg" len="lg"/>
              <a:tailEnd type="none" w="lg" len="lg"/>
            </a:ln>
            <a:effectLst/>
          </p:spPr>
          <p:txBody>
            <a:bodyPr wrap="none">
              <a:spAutoFit/>
            </a:bodyPr>
            <a:lstStyle/>
            <a:p>
              <a:r>
                <a:rPr lang="en-US" sz="1600">
                  <a:latin typeface="Arial Unicode MS" pitchFamily="34" charset="-128"/>
                </a:rPr>
                <a:t>key validity</a:t>
              </a:r>
            </a:p>
          </p:txBody>
        </p:sp>
        <p:sp>
          <p:nvSpPr>
            <p:cNvPr id="827402" name="Rectangle 10"/>
            <p:cNvSpPr>
              <a:spLocks noChangeArrowheads="1"/>
            </p:cNvSpPr>
            <p:nvPr/>
          </p:nvSpPr>
          <p:spPr bwMode="auto">
            <a:xfrm>
              <a:off x="3743" y="907"/>
              <a:ext cx="1146" cy="334"/>
            </a:xfrm>
            <a:prstGeom prst="rect">
              <a:avLst/>
            </a:prstGeom>
            <a:noFill/>
            <a:ln w="12700" cap="sq">
              <a:noFill/>
              <a:miter lim="800000"/>
              <a:headEnd type="none" w="lg" len="lg"/>
              <a:tailEnd type="none" w="lg" len="lg"/>
            </a:ln>
            <a:effectLst/>
          </p:spPr>
          <p:txBody>
            <a:bodyPr wrap="none">
              <a:spAutoFit/>
            </a:bodyPr>
            <a:lstStyle/>
            <a:p>
              <a:pPr eaLnBrk="1" hangingPunct="1">
                <a:lnSpc>
                  <a:spcPct val="120000"/>
                </a:lnSpc>
                <a:spcBef>
                  <a:spcPct val="20000"/>
                </a:spcBef>
              </a:pPr>
              <a:r>
                <a:rPr lang="en-US">
                  <a:solidFill>
                    <a:schemeClr val="accent2"/>
                  </a:solidFill>
                  <a:latin typeface="Arial Unicode MS" pitchFamily="34" charset="-128"/>
                </a:rPr>
                <a:t>||  </a:t>
              </a:r>
              <a:r>
                <a:rPr lang="en-US" sz="2000">
                  <a:solidFill>
                    <a:schemeClr val="accent2"/>
                  </a:solidFill>
                  <a:latin typeface="Arial Unicode MS" pitchFamily="34" charset="-128"/>
                </a:rPr>
                <a:t>week = 252</a:t>
              </a:r>
              <a:endParaRPr lang="en-US">
                <a:solidFill>
                  <a:schemeClr val="accent2"/>
                </a:solidFill>
                <a:latin typeface="Arial Unicode MS" pitchFamily="34" charset="-128"/>
              </a:endParaRPr>
            </a:p>
          </p:txBody>
        </p:sp>
      </p:grpSp>
      <p:sp>
        <p:nvSpPr>
          <p:cNvPr id="827403" name="Rectangle 11"/>
          <p:cNvSpPr>
            <a:spLocks noChangeArrowheads="1"/>
          </p:cNvSpPr>
          <p:nvPr/>
        </p:nvSpPr>
        <p:spPr bwMode="auto">
          <a:xfrm>
            <a:off x="1179513" y="1454150"/>
            <a:ext cx="2108200" cy="493713"/>
          </a:xfrm>
          <a:prstGeom prst="rect">
            <a:avLst/>
          </a:prstGeom>
          <a:noFill/>
          <a:ln w="12700" cap="sq">
            <a:noFill/>
            <a:miter lim="800000"/>
            <a:headEnd type="none" w="lg" len="lg"/>
            <a:tailEnd type="none" w="lg" len="lg"/>
          </a:ln>
          <a:effectLst/>
        </p:spPr>
        <p:txBody>
          <a:bodyPr wrap="none">
            <a:spAutoFit/>
          </a:bodyPr>
          <a:lstStyle/>
          <a:p>
            <a:pPr eaLnBrk="1" hangingPunct="1">
              <a:lnSpc>
                <a:spcPct val="120000"/>
              </a:lnSpc>
              <a:spcBef>
                <a:spcPct val="20000"/>
              </a:spcBef>
            </a:pPr>
            <a:r>
              <a:rPr lang="en-US" sz="2200">
                <a:latin typeface="Arial" charset="0"/>
              </a:rPr>
              <a:t>IBE Public Key: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7399"/>
                                        </p:tgtEl>
                                        <p:attrNameLst>
                                          <p:attrName>style.visibility</p:attrName>
                                        </p:attrNameLst>
                                      </p:cBhvr>
                                      <p:to>
                                        <p:strVal val="visible"/>
                                      </p:to>
                                    </p:set>
                                    <p:animEffect transition="in" filter="fade">
                                      <p:cBhvr>
                                        <p:cTn id="7" dur="2000"/>
                                        <p:tgtEl>
                                          <p:spTgt spid="82739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7395"/>
                                        </p:tgtEl>
                                        <p:attrNameLst>
                                          <p:attrName>style.visibility</p:attrName>
                                        </p:attrNameLst>
                                      </p:cBhvr>
                                      <p:to>
                                        <p:strVal val="visible"/>
                                      </p:to>
                                    </p:set>
                                    <p:animEffect transition="in" filter="fade">
                                      <p:cBhvr>
                                        <p:cTn id="10" dur="2000"/>
                                        <p:tgtEl>
                                          <p:spTgt spid="827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395"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ityScape">
  <a:themeElements>
    <a:clrScheme name="cityScap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ityScap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lnDef>
  </a:objectDefaults>
  <a:extraClrSchemeLst>
    <a:extraClrScheme>
      <a:clrScheme name="cityScap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ityScap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ityScap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ityScap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ityScap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ityScap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ityScap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ityScap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ityScap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ityScap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ityScap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ityScap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HD:Users:josh:  •PROJECTS:vol.pptRedesign:PPT samples:templates:pharma1.pot</Template>
  <TotalTime>9523</TotalTime>
  <Words>2041</Words>
  <Application>Microsoft Office PowerPoint</Application>
  <PresentationFormat>On-screen Show (4:3)</PresentationFormat>
  <Paragraphs>486</Paragraphs>
  <Slides>23</Slides>
  <Notes>18</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2</vt:i4>
      </vt:variant>
      <vt:variant>
        <vt:lpstr>Slide Titles</vt:lpstr>
      </vt:variant>
      <vt:variant>
        <vt:i4>23</vt:i4>
      </vt:variant>
    </vt:vector>
  </HeadingPairs>
  <TitlesOfParts>
    <vt:vector size="37" baseType="lpstr">
      <vt:lpstr>Arial Unicode MS</vt:lpstr>
      <vt:lpstr>Arial</vt:lpstr>
      <vt:lpstr>Arial Narrow</vt:lpstr>
      <vt:lpstr>Calibri</vt:lpstr>
      <vt:lpstr>Constantia</vt:lpstr>
      <vt:lpstr>Symbol</vt:lpstr>
      <vt:lpstr>Times</vt:lpstr>
      <vt:lpstr>Wingdings</vt:lpstr>
      <vt:lpstr>Wingdings 2</vt:lpstr>
      <vt:lpstr>Wingdings 3</vt:lpstr>
      <vt:lpstr>cityScape</vt:lpstr>
      <vt:lpstr>Flow</vt:lpstr>
      <vt:lpstr>Photo Editor Photo</vt:lpstr>
      <vt:lpstr>Visio</vt:lpstr>
      <vt:lpstr>PowerPoint Presentation</vt:lpstr>
      <vt:lpstr>Identity-Based Encryption (IBE)</vt:lpstr>
      <vt:lpstr>How IBE works in practice Alice sends a Message to Bob</vt:lpstr>
      <vt:lpstr>How IBE works in practice Alice sends a Message to Bob</vt:lpstr>
      <vt:lpstr>IBE Benefits</vt:lpstr>
      <vt:lpstr>IBE Benefits</vt:lpstr>
      <vt:lpstr>Public Key Infrastructure Certificate Server binds Identity to Public Key</vt:lpstr>
      <vt:lpstr>Identity Based Encryption Binding of Identity to Key is implicit</vt:lpstr>
      <vt:lpstr>IBE Public Keys - Revocation and Expiration</vt:lpstr>
      <vt:lpstr>PRIVATE KEY GENERATION</vt:lpstr>
      <vt:lpstr>User authentication</vt:lpstr>
      <vt:lpstr>The IBE Key Server</vt:lpstr>
      <vt:lpstr>The IBE Security Model Master Secret and Public Parameters</vt:lpstr>
      <vt:lpstr>Voltage Enables Perimeter Content Scanning Filtering Spam and Viruses with End-to-End Encryption</vt:lpstr>
      <vt:lpstr>Identity-Based Encryption (IBE)</vt:lpstr>
      <vt:lpstr>Voltage IBE breakthrough</vt:lpstr>
      <vt:lpstr>IBE and PKI</vt:lpstr>
      <vt:lpstr>Public Key Infrastructure</vt:lpstr>
      <vt:lpstr>Public Key Infrastructure Certificate Server binds Identity to Public Key</vt:lpstr>
      <vt:lpstr>Identity Based Encryption Binding of Identity to Key is implicit</vt:lpstr>
      <vt:lpstr>IBE vs. PKI – Practical Implications</vt:lpstr>
      <vt:lpstr>IBE and PKI – Strengths and Weaknesses</vt:lpstr>
      <vt:lpstr>PowerPoint Presentation</vt:lpstr>
    </vt:vector>
  </TitlesOfParts>
  <Company>Voltage Security</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dc:title>
  <dc:subject>Voltage Security, Imc.</dc:subject>
  <dc:creator>Sathvik Krishnamurthy</dc:creator>
  <dc:description>*** Strictly Confidential ***</dc:description>
  <cp:lastModifiedBy>megamindo_0</cp:lastModifiedBy>
  <cp:revision>291</cp:revision>
  <dcterms:created xsi:type="dcterms:W3CDTF">2005-03-08T19:38:59Z</dcterms:created>
  <dcterms:modified xsi:type="dcterms:W3CDTF">2015-05-25T05:47:06Z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Description">
    <vt:lpwstr>cp</vt:lpwstr>
  </property>
</Properties>
</file>