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AB4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35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50CBA-2535-42FA-B624-6206B5B40E9C}" type="datetimeFigureOut">
              <a:rPr lang="en-US" smtClean="0"/>
              <a:t>2013-11-22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549FF-C24D-4511-A5A5-713606001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1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50CBA-2535-42FA-B624-6206B5B40E9C}" type="datetimeFigureOut">
              <a:rPr lang="en-US" smtClean="0"/>
              <a:t>2013-11-22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549FF-C24D-4511-A5A5-713606001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21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50CBA-2535-42FA-B624-6206B5B40E9C}" type="datetimeFigureOut">
              <a:rPr lang="en-US" smtClean="0"/>
              <a:t>2013-11-22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549FF-C24D-4511-A5A5-713606001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30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50CBA-2535-42FA-B624-6206B5B40E9C}" type="datetimeFigureOut">
              <a:rPr lang="en-US" smtClean="0"/>
              <a:t>2013-11-22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549FF-C24D-4511-A5A5-713606001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66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50CBA-2535-42FA-B624-6206B5B40E9C}" type="datetimeFigureOut">
              <a:rPr lang="en-US" smtClean="0"/>
              <a:t>2013-11-22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549FF-C24D-4511-A5A5-713606001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02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50CBA-2535-42FA-B624-6206B5B40E9C}" type="datetimeFigureOut">
              <a:rPr lang="en-US" smtClean="0"/>
              <a:t>2013-11-22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549FF-C24D-4511-A5A5-713606001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06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50CBA-2535-42FA-B624-6206B5B40E9C}" type="datetimeFigureOut">
              <a:rPr lang="en-US" smtClean="0"/>
              <a:t>2013-11-22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549FF-C24D-4511-A5A5-713606001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00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50CBA-2535-42FA-B624-6206B5B40E9C}" type="datetimeFigureOut">
              <a:rPr lang="en-US" smtClean="0"/>
              <a:t>2013-11-22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549FF-C24D-4511-A5A5-713606001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86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50CBA-2535-42FA-B624-6206B5B40E9C}" type="datetimeFigureOut">
              <a:rPr lang="en-US" smtClean="0"/>
              <a:t>2013-11-22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549FF-C24D-4511-A5A5-713606001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90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50CBA-2535-42FA-B624-6206B5B40E9C}" type="datetimeFigureOut">
              <a:rPr lang="en-US" smtClean="0"/>
              <a:t>2013-11-22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549FF-C24D-4511-A5A5-713606001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26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50CBA-2535-42FA-B624-6206B5B40E9C}" type="datetimeFigureOut">
              <a:rPr lang="en-US" smtClean="0"/>
              <a:t>2013-11-22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549FF-C24D-4511-A5A5-713606001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79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50CBA-2535-42FA-B624-6206B5B40E9C}" type="datetimeFigureOut">
              <a:rPr lang="en-US" smtClean="0"/>
              <a:t>2013-11-22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549FF-C24D-4511-A5A5-713606001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0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138535"/>
            <a:ext cx="8105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QR ID™ is a replacement for OTP (One Time Password) schemes</a:t>
            </a:r>
            <a:endParaRPr lang="en-US" sz="24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33400" y="2086214"/>
            <a:ext cx="8077200" cy="346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No user-ID to remember, it's all in the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certificate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  Yes, it is based on </a:t>
            </a:r>
            <a:r>
              <a:rPr lang="en-US" dirty="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PKI</a:t>
            </a:r>
            <a:endParaRPr kumimoji="0" lang="en-US" b="0" u="none" strike="noStrike" cap="none" normalizeH="0" baseline="0" dirty="0" smtClean="0">
              <a:ln>
                <a:noFill/>
              </a:ln>
              <a:solidFill>
                <a:srgbClr val="CC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128+ versus 40-bit entropy, no need for "login throttling" or account lockout 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No counter/time-stamp per user state-holding needed in the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server, a root certificate + OCSP/CRL  suffice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No guesswork regarding token to use, credential filtering does it automatically and displays an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associated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logotype as well 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No fuzzy inputting of ever-changing digits, a static PIN will do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Designed for mobile phones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and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on-line provisioning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6248400"/>
            <a:ext cx="1452562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62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6248400" y="1371600"/>
            <a:ext cx="2438400" cy="4419600"/>
          </a:xfrm>
          <a:prstGeom prst="roundRect">
            <a:avLst/>
          </a:prstGeom>
          <a:solidFill>
            <a:srgbClr val="FEFA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162800" y="5486400"/>
            <a:ext cx="609600" cy="206720"/>
          </a:xfrm>
          <a:prstGeom prst="roundRect">
            <a:avLst/>
          </a:prstGeom>
          <a:solidFill>
            <a:srgbClr val="FEFA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429000" y="1371600"/>
            <a:ext cx="2438400" cy="4419600"/>
          </a:xfrm>
          <a:prstGeom prst="roundRect">
            <a:avLst/>
          </a:prstGeom>
          <a:solidFill>
            <a:srgbClr val="FEFA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905000" y="300335"/>
            <a:ext cx="5220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QR ID™ from a user’s perspective - Login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457200" y="1524000"/>
            <a:ext cx="2514599" cy="4124608"/>
          </a:xfrm>
          <a:prstGeom prst="rect">
            <a:avLst/>
          </a:prstGeom>
          <a:noFill/>
          <a:ln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06027" y="1524000"/>
            <a:ext cx="7620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Login</a:t>
            </a:r>
            <a:endParaRPr lang="en-US" sz="12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0" y="1580614"/>
            <a:ext cx="2057400" cy="3808546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4343400" y="5486400"/>
            <a:ext cx="609600" cy="206720"/>
          </a:xfrm>
          <a:prstGeom prst="roundRect">
            <a:avLst/>
          </a:prstGeom>
          <a:solidFill>
            <a:srgbClr val="FEFA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065" y="1580614"/>
            <a:ext cx="2057400" cy="3808546"/>
          </a:xfrm>
          <a:prstGeom prst="rect">
            <a:avLst/>
          </a:prstGeom>
        </p:spPr>
      </p:pic>
      <p:sp>
        <p:nvSpPr>
          <p:cNvPr id="31" name="Freeform 30"/>
          <p:cNvSpPr/>
          <p:nvPr/>
        </p:nvSpPr>
        <p:spPr>
          <a:xfrm>
            <a:off x="5602588" y="1152054"/>
            <a:ext cx="990600" cy="233064"/>
          </a:xfrm>
          <a:custGeom>
            <a:avLst/>
            <a:gdLst>
              <a:gd name="connsiteX0" fmla="*/ 0 w 2420508"/>
              <a:gd name="connsiteY0" fmla="*/ 71331 h 465827"/>
              <a:gd name="connsiteX1" fmla="*/ 1140737 w 2420508"/>
              <a:gd name="connsiteY1" fmla="*/ 26064 h 465827"/>
              <a:gd name="connsiteX2" fmla="*/ 2290527 w 2420508"/>
              <a:gd name="connsiteY2" fmla="*/ 424417 h 465827"/>
              <a:gd name="connsiteX3" fmla="*/ 2344848 w 2420508"/>
              <a:gd name="connsiteY3" fmla="*/ 433470 h 465827"/>
              <a:gd name="connsiteX0" fmla="*/ 0 w 2882235"/>
              <a:gd name="connsiteY0" fmla="*/ 279644 h 440913"/>
              <a:gd name="connsiteX1" fmla="*/ 1602464 w 2882235"/>
              <a:gd name="connsiteY1" fmla="*/ 1150 h 440913"/>
              <a:gd name="connsiteX2" fmla="*/ 2752254 w 2882235"/>
              <a:gd name="connsiteY2" fmla="*/ 399503 h 440913"/>
              <a:gd name="connsiteX3" fmla="*/ 2806575 w 2882235"/>
              <a:gd name="connsiteY3" fmla="*/ 408556 h 440913"/>
              <a:gd name="connsiteX0" fmla="*/ 0 w 2882235"/>
              <a:gd name="connsiteY0" fmla="*/ 284253 h 445522"/>
              <a:gd name="connsiteX1" fmla="*/ 1602464 w 2882235"/>
              <a:gd name="connsiteY1" fmla="*/ 5759 h 445522"/>
              <a:gd name="connsiteX2" fmla="*/ 2752254 w 2882235"/>
              <a:gd name="connsiteY2" fmla="*/ 404112 h 445522"/>
              <a:gd name="connsiteX3" fmla="*/ 2806575 w 2882235"/>
              <a:gd name="connsiteY3" fmla="*/ 413165 h 445522"/>
              <a:gd name="connsiteX0" fmla="*/ 0 w 2339027"/>
              <a:gd name="connsiteY0" fmla="*/ 416331 h 439784"/>
              <a:gd name="connsiteX1" fmla="*/ 1059256 w 2339027"/>
              <a:gd name="connsiteY1" fmla="*/ 21 h 439784"/>
              <a:gd name="connsiteX2" fmla="*/ 2209046 w 2339027"/>
              <a:gd name="connsiteY2" fmla="*/ 398374 h 439784"/>
              <a:gd name="connsiteX3" fmla="*/ 2263367 w 2339027"/>
              <a:gd name="connsiteY3" fmla="*/ 407427 h 439784"/>
              <a:gd name="connsiteX0" fmla="*/ 0 w 2339027"/>
              <a:gd name="connsiteY0" fmla="*/ 416331 h 439784"/>
              <a:gd name="connsiteX1" fmla="*/ 1059256 w 2339027"/>
              <a:gd name="connsiteY1" fmla="*/ 21 h 439784"/>
              <a:gd name="connsiteX2" fmla="*/ 2209046 w 2339027"/>
              <a:gd name="connsiteY2" fmla="*/ 398374 h 439784"/>
              <a:gd name="connsiteX3" fmla="*/ 2263367 w 2339027"/>
              <a:gd name="connsiteY3" fmla="*/ 407427 h 439784"/>
              <a:gd name="connsiteX0" fmla="*/ 0 w 2239131"/>
              <a:gd name="connsiteY0" fmla="*/ 416328 h 416328"/>
              <a:gd name="connsiteX1" fmla="*/ 1059256 w 2239131"/>
              <a:gd name="connsiteY1" fmla="*/ 18 h 416328"/>
              <a:gd name="connsiteX2" fmla="*/ 2209046 w 2239131"/>
              <a:gd name="connsiteY2" fmla="*/ 398371 h 416328"/>
              <a:gd name="connsiteX3" fmla="*/ 1892175 w 2239131"/>
              <a:gd name="connsiteY3" fmla="*/ 147694 h 416328"/>
              <a:gd name="connsiteX0" fmla="*/ 0 w 1921581"/>
              <a:gd name="connsiteY0" fmla="*/ 448919 h 448919"/>
              <a:gd name="connsiteX1" fmla="*/ 1059256 w 1921581"/>
              <a:gd name="connsiteY1" fmla="*/ 32609 h 448919"/>
              <a:gd name="connsiteX2" fmla="*/ 1756372 w 1921581"/>
              <a:gd name="connsiteY2" fmla="*/ 44017 h 448919"/>
              <a:gd name="connsiteX3" fmla="*/ 1892175 w 1921581"/>
              <a:gd name="connsiteY3" fmla="*/ 180285 h 448919"/>
              <a:gd name="connsiteX0" fmla="*/ 0 w 1892175"/>
              <a:gd name="connsiteY0" fmla="*/ 424093 h 424093"/>
              <a:gd name="connsiteX1" fmla="*/ 1059256 w 1892175"/>
              <a:gd name="connsiteY1" fmla="*/ 7783 h 424093"/>
              <a:gd name="connsiteX2" fmla="*/ 1892175 w 1892175"/>
              <a:gd name="connsiteY2" fmla="*/ 155459 h 424093"/>
              <a:gd name="connsiteX0" fmla="*/ 0 w 1892175"/>
              <a:gd name="connsiteY0" fmla="*/ 428306 h 428306"/>
              <a:gd name="connsiteX1" fmla="*/ 1059256 w 1892175"/>
              <a:gd name="connsiteY1" fmla="*/ 11996 h 428306"/>
              <a:gd name="connsiteX2" fmla="*/ 1892175 w 1892175"/>
              <a:gd name="connsiteY2" fmla="*/ 159672 h 428306"/>
              <a:gd name="connsiteX0" fmla="*/ 0 w 1910282"/>
              <a:gd name="connsiteY0" fmla="*/ 418671 h 418671"/>
              <a:gd name="connsiteX1" fmla="*/ 1059256 w 1910282"/>
              <a:gd name="connsiteY1" fmla="*/ 2361 h 418671"/>
              <a:gd name="connsiteX2" fmla="*/ 1910282 w 1910282"/>
              <a:gd name="connsiteY2" fmla="*/ 266651 h 418671"/>
              <a:gd name="connsiteX0" fmla="*/ 0 w 1910282"/>
              <a:gd name="connsiteY0" fmla="*/ 350934 h 350934"/>
              <a:gd name="connsiteX1" fmla="*/ 950614 w 1910282"/>
              <a:gd name="connsiteY1" fmla="*/ 3532 h 350934"/>
              <a:gd name="connsiteX2" fmla="*/ 1910282 w 1910282"/>
              <a:gd name="connsiteY2" fmla="*/ 198914 h 350934"/>
              <a:gd name="connsiteX0" fmla="*/ 0 w 1910282"/>
              <a:gd name="connsiteY0" fmla="*/ 349776 h 349776"/>
              <a:gd name="connsiteX1" fmla="*/ 950614 w 1910282"/>
              <a:gd name="connsiteY1" fmla="*/ 2374 h 349776"/>
              <a:gd name="connsiteX2" fmla="*/ 1910282 w 1910282"/>
              <a:gd name="connsiteY2" fmla="*/ 197756 h 349776"/>
              <a:gd name="connsiteX0" fmla="*/ 0 w 1987654"/>
              <a:gd name="connsiteY0" fmla="*/ 349186 h 385063"/>
              <a:gd name="connsiteX1" fmla="*/ 950614 w 1987654"/>
              <a:gd name="connsiteY1" fmla="*/ 1784 h 385063"/>
              <a:gd name="connsiteX2" fmla="*/ 1987654 w 1987654"/>
              <a:gd name="connsiteY2" fmla="*/ 385062 h 385063"/>
              <a:gd name="connsiteX0" fmla="*/ 0 w 1987654"/>
              <a:gd name="connsiteY0" fmla="*/ 347598 h 349311"/>
              <a:gd name="connsiteX1" fmla="*/ 950614 w 1987654"/>
              <a:gd name="connsiteY1" fmla="*/ 196 h 349311"/>
              <a:gd name="connsiteX2" fmla="*/ 1987654 w 1987654"/>
              <a:gd name="connsiteY2" fmla="*/ 349311 h 349311"/>
              <a:gd name="connsiteX0" fmla="*/ 0 w 1987654"/>
              <a:gd name="connsiteY0" fmla="*/ 356000 h 357713"/>
              <a:gd name="connsiteX1" fmla="*/ 1105358 w 1987654"/>
              <a:gd name="connsiteY1" fmla="*/ 58 h 357713"/>
              <a:gd name="connsiteX2" fmla="*/ 1987654 w 1987654"/>
              <a:gd name="connsiteY2" fmla="*/ 357713 h 35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7654" h="357713">
                <a:moveTo>
                  <a:pt x="0" y="356000"/>
                </a:moveTo>
                <a:cubicBezTo>
                  <a:pt x="279902" y="-8794"/>
                  <a:pt x="774082" y="-227"/>
                  <a:pt x="1105358" y="58"/>
                </a:cubicBezTo>
                <a:cubicBezTo>
                  <a:pt x="1436634" y="344"/>
                  <a:pt x="1859396" y="252739"/>
                  <a:pt x="1987654" y="357713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105400" y="857105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Automatic step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169771"/>
            <a:ext cx="1600200" cy="2904363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909762" y="1080964"/>
            <a:ext cx="1345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Service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09600" y="5867400"/>
            <a:ext cx="236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The user wants to login to a service from a PC or similar.  The service responds with a QR ID display and asks the user to open the QR ID app.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52800" y="5997714"/>
            <a:ext cx="259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The user opens the QR ID app and points to the web page.  When the QR ID is recognized the app automatically invokes the authentication app.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035724" y="6019800"/>
            <a:ext cx="2803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The user is presented with a login app and responds with a PIN to activate the credential.  After that the user should be able to use the service from the PC (not shown here).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5950" y="1044229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ym typeface="Wingdings"/>
              </a:rPr>
              <a:t>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4114800" y="91440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ym typeface="Wingdings"/>
              </a:rPr>
              <a:t>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6934200" y="91440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ym typeface="Wingdings"/>
              </a:rPr>
              <a:t>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32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Anders\AppData\Local\Microsoft\Windows\Temporary Internet Files\Content.IE5\H1E1RQ1W\MC900431595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73" y="2119398"/>
            <a:ext cx="1308228" cy="130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80178" y="762000"/>
            <a:ext cx="4699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QR ID™ - How does it actually work?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6198495" y="1688068"/>
            <a:ext cx="1345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Service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777" y="2286550"/>
            <a:ext cx="1179106" cy="1285931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2365886" y="2523305"/>
            <a:ext cx="3826684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2365886" y="2773512"/>
            <a:ext cx="38266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326235" y="2640011"/>
            <a:ext cx="532704" cy="1670215"/>
          </a:xfrm>
          <a:custGeom>
            <a:avLst/>
            <a:gdLst>
              <a:gd name="connsiteX0" fmla="*/ 0 w 568917"/>
              <a:gd name="connsiteY0" fmla="*/ 0 h 1131030"/>
              <a:gd name="connsiteX1" fmla="*/ 568917 w 568917"/>
              <a:gd name="connsiteY1" fmla="*/ 0 h 1131030"/>
              <a:gd name="connsiteX2" fmla="*/ 568917 w 568917"/>
              <a:gd name="connsiteY2" fmla="*/ 1131030 h 1131030"/>
              <a:gd name="connsiteX3" fmla="*/ 0 w 568917"/>
              <a:gd name="connsiteY3" fmla="*/ 1131030 h 1131030"/>
              <a:gd name="connsiteX4" fmla="*/ 0 w 568917"/>
              <a:gd name="connsiteY4" fmla="*/ 0 h 1131030"/>
              <a:gd name="connsiteX0" fmla="*/ 0 w 568917"/>
              <a:gd name="connsiteY0" fmla="*/ 0 h 1131030"/>
              <a:gd name="connsiteX1" fmla="*/ 224886 w 568917"/>
              <a:gd name="connsiteY1" fmla="*/ 0 h 1131030"/>
              <a:gd name="connsiteX2" fmla="*/ 568917 w 568917"/>
              <a:gd name="connsiteY2" fmla="*/ 1131030 h 1131030"/>
              <a:gd name="connsiteX3" fmla="*/ 0 w 568917"/>
              <a:gd name="connsiteY3" fmla="*/ 1131030 h 1131030"/>
              <a:gd name="connsiteX4" fmla="*/ 0 w 568917"/>
              <a:gd name="connsiteY4" fmla="*/ 0 h 1131030"/>
              <a:gd name="connsiteX0" fmla="*/ 0 w 568917"/>
              <a:gd name="connsiteY0" fmla="*/ 0 h 1185350"/>
              <a:gd name="connsiteX1" fmla="*/ 224886 w 568917"/>
              <a:gd name="connsiteY1" fmla="*/ 0 h 1185350"/>
              <a:gd name="connsiteX2" fmla="*/ 568917 w 568917"/>
              <a:gd name="connsiteY2" fmla="*/ 1131030 h 1185350"/>
              <a:gd name="connsiteX3" fmla="*/ 36214 w 568917"/>
              <a:gd name="connsiteY3" fmla="*/ 1185350 h 1185350"/>
              <a:gd name="connsiteX4" fmla="*/ 0 w 568917"/>
              <a:gd name="connsiteY4" fmla="*/ 0 h 1185350"/>
              <a:gd name="connsiteX0" fmla="*/ 0 w 568917"/>
              <a:gd name="connsiteY0" fmla="*/ 91823 h 1277173"/>
              <a:gd name="connsiteX1" fmla="*/ 242993 w 568917"/>
              <a:gd name="connsiteY1" fmla="*/ 0 h 1277173"/>
              <a:gd name="connsiteX2" fmla="*/ 568917 w 568917"/>
              <a:gd name="connsiteY2" fmla="*/ 1222853 h 1277173"/>
              <a:gd name="connsiteX3" fmla="*/ 36214 w 568917"/>
              <a:gd name="connsiteY3" fmla="*/ 1277173 h 1277173"/>
              <a:gd name="connsiteX4" fmla="*/ 0 w 568917"/>
              <a:gd name="connsiteY4" fmla="*/ 91823 h 1277173"/>
              <a:gd name="connsiteX0" fmla="*/ 0 w 568917"/>
              <a:gd name="connsiteY0" fmla="*/ 67376 h 1252726"/>
              <a:gd name="connsiteX1" fmla="*/ 262043 w 568917"/>
              <a:gd name="connsiteY1" fmla="*/ 0 h 1252726"/>
              <a:gd name="connsiteX2" fmla="*/ 568917 w 568917"/>
              <a:gd name="connsiteY2" fmla="*/ 1198406 h 1252726"/>
              <a:gd name="connsiteX3" fmla="*/ 36214 w 568917"/>
              <a:gd name="connsiteY3" fmla="*/ 1252726 h 1252726"/>
              <a:gd name="connsiteX4" fmla="*/ 0 w 568917"/>
              <a:gd name="connsiteY4" fmla="*/ 67376 h 1252726"/>
              <a:gd name="connsiteX0" fmla="*/ 0 w 568917"/>
              <a:gd name="connsiteY0" fmla="*/ 49914 h 1235264"/>
              <a:gd name="connsiteX1" fmla="*/ 271568 w 568917"/>
              <a:gd name="connsiteY1" fmla="*/ 0 h 1235264"/>
              <a:gd name="connsiteX2" fmla="*/ 568917 w 568917"/>
              <a:gd name="connsiteY2" fmla="*/ 1180944 h 1235264"/>
              <a:gd name="connsiteX3" fmla="*/ 36214 w 568917"/>
              <a:gd name="connsiteY3" fmla="*/ 1235264 h 1235264"/>
              <a:gd name="connsiteX4" fmla="*/ 0 w 568917"/>
              <a:gd name="connsiteY4" fmla="*/ 49914 h 1235264"/>
              <a:gd name="connsiteX0" fmla="*/ 0 w 568917"/>
              <a:gd name="connsiteY0" fmla="*/ 42929 h 1228279"/>
              <a:gd name="connsiteX1" fmla="*/ 228706 w 568917"/>
              <a:gd name="connsiteY1" fmla="*/ 0 h 1228279"/>
              <a:gd name="connsiteX2" fmla="*/ 568917 w 568917"/>
              <a:gd name="connsiteY2" fmla="*/ 1173959 h 1228279"/>
              <a:gd name="connsiteX3" fmla="*/ 36214 w 568917"/>
              <a:gd name="connsiteY3" fmla="*/ 1228279 h 1228279"/>
              <a:gd name="connsiteX4" fmla="*/ 0 w 568917"/>
              <a:gd name="connsiteY4" fmla="*/ 42929 h 1228279"/>
              <a:gd name="connsiteX0" fmla="*/ 25699 w 532703"/>
              <a:gd name="connsiteY0" fmla="*/ 25467 h 1228279"/>
              <a:gd name="connsiteX1" fmla="*/ 192492 w 532703"/>
              <a:gd name="connsiteY1" fmla="*/ 0 h 1228279"/>
              <a:gd name="connsiteX2" fmla="*/ 532703 w 532703"/>
              <a:gd name="connsiteY2" fmla="*/ 1173959 h 1228279"/>
              <a:gd name="connsiteX3" fmla="*/ 0 w 532703"/>
              <a:gd name="connsiteY3" fmla="*/ 1228279 h 1228279"/>
              <a:gd name="connsiteX4" fmla="*/ 25699 w 532703"/>
              <a:gd name="connsiteY4" fmla="*/ 25467 h 1228279"/>
              <a:gd name="connsiteX0" fmla="*/ 25699 w 532703"/>
              <a:gd name="connsiteY0" fmla="*/ 21974 h 1224786"/>
              <a:gd name="connsiteX1" fmla="*/ 168680 w 532703"/>
              <a:gd name="connsiteY1" fmla="*/ 0 h 1224786"/>
              <a:gd name="connsiteX2" fmla="*/ 532703 w 532703"/>
              <a:gd name="connsiteY2" fmla="*/ 1170466 h 1224786"/>
              <a:gd name="connsiteX3" fmla="*/ 0 w 532703"/>
              <a:gd name="connsiteY3" fmla="*/ 1224786 h 1224786"/>
              <a:gd name="connsiteX4" fmla="*/ 25699 w 532703"/>
              <a:gd name="connsiteY4" fmla="*/ 21974 h 1224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703" h="1224786">
                <a:moveTo>
                  <a:pt x="25699" y="21974"/>
                </a:moveTo>
                <a:lnTo>
                  <a:pt x="168680" y="0"/>
                </a:lnTo>
                <a:lnTo>
                  <a:pt x="532703" y="1170466"/>
                </a:lnTo>
                <a:lnTo>
                  <a:pt x="0" y="1224786"/>
                </a:lnTo>
                <a:lnTo>
                  <a:pt x="25699" y="21974"/>
                </a:lnTo>
                <a:close/>
              </a:path>
            </a:pathLst>
          </a:custGeom>
          <a:solidFill>
            <a:schemeClr val="accent1">
              <a:alpha val="31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365886" y="3035564"/>
            <a:ext cx="38266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365886" y="3330570"/>
            <a:ext cx="3826684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2158572" y="3236749"/>
            <a:ext cx="4033998" cy="1236821"/>
          </a:xfrm>
          <a:prstGeom prst="straightConnector1">
            <a:avLst/>
          </a:prstGeom>
          <a:ln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2158574" y="3416143"/>
            <a:ext cx="4033996" cy="128602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2158572" y="3551625"/>
            <a:ext cx="4033998" cy="1448896"/>
          </a:xfrm>
          <a:prstGeom prst="straightConnector1">
            <a:avLst/>
          </a:prstGeom>
          <a:ln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2158572" y="3787770"/>
            <a:ext cx="4033998" cy="1447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1290021" y="4250632"/>
            <a:ext cx="745873" cy="1219200"/>
            <a:chOff x="7620000" y="231096"/>
            <a:chExt cx="745873" cy="1219200"/>
          </a:xfrm>
        </p:grpSpPr>
        <p:sp>
          <p:nvSpPr>
            <p:cNvPr id="8" name="Rounded Rectangle 7"/>
            <p:cNvSpPr/>
            <p:nvPr/>
          </p:nvSpPr>
          <p:spPr>
            <a:xfrm>
              <a:off x="7620000" y="231096"/>
              <a:ext cx="745873" cy="1219200"/>
            </a:xfrm>
            <a:prstGeom prst="roundRect">
              <a:avLst/>
            </a:prstGeom>
            <a:solidFill>
              <a:srgbClr val="FEFAB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899702" y="1347908"/>
              <a:ext cx="186468" cy="57026"/>
            </a:xfrm>
            <a:prstGeom prst="roundRect">
              <a:avLst/>
            </a:prstGeom>
            <a:solidFill>
              <a:srgbClr val="FEFAB4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728161" y="334978"/>
              <a:ext cx="546705" cy="9699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 46"/>
          <p:cNvSpPr/>
          <p:nvPr/>
        </p:nvSpPr>
        <p:spPr>
          <a:xfrm>
            <a:off x="1524000" y="4625970"/>
            <a:ext cx="304800" cy="2342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QR</a:t>
            </a:r>
            <a:endParaRPr lang="en-US" sz="10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32" name="TextBox 1031"/>
          <p:cNvSpPr txBox="1"/>
          <p:nvPr/>
        </p:nvSpPr>
        <p:spPr>
          <a:xfrm>
            <a:off x="3124200" y="229221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itchFamily="34" charset="0"/>
                <a:cs typeface="Arial" pitchFamily="34" charset="0"/>
              </a:rPr>
              <a:t>1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124200" y="252986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124200" y="2824971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itchFamily="34" charset="0"/>
                <a:cs typeface="Arial" pitchFamily="34" charset="0"/>
              </a:rPr>
              <a:t>3….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124200" y="308137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itchFamily="34" charset="0"/>
                <a:cs typeface="Arial" pitchFamily="34" charset="0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406774" y="341614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itchFamily="34" charset="0"/>
                <a:cs typeface="Arial" pitchFamily="34" charset="0"/>
              </a:rPr>
              <a:t>4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352800" y="381557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200400" y="409257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itchFamily="34" charset="0"/>
                <a:cs typeface="Arial" pitchFamily="34" charset="0"/>
              </a:rPr>
              <a:t>6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066106" y="439737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itchFamily="34" charset="0"/>
                <a:cs typeface="Arial" pitchFamily="34" charset="0"/>
              </a:rPr>
              <a:t>7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971800" y="465377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itchFamily="34" charset="0"/>
                <a:cs typeface="Arial" pitchFamily="34" charset="0"/>
              </a:rPr>
              <a:t>8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78324" y="3787770"/>
            <a:ext cx="1508076" cy="246221"/>
          </a:xfrm>
          <a:prstGeom prst="rect">
            <a:avLst/>
          </a:prstGeom>
          <a:solidFill>
            <a:srgbClr val="FEFAB4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Authentication trigger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673524" y="2627149"/>
            <a:ext cx="2138961" cy="246221"/>
          </a:xfrm>
          <a:prstGeom prst="rect">
            <a:avLst/>
          </a:prstGeom>
          <a:solidFill>
            <a:srgbClr val="FEFAB4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itchFamily="34" charset="0"/>
                <a:cs typeface="Arial" pitchFamily="34" charset="0"/>
              </a:rPr>
              <a:t>S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ervice responds with a QR ID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673524" y="2931949"/>
            <a:ext cx="2138961" cy="246221"/>
          </a:xfrm>
          <a:prstGeom prst="rect">
            <a:avLst/>
          </a:prstGeom>
          <a:solidFill>
            <a:srgbClr val="FEFAB4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AJAX-based login status service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657600" y="3236749"/>
            <a:ext cx="1584276" cy="2462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Logged in to the Service!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733800" y="4074949"/>
            <a:ext cx="1600200" cy="246221"/>
          </a:xfrm>
          <a:prstGeom prst="rect">
            <a:avLst/>
          </a:prstGeom>
          <a:solidFill>
            <a:srgbClr val="FEFAB4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Authentication request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597324" y="4379749"/>
            <a:ext cx="1644552" cy="246221"/>
          </a:xfrm>
          <a:prstGeom prst="rect">
            <a:avLst/>
          </a:prstGeom>
          <a:solidFill>
            <a:srgbClr val="FEFAB4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Authentication response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384648" y="4684549"/>
            <a:ext cx="1644552" cy="246221"/>
          </a:xfrm>
          <a:prstGeom prst="rect">
            <a:avLst/>
          </a:prstGeom>
          <a:solidFill>
            <a:srgbClr val="FEFAB4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Local confirmation page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673525" y="2339970"/>
            <a:ext cx="2138960" cy="246221"/>
          </a:xfrm>
          <a:prstGeom prst="rect">
            <a:avLst/>
          </a:prstGeom>
          <a:solidFill>
            <a:srgbClr val="FEFAB4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User wants to login to the service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62600" y="4092570"/>
            <a:ext cx="2362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The Authentication request message contains a </a:t>
            </a:r>
            <a:r>
              <a:rPr lang="en-US" sz="1000" i="1" dirty="0" smtClean="0">
                <a:latin typeface="Arial" pitchFamily="34" charset="0"/>
                <a:cs typeface="Arial" pitchFamily="34" charset="0"/>
              </a:rPr>
              <a:t>challenge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 and optional </a:t>
            </a:r>
            <a:r>
              <a:rPr lang="en-US" sz="1000" i="1" dirty="0" smtClean="0">
                <a:latin typeface="Arial" pitchFamily="34" charset="0"/>
                <a:cs typeface="Arial" pitchFamily="34" charset="0"/>
              </a:rPr>
              <a:t>credential filters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 in 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JSON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format.</a:t>
            </a: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The Authentication response contains  the challenge signed by the private key + the associated X.509 certificate using 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a JSON signature.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0433" y="5748372"/>
            <a:ext cx="3131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The QR code contains an URL with a random session ID used in #5 as well as an application indicator since QR ID can be used to start other local applications like enrollment.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87914" y="6642556"/>
            <a:ext cx="1156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 smtClean="0">
                <a:latin typeface="Arial" pitchFamily="34" charset="0"/>
                <a:cs typeface="Arial" pitchFamily="34" charset="0"/>
              </a:rPr>
              <a:t>V0.5, AR 2013-07-03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97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336</Words>
  <Application>Microsoft Office PowerPoint</Application>
  <PresentationFormat>On-screen Show (4:3)</PresentationFormat>
  <Paragraphs>42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PrimeKey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</dc:creator>
  <cp:lastModifiedBy>Anders</cp:lastModifiedBy>
  <cp:revision>30</cp:revision>
  <dcterms:created xsi:type="dcterms:W3CDTF">2013-07-02T15:05:55Z</dcterms:created>
  <dcterms:modified xsi:type="dcterms:W3CDTF">2013-11-21T22:50:15Z</dcterms:modified>
</cp:coreProperties>
</file>