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61" r:id="rId2"/>
    <p:sldId id="262" r:id="rId3"/>
    <p:sldId id="259"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CE8"/>
    <a:srgbClr val="E6F9CF"/>
    <a:srgbClr val="FFFFCC"/>
    <a:srgbClr val="FFF2D9"/>
    <a:srgbClr val="F9F5DB"/>
    <a:srgbClr val="DFE7F5"/>
    <a:srgbClr val="B4C6E6"/>
    <a:srgbClr val="C6D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4660"/>
  </p:normalViewPr>
  <p:slideViewPr>
    <p:cSldViewPr>
      <p:cViewPr varScale="1">
        <p:scale>
          <a:sx n="82" d="100"/>
          <a:sy n="82" d="100"/>
        </p:scale>
        <p:origin x="-51" y="-123"/>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00844-99C3-4B4D-8665-83D6466F1606}" type="datetimeFigureOut">
              <a:rPr lang="en-US" smtClean="0"/>
              <a:t>2015-04-18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7A78D-C968-4F7F-8365-3BC4ADD8F1EC}" type="slidenum">
              <a:rPr lang="en-US" smtClean="0"/>
              <a:t>‹#›</a:t>
            </a:fld>
            <a:endParaRPr lang="en-US"/>
          </a:p>
        </p:txBody>
      </p:sp>
    </p:spTree>
    <p:extLst>
      <p:ext uri="{BB962C8B-B14F-4D97-AF65-F5344CB8AC3E}">
        <p14:creationId xmlns:p14="http://schemas.microsoft.com/office/powerpoint/2010/main" val="29458368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24949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9038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10854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731772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05453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71457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22402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6021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8561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3584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82578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3168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12355" y="6673334"/>
            <a:ext cx="1931939"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Anders</a:t>
            </a:r>
            <a:r>
              <a:rPr lang="en-US" sz="600" baseline="0" dirty="0" smtClean="0">
                <a:latin typeface="Arial" panose="020B0604020202020204" pitchFamily="34" charset="0"/>
                <a:cs typeface="Arial" panose="020B0604020202020204" pitchFamily="34" charset="0"/>
              </a:rPr>
              <a:t> </a:t>
            </a:r>
            <a:r>
              <a:rPr lang="en-US" sz="600" baseline="0" dirty="0" err="1" smtClean="0">
                <a:latin typeface="Arial" panose="020B0604020202020204" pitchFamily="34" charset="0"/>
                <a:cs typeface="Arial" panose="020B0604020202020204" pitchFamily="34" charset="0"/>
              </a:rPr>
              <a:t>Rundgren</a:t>
            </a:r>
            <a:r>
              <a:rPr lang="en-US" sz="600" baseline="0" dirty="0" smtClean="0">
                <a:latin typeface="Arial" panose="020B0604020202020204" pitchFamily="34" charset="0"/>
                <a:cs typeface="Arial" panose="020B0604020202020204" pitchFamily="34" charset="0"/>
              </a:rPr>
              <a:t>, WebPKI.org, V0.52, 2015-04-18</a:t>
            </a:r>
          </a:p>
        </p:txBody>
      </p:sp>
      <p:sp>
        <p:nvSpPr>
          <p:cNvPr id="3" name="TextBox 2"/>
          <p:cNvSpPr txBox="1"/>
          <p:nvPr userDrawn="1"/>
        </p:nvSpPr>
        <p:spPr>
          <a:xfrm>
            <a:off x="8579613" y="6669360"/>
            <a:ext cx="545342" cy="184666"/>
          </a:xfrm>
          <a:prstGeom prst="rect">
            <a:avLst/>
          </a:prstGeom>
          <a:noFill/>
        </p:spPr>
        <p:txBody>
          <a:bodyPr wrap="none" rtlCol="0">
            <a:spAutoFit/>
          </a:bodyPr>
          <a:lstStyle/>
          <a:p>
            <a:pPr algn="r"/>
            <a:r>
              <a:rPr lang="en-US" sz="600" baseline="0" dirty="0" smtClean="0">
                <a:latin typeface="Arial" panose="020B0604020202020204" pitchFamily="34" charset="0"/>
                <a:cs typeface="Arial" panose="020B0604020202020204" pitchFamily="34" charset="0"/>
              </a:rPr>
              <a:t>Page </a:t>
            </a:r>
            <a:fld id="{B75F54E4-8F70-4185-9415-C85BC42D4BD7}" type="slidenum">
              <a:rPr lang="en-US" sz="600" baseline="0" smtClean="0">
                <a:latin typeface="Arial" panose="020B0604020202020204" pitchFamily="34" charset="0"/>
                <a:cs typeface="Arial" panose="020B0604020202020204" pitchFamily="34" charset="0"/>
              </a:rPr>
              <a:t>‹#›</a:t>
            </a:fld>
            <a:r>
              <a:rPr lang="en-US" sz="600" baseline="0" dirty="0" smtClean="0">
                <a:latin typeface="Arial" panose="020B0604020202020204" pitchFamily="34" charset="0"/>
                <a:cs typeface="Arial" panose="020B0604020202020204" pitchFamily="34" charset="0"/>
              </a:rPr>
              <a:t>/4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3635896" y="6669360"/>
            <a:ext cx="2193229" cy="184666"/>
          </a:xfrm>
          <a:prstGeom prst="rect">
            <a:avLst/>
          </a:prstGeom>
          <a:noFill/>
        </p:spPr>
        <p:txBody>
          <a:bodyPr wrap="none" rtlCol="0">
            <a:spAutoFit/>
          </a:bodyPr>
          <a:lstStyle/>
          <a:p>
            <a:r>
              <a:rPr lang="en-US" sz="600" dirty="0" err="1" smtClean="0">
                <a:latin typeface="Arial" panose="020B0604020202020204" pitchFamily="34" charset="0"/>
                <a:cs typeface="Arial" panose="020B0604020202020204" pitchFamily="34" charset="0"/>
              </a:rPr>
              <a:t>WebNFC</a:t>
            </a:r>
            <a:r>
              <a:rPr lang="en-US" sz="600" dirty="0" smtClean="0">
                <a:latin typeface="Arial" panose="020B0604020202020204" pitchFamily="34" charset="0"/>
                <a:cs typeface="Arial" panose="020B0604020202020204" pitchFamily="34" charset="0"/>
              </a:rPr>
              <a:t> Bridge (Public Domain Conceptual Specification)</a:t>
            </a:r>
            <a:endParaRPr lang="en-US" sz="600" dirty="0">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12355" y="6664252"/>
            <a:ext cx="9156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77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phone.github.io/openkeystore/resources/docs/web2native-bridge.pdf" TargetMode="External"/><Relationship Id="rId2" Type="http://schemas.openxmlformats.org/officeDocument/2006/relationships/hyperlink" Target="https://www.w3.org/community/web-nf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9642" y="1484784"/>
            <a:ext cx="5389104" cy="584775"/>
          </a:xfrm>
          <a:prstGeom prst="rect">
            <a:avLst/>
          </a:prstGeom>
          <a:noFill/>
        </p:spPr>
        <p:txBody>
          <a:bodyPr wrap="none" rtlCol="0">
            <a:spAutoFit/>
          </a:bodyPr>
          <a:lstStyle/>
          <a:p>
            <a:pPr algn="ctr"/>
            <a:r>
              <a:rPr lang="en-US" sz="1600" dirty="0" err="1" smtClean="0">
                <a:latin typeface="Arial" panose="020B0604020202020204" pitchFamily="34" charset="0"/>
                <a:cs typeface="Arial" panose="020B0604020202020204" pitchFamily="34" charset="0"/>
              </a:rPr>
              <a:t>WebNFC</a:t>
            </a:r>
            <a:r>
              <a:rPr lang="en-US" sz="1600" dirty="0">
                <a:latin typeface="Arial" panose="020B0604020202020204" pitchFamily="34" charset="0"/>
                <a:cs typeface="Arial" panose="020B0604020202020204" pitchFamily="34" charset="0"/>
              </a:rPr>
              <a:t> </a:t>
            </a:r>
            <a:r>
              <a:rPr lang="en-US" sz="1600" baseline="4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Use-case for Secure Interaction Between </a:t>
            </a:r>
          </a:p>
          <a:p>
            <a:pPr algn="ct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n Untrusted Web-page and a Connecting Mobile Device</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971599" y="2276872"/>
            <a:ext cx="7310419" cy="3238281"/>
          </a:xfrm>
          <a:prstGeom prst="roundRect">
            <a:avLst>
              <a:gd name="adj" fmla="val 8387"/>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txBody>
          <a:bodyPr wrap="square" lIns="126000" tIns="36000" rIns="72000" bIns="36000" rtlCol="0" anchor="ctr" anchorCtr="0">
            <a:spAutoFit/>
          </a:bodyPr>
          <a:lstStyle/>
          <a:p>
            <a:pPr>
              <a:spcAft>
                <a:spcPts val="800"/>
              </a:spcAft>
            </a:pPr>
            <a:r>
              <a:rPr lang="en-US" sz="1600" dirty="0" smtClean="0">
                <a:latin typeface="Arial" panose="020B0604020202020204" pitchFamily="34" charset="0"/>
                <a:cs typeface="Arial" panose="020B0604020202020204" pitchFamily="34" charset="0"/>
              </a:rPr>
              <a:t>The following </a:t>
            </a:r>
            <a:r>
              <a:rPr lang="en-US" sz="1600" i="1" dirty="0" smtClean="0">
                <a:latin typeface="Arial" panose="020B0604020202020204" pitchFamily="34" charset="0"/>
                <a:cs typeface="Arial" panose="020B0604020202020204" pitchFamily="34" charset="0"/>
              </a:rPr>
              <a:t>conceptual specification </a:t>
            </a:r>
            <a:r>
              <a:rPr lang="en-US" sz="1600" dirty="0" smtClean="0">
                <a:latin typeface="Arial" panose="020B0604020202020204" pitchFamily="34" charset="0"/>
                <a:cs typeface="Arial" panose="020B0604020202020204" pitchFamily="34" charset="0"/>
              </a:rPr>
              <a:t>builds on the same core as the Web2Native Bridge</a:t>
            </a:r>
            <a:r>
              <a:rPr lang="en-US" sz="800" baseline="40000" dirty="0" smtClean="0">
                <a:latin typeface="Arial" panose="020B0604020202020204" pitchFamily="34" charset="0"/>
                <a:cs typeface="Arial" panose="020B0604020202020204" pitchFamily="34" charset="0"/>
              </a:rPr>
              <a:t> </a:t>
            </a:r>
            <a:r>
              <a:rPr lang="en-US" sz="1600" baseline="4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In fact, the </a:t>
            </a:r>
            <a:r>
              <a:rPr lang="en-US" sz="1600" i="1" dirty="0" smtClean="0">
                <a:latin typeface="Arial" panose="020B0604020202020204" pitchFamily="34" charset="0"/>
                <a:cs typeface="Arial" panose="020B0604020202020204" pitchFamily="34" charset="0"/>
              </a:rPr>
              <a:t>intention</a:t>
            </a:r>
            <a:r>
              <a:rPr lang="en-US" sz="1600" dirty="0" smtClean="0">
                <a:latin typeface="Arial" panose="020B0604020202020204" pitchFamily="34" charset="0"/>
                <a:cs typeface="Arial" panose="020B0604020202020204" pitchFamily="34" charset="0"/>
              </a:rPr>
              <a:t> is that invoked native applications would be </a:t>
            </a:r>
            <a:r>
              <a:rPr lang="en-US" sz="1600" i="1" dirty="0" smtClean="0">
                <a:latin typeface="Arial" panose="020B0604020202020204" pitchFamily="34" charset="0"/>
                <a:cs typeface="Arial" panose="020B0604020202020204" pitchFamily="34" charset="0"/>
              </a:rPr>
              <a:t>identical</a:t>
            </a:r>
            <a:r>
              <a:rPr lang="en-US" sz="1600" dirty="0" smtClean="0">
                <a:latin typeface="Arial" panose="020B0604020202020204" pitchFamily="34" charset="0"/>
                <a:cs typeface="Arial" panose="020B0604020202020204" pitchFamily="34" charset="0"/>
              </a:rPr>
              <a:t> for both schemes.</a:t>
            </a:r>
          </a:p>
          <a:p>
            <a:pPr>
              <a:spcAft>
                <a:spcPts val="800"/>
              </a:spcAft>
            </a:pPr>
            <a:r>
              <a:rPr lang="en-US" sz="1600" dirty="0" smtClean="0">
                <a:latin typeface="Arial" panose="020B0604020202020204" pitchFamily="34" charset="0"/>
                <a:cs typeface="Arial" panose="020B0604020202020204" pitchFamily="34" charset="0"/>
              </a:rPr>
              <a:t>On the Web-side there are minor differences, since NFC and local application invocation have distinct JavaScript interfaces, whereas the actual </a:t>
            </a:r>
            <a:r>
              <a:rPr lang="en-US" sz="1600" i="1" dirty="0" smtClean="0">
                <a:latin typeface="Arial" panose="020B0604020202020204" pitchFamily="34" charset="0"/>
                <a:cs typeface="Arial" panose="020B0604020202020204" pitchFamily="34" charset="0"/>
              </a:rPr>
              <a:t>application</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code</a:t>
            </a:r>
            <a:r>
              <a:rPr lang="en-US" sz="1600" dirty="0" smtClean="0">
                <a:latin typeface="Arial" panose="020B0604020202020204" pitchFamily="34" charset="0"/>
                <a:cs typeface="Arial" panose="020B0604020202020204" pitchFamily="34" charset="0"/>
              </a:rPr>
              <a:t> should be identical, including error handling.</a:t>
            </a:r>
          </a:p>
          <a:p>
            <a:pPr>
              <a:spcAft>
                <a:spcPts val="800"/>
              </a:spcAft>
            </a:pPr>
            <a:r>
              <a:rPr lang="en-US" sz="1600" dirty="0" smtClean="0">
                <a:latin typeface="Arial" panose="020B0604020202020204" pitchFamily="34" charset="0"/>
                <a:cs typeface="Arial" panose="020B0604020202020204" pitchFamily="34" charset="0"/>
              </a:rPr>
              <a:t>To create a good user experience, the actual transactions are supposed to be carried out over BLE (Bluetooth Low Energy).  That is, NFC is only used for BLE paring and naming the application to invoke.</a:t>
            </a:r>
          </a:p>
          <a:p>
            <a:pPr>
              <a:spcAft>
                <a:spcPts val="800"/>
              </a:spcAft>
            </a:pPr>
            <a:r>
              <a:rPr lang="en-US" sz="1600" dirty="0" smtClean="0">
                <a:latin typeface="Arial" panose="020B0604020202020204" pitchFamily="34" charset="0"/>
                <a:cs typeface="Arial" panose="020B0604020202020204" pitchFamily="34" charset="0"/>
              </a:rPr>
              <a:t>Note that this specification does not include a security element since such functionality can be supplied in many different ways when needed. </a:t>
            </a:r>
          </a:p>
        </p:txBody>
      </p:sp>
      <p:sp>
        <p:nvSpPr>
          <p:cNvPr id="2" name="TextBox 1"/>
          <p:cNvSpPr txBox="1"/>
          <p:nvPr/>
        </p:nvSpPr>
        <p:spPr>
          <a:xfrm rot="2225492">
            <a:off x="7155556" y="768632"/>
            <a:ext cx="1808508" cy="369332"/>
          </a:xfrm>
          <a:prstGeom prst="rect">
            <a:avLst/>
          </a:prstGeom>
          <a:noFill/>
          <a:ln w="60325" cmpd="dbl">
            <a:solidFill>
              <a:schemeClr val="bg1">
                <a:lumMod val="75000"/>
              </a:schemeClr>
            </a:solidFill>
          </a:ln>
        </p:spPr>
        <p:txBody>
          <a:bodyPr wrap="none" rtlCol="0">
            <a:spAutoFit/>
          </a:bodyPr>
          <a:lstStyle/>
          <a:p>
            <a:r>
              <a:rPr lang="en-US" dirty="0" smtClean="0">
                <a:solidFill>
                  <a:schemeClr val="bg1">
                    <a:lumMod val="75000"/>
                  </a:schemeClr>
                </a:solidFill>
                <a:latin typeface="Impact" panose="020B0806030902050204" pitchFamily="34" charset="0"/>
              </a:rPr>
              <a:t>Work In Progress</a:t>
            </a:r>
            <a:endParaRPr lang="en-US" dirty="0">
              <a:solidFill>
                <a:schemeClr val="bg1">
                  <a:lumMod val="75000"/>
                </a:schemeClr>
              </a:solidFill>
              <a:latin typeface="Impact" panose="020B0806030902050204" pitchFamily="34" charset="0"/>
            </a:endParaRPr>
          </a:p>
        </p:txBody>
      </p:sp>
      <p:sp>
        <p:nvSpPr>
          <p:cNvPr id="7" name="TextBox 6"/>
          <p:cNvSpPr txBox="1"/>
          <p:nvPr/>
        </p:nvSpPr>
        <p:spPr>
          <a:xfrm>
            <a:off x="3114454" y="836712"/>
            <a:ext cx="2945806" cy="584775"/>
          </a:xfrm>
          <a:prstGeom prst="rect">
            <a:avLst/>
          </a:prstGeom>
          <a:noFill/>
        </p:spPr>
        <p:txBody>
          <a:bodyPr wrap="none" rtlCol="0">
            <a:spAutoFit/>
          </a:bodyPr>
          <a:lstStyle/>
          <a:p>
            <a:pPr algn="ctr"/>
            <a:r>
              <a:rPr lang="en-US" sz="3200" dirty="0" err="1" smtClean="0">
                <a:latin typeface="Times New Roman" panose="02020603050405020304" pitchFamily="18" charset="0"/>
                <a:cs typeface="Times New Roman" panose="02020603050405020304" pitchFamily="18" charset="0"/>
              </a:rPr>
              <a:t>WebNFC</a:t>
            </a:r>
            <a:r>
              <a:rPr lang="en-US" sz="3200" dirty="0" smtClean="0">
                <a:latin typeface="Times New Roman" panose="02020603050405020304" pitchFamily="18" charset="0"/>
                <a:cs typeface="Times New Roman" panose="02020603050405020304" pitchFamily="18" charset="0"/>
              </a:rPr>
              <a:t> Bridge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4802" y="5747628"/>
            <a:ext cx="7673622" cy="561692"/>
          </a:xfrm>
          <a:prstGeom prst="rect">
            <a:avLst/>
          </a:prstGeom>
          <a:noFill/>
        </p:spPr>
        <p:txBody>
          <a:bodyPr wrap="square" rIns="0" rtlCol="0">
            <a:spAutoFit/>
          </a:bodyPr>
          <a:lstStyle/>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2"/>
              </a:rPr>
              <a:t>https://www.w3.org/community/web-nfc</a:t>
            </a:r>
            <a:r>
              <a:rPr lang="en-US" sz="1400" dirty="0" smtClean="0">
                <a:latin typeface="Arial" panose="020B0604020202020204" pitchFamily="34" charset="0"/>
                <a:cs typeface="Arial" panose="020B0604020202020204" pitchFamily="34" charset="0"/>
                <a:hlinkClick r:id="rId2"/>
              </a:rPr>
              <a:t>/</a:t>
            </a:r>
            <a:endParaRPr lang="en-US" sz="1400" dirty="0" smtClean="0">
              <a:latin typeface="Arial" panose="020B0604020202020204" pitchFamily="34" charset="0"/>
              <a:cs typeface="Arial" panose="020B0604020202020204" pitchFamily="34" charset="0"/>
            </a:endParaRPr>
          </a:p>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3"/>
              </a:rPr>
              <a:t>https://</a:t>
            </a:r>
            <a:r>
              <a:rPr lang="en-US" sz="1400" dirty="0" smtClean="0">
                <a:latin typeface="Arial" panose="020B0604020202020204" pitchFamily="34" charset="0"/>
                <a:cs typeface="Arial" panose="020B0604020202020204" pitchFamily="34" charset="0"/>
                <a:hlinkClick r:id="rId3"/>
              </a:rPr>
              <a:t>cyberphone.github.io/openkeystore/resources/docs/web2native-bridge.pdf</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0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87624" y="1346785"/>
            <a:ext cx="284079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interacts with a Web application on a PC, POS terminal, Vending machine, etc.</a:t>
            </a:r>
          </a:p>
        </p:txBody>
      </p:sp>
      <p:sp>
        <p:nvSpPr>
          <p:cNvPr id="39" name="TextBox 38"/>
          <p:cNvSpPr txBox="1"/>
          <p:nvPr/>
        </p:nvSpPr>
        <p:spPr>
          <a:xfrm>
            <a:off x="2121957" y="292586"/>
            <a:ext cx="4703147"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Typical Use Case</a:t>
            </a:r>
            <a:endParaRPr lang="en-US" sz="2400" dirty="0">
              <a:latin typeface="Arial" panose="020B0604020202020204" pitchFamily="34" charset="0"/>
              <a:cs typeface="Arial" panose="020B0604020202020204" pitchFamily="34" charset="0"/>
            </a:endParaRPr>
          </a:p>
        </p:txBody>
      </p:sp>
      <p:grpSp>
        <p:nvGrpSpPr>
          <p:cNvPr id="5" name="Group 4"/>
          <p:cNvGrpSpPr/>
          <p:nvPr/>
        </p:nvGrpSpPr>
        <p:grpSpPr>
          <a:xfrm>
            <a:off x="971600" y="1988840"/>
            <a:ext cx="3024336" cy="1872208"/>
            <a:chOff x="539552" y="908720"/>
            <a:chExt cx="3024336" cy="1872208"/>
          </a:xfrm>
          <a:effectLst>
            <a:outerShdw blurRad="50800" dist="38100" dir="2700000" algn="tl" rotWithShape="0">
              <a:prstClr val="black">
                <a:alpha val="40000"/>
              </a:prstClr>
            </a:outerShdw>
          </a:effectLst>
        </p:grpSpPr>
        <p:sp>
          <p:nvSpPr>
            <p:cNvPr id="21" name="Rectangle 20"/>
            <p:cNvSpPr/>
            <p:nvPr/>
          </p:nvSpPr>
          <p:spPr>
            <a:xfrm>
              <a:off x="539552" y="1228778"/>
              <a:ext cx="3024336" cy="155215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9552" y="908720"/>
              <a:ext cx="3024336" cy="320058"/>
            </a:xfrm>
            <a:prstGeom prst="rect">
              <a:avLst/>
            </a:prstGeom>
            <a:gradFill flip="none" rotWithShape="1">
              <a:gsLst>
                <a:gs pos="0">
                  <a:schemeClr val="accent1">
                    <a:tint val="66000"/>
                    <a:satMod val="160000"/>
                  </a:schemeClr>
                </a:gs>
                <a:gs pos="50000">
                  <a:schemeClr val="accent1">
                    <a:tint val="44500"/>
                    <a:satMod val="160000"/>
                  </a:schemeClr>
                </a:gs>
                <a:gs pos="100000">
                  <a:srgbClr val="BDCDE9"/>
                </a:gs>
              </a:gsLst>
              <a:lin ang="5400000" scaled="1"/>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3569" y="962193"/>
              <a:ext cx="2592287" cy="206011"/>
            </a:xfrm>
            <a:prstGeom prst="roundRect">
              <a:avLst/>
            </a:prstGeom>
            <a:solidFill>
              <a:schemeClr val="bg1"/>
            </a:solidFill>
            <a:ln w="6350" cmpd="sng">
              <a:solidFill>
                <a:schemeClr val="tx1"/>
              </a:solidFill>
            </a:ln>
          </p:spPr>
          <p:txBody>
            <a:bodyPr wrap="square" lIns="72000" tIns="54000" bIns="72000" rtlCol="0" anchor="ctr" anchorCtr="0">
              <a:noAutofit/>
            </a:bodyPr>
            <a:lstStyle/>
            <a:p>
              <a:r>
                <a:rPr lang="en-US" sz="1300" dirty="0" smtClean="0">
                  <a:latin typeface="Arial" panose="020B0604020202020204" pitchFamily="34" charset="0"/>
                  <a:cs typeface="Arial" panose="020B0604020202020204" pitchFamily="34" charset="0"/>
                </a:rPr>
                <a:t>https://merchant.com/checkout</a:t>
              </a:r>
              <a:endParaRPr lang="en-US" sz="1300" dirty="0">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094448" y="1438322"/>
              <a:ext cx="1974382"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smtClean="0">
                  <a:effectLst/>
                  <a:latin typeface="Arial"/>
                  <a:ea typeface="Calibri"/>
                  <a:cs typeface="Times New Roman"/>
                </a:rPr>
                <a:t>Amount to pay: $275.00</a:t>
              </a:r>
              <a:endParaRPr lang="en-US" sz="1000" dirty="0">
                <a:effectLst/>
                <a:latin typeface="Times New Roman"/>
                <a:ea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98" y="1840862"/>
              <a:ext cx="657922" cy="745000"/>
            </a:xfrm>
            <a:prstGeom prst="rect">
              <a:avLst/>
            </a:prstGeom>
          </p:spPr>
        </p:pic>
      </p:grpSp>
      <p:sp>
        <p:nvSpPr>
          <p:cNvPr id="8" name="Rounded Rectangle 7"/>
          <p:cNvSpPr/>
          <p:nvPr/>
        </p:nvSpPr>
        <p:spPr>
          <a:xfrm>
            <a:off x="5527695" y="1322233"/>
            <a:ext cx="2500689" cy="4194999"/>
          </a:xfrm>
          <a:prstGeom prst="roundRect">
            <a:avLst/>
          </a:prstGeom>
          <a:solidFill>
            <a:schemeClr val="bg1"/>
          </a:solidFill>
          <a:ln w="6350">
            <a:solidFill>
              <a:schemeClr val="bg1">
                <a:lumMod val="6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6" name="Rectangle 5"/>
          <p:cNvSpPr>
            <a:spLocks/>
          </p:cNvSpPr>
          <p:nvPr/>
        </p:nvSpPr>
        <p:spPr>
          <a:xfrm>
            <a:off x="5716753" y="1727622"/>
            <a:ext cx="2095607" cy="3237899"/>
          </a:xfrm>
          <a:prstGeom prst="rect">
            <a:avLst/>
          </a:prstGeom>
          <a:solidFill>
            <a:sysClr val="window" lastClr="FFFFFF">
              <a:lumMod val="95000"/>
            </a:sysClr>
          </a:solidFill>
          <a:ln w="15875" cap="flat" cmpd="sng" algn="ctr">
            <a:solidFill>
              <a:schemeClr val="bg1">
                <a:lumMod val="5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p:cNvSpPr>
            <a:spLocks/>
          </p:cNvSpPr>
          <p:nvPr/>
        </p:nvSpPr>
        <p:spPr>
          <a:xfrm>
            <a:off x="5724129" y="1727622"/>
            <a:ext cx="2088232" cy="244800"/>
          </a:xfrm>
          <a:prstGeom prst="rect">
            <a:avLst/>
          </a:prstGeom>
          <a:solidFill>
            <a:schemeClr val="tx1"/>
          </a:solidFill>
          <a:ln w="6350" cap="flat" cmpd="sng" algn="ctr">
            <a:solidFill>
              <a:schemeClr val="bg1">
                <a:lumMod val="50000"/>
              </a:schemeClr>
            </a:solidFill>
            <a:prstDash val="solid"/>
          </a:ln>
          <a:effectLst/>
        </p:spPr>
        <p:txBody>
          <a:bodyPr rot="0" spcFirstLastPara="0" vert="horz" wrap="square" lIns="91440" tIns="0" rIns="9144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200" dirty="0">
                <a:solidFill>
                  <a:schemeClr val="bg1"/>
                </a:solidFill>
                <a:effectLst/>
                <a:latin typeface="Verdana" pitchFamily="34" charset="0"/>
                <a:ea typeface="Verdana" pitchFamily="34" charset="0"/>
                <a:cs typeface="Verdana" pitchFamily="34" charset="0"/>
              </a:rPr>
              <a:t>Payment </a:t>
            </a:r>
            <a:r>
              <a:rPr lang="en-US" sz="1200" dirty="0" smtClean="0">
                <a:solidFill>
                  <a:schemeClr val="bg1"/>
                </a:solidFill>
                <a:effectLst/>
                <a:latin typeface="Verdana" pitchFamily="34" charset="0"/>
                <a:ea typeface="Verdana" pitchFamily="34" charset="0"/>
                <a:cs typeface="Verdana" pitchFamily="34" charset="0"/>
              </a:rPr>
              <a:t>Request</a:t>
            </a:r>
            <a:endParaRPr lang="en-US" sz="1200" dirty="0">
              <a:solidFill>
                <a:schemeClr val="bg1"/>
              </a:solidFill>
              <a:effectLst/>
              <a:latin typeface="Verdana" pitchFamily="34" charset="0"/>
              <a:ea typeface="Verdana" pitchFamily="34" charset="0"/>
              <a:cs typeface="Verdana" pitchFamily="34" charset="0"/>
            </a:endParaRPr>
          </a:p>
        </p:txBody>
      </p:sp>
      <p:sp>
        <p:nvSpPr>
          <p:cNvPr id="10" name="Rounded Rectangle 9"/>
          <p:cNvSpPr>
            <a:spLocks/>
          </p:cNvSpPr>
          <p:nvPr/>
        </p:nvSpPr>
        <p:spPr>
          <a:xfrm>
            <a:off x="7020272" y="4553966"/>
            <a:ext cx="637200" cy="236299"/>
          </a:xfrm>
          <a:prstGeom prst="roundRect">
            <a:avLst/>
          </a:prstGeom>
          <a:solidFill>
            <a:sysClr val="window" lastClr="FFFFFF">
              <a:lumMod val="95000"/>
            </a:sys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OK</a:t>
            </a:r>
            <a:endParaRPr lang="en-US" sz="1000" dirty="0">
              <a:effectLst/>
              <a:latin typeface="Calibri"/>
              <a:ea typeface="Calibri"/>
              <a:cs typeface="Times New Roman"/>
            </a:endParaRPr>
          </a:p>
        </p:txBody>
      </p:sp>
      <p:sp>
        <p:nvSpPr>
          <p:cNvPr id="12" name="Rounded Rectangle 11"/>
          <p:cNvSpPr>
            <a:spLocks/>
          </p:cNvSpPr>
          <p:nvPr/>
        </p:nvSpPr>
        <p:spPr>
          <a:xfrm>
            <a:off x="5868144" y="4557620"/>
            <a:ext cx="637287" cy="232645"/>
          </a:xfrm>
          <a:prstGeom prst="roundRect">
            <a:avLst/>
          </a:prstGeom>
          <a:solidFill>
            <a:sysClr val="window" lastClr="FFFFFF">
              <a:lumMod val="95000"/>
            </a:sys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Cancel</a:t>
            </a:r>
            <a:endParaRPr lang="en-US" sz="1000" dirty="0">
              <a:effectLst/>
              <a:latin typeface="Times New Roman"/>
              <a:ea typeface="Times New Roman"/>
            </a:endParaRPr>
          </a:p>
        </p:txBody>
      </p:sp>
      <p:sp>
        <p:nvSpPr>
          <p:cNvPr id="13" name="Text Box 2"/>
          <p:cNvSpPr txBox="1">
            <a:spLocks noChangeArrowheads="1"/>
          </p:cNvSpPr>
          <p:nvPr/>
        </p:nvSpPr>
        <p:spPr bwMode="auto">
          <a:xfrm>
            <a:off x="5584743" y="2451506"/>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Payee</a:t>
            </a:r>
            <a:endParaRPr lang="en-US" sz="1000" dirty="0">
              <a:effectLst/>
              <a:latin typeface="Times New Roman"/>
              <a:ea typeface="Times New Roman"/>
            </a:endParaRPr>
          </a:p>
        </p:txBody>
      </p:sp>
      <p:sp>
        <p:nvSpPr>
          <p:cNvPr id="14" name="Text Box 2"/>
          <p:cNvSpPr txBox="1">
            <a:spLocks noChangeArrowheads="1"/>
          </p:cNvSpPr>
          <p:nvPr/>
        </p:nvSpPr>
        <p:spPr bwMode="auto">
          <a:xfrm>
            <a:off x="5508104" y="2806474"/>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Amount</a:t>
            </a:r>
            <a:endParaRPr lang="en-US" sz="1000" dirty="0">
              <a:effectLst/>
              <a:latin typeface="Times New Roman"/>
              <a:ea typeface="Times New Roman"/>
            </a:endParaRPr>
          </a:p>
        </p:txBody>
      </p:sp>
      <p:sp>
        <p:nvSpPr>
          <p:cNvPr id="15" name="Text Box 2"/>
          <p:cNvSpPr txBox="1">
            <a:spLocks noChangeArrowheads="1"/>
          </p:cNvSpPr>
          <p:nvPr/>
        </p:nvSpPr>
        <p:spPr bwMode="auto">
          <a:xfrm>
            <a:off x="6350300" y="2492919"/>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Demo Merchant</a:t>
            </a:r>
            <a:endParaRPr lang="en-US" sz="1000" dirty="0">
              <a:effectLst/>
              <a:latin typeface="Times New Roman"/>
              <a:ea typeface="Times New Roman"/>
            </a:endParaRPr>
          </a:p>
        </p:txBody>
      </p:sp>
      <p:sp>
        <p:nvSpPr>
          <p:cNvPr id="16" name="Text Box 2"/>
          <p:cNvSpPr txBox="1">
            <a:spLocks noChangeArrowheads="1"/>
          </p:cNvSpPr>
          <p:nvPr/>
        </p:nvSpPr>
        <p:spPr bwMode="auto">
          <a:xfrm>
            <a:off x="6350300" y="2825928"/>
            <a:ext cx="1278073" cy="24776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36000" tIns="0" rIns="36000" bIns="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400" dirty="0">
                <a:effectLst/>
                <a:latin typeface="Arial"/>
                <a:ea typeface="Calibri"/>
                <a:cs typeface="Times New Roman"/>
              </a:rPr>
              <a:t>$275.00</a:t>
            </a:r>
            <a:endParaRPr lang="en-US" sz="1400" dirty="0">
              <a:effectLst/>
              <a:latin typeface="Times New Roman"/>
              <a:ea typeface="Times New Roman"/>
            </a:endParaRPr>
          </a:p>
        </p:txBody>
      </p:sp>
      <p:sp>
        <p:nvSpPr>
          <p:cNvPr id="17" name="Text Box 2"/>
          <p:cNvSpPr txBox="1">
            <a:spLocks noChangeArrowheads="1"/>
          </p:cNvSpPr>
          <p:nvPr/>
        </p:nvSpPr>
        <p:spPr bwMode="auto">
          <a:xfrm>
            <a:off x="5456151" y="4077072"/>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PIN</a:t>
            </a:r>
            <a:endParaRPr lang="en-US" sz="1000" dirty="0">
              <a:effectLst/>
              <a:latin typeface="Times New Roman"/>
              <a:ea typeface="Times New Roman"/>
            </a:endParaRPr>
          </a:p>
        </p:txBody>
      </p:sp>
      <p:sp>
        <p:nvSpPr>
          <p:cNvPr id="18" name="Text Box 2"/>
          <p:cNvSpPr txBox="1">
            <a:spLocks noChangeArrowheads="1"/>
          </p:cNvSpPr>
          <p:nvPr/>
        </p:nvSpPr>
        <p:spPr bwMode="auto">
          <a:xfrm>
            <a:off x="6294810" y="4112394"/>
            <a:ext cx="941486" cy="198000"/>
          </a:xfrm>
          <a:prstGeom prst="rect">
            <a:avLst/>
          </a:prstGeom>
          <a:solidFill>
            <a:sysClr val="window" lastClr="FFFFFF"/>
          </a:solidFill>
          <a:ln w="6350">
            <a:solidFill>
              <a:sysClr val="window" lastClr="FFFFFF">
                <a:lumMod val="65000"/>
              </a:sysClr>
            </a:solidFill>
            <a:miter lim="800000"/>
            <a:headEnd/>
            <a:tailEnd/>
          </a:ln>
        </p:spPr>
        <p:txBody>
          <a:bodyPr rot="0" vert="horz" wrap="none" lIns="45720" tIns="21600" rIns="9144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800" dirty="0">
                <a:effectLst/>
                <a:latin typeface="Arial"/>
                <a:ea typeface="Calibri"/>
              </a:rPr>
              <a:t>● ● ● ● ●</a:t>
            </a:r>
            <a:endParaRPr lang="en-US" sz="1200" dirty="0">
              <a:effectLst/>
              <a:latin typeface="Times New Roman"/>
              <a:ea typeface="Times New Roman"/>
            </a:endParaRPr>
          </a:p>
          <a:p>
            <a:pPr>
              <a:lnSpc>
                <a:spcPct val="115000"/>
              </a:lnSpc>
              <a:spcAft>
                <a:spcPts val="1000"/>
              </a:spcAft>
            </a:pPr>
            <a:r>
              <a:rPr lang="en-US" sz="1000" dirty="0">
                <a:effectLst/>
                <a:latin typeface="Times New Roman"/>
                <a:ea typeface="Times New Roman"/>
              </a:rPr>
              <a:t> </a:t>
            </a:r>
            <a:endParaRPr lang="en-US" sz="1200" dirty="0">
              <a:effectLst/>
              <a:latin typeface="Times New Roman"/>
              <a:ea typeface="Times New Roman"/>
            </a:endParaRPr>
          </a:p>
        </p:txBody>
      </p:sp>
      <p:grpSp>
        <p:nvGrpSpPr>
          <p:cNvPr id="9" name="Group 8"/>
          <p:cNvGrpSpPr/>
          <p:nvPr/>
        </p:nvGrpSpPr>
        <p:grpSpPr>
          <a:xfrm>
            <a:off x="6156177" y="3257019"/>
            <a:ext cx="1224135" cy="670213"/>
            <a:chOff x="6660233" y="4342963"/>
            <a:chExt cx="1224135" cy="670213"/>
          </a:xfrm>
          <a:effectLst>
            <a:outerShdw blurRad="50800" dist="38100" dir="2700000" algn="tl" rotWithShape="0">
              <a:prstClr val="black">
                <a:alpha val="40000"/>
              </a:prstClr>
            </a:outerShdw>
          </a:effectLst>
        </p:grpSpPr>
        <p:sp>
          <p:nvSpPr>
            <p:cNvPr id="31" name="Rounded Rectangle 30"/>
            <p:cNvSpPr/>
            <p:nvPr/>
          </p:nvSpPr>
          <p:spPr>
            <a:xfrm>
              <a:off x="6660233" y="4342963"/>
              <a:ext cx="1178345" cy="670213"/>
            </a:xfrm>
            <a:prstGeom prst="roundRect">
              <a:avLst/>
            </a:prstGeom>
            <a:gradFill flip="none" rotWithShape="1">
              <a:gsLst>
                <a:gs pos="0">
                  <a:srgbClr val="FFB115"/>
                </a:gs>
                <a:gs pos="50000">
                  <a:srgbClr val="FFFF00"/>
                </a:gs>
                <a:gs pos="100000">
                  <a:srgbClr val="FFC000"/>
                </a:gs>
              </a:gsLst>
              <a:lin ang="13500000" scaled="1"/>
              <a:tileRect/>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rgbClr val="6D8838"/>
                </a:solidFill>
                <a:latin typeface="Sylfaen" panose="010A0502050306030303" pitchFamily="18" charset="0"/>
                <a:ea typeface="Verdana" panose="020B0604030504040204" pitchFamily="34" charset="0"/>
                <a:cs typeface="Verdana" panose="020B0604030504040204" pitchFamily="34" charset="0"/>
              </a:endParaRPr>
            </a:p>
          </p:txBody>
        </p:sp>
        <p:sp>
          <p:nvSpPr>
            <p:cNvPr id="32" name="TextBox 31"/>
            <p:cNvSpPr txBox="1"/>
            <p:nvPr/>
          </p:nvSpPr>
          <p:spPr>
            <a:xfrm>
              <a:off x="6674872" y="4406214"/>
              <a:ext cx="295274" cy="276999"/>
            </a:xfrm>
            <a:prstGeom prst="rect">
              <a:avLst/>
            </a:prstGeom>
            <a:noFill/>
          </p:spPr>
          <p:txBody>
            <a:bodyPr wrap="none" tIns="0" bIns="0" rtlCol="0" anchor="ctr" anchorCtr="1">
              <a:noAutofit/>
            </a:bodyPr>
            <a:lstStyle/>
            <a:p>
              <a:pPr algn="ctr"/>
              <a:r>
                <a:rPr lang="en-US" b="1" dirty="0" smtClean="0">
                  <a:solidFill>
                    <a:srgbClr val="9E0A11"/>
                  </a:solidFill>
                  <a:latin typeface="Sylfaen" panose="010A0502050306030303" pitchFamily="18" charset="0"/>
                  <a:ea typeface="Verdana" panose="020B0604030504040204" pitchFamily="34" charset="0"/>
                  <a:cs typeface="Verdana" panose="020B0604030504040204" pitchFamily="34" charset="0"/>
                </a:rPr>
                <a:t>S</a:t>
              </a:r>
              <a:endParaRPr lang="en-US" b="1" dirty="0">
                <a:solidFill>
                  <a:srgbClr val="9E0A11"/>
                </a:solidFill>
                <a:latin typeface="Sylfaen" panose="010A0502050306030303" pitchFamily="18" charset="0"/>
                <a:ea typeface="Verdana" panose="020B0604030504040204" pitchFamily="34" charset="0"/>
                <a:cs typeface="Verdana" panose="020B0604030504040204" pitchFamily="34" charset="0"/>
              </a:endParaRPr>
            </a:p>
          </p:txBody>
        </p:sp>
        <p:sp>
          <p:nvSpPr>
            <p:cNvPr id="33" name="Rectangle 32"/>
            <p:cNvSpPr/>
            <p:nvPr/>
          </p:nvSpPr>
          <p:spPr>
            <a:xfrm>
              <a:off x="6734525" y="4430957"/>
              <a:ext cx="165600" cy="216000"/>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844849" y="4426003"/>
              <a:ext cx="1039519" cy="276999"/>
            </a:xfrm>
            <a:prstGeom prst="rect">
              <a:avLst/>
            </a:prstGeom>
            <a:noFill/>
          </p:spPr>
          <p:txBody>
            <a:bodyPr wrap="square" rtlCol="0">
              <a:spAutoFit/>
            </a:bodyPr>
            <a:lstStyle/>
            <a:p>
              <a:r>
                <a:rPr lang="en-US" sz="1200" b="1" spc="100" dirty="0" err="1" smtClean="0">
                  <a:solidFill>
                    <a:srgbClr val="6D8838"/>
                  </a:solidFill>
                  <a:latin typeface="Sylfaen" panose="010A0502050306030303" pitchFamily="18" charset="0"/>
                  <a:ea typeface="Verdana" panose="020B0604030504040204" pitchFamily="34" charset="0"/>
                  <a:cs typeface="Verdana" panose="020B0604030504040204" pitchFamily="34" charset="0"/>
                </a:rPr>
                <a:t>uperCard</a:t>
              </a:r>
              <a:r>
                <a:rPr lang="en-US" sz="800" b="1" spc="100" baseline="70000" dirty="0" err="1" smtClean="0">
                  <a:solidFill>
                    <a:srgbClr val="6D8838"/>
                  </a:solidFill>
                  <a:latin typeface="Arial" panose="020B0604020202020204" pitchFamily="34" charset="0"/>
                  <a:ea typeface="Verdana" panose="020B0604030504040204" pitchFamily="34" charset="0"/>
                  <a:cs typeface="Arial" panose="020B0604020202020204" pitchFamily="34" charset="0"/>
                </a:rPr>
                <a:t>TM</a:t>
              </a:r>
              <a:endParaRPr lang="en-US" sz="800" b="1" spc="100" baseline="70000" dirty="0">
                <a:latin typeface="Arial" panose="020B0604020202020204" pitchFamily="34" charset="0"/>
                <a:cs typeface="Arial" panose="020B0604020202020204" pitchFamily="34" charset="0"/>
              </a:endParaRPr>
            </a:p>
          </p:txBody>
        </p:sp>
        <p:sp>
          <p:nvSpPr>
            <p:cNvPr id="4" name="TextBox 3"/>
            <p:cNvSpPr txBox="1"/>
            <p:nvPr/>
          </p:nvSpPr>
          <p:spPr>
            <a:xfrm>
              <a:off x="6700314" y="4727353"/>
              <a:ext cx="1099981" cy="230832"/>
            </a:xfrm>
            <a:prstGeom prst="rect">
              <a:avLst/>
            </a:prstGeom>
            <a:noFill/>
          </p:spPr>
          <p:txBody>
            <a:bodyPr wrap="none" rtlCol="0">
              <a:spAutoFit/>
            </a:bodyPr>
            <a:lstStyle/>
            <a:p>
              <a:pPr algn="ctr"/>
              <a:r>
                <a:rPr lang="en-US" sz="900" dirty="0" smtClean="0">
                  <a:latin typeface="Verdana" panose="020B0604030504040204" pitchFamily="34" charset="0"/>
                  <a:ea typeface="Verdana" panose="020B0604030504040204" pitchFamily="34" charset="0"/>
                  <a:cs typeface="Verdana" panose="020B0604030504040204" pitchFamily="34" charset="0"/>
                </a:rPr>
                <a:t>Luke Skywalker</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sp>
        <p:nvSpPr>
          <p:cNvPr id="42" name="Text Box 2"/>
          <p:cNvSpPr txBox="1">
            <a:spLocks noChangeArrowheads="1"/>
          </p:cNvSpPr>
          <p:nvPr/>
        </p:nvSpPr>
        <p:spPr bwMode="auto">
          <a:xfrm>
            <a:off x="5604972" y="2159591"/>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smtClean="0">
                <a:latin typeface="Arial"/>
                <a:ea typeface="Times New Roman"/>
                <a:cs typeface="Times New Roman"/>
              </a:rPr>
              <a:t>Domain</a:t>
            </a:r>
            <a:endParaRPr lang="en-US" sz="1000" dirty="0">
              <a:effectLst/>
              <a:latin typeface="Times New Roman"/>
              <a:ea typeface="Times New Roman"/>
            </a:endParaRPr>
          </a:p>
        </p:txBody>
      </p:sp>
      <p:sp>
        <p:nvSpPr>
          <p:cNvPr id="43" name="Text Box 2"/>
          <p:cNvSpPr txBox="1">
            <a:spLocks noChangeArrowheads="1"/>
          </p:cNvSpPr>
          <p:nvPr/>
        </p:nvSpPr>
        <p:spPr bwMode="auto">
          <a:xfrm>
            <a:off x="6355569" y="2201004"/>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merchant.com</a:t>
            </a:r>
            <a:endParaRPr lang="en-US" sz="1000" dirty="0">
              <a:effectLst/>
              <a:latin typeface="Times New Roman"/>
              <a:ea typeface="Times New Roman"/>
            </a:endParaRPr>
          </a:p>
        </p:txBody>
      </p:sp>
      <p:sp>
        <p:nvSpPr>
          <p:cNvPr id="20" name="Rounded Rectangle 19"/>
          <p:cNvSpPr/>
          <p:nvPr/>
        </p:nvSpPr>
        <p:spPr>
          <a:xfrm>
            <a:off x="6491563" y="5127009"/>
            <a:ext cx="600717" cy="216024"/>
          </a:xfrm>
          <a:prstGeom prst="roundRect">
            <a:avLst/>
          </a:prstGeom>
          <a:solidFill>
            <a:schemeClr val="bg1"/>
          </a:solidFill>
          <a:ln w="34925" cmpd="dbl">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25" name="Rounded Rectangle 24"/>
          <p:cNvSpPr/>
          <p:nvPr/>
        </p:nvSpPr>
        <p:spPr>
          <a:xfrm>
            <a:off x="6341790" y="1476834"/>
            <a:ext cx="838474" cy="54000"/>
          </a:xfrm>
          <a:prstGeom prst="roundRect">
            <a:avLst>
              <a:gd name="adj" fmla="val 50000"/>
            </a:avLst>
          </a:prstGeom>
          <a:pattFill prst="pct30">
            <a:fgClr>
              <a:schemeClr val="tx1"/>
            </a:fgClr>
            <a:bgClr>
              <a:schemeClr val="bg1"/>
            </a:bgClr>
          </a:patt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7" name="TextBox 46"/>
          <p:cNvSpPr txBox="1"/>
          <p:nvPr/>
        </p:nvSpPr>
        <p:spPr>
          <a:xfrm>
            <a:off x="882800" y="1348550"/>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8" name="TextBox 47"/>
          <p:cNvSpPr txBox="1"/>
          <p:nvPr/>
        </p:nvSpPr>
        <p:spPr>
          <a:xfrm>
            <a:off x="5637082" y="5691735"/>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9" name="TextBox 48"/>
          <p:cNvSpPr txBox="1"/>
          <p:nvPr/>
        </p:nvSpPr>
        <p:spPr>
          <a:xfrm>
            <a:off x="1031960" y="4758740"/>
            <a:ext cx="413896" cy="400110"/>
          </a:xfrm>
          <a:prstGeom prst="rect">
            <a:avLst/>
          </a:prstGeom>
          <a:noFill/>
        </p:spPr>
        <p:txBody>
          <a:bodyPr wrap="none" rtlCol="0">
            <a:spAutoFit/>
          </a:bodyPr>
          <a:lstStyle/>
          <a:p>
            <a:r>
              <a:rPr lang="en-US" sz="2000" dirty="0" smtClean="0">
                <a:latin typeface="Webdings" panose="05030102010509060703" pitchFamily="18" charset="2"/>
                <a:sym typeface="Wingdings"/>
              </a:rPr>
              <a:t></a:t>
            </a:r>
            <a:endParaRPr lang="en-US" sz="2000" dirty="0">
              <a:latin typeface="Webdings" panose="05030102010509060703" pitchFamily="18" charset="2"/>
            </a:endParaRPr>
          </a:p>
        </p:txBody>
      </p:sp>
      <p:sp>
        <p:nvSpPr>
          <p:cNvPr id="51" name="TextBox 50"/>
          <p:cNvSpPr txBox="1"/>
          <p:nvPr/>
        </p:nvSpPr>
        <p:spPr>
          <a:xfrm>
            <a:off x="1331640" y="4834274"/>
            <a:ext cx="3251310" cy="258128"/>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performs the NFC connection</a:t>
            </a:r>
          </a:p>
        </p:txBody>
      </p:sp>
      <p:sp>
        <p:nvSpPr>
          <p:cNvPr id="52" name="TextBox 51"/>
          <p:cNvSpPr txBox="1"/>
          <p:nvPr/>
        </p:nvSpPr>
        <p:spPr>
          <a:xfrm>
            <a:off x="5940152" y="5673839"/>
            <a:ext cx="280831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finishes the request in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securely connected mobile device</a:t>
            </a:r>
          </a:p>
        </p:txBody>
      </p:sp>
    </p:spTree>
    <p:extLst>
      <p:ext uri="{BB962C8B-B14F-4D97-AF65-F5344CB8AC3E}">
        <p14:creationId xmlns:p14="http://schemas.microsoft.com/office/powerpoint/2010/main" val="406355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476" y="292586"/>
            <a:ext cx="4892109"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Sequence Diagram</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432600"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Requesting Device</a:t>
            </a:r>
            <a:endParaRPr lang="en-US" sz="1400" dirty="0">
              <a:latin typeface="Arial" panose="020B0604020202020204" pitchFamily="34" charset="0"/>
              <a:cs typeface="Arial" panose="020B0604020202020204" pitchFamily="34" charset="0"/>
            </a:endParaRPr>
          </a:p>
        </p:txBody>
      </p:sp>
      <p:cxnSp>
        <p:nvCxnSpPr>
          <p:cNvPr id="6" name="Straight Arrow Connector 5"/>
          <p:cNvCxnSpPr/>
          <p:nvPr/>
        </p:nvCxnSpPr>
        <p:spPr>
          <a:xfrm>
            <a:off x="755576"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Web Page</a:t>
            </a:r>
            <a:endParaRPr lang="en-US" sz="1200"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1691680"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5616"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a:off x="262778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172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0" name="Straight Arrow Connector 19"/>
          <p:cNvCxnSpPr/>
          <p:nvPr/>
        </p:nvCxnSpPr>
        <p:spPr>
          <a:xfrm>
            <a:off x="356388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8782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2" name="Straight Arrow Connector 21"/>
          <p:cNvCxnSpPr/>
          <p:nvPr/>
        </p:nvCxnSpPr>
        <p:spPr>
          <a:xfrm>
            <a:off x="478802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1196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4" name="Straight Arrow Connector 23"/>
          <p:cNvCxnSpPr/>
          <p:nvPr/>
        </p:nvCxnSpPr>
        <p:spPr>
          <a:xfrm>
            <a:off x="572412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6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6660232"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28" name="Straight Arrow Connector 27"/>
          <p:cNvCxnSpPr>
            <a:stCxn id="29" idx="2"/>
          </p:cNvCxnSpPr>
          <p:nvPr/>
        </p:nvCxnSpPr>
        <p:spPr>
          <a:xfrm>
            <a:off x="7596336"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20272"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Target</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Application</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4445456"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Connecting Device</a:t>
            </a:r>
            <a:endParaRPr lang="en-US" sz="1400" dirty="0">
              <a:latin typeface="Arial" panose="020B0604020202020204" pitchFamily="34" charset="0"/>
              <a:cs typeface="Arial" panose="020B0604020202020204" pitchFamily="34" charset="0"/>
            </a:endParaRPr>
          </a:p>
        </p:txBody>
      </p:sp>
      <p:sp>
        <p:nvSpPr>
          <p:cNvPr id="32" name="TextBox 31"/>
          <p:cNvSpPr txBox="1"/>
          <p:nvPr/>
        </p:nvSpPr>
        <p:spPr>
          <a:xfrm>
            <a:off x="7596336" y="4785504"/>
            <a:ext cx="1152128" cy="330072"/>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Invocation</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7596336" y="5301208"/>
            <a:ext cx="1368152" cy="514738"/>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Application-specific session</a:t>
            </a:r>
            <a:endParaRPr lang="en-US" sz="1200" dirty="0">
              <a:latin typeface="Arial" panose="020B0604020202020204" pitchFamily="34" charset="0"/>
              <a:cs typeface="Arial" panose="020B0604020202020204" pitchFamily="34" charset="0"/>
            </a:endParaRPr>
          </a:p>
        </p:txBody>
      </p:sp>
      <p:cxnSp>
        <p:nvCxnSpPr>
          <p:cNvPr id="36" name="Straight Arrow Connector 35"/>
          <p:cNvCxnSpPr/>
          <p:nvPr/>
        </p:nvCxnSpPr>
        <p:spPr>
          <a:xfrm>
            <a:off x="755576" y="2060848"/>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93931" y="2348880"/>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645786" y="2636912"/>
            <a:ext cx="3078342" cy="0"/>
          </a:xfrm>
          <a:prstGeom prst="straightConnector1">
            <a:avLst/>
          </a:prstGeom>
          <a:ln w="6350">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31840" y="2506087"/>
            <a:ext cx="2160240" cy="257369"/>
          </a:xfrm>
          <a:prstGeom prst="rect">
            <a:avLst/>
          </a:prstGeom>
          <a:solidFill>
            <a:schemeClr val="bg1"/>
          </a:solidFill>
          <a:ln w="6350">
            <a:solidFill>
              <a:schemeClr val="bg1">
                <a:lumMod val="50000"/>
              </a:schemeClr>
            </a:solidFill>
          </a:ln>
          <a:effectLst/>
        </p:spPr>
        <p:txBody>
          <a:bodyPr wrap="square" lIns="144000" tIns="36000" rIns="108000" bIns="36000" rtlCol="0" anchor="ctr" anchorCtr="0">
            <a:spAutoFit/>
          </a:bodyPr>
          <a:lstStyle/>
          <a:p>
            <a:pPr algn="ctr"/>
            <a:r>
              <a:rPr lang="en-US" sz="1200" dirty="0" smtClean="0">
                <a:latin typeface="Arial" panose="020B0604020202020204" pitchFamily="34" charset="0"/>
                <a:cs typeface="Arial" panose="020B0604020202020204" pitchFamily="34" charset="0"/>
              </a:rPr>
              <a:t>Manual step…</a:t>
            </a:r>
            <a:endParaRPr lang="en-US" sz="1200" dirty="0">
              <a:latin typeface="Arial" panose="020B0604020202020204" pitchFamily="34" charset="0"/>
              <a:cs typeface="Arial" panose="020B0604020202020204" pitchFamily="34" charset="0"/>
            </a:endParaRPr>
          </a:p>
        </p:txBody>
      </p:sp>
      <p:cxnSp>
        <p:nvCxnSpPr>
          <p:cNvPr id="43" name="Straight Arrow Connector 42"/>
          <p:cNvCxnSpPr/>
          <p:nvPr/>
        </p:nvCxnSpPr>
        <p:spPr>
          <a:xfrm>
            <a:off x="5732465" y="2924944"/>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808140" y="321297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581890" y="3501008"/>
            <a:ext cx="1224136"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15637" y="3789040"/>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709682" y="4077072"/>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581360" y="4365104"/>
            <a:ext cx="1216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08408" y="465313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681807" y="4938092"/>
            <a:ext cx="928800" cy="3076"/>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2771" y="5589240"/>
            <a:ext cx="6822758" cy="0"/>
          </a:xfrm>
          <a:prstGeom prst="line">
            <a:avLst/>
          </a:prstGeom>
          <a:ln w="63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6" name="Right Brace 95"/>
          <p:cNvSpPr/>
          <p:nvPr/>
        </p:nvSpPr>
        <p:spPr>
          <a:xfrm>
            <a:off x="7722880" y="2636912"/>
            <a:ext cx="216024" cy="2016224"/>
          </a:xfrm>
          <a:prstGeom prst="rightBrace">
            <a:avLst>
              <a:gd name="adj1" fmla="val 48774"/>
              <a:gd name="adj2" fmla="val 50000"/>
            </a:avLst>
          </a:prstGeom>
          <a:ln w="635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p:cNvSpPr txBox="1"/>
          <p:nvPr/>
        </p:nvSpPr>
        <p:spPr>
          <a:xfrm>
            <a:off x="7991320" y="3109346"/>
            <a:ext cx="901160" cy="1068736"/>
          </a:xfrm>
          <a:prstGeom prst="rect">
            <a:avLst/>
          </a:prstGeom>
          <a:noFill/>
          <a:ln w="6350">
            <a:solidFill>
              <a:schemeClr val="tx1"/>
            </a:solidFill>
          </a:ln>
          <a:effectLst/>
        </p:spPr>
        <p:txBody>
          <a:bodyPr wrap="square" lIns="144000" tIns="72000" rIns="72000" bIns="72000" rtlCol="0" anchor="ctr" anchorCtr="0">
            <a:spAutoFit/>
          </a:bodyPr>
          <a:lstStyle/>
          <a:p>
            <a:r>
              <a:rPr lang="en-US" sz="1200" dirty="0" smtClean="0">
                <a:latin typeface="Arial" panose="020B0604020202020204" pitchFamily="34" charset="0"/>
                <a:cs typeface="Arial" panose="020B0604020202020204" pitchFamily="34" charset="0"/>
              </a:rPr>
              <a:t>Secure</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session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setup &amp; Bluetooth handover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45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15884" y="292586"/>
            <a:ext cx="4115294"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Applications</a:t>
            </a:r>
            <a:endParaRPr lang="en-US" sz="2400" dirty="0">
              <a:latin typeface="Arial" panose="020B0604020202020204" pitchFamily="34" charset="0"/>
              <a:cs typeface="Arial" panose="020B0604020202020204" pitchFamily="34" charset="0"/>
            </a:endParaRPr>
          </a:p>
        </p:txBody>
      </p:sp>
      <p:sp>
        <p:nvSpPr>
          <p:cNvPr id="3" name="TextBox 2"/>
          <p:cNvSpPr txBox="1"/>
          <p:nvPr/>
        </p:nvSpPr>
        <p:spPr>
          <a:xfrm>
            <a:off x="1350159" y="1844824"/>
            <a:ext cx="5195846" cy="324704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Secure Web Payments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Authentication</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Supplying User-data</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Games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Virtual Passports &amp; Visas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Boarding Cards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Interaction with TVs including remote control</a:t>
            </a:r>
            <a:endParaRPr lang="en-US" sz="2000" dirty="0">
              <a:latin typeface="Times New Roman" panose="02020603050405020304" pitchFamily="18" charset="0"/>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You name it…</a:t>
            </a:r>
          </a:p>
        </p:txBody>
      </p:sp>
    </p:spTree>
    <p:extLst>
      <p:ext uri="{BB962C8B-B14F-4D97-AF65-F5344CB8AC3E}">
        <p14:creationId xmlns:p14="http://schemas.microsoft.com/office/powerpoint/2010/main" val="13368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tint val="66000"/>
                <a:satMod val="160000"/>
              </a:schemeClr>
            </a:gs>
            <a:gs pos="50000">
              <a:srgbClr val="DFE7F5"/>
            </a:gs>
            <a:gs pos="100000">
              <a:srgbClr val="B4C6E6"/>
            </a:gs>
          </a:gsLst>
          <a:lin ang="2700000" scaled="1"/>
          <a:tileRect/>
        </a:gradFill>
        <a:ln w="6350">
          <a:solidFill>
            <a:schemeClr val="bg1">
              <a:lumMod val="65000"/>
            </a:schemeClr>
          </a:solidFill>
        </a:ln>
        <a:effectLst>
          <a:outerShdw blurRad="50800" dist="38100" dir="2700000" algn="tl" rotWithShape="0">
            <a:prstClr val="black">
              <a:alpha val="40000"/>
            </a:prstClr>
          </a:outerShdw>
        </a:effectLst>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262</Words>
  <Application>Microsoft Office PowerPoint</Application>
  <PresentationFormat>On-screen Show (4:3)</PresentationFormat>
  <Paragraphs>58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Web2Device Bridge</dc:title>
  <dc:creator>Anders Rundgren</dc:creator>
  <cp:keywords>Web, NFC, Security, Native, Hardware, GUI, JSON, Channel</cp:keywords>
  <cp:lastModifiedBy>Anders</cp:lastModifiedBy>
  <cp:revision>289</cp:revision>
  <dcterms:created xsi:type="dcterms:W3CDTF">2015-01-12T11:20:30Z</dcterms:created>
  <dcterms:modified xsi:type="dcterms:W3CDTF">2015-04-18T14:26:31Z</dcterms:modified>
</cp:coreProperties>
</file>