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1" r:id="rId2"/>
    <p:sldId id="256" r:id="rId3"/>
    <p:sldId id="263" r:id="rId4"/>
    <p:sldId id="258" r:id="rId5"/>
    <p:sldId id="259" r:id="rId6"/>
    <p:sldId id="262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E8"/>
    <a:srgbClr val="E6F9CF"/>
    <a:srgbClr val="FFFFCC"/>
    <a:srgbClr val="FFF2D9"/>
    <a:srgbClr val="F9F5DB"/>
    <a:srgbClr val="DFE7F5"/>
    <a:srgbClr val="B4C6E6"/>
    <a:srgbClr val="C6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9" autoAdjust="0"/>
    <p:restoredTop sz="94660"/>
  </p:normalViewPr>
  <p:slideViewPr>
    <p:cSldViewPr>
      <p:cViewPr varScale="1">
        <p:scale>
          <a:sx n="82" d="100"/>
          <a:sy n="82" d="100"/>
        </p:scale>
        <p:origin x="-51" y="-1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0844-99C3-4B4D-8665-83D6466F1606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A78D-C968-4F7F-8365-3BC4ADD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2355" y="6673334"/>
            <a:ext cx="19319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WebPKI.org, 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V0.97, 2015-03-30</a:t>
            </a:r>
            <a:endParaRPr lang="en-US" sz="6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579613" y="6669360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5F54E4-8F70-4185-9415-C85BC42D4BD7}" type="slidenum">
              <a:rPr lang="en-US" sz="6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35896" y="6669360"/>
            <a:ext cx="2262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(Public Domain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 Specification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2355" y="6664252"/>
            <a:ext cx="915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romium.org/2013/10/connecting-chrome-apps-and-extensions.html" TargetMode="External"/><Relationship Id="rId7" Type="http://schemas.openxmlformats.org/officeDocument/2006/relationships/hyperlink" Target="https://www.youtube.com/watch?v=0O1v_7T6p8U" TargetMode="External"/><Relationship Id="rId2" Type="http://schemas.openxmlformats.org/officeDocument/2006/relationships/hyperlink" Target="http://www.cnet.com/news/google-paves-over-hole-left-by-chrome-plug-in-ba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hyperlink" Target="https://code.google.com/p/chromium/issues/detail?id=378566" TargetMode="External"/><Relationship Id="rId4" Type="http://schemas.openxmlformats.org/officeDocument/2006/relationships/hyperlink" Target="http://www.w3.org/TR/web-int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705" y="1548081"/>
            <a:ext cx="4142481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Delegating Hardware and Security Related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to the Native 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174" y="2456952"/>
            <a:ext cx="7258000" cy="2772248"/>
          </a:xfrm>
          <a:prstGeom prst="roundRect">
            <a:avLst>
              <a:gd name="adj" fmla="val 838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6000" tIns="36000" rIns="0" bIns="36000" rtlCol="0" anchor="ctr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there are no “perfect” solutions, this proposal aims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best of the two worlds 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as an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at any cost and time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duplicating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functionality of the native level in the Web.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core feature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scheme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it enables developments by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third-parties. 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browsers are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effectively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blockers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deliberate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“side-effect” of this proposal is that it makes it possible adapting the security and privacy model to the actual application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the presentation has a certain bias toward payments, the design should be usable for many other applications as well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2225492">
            <a:off x="7155556" y="768632"/>
            <a:ext cx="1808508" cy="369332"/>
          </a:xfrm>
          <a:prstGeom prst="rect">
            <a:avLst/>
          </a:prstGeom>
          <a:noFill/>
          <a:ln w="60325" cmpd="dbl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Work In Progress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517232"/>
            <a:ext cx="7673622" cy="93871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Native in this context means platform-local including installable HTML5/JS applications.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Payment- and authentication-applications typically have quite different issues and requirements.</a:t>
            </a: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certificate enrollment, hardware token management, federated authentication solutions and on-line signature systems.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fact, even massively popular music streaming services, cloud storage systems, on-line gaming sites and open source collaboration networks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rely on a hodge-podge of non-standard methods for interacting with client platforms from the browser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0400" y="908720"/>
            <a:ext cx="3447547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544" y="1931468"/>
            <a:ext cx="1512168" cy="720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27784" y="1931468"/>
            <a:ext cx="1728192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F9F5DB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223628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14593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Client receives a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8149" y="220578"/>
            <a:ext cx="665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Web-level APIs like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WebCrypto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Payments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547664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1459350"/>
            <a:ext cx="223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Client wants to utilize the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491880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779912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pic>
        <p:nvPicPr>
          <p:cNvPr id="1026" name="Picture 2" descr="C:\Users\Anders\Documents\web.crypto\stop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43" y="3475575"/>
            <a:ext cx="973167" cy="9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91681" y="883286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96752" y="1300698"/>
            <a:ext cx="168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“Workaround”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04048" y="1829492"/>
            <a:ext cx="3672409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multiple non-standard and awkward workarounds which renders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suitable for a wide range of applications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do not have a specific origin as a natural boundary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01697" y="3371628"/>
            <a:ext cx="1930492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SOP (Same Origin Policy)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permit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a key issued by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3526" y="5805264"/>
            <a:ext cx="4390836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figure above shows the implications of keys bound to a specific origin. It is important understanding that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 would be dangerous allowing untrusted merchant code directly accessing a bank-issued key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4821" y="4037002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issues…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2060" y="4546926"/>
            <a:ext cx="3456384" cy="1330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numerous security HW standards.  That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SIM, U2F, TPM, TEE, etc. operate at entirely different levels of abstraction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imply specific management 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concept of “Trusted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 Web.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1953" y="220578"/>
            <a:ext cx="771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APIs in the Open Web – “Permission Hell”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7555" y="3392130"/>
            <a:ext cx="3380048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web-application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wants to connect to a secure element.  Since a browser does not “understand” APDU it can only offer a primitive security prompt.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29443" y="1484784"/>
            <a:ext cx="3094486" cy="1656184"/>
            <a:chOff x="1405507" y="2060848"/>
            <a:chExt cx="3094486" cy="1656184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1669345" y="2075394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1669591" y="2060848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Bevel 23"/>
            <p:cNvSpPr>
              <a:spLocks/>
            </p:cNvSpPr>
            <p:nvPr/>
          </p:nvSpPr>
          <p:spPr>
            <a:xfrm>
              <a:off x="3646768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Bevel 24"/>
            <p:cNvSpPr>
              <a:spLocks/>
            </p:cNvSpPr>
            <p:nvPr/>
          </p:nvSpPr>
          <p:spPr>
            <a:xfrm>
              <a:off x="1878876" y="3347776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2485627" y="2460258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access 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secure element,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Bevel 31"/>
            <p:cNvSpPr>
              <a:spLocks/>
            </p:cNvSpPr>
            <p:nvPr/>
          </p:nvSpPr>
          <p:spPr>
            <a:xfrm>
              <a:off x="2699792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05507" y="2579450"/>
              <a:ext cx="966601" cy="84717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326994" y="980728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APDU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6547" y="3392130"/>
            <a:ext cx="3349869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browser cannot know what the application is about to do with signed data, it can only offer a primitive security prompt.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970963" y="1484784"/>
            <a:ext cx="3100310" cy="1656184"/>
            <a:chOff x="1399683" y="2060848"/>
            <a:chExt cx="3100310" cy="1656184"/>
          </a:xfrm>
        </p:grpSpPr>
        <p:sp>
          <p:nvSpPr>
            <p:cNvPr id="41" name="Rectangle 40"/>
            <p:cNvSpPr>
              <a:spLocks/>
            </p:cNvSpPr>
            <p:nvPr/>
          </p:nvSpPr>
          <p:spPr>
            <a:xfrm>
              <a:off x="1669345" y="2075394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1669591" y="2060848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6" name="Bevel 45"/>
            <p:cNvSpPr>
              <a:spLocks/>
            </p:cNvSpPr>
            <p:nvPr/>
          </p:nvSpPr>
          <p:spPr>
            <a:xfrm>
              <a:off x="3646768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7" name="Bevel 46"/>
            <p:cNvSpPr>
              <a:spLocks/>
            </p:cNvSpPr>
            <p:nvPr/>
          </p:nvSpPr>
          <p:spPr>
            <a:xfrm>
              <a:off x="1878876" y="3347776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2479803" y="2460258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sign data using key XYZ,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Bevel 48"/>
            <p:cNvSpPr>
              <a:spLocks/>
            </p:cNvSpPr>
            <p:nvPr/>
          </p:nvSpPr>
          <p:spPr>
            <a:xfrm>
              <a:off x="2699792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99683" y="2579450"/>
              <a:ext cx="966601" cy="847172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5312638" y="980728"/>
            <a:ext cx="269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PKCS #11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68420" y="42930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520" y="4797152"/>
            <a:ext cx="8568952" cy="15534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 are fine for things that ordinary users can understand like “Your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ocation” but quite unsuitable for a large class of sensitive system APIs and associated user data which in the native world always are dealt with as a part of a packaged application.  The next page outlines a possible way to “emulate” this functionality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 Web.   The primary advantages would be: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imit direct access to sensitive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untrusted web-code</a:t>
            </a:r>
            <a:endParaRPr lang="en-US" sz="12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schemes make applications less dependent on variations in platform APIs and architectures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to users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21489" y="220578"/>
            <a:ext cx="570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Deliverable – Web2Native Bridge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586" y="5276194"/>
            <a:ext cx="8424936" cy="1145441"/>
          </a:xfrm>
          <a:prstGeom prst="roundRect">
            <a:avLst>
              <a:gd name="adj" fmla="val 7994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Web2Native Bridge is essentially only an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application-neutral and domain-independent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and message-passing mechanism.  After invocation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communication channel is created between the native application and the invoking web-page.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pplications typically offer a standardized interface towards the Web (=maintaining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eb-paradigm).</a:t>
            </a:r>
          </a:p>
          <a:p>
            <a:pPr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Dedicated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service-oriented interfaces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like shown above minimizes the need for annoying users with difficult security prompts.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local wallet application could thus have identical characteristics when used in a brick-and-mortar shop as when invoked over the Web.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05668" y="3104824"/>
            <a:ext cx="3657448" cy="1868490"/>
            <a:chOff x="2505668" y="3255192"/>
            <a:chExt cx="3657448" cy="1868490"/>
          </a:xfrm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2699356" y="3257653"/>
              <a:ext cx="3463513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2699603" y="3255192"/>
              <a:ext cx="3463513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Payment </a:t>
              </a: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 [merchant.com]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Bevel 9"/>
            <p:cNvSpPr>
              <a:spLocks/>
            </p:cNvSpPr>
            <p:nvPr/>
          </p:nvSpPr>
          <p:spPr>
            <a:xfrm>
              <a:off x="4074885" y="4747285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Bevel 11"/>
            <p:cNvSpPr>
              <a:spLocks/>
            </p:cNvSpPr>
            <p:nvPr/>
          </p:nvSpPr>
          <p:spPr>
            <a:xfrm>
              <a:off x="2908888" y="4751548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2582307" y="3653595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Payee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2505668" y="3944686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Amount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347864" y="3695008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Demo Merchant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3347864" y="3980021"/>
              <a:ext cx="94148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$275.00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509205" y="4320948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347864" y="4356270"/>
              <a:ext cx="941486" cy="19800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none" lIns="45720" tIns="2160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Arial"/>
                  <a:ea typeface="Calibri"/>
                </a:rPr>
                <a:t>● ● ● ● ●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21708" y="3700607"/>
            <a:ext cx="1224135" cy="670213"/>
            <a:chOff x="6660233" y="4342963"/>
            <a:chExt cx="1224135" cy="670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Rounded Rectangle 30"/>
            <p:cNvSpPr/>
            <p:nvPr/>
          </p:nvSpPr>
          <p:spPr>
            <a:xfrm>
              <a:off x="6660233" y="4342963"/>
              <a:ext cx="1178345" cy="670213"/>
            </a:xfrm>
            <a:prstGeom prst="roundRect">
              <a:avLst/>
            </a:prstGeom>
            <a:gradFill flip="none" rotWithShape="1">
              <a:gsLst>
                <a:gs pos="0">
                  <a:srgbClr val="FFB115"/>
                </a:gs>
                <a:gs pos="50000">
                  <a:srgbClr val="FFFF00"/>
                </a:gs>
                <a:gs pos="100000">
                  <a:srgbClr val="FFC000"/>
                </a:gs>
              </a:gsLst>
              <a:lin ang="135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rgbClr val="6D8838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4872" y="4406214"/>
              <a:ext cx="295274" cy="276999"/>
            </a:xfrm>
            <a:prstGeom prst="rect">
              <a:avLst/>
            </a:prstGeom>
            <a:noFill/>
          </p:spPr>
          <p:txBody>
            <a:bodyPr wrap="none" tIns="0" bIns="0" rtlCol="0" anchor="ctr" anchorCtr="1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endParaRPr lang="en-US" b="1" dirty="0">
                <a:solidFill>
                  <a:srgbClr val="9E0A11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4525" y="4430957"/>
              <a:ext cx="165600" cy="216000"/>
            </a:xfrm>
            <a:prstGeom prst="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4849" y="4426003"/>
              <a:ext cx="1039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pc="100" dirty="0" err="1" smtClean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uperCard</a:t>
              </a:r>
              <a:r>
                <a:rPr lang="en-US" sz="800" b="1" spc="100" baseline="70000" dirty="0" err="1" smtClean="0">
                  <a:solidFill>
                    <a:srgbClr val="6D8838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TM</a:t>
              </a:r>
              <a:endParaRPr lang="en-US" sz="800" b="1" spc="100" baseline="7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00314" y="4727353"/>
              <a:ext cx="10999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Luke Skywalker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744224" y="4398787"/>
            <a:ext cx="1368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8743 4532 0231 9356</a:t>
            </a:r>
            <a:endParaRPr lang="en-US" sz="7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6661604" y="3094498"/>
            <a:ext cx="1589745" cy="782821"/>
          </a:xfrm>
          <a:prstGeom prst="wedgeRoundRectCallout">
            <a:avLst>
              <a:gd name="adj1" fmla="val -91469"/>
              <a:gd name="adj2" fmla="val -2998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(=vetted) application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pre-installed or downloaded from an “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67744" y="908720"/>
            <a:ext cx="4248472" cy="1872208"/>
            <a:chOff x="2267744" y="1124744"/>
            <a:chExt cx="4248472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2267744" y="1444802"/>
              <a:ext cx="4248472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1124744"/>
              <a:ext cx="4248472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11761" y="1178217"/>
              <a:ext cx="3384376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4838700" y="1928785"/>
            <a:ext cx="747367" cy="1168031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255 h 1479074"/>
              <a:gd name="connsiteX1" fmla="*/ 1008549 w 1008549"/>
              <a:gd name="connsiteY1" fmla="*/ 1479074 h 1479074"/>
              <a:gd name="connsiteX0" fmla="*/ 0 w 1008549"/>
              <a:gd name="connsiteY0" fmla="*/ 4802 h 1483621"/>
              <a:gd name="connsiteX1" fmla="*/ 1008549 w 1008549"/>
              <a:gd name="connsiteY1" fmla="*/ 1483621 h 1483621"/>
              <a:gd name="connsiteX0" fmla="*/ 0 w 751799"/>
              <a:gd name="connsiteY0" fmla="*/ 4876 h 1471850"/>
              <a:gd name="connsiteX1" fmla="*/ 751799 w 751799"/>
              <a:gd name="connsiteY1" fmla="*/ 1471850 h 1471850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61760 w 751799"/>
              <a:gd name="connsiteY1" fmla="*/ 63967 h 1466974"/>
              <a:gd name="connsiteX2" fmla="*/ 751799 w 751799"/>
              <a:gd name="connsiteY2" fmla="*/ 1466974 h 1466974"/>
              <a:gd name="connsiteX0" fmla="*/ 0 w 690039"/>
              <a:gd name="connsiteY0" fmla="*/ 0 h 1403007"/>
              <a:gd name="connsiteX1" fmla="*/ 690039 w 690039"/>
              <a:gd name="connsiteY1" fmla="*/ 1403007 h 1403007"/>
              <a:gd name="connsiteX0" fmla="*/ 0 w 712862"/>
              <a:gd name="connsiteY0" fmla="*/ 0 h 1449080"/>
              <a:gd name="connsiteX1" fmla="*/ 712862 w 712862"/>
              <a:gd name="connsiteY1" fmla="*/ 1449080 h 1449080"/>
              <a:gd name="connsiteX0" fmla="*/ 0 w 708297"/>
              <a:gd name="connsiteY0" fmla="*/ 0 h 1457998"/>
              <a:gd name="connsiteX1" fmla="*/ 708297 w 708297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141 h 1458139"/>
              <a:gd name="connsiteX1" fmla="*/ 716284 w 716284"/>
              <a:gd name="connsiteY1" fmla="*/ 1458139 h 1458139"/>
              <a:gd name="connsiteX0" fmla="*/ 0 w 716284"/>
              <a:gd name="connsiteY0" fmla="*/ 0 h 1457998"/>
              <a:gd name="connsiteX1" fmla="*/ 716284 w 716284"/>
              <a:gd name="connsiteY1" fmla="*/ 1457998 h 14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6284" h="1457998">
                <a:moveTo>
                  <a:pt x="0" y="0"/>
                </a:moveTo>
                <a:cubicBezTo>
                  <a:pt x="501038" y="33665"/>
                  <a:pt x="710875" y="609303"/>
                  <a:pt x="716284" y="1457998"/>
                </a:cubicBezTo>
              </a:path>
            </a:pathLst>
          </a:custGeom>
          <a:noFill/>
          <a:ln w="9525">
            <a:solidFill>
              <a:srgbClr val="FF0000"/>
            </a:solidFill>
            <a:headEnd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3923928" y="1789241"/>
            <a:ext cx="897780" cy="216023"/>
          </a:xfrm>
          <a:prstGeom prst="octagon">
            <a:avLst/>
          </a:prstGeom>
          <a:solidFill>
            <a:srgbClr val="E6F9CF"/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web2native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323986" y="908721"/>
            <a:ext cx="1812532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1772" h="276970">
                <a:moveTo>
                  <a:pt x="507637" y="46163"/>
                </a:moveTo>
                <a:cubicBezTo>
                  <a:pt x="507637" y="20668"/>
                  <a:pt x="528305" y="0"/>
                  <a:pt x="553800" y="0"/>
                </a:cubicBezTo>
                <a:lnTo>
                  <a:pt x="711660" y="0"/>
                </a:lnTo>
                <a:lnTo>
                  <a:pt x="711660" y="0"/>
                </a:lnTo>
                <a:lnTo>
                  <a:pt x="1017693" y="0"/>
                </a:lnTo>
                <a:lnTo>
                  <a:pt x="1685609" y="0"/>
                </a:lnTo>
                <a:cubicBezTo>
                  <a:pt x="1711104" y="0"/>
                  <a:pt x="1731772" y="20668"/>
                  <a:pt x="1731772" y="46163"/>
                </a:cubicBezTo>
                <a:lnTo>
                  <a:pt x="1731772" y="161566"/>
                </a:lnTo>
                <a:lnTo>
                  <a:pt x="1731772" y="161566"/>
                </a:lnTo>
                <a:lnTo>
                  <a:pt x="1731772" y="230808"/>
                </a:lnTo>
                <a:lnTo>
                  <a:pt x="1731772" y="230807"/>
                </a:lnTo>
                <a:cubicBezTo>
                  <a:pt x="1731772" y="256302"/>
                  <a:pt x="1711104" y="276970"/>
                  <a:pt x="1685609" y="276970"/>
                </a:cubicBezTo>
                <a:lnTo>
                  <a:pt x="1017693" y="276970"/>
                </a:lnTo>
                <a:lnTo>
                  <a:pt x="711660" y="276970"/>
                </a:lnTo>
                <a:lnTo>
                  <a:pt x="711660" y="276970"/>
                </a:lnTo>
                <a:lnTo>
                  <a:pt x="553800" y="276970"/>
                </a:lnTo>
                <a:cubicBezTo>
                  <a:pt x="528305" y="276970"/>
                  <a:pt x="507637" y="256302"/>
                  <a:pt x="507637" y="230807"/>
                </a:cubicBezTo>
                <a:lnTo>
                  <a:pt x="507637" y="230808"/>
                </a:lnTo>
                <a:lnTo>
                  <a:pt x="0" y="143044"/>
                </a:lnTo>
                <a:lnTo>
                  <a:pt x="507637" y="106811"/>
                </a:lnTo>
                <a:lnTo>
                  <a:pt x="5076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7543" y="4005064"/>
            <a:ext cx="1872209" cy="648072"/>
          </a:xfrm>
          <a:prstGeom prst="wedgeRoundRectCallout">
            <a:avLst>
              <a:gd name="adj1" fmla="val 80794"/>
              <a:gd name="adj2" fmla="val -3149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“Trusted UI” and “Shield” between the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 Web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sensitive local resources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ular Callout 29"/>
          <p:cNvSpPr/>
          <p:nvPr/>
        </p:nvSpPr>
        <p:spPr>
          <a:xfrm flipH="1">
            <a:off x="722758" y="1520173"/>
            <a:ext cx="1833173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  <a:gd name="connsiteX0" fmla="*/ 498121 w 1722256"/>
              <a:gd name="connsiteY0" fmla="*/ 46163 h 276970"/>
              <a:gd name="connsiteX1" fmla="*/ 544284 w 1722256"/>
              <a:gd name="connsiteY1" fmla="*/ 0 h 276970"/>
              <a:gd name="connsiteX2" fmla="*/ 702144 w 1722256"/>
              <a:gd name="connsiteY2" fmla="*/ 0 h 276970"/>
              <a:gd name="connsiteX3" fmla="*/ 702144 w 1722256"/>
              <a:gd name="connsiteY3" fmla="*/ 0 h 276970"/>
              <a:gd name="connsiteX4" fmla="*/ 1008177 w 1722256"/>
              <a:gd name="connsiteY4" fmla="*/ 0 h 276970"/>
              <a:gd name="connsiteX5" fmla="*/ 1676093 w 1722256"/>
              <a:gd name="connsiteY5" fmla="*/ 0 h 276970"/>
              <a:gd name="connsiteX6" fmla="*/ 1722256 w 1722256"/>
              <a:gd name="connsiteY6" fmla="*/ 46163 h 276970"/>
              <a:gd name="connsiteX7" fmla="*/ 1722256 w 1722256"/>
              <a:gd name="connsiteY7" fmla="*/ 161566 h 276970"/>
              <a:gd name="connsiteX8" fmla="*/ 1722256 w 1722256"/>
              <a:gd name="connsiteY8" fmla="*/ 161566 h 276970"/>
              <a:gd name="connsiteX9" fmla="*/ 1722256 w 1722256"/>
              <a:gd name="connsiteY9" fmla="*/ 230808 h 276970"/>
              <a:gd name="connsiteX10" fmla="*/ 1722256 w 1722256"/>
              <a:gd name="connsiteY10" fmla="*/ 230807 h 276970"/>
              <a:gd name="connsiteX11" fmla="*/ 1676093 w 1722256"/>
              <a:gd name="connsiteY11" fmla="*/ 276970 h 276970"/>
              <a:gd name="connsiteX12" fmla="*/ 1008177 w 1722256"/>
              <a:gd name="connsiteY12" fmla="*/ 276970 h 276970"/>
              <a:gd name="connsiteX13" fmla="*/ 702144 w 1722256"/>
              <a:gd name="connsiteY13" fmla="*/ 276970 h 276970"/>
              <a:gd name="connsiteX14" fmla="*/ 702144 w 1722256"/>
              <a:gd name="connsiteY14" fmla="*/ 276970 h 276970"/>
              <a:gd name="connsiteX15" fmla="*/ 544284 w 1722256"/>
              <a:gd name="connsiteY15" fmla="*/ 276970 h 276970"/>
              <a:gd name="connsiteX16" fmla="*/ 498121 w 1722256"/>
              <a:gd name="connsiteY16" fmla="*/ 230807 h 276970"/>
              <a:gd name="connsiteX17" fmla="*/ 498121 w 1722256"/>
              <a:gd name="connsiteY17" fmla="*/ 230808 h 276970"/>
              <a:gd name="connsiteX18" fmla="*/ 0 w 1722256"/>
              <a:gd name="connsiteY18" fmla="*/ 208749 h 276970"/>
              <a:gd name="connsiteX19" fmla="*/ 498121 w 1722256"/>
              <a:gd name="connsiteY19" fmla="*/ 106811 h 276970"/>
              <a:gd name="connsiteX20" fmla="*/ 498121 w 1722256"/>
              <a:gd name="connsiteY20" fmla="*/ 46163 h 276970"/>
              <a:gd name="connsiteX0" fmla="*/ 401037 w 1625172"/>
              <a:gd name="connsiteY0" fmla="*/ 46163 h 276970"/>
              <a:gd name="connsiteX1" fmla="*/ 447200 w 1625172"/>
              <a:gd name="connsiteY1" fmla="*/ 0 h 276970"/>
              <a:gd name="connsiteX2" fmla="*/ 605060 w 1625172"/>
              <a:gd name="connsiteY2" fmla="*/ 0 h 276970"/>
              <a:gd name="connsiteX3" fmla="*/ 605060 w 1625172"/>
              <a:gd name="connsiteY3" fmla="*/ 0 h 276970"/>
              <a:gd name="connsiteX4" fmla="*/ 911093 w 1625172"/>
              <a:gd name="connsiteY4" fmla="*/ 0 h 276970"/>
              <a:gd name="connsiteX5" fmla="*/ 1579009 w 1625172"/>
              <a:gd name="connsiteY5" fmla="*/ 0 h 276970"/>
              <a:gd name="connsiteX6" fmla="*/ 1625172 w 1625172"/>
              <a:gd name="connsiteY6" fmla="*/ 46163 h 276970"/>
              <a:gd name="connsiteX7" fmla="*/ 1625172 w 1625172"/>
              <a:gd name="connsiteY7" fmla="*/ 161566 h 276970"/>
              <a:gd name="connsiteX8" fmla="*/ 1625172 w 1625172"/>
              <a:gd name="connsiteY8" fmla="*/ 161566 h 276970"/>
              <a:gd name="connsiteX9" fmla="*/ 1625172 w 1625172"/>
              <a:gd name="connsiteY9" fmla="*/ 230808 h 276970"/>
              <a:gd name="connsiteX10" fmla="*/ 1625172 w 1625172"/>
              <a:gd name="connsiteY10" fmla="*/ 230807 h 276970"/>
              <a:gd name="connsiteX11" fmla="*/ 1579009 w 1625172"/>
              <a:gd name="connsiteY11" fmla="*/ 276970 h 276970"/>
              <a:gd name="connsiteX12" fmla="*/ 911093 w 1625172"/>
              <a:gd name="connsiteY12" fmla="*/ 276970 h 276970"/>
              <a:gd name="connsiteX13" fmla="*/ 605060 w 1625172"/>
              <a:gd name="connsiteY13" fmla="*/ 276970 h 276970"/>
              <a:gd name="connsiteX14" fmla="*/ 605060 w 1625172"/>
              <a:gd name="connsiteY14" fmla="*/ 276970 h 276970"/>
              <a:gd name="connsiteX15" fmla="*/ 447200 w 1625172"/>
              <a:gd name="connsiteY15" fmla="*/ 276970 h 276970"/>
              <a:gd name="connsiteX16" fmla="*/ 401037 w 1625172"/>
              <a:gd name="connsiteY16" fmla="*/ 230807 h 276970"/>
              <a:gd name="connsiteX17" fmla="*/ 401037 w 1625172"/>
              <a:gd name="connsiteY17" fmla="*/ 230808 h 276970"/>
              <a:gd name="connsiteX18" fmla="*/ 0 w 1625172"/>
              <a:gd name="connsiteY18" fmla="*/ 203274 h 276970"/>
              <a:gd name="connsiteX19" fmla="*/ 401037 w 1625172"/>
              <a:gd name="connsiteY19" fmla="*/ 106811 h 276970"/>
              <a:gd name="connsiteX20" fmla="*/ 401037 w 16251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25172" h="276970">
                <a:moveTo>
                  <a:pt x="401037" y="46163"/>
                </a:moveTo>
                <a:cubicBezTo>
                  <a:pt x="401037" y="20668"/>
                  <a:pt x="421705" y="0"/>
                  <a:pt x="447200" y="0"/>
                </a:cubicBezTo>
                <a:lnTo>
                  <a:pt x="605060" y="0"/>
                </a:lnTo>
                <a:lnTo>
                  <a:pt x="605060" y="0"/>
                </a:lnTo>
                <a:lnTo>
                  <a:pt x="911093" y="0"/>
                </a:lnTo>
                <a:lnTo>
                  <a:pt x="1579009" y="0"/>
                </a:lnTo>
                <a:cubicBezTo>
                  <a:pt x="1604504" y="0"/>
                  <a:pt x="1625172" y="20668"/>
                  <a:pt x="1625172" y="46163"/>
                </a:cubicBezTo>
                <a:lnTo>
                  <a:pt x="1625172" y="161566"/>
                </a:lnTo>
                <a:lnTo>
                  <a:pt x="1625172" y="161566"/>
                </a:lnTo>
                <a:lnTo>
                  <a:pt x="1625172" y="230808"/>
                </a:lnTo>
                <a:lnTo>
                  <a:pt x="1625172" y="230807"/>
                </a:lnTo>
                <a:cubicBezTo>
                  <a:pt x="1625172" y="256302"/>
                  <a:pt x="1604504" y="276970"/>
                  <a:pt x="1579009" y="276970"/>
                </a:cubicBezTo>
                <a:lnTo>
                  <a:pt x="911093" y="276970"/>
                </a:lnTo>
                <a:lnTo>
                  <a:pt x="605060" y="276970"/>
                </a:lnTo>
                <a:lnTo>
                  <a:pt x="605060" y="276970"/>
                </a:lnTo>
                <a:lnTo>
                  <a:pt x="447200" y="276970"/>
                </a:lnTo>
                <a:cubicBezTo>
                  <a:pt x="421705" y="276970"/>
                  <a:pt x="401037" y="256302"/>
                  <a:pt x="401037" y="230807"/>
                </a:cubicBezTo>
                <a:lnTo>
                  <a:pt x="401037" y="230808"/>
                </a:lnTo>
                <a:lnTo>
                  <a:pt x="0" y="203274"/>
                </a:lnTo>
                <a:lnTo>
                  <a:pt x="401037" y="106811"/>
                </a:lnTo>
                <a:lnTo>
                  <a:pt x="4010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“Ordinary” web-page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831555" y="1871171"/>
            <a:ext cx="837803" cy="1226835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100978"/>
              <a:gd name="connsiteY0" fmla="*/ 0 h 1450458"/>
              <a:gd name="connsiteX1" fmla="*/ 1100978 w 1100978"/>
              <a:gd name="connsiteY1" fmla="*/ 1450458 h 1450458"/>
              <a:gd name="connsiteX0" fmla="*/ 0 w 1060305"/>
              <a:gd name="connsiteY0" fmla="*/ 0 h 1436435"/>
              <a:gd name="connsiteX1" fmla="*/ 1060305 w 1060305"/>
              <a:gd name="connsiteY1" fmla="*/ 1436435 h 1436435"/>
              <a:gd name="connsiteX0" fmla="*/ 0 w 1053042"/>
              <a:gd name="connsiteY0" fmla="*/ 0 h 1436435"/>
              <a:gd name="connsiteX1" fmla="*/ 1053042 w 1053042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28348"/>
              <a:gd name="connsiteY0" fmla="*/ 0 h 1433631"/>
              <a:gd name="connsiteX1" fmla="*/ 1028348 w 1028348"/>
              <a:gd name="connsiteY1" fmla="*/ 1433631 h 1433631"/>
              <a:gd name="connsiteX0" fmla="*/ 0 w 1019632"/>
              <a:gd name="connsiteY0" fmla="*/ 0 h 1436435"/>
              <a:gd name="connsiteX1" fmla="*/ 1019632 w 1019632"/>
              <a:gd name="connsiteY1" fmla="*/ 1436435 h 1436435"/>
              <a:gd name="connsiteX0" fmla="*/ 0 w 1019632"/>
              <a:gd name="connsiteY0" fmla="*/ 16 h 1436451"/>
              <a:gd name="connsiteX1" fmla="*/ 1019632 w 1019632"/>
              <a:gd name="connsiteY1" fmla="*/ 1436451 h 1436451"/>
              <a:gd name="connsiteX0" fmla="*/ 0 w 1019632"/>
              <a:gd name="connsiteY0" fmla="*/ 181 h 1436616"/>
              <a:gd name="connsiteX1" fmla="*/ 1019632 w 1019632"/>
              <a:gd name="connsiteY1" fmla="*/ 1436616 h 1436616"/>
              <a:gd name="connsiteX0" fmla="*/ 0 w 1019632"/>
              <a:gd name="connsiteY0" fmla="*/ 806 h 1437241"/>
              <a:gd name="connsiteX1" fmla="*/ 1019632 w 1019632"/>
              <a:gd name="connsiteY1" fmla="*/ 1437241 h 1437241"/>
              <a:gd name="connsiteX0" fmla="*/ 0 w 1031253"/>
              <a:gd name="connsiteY0" fmla="*/ 811 h 1434442"/>
              <a:gd name="connsiteX1" fmla="*/ 1031253 w 1031253"/>
              <a:gd name="connsiteY1" fmla="*/ 1434442 h 1434442"/>
              <a:gd name="connsiteX0" fmla="*/ 0 w 1026895"/>
              <a:gd name="connsiteY0" fmla="*/ 812 h 1433040"/>
              <a:gd name="connsiteX1" fmla="*/ 1026895 w 1026895"/>
              <a:gd name="connsiteY1" fmla="*/ 1433040 h 1433040"/>
              <a:gd name="connsiteX0" fmla="*/ 0 w 1026895"/>
              <a:gd name="connsiteY0" fmla="*/ 9 h 1432237"/>
              <a:gd name="connsiteX1" fmla="*/ 1026895 w 1026895"/>
              <a:gd name="connsiteY1" fmla="*/ 1432237 h 1432237"/>
              <a:gd name="connsiteX0" fmla="*/ 0 w 1026895"/>
              <a:gd name="connsiteY0" fmla="*/ 232 h 1432460"/>
              <a:gd name="connsiteX1" fmla="*/ 1026895 w 1026895"/>
              <a:gd name="connsiteY1" fmla="*/ 1432460 h 1432460"/>
              <a:gd name="connsiteX0" fmla="*/ 0 w 1026895"/>
              <a:gd name="connsiteY0" fmla="*/ 0 h 1432228"/>
              <a:gd name="connsiteX1" fmla="*/ 1026895 w 1026895"/>
              <a:gd name="connsiteY1" fmla="*/ 1432228 h 14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6895" h="1432228">
                <a:moveTo>
                  <a:pt x="0" y="0"/>
                </a:moveTo>
                <a:cubicBezTo>
                  <a:pt x="717050" y="14060"/>
                  <a:pt x="1021486" y="583533"/>
                  <a:pt x="1026895" y="1432228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5905889" y="1827145"/>
            <a:ext cx="2194503" cy="457143"/>
          </a:xfrm>
          <a:prstGeom prst="wedgeRoundRectCallout">
            <a:avLst>
              <a:gd name="adj1" fmla="val -70559"/>
              <a:gd name="adj2" fmla="val 50331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Invocation of named application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Opaque bi-directional channel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103" y="220578"/>
            <a:ext cx="641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ould be “Standard”?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(Browser) Standard -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Actual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ork-item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Invocation and Discovery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of caller including HTTPS info for accommodating a variety of security models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SOP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Application-specific Standard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 name of the target application (presumably identical for all platforms)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 data (typically serialized JSON creating a “virtual” API)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Privacy-preserving features including user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alerts (a properly designed payment system does not expose identity information to the relying party in contrast to a digital signature application)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Platform-specific (Proprietary)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technology like UNIX sockets,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redirect,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vetting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ative applications including platform-specific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indow handle to the invoking page enabling applications to “float” on top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scheme between the browser and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 holding “granted”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interface (TPM, TEE, SIM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309320"/>
            <a:ext cx="1930492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1) TBD, may not be required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3841074"/>
            <a:ext cx="2694901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 Web2Native Bridge enables platform-independent interfaces to the Web while the interfaces to the platform may be entirely proprietary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32948" y="220578"/>
            <a:ext cx="588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Security Considerations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734208"/>
            <a:ext cx="828092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section does not deal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robustness of implementations or how the system operates if the platform is compromised.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Security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Web2Native Bridge introduces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mechanism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standard web-applications invoking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(local) applications through a new interface (TBD).  This does not in itself present a risk to 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environment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 invocation the Web2Native Bridge creates a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bi-directional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</a:t>
            </a:r>
            <a:r>
              <a:rPr lang="en-US" sz="1000" i="1" smtClean="0">
                <a:latin typeface="Arial" panose="020B0604020202020204" pitchFamily="34" charset="0"/>
                <a:cs typeface="Arial" panose="020B0604020202020204" pitchFamily="34" charset="0"/>
              </a:rPr>
              <a:t>message channel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invoked application which from the browser’s side has similar properties to the already established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functions.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rely on installing custom code directly in the browser like the deprecated NPAPI did.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Security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 external application of the type used by the Web2Native Bridge would most likely have the same possibilities as any other local application running in the user’s context.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contrast to traditional local applications,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can typically be invoked by any web-site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 For large-scale usage, such applications MUST therefore be vetted in a specific way to avoid potential security or privacy violations.  That is, it MUST NOT be possible invoking trust-wise unknown Web2Native Bridge applications except for development purposes.  Also see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HTTPS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CCA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requests MUST be derivable to secure origins (authenticated by HTTPS).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MUST in a clear way inform users what is requested as well as including the ability to cancel the request and possibly also offering an option to block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Each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exposes a specific interface based on messages passed through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MUST verify the correctness of inbound messages and immediately abort execution if there is a mismatch.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MAY restrict access by requiring callers performing something to prove their “membership” or similar.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Privacy Issues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There could be minor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privacy-impediments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since the invocation mechanism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enable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additional finger-printing of the client (=finding out that a certain 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 available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 However, silent enumeration of supported applications MUST NOT be permitted.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user accidently interacts with another web-site than he/she intended, the user could be tricked providing information which usually isn't intended for arbitrary consumption like an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certificate containing a citizen ID.   An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identity-related Web2Native Bridge application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therefore inform users about previously not encountered sites.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Vetting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 to the intrinsic security features, a vendor performing vetting may further restrict usage of certain applications or impose special requirements on developers.</a:t>
            </a:r>
          </a:p>
        </p:txBody>
      </p:sp>
    </p:spTree>
    <p:extLst>
      <p:ext uri="{BB962C8B-B14F-4D97-AF65-F5344CB8AC3E}">
        <p14:creationId xmlns:p14="http://schemas.microsoft.com/office/powerpoint/2010/main" val="4072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64581" y="220578"/>
            <a:ext cx="541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Related Information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59" y="1124744"/>
            <a:ext cx="7417415" cy="529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and “Inspiration” – Google Chrome Extensions: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http://www.cnet.com/news/google-paves-over-hole-left-by-chrome-plug-in-ban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blog.chromium.org/2013/10/connecting-chrome-apps-and-extensions.html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The Web2Native Bridge does not utilize browser extensions, it is a pure API.</a:t>
            </a: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 Intents (Shelved):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www.w3.org/TR/web-intents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Recognized “Pain Point”: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https://code.google.com/p/chromium/issues/detail?id=378566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Security and Privacy Model:</a:t>
            </a: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HTTPS CCA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When Security, Web, and PPTs Get Too Boring – Real Stuff!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www.youtube.com/watch?v=0O1v_7T6p8U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3140968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enables you to handover a certificate to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who accepts it!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this possibly be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requesting site never gets direct API access to client keys, keys are only supplied as a part of a specific application (in this case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HTTPS CCA protocol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code running the client-side of the HTTPS CCA protocol and UI is a part of the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client platform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not something the [potentially malicious] site has provided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Nothing is exchanged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unless the user explicitly grants the site access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different privacy policies without requiring modifications on the requesting side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requiring modifications on the requesting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50" y="220578"/>
            <a:ext cx="761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(Client Certificate Authentication)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268336" y="836712"/>
            <a:ext cx="4269179" cy="2101522"/>
            <a:chOff x="2952144" y="6477006"/>
            <a:chExt cx="3313928" cy="18903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2952144" y="6501366"/>
              <a:ext cx="3313928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952144" y="6477006"/>
              <a:ext cx="3313928" cy="241171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Authentication </a:t>
              </a: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</a:t>
              </a:r>
            </a:p>
          </p:txBody>
        </p:sp>
        <p:sp>
          <p:nvSpPr>
            <p:cNvPr id="33" name="Bevel 32"/>
            <p:cNvSpPr>
              <a:spLocks/>
            </p:cNvSpPr>
            <p:nvPr/>
          </p:nvSpPr>
          <p:spPr>
            <a:xfrm>
              <a:off x="4908039" y="7969098"/>
              <a:ext cx="487359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4" name="Bevel 33"/>
            <p:cNvSpPr>
              <a:spLocks/>
            </p:cNvSpPr>
            <p:nvPr/>
          </p:nvSpPr>
          <p:spPr>
            <a:xfrm>
              <a:off x="5507189" y="7973361"/>
              <a:ext cx="525940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3137723" y="6877602"/>
              <a:ext cx="2965896" cy="325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Select a certificate to authenticate yourself to 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somesite.com</a:t>
              </a:r>
              <a:endParaRPr lang="en-US" sz="1000" b="1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Bevel 47"/>
            <p:cNvSpPr>
              <a:spLocks/>
            </p:cNvSpPr>
            <p:nvPr/>
          </p:nvSpPr>
          <p:spPr>
            <a:xfrm>
              <a:off x="3175266" y="7982189"/>
              <a:ext cx="1285605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Certificate information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3175268" y="7212136"/>
              <a:ext cx="2850688" cy="63707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3175266" y="7201470"/>
              <a:ext cx="2850689" cy="1943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chemeClr val="bg1"/>
                  </a:solidFill>
                  <a:latin typeface="Arial"/>
                  <a:ea typeface="Times New Roman"/>
                  <a:cs typeface="Times New Roman"/>
                </a:rPr>
                <a:t>Luke Skywalker (Example CA1)</a:t>
              </a:r>
              <a:endParaRPr lang="en-US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7020272" y="836885"/>
            <a:ext cx="1080120" cy="576064"/>
          </a:xfrm>
          <a:prstGeom prst="wedgeRoundRectCallout">
            <a:avLst>
              <a:gd name="adj1" fmla="val -110038"/>
              <a:gd name="adj2" fmla="val -2262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CCA is implemented in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1155" y="5809505"/>
            <a:ext cx="3821045" cy="514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the Web2Native Bridge can also support applications using the traditional SOP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171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DFE7F5"/>
            </a:gs>
            <a:gs pos="100000">
              <a:srgbClr val="B4C6E6"/>
            </a:gs>
          </a:gsLst>
          <a:lin ang="2700000" scaled="1"/>
          <a:tileRect/>
        </a:gradFill>
        <a:ln w="635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1314</Words>
  <Application>Microsoft Office PowerPoint</Application>
  <PresentationFormat>On-screen Show (4:3)</PresentationFormat>
  <Paragraphs>144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Web2Native Bridge</dc:title>
  <dc:creator>Anders Rundgren</dc:creator>
  <cp:keywords>Web, Security, Native, Hardware, GUI, JSON, Channel</cp:keywords>
  <cp:lastModifiedBy>Anders</cp:lastModifiedBy>
  <cp:revision>246</cp:revision>
  <dcterms:created xsi:type="dcterms:W3CDTF">2015-01-12T11:20:30Z</dcterms:created>
  <dcterms:modified xsi:type="dcterms:W3CDTF">2015-03-30T04:50:13Z</dcterms:modified>
</cp:coreProperties>
</file>