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8"/>
  </p:handoutMasterIdLst>
  <p:sldIdLst>
    <p:sldId id="261" r:id="rId2"/>
    <p:sldId id="262" r:id="rId3"/>
    <p:sldId id="265" r:id="rId4"/>
    <p:sldId id="264" r:id="rId5"/>
    <p:sldId id="266" r:id="rId6"/>
    <p:sldId id="263"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FCE8"/>
    <a:srgbClr val="E6F9CF"/>
    <a:srgbClr val="FFFFCC"/>
    <a:srgbClr val="FFF2D9"/>
    <a:srgbClr val="F9F5DB"/>
    <a:srgbClr val="DFE7F5"/>
    <a:srgbClr val="B4C6E6"/>
    <a:srgbClr val="C6D4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19" autoAdjust="0"/>
    <p:restoredTop sz="94660"/>
  </p:normalViewPr>
  <p:slideViewPr>
    <p:cSldViewPr>
      <p:cViewPr varScale="1">
        <p:scale>
          <a:sx n="85" d="100"/>
          <a:sy n="85" d="100"/>
        </p:scale>
        <p:origin x="-558" y="-57"/>
      </p:cViewPr>
      <p:guideLst>
        <p:guide orient="horz" pos="2160"/>
        <p:guide pos="2880"/>
      </p:guideLst>
    </p:cSldViewPr>
  </p:slideViewPr>
  <p:notesTextViewPr>
    <p:cViewPr>
      <p:scale>
        <a:sx n="1" d="1"/>
        <a:sy n="1" d="1"/>
      </p:scale>
      <p:origin x="0" y="0"/>
    </p:cViewPr>
  </p:notesTextViewPr>
  <p:notesViewPr>
    <p:cSldViewPr>
      <p:cViewPr varScale="1">
        <p:scale>
          <a:sx n="69" d="100"/>
          <a:sy n="69" d="100"/>
        </p:scale>
        <p:origin x="-3216"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7A00844-99C3-4B4D-8665-83D6466F1606}" type="datetimeFigureOut">
              <a:rPr lang="en-US" smtClean="0"/>
              <a:t>2015-04-26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E17A78D-C968-4F7F-8365-3BC4ADD8F1EC}" type="slidenum">
              <a:rPr lang="en-US" smtClean="0"/>
              <a:t>‹#›</a:t>
            </a:fld>
            <a:endParaRPr lang="en-US"/>
          </a:p>
        </p:txBody>
      </p:sp>
    </p:spTree>
    <p:extLst>
      <p:ext uri="{BB962C8B-B14F-4D97-AF65-F5344CB8AC3E}">
        <p14:creationId xmlns:p14="http://schemas.microsoft.com/office/powerpoint/2010/main" val="294583688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A1FD92F6-7B59-47F7-9C80-4F94E0E83D60}" type="datetimeFigureOut">
              <a:rPr lang="en-US" smtClean="0"/>
              <a:t>2015-04-26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285701E-F3DD-4135-9ACD-B693241BFA4A}" type="slidenum">
              <a:rPr lang="en-US" smtClean="0"/>
              <a:t>‹#›</a:t>
            </a:fld>
            <a:endParaRPr lang="en-US"/>
          </a:p>
        </p:txBody>
      </p:sp>
    </p:spTree>
    <p:extLst>
      <p:ext uri="{BB962C8B-B14F-4D97-AF65-F5344CB8AC3E}">
        <p14:creationId xmlns:p14="http://schemas.microsoft.com/office/powerpoint/2010/main" val="112494951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A1FD92F6-7B59-47F7-9C80-4F94E0E83D60}" type="datetimeFigureOut">
              <a:rPr lang="en-US" smtClean="0"/>
              <a:t>2015-04-26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285701E-F3DD-4135-9ACD-B693241BFA4A}" type="slidenum">
              <a:rPr lang="en-US" smtClean="0"/>
              <a:t>‹#›</a:t>
            </a:fld>
            <a:endParaRPr lang="en-US"/>
          </a:p>
        </p:txBody>
      </p:sp>
    </p:spTree>
    <p:extLst>
      <p:ext uri="{BB962C8B-B14F-4D97-AF65-F5344CB8AC3E}">
        <p14:creationId xmlns:p14="http://schemas.microsoft.com/office/powerpoint/2010/main" val="490387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A1FD92F6-7B59-47F7-9C80-4F94E0E83D60}" type="datetimeFigureOut">
              <a:rPr lang="en-US" smtClean="0"/>
              <a:t>2015-04-26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285701E-F3DD-4135-9ACD-B693241BFA4A}" type="slidenum">
              <a:rPr lang="en-US" smtClean="0"/>
              <a:t>‹#›</a:t>
            </a:fld>
            <a:endParaRPr lang="en-US"/>
          </a:p>
        </p:txBody>
      </p:sp>
    </p:spTree>
    <p:extLst>
      <p:ext uri="{BB962C8B-B14F-4D97-AF65-F5344CB8AC3E}">
        <p14:creationId xmlns:p14="http://schemas.microsoft.com/office/powerpoint/2010/main" val="11108547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387317722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A1FD92F6-7B59-47F7-9C80-4F94E0E83D60}" type="datetimeFigureOut">
              <a:rPr lang="en-US" smtClean="0"/>
              <a:t>2015-04-26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285701E-F3DD-4135-9ACD-B693241BFA4A}" type="slidenum">
              <a:rPr lang="en-US" smtClean="0"/>
              <a:t>‹#›</a:t>
            </a:fld>
            <a:endParaRPr lang="en-US"/>
          </a:p>
        </p:txBody>
      </p:sp>
    </p:spTree>
    <p:extLst>
      <p:ext uri="{BB962C8B-B14F-4D97-AF65-F5344CB8AC3E}">
        <p14:creationId xmlns:p14="http://schemas.microsoft.com/office/powerpoint/2010/main" val="30545336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A1FD92F6-7B59-47F7-9C80-4F94E0E83D60}" type="datetimeFigureOut">
              <a:rPr lang="en-US" smtClean="0"/>
              <a:t>2015-04-26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285701E-F3DD-4135-9ACD-B693241BFA4A}" type="slidenum">
              <a:rPr lang="en-US" smtClean="0"/>
              <a:t>‹#›</a:t>
            </a:fld>
            <a:endParaRPr lang="en-US"/>
          </a:p>
        </p:txBody>
      </p:sp>
    </p:spTree>
    <p:extLst>
      <p:ext uri="{BB962C8B-B14F-4D97-AF65-F5344CB8AC3E}">
        <p14:creationId xmlns:p14="http://schemas.microsoft.com/office/powerpoint/2010/main" val="207145770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A1FD92F6-7B59-47F7-9C80-4F94E0E83D60}" type="datetimeFigureOut">
              <a:rPr lang="en-US" smtClean="0"/>
              <a:t>2015-04-26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A285701E-F3DD-4135-9ACD-B693241BFA4A}" type="slidenum">
              <a:rPr lang="en-US" smtClean="0"/>
              <a:t>‹#›</a:t>
            </a:fld>
            <a:endParaRPr lang="en-US"/>
          </a:p>
        </p:txBody>
      </p:sp>
    </p:spTree>
    <p:extLst>
      <p:ext uri="{BB962C8B-B14F-4D97-AF65-F5344CB8AC3E}">
        <p14:creationId xmlns:p14="http://schemas.microsoft.com/office/powerpoint/2010/main" val="4224023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A1FD92F6-7B59-47F7-9C80-4F94E0E83D60}" type="datetimeFigureOut">
              <a:rPr lang="en-US" smtClean="0"/>
              <a:t>2015-04-26</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A285701E-F3DD-4135-9ACD-B693241BFA4A}" type="slidenum">
              <a:rPr lang="en-US" smtClean="0"/>
              <a:t>‹#›</a:t>
            </a:fld>
            <a:endParaRPr lang="en-US"/>
          </a:p>
        </p:txBody>
      </p:sp>
    </p:spTree>
    <p:extLst>
      <p:ext uri="{BB962C8B-B14F-4D97-AF65-F5344CB8AC3E}">
        <p14:creationId xmlns:p14="http://schemas.microsoft.com/office/powerpoint/2010/main" val="602147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A1FD92F6-7B59-47F7-9C80-4F94E0E83D60}" type="datetimeFigureOut">
              <a:rPr lang="en-US" smtClean="0"/>
              <a:t>2015-04-26</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A285701E-F3DD-4135-9ACD-B693241BFA4A}" type="slidenum">
              <a:rPr lang="en-US" smtClean="0"/>
              <a:t>‹#›</a:t>
            </a:fld>
            <a:endParaRPr lang="en-US"/>
          </a:p>
        </p:txBody>
      </p:sp>
    </p:spTree>
    <p:extLst>
      <p:ext uri="{BB962C8B-B14F-4D97-AF65-F5344CB8AC3E}">
        <p14:creationId xmlns:p14="http://schemas.microsoft.com/office/powerpoint/2010/main" val="2085618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A1FD92F6-7B59-47F7-9C80-4F94E0E83D60}" type="datetimeFigureOut">
              <a:rPr lang="en-US" smtClean="0"/>
              <a:t>2015-04-26</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A285701E-F3DD-4135-9ACD-B693241BFA4A}" type="slidenum">
              <a:rPr lang="en-US" smtClean="0"/>
              <a:t>‹#›</a:t>
            </a:fld>
            <a:endParaRPr lang="en-US"/>
          </a:p>
        </p:txBody>
      </p:sp>
    </p:spTree>
    <p:extLst>
      <p:ext uri="{BB962C8B-B14F-4D97-AF65-F5344CB8AC3E}">
        <p14:creationId xmlns:p14="http://schemas.microsoft.com/office/powerpoint/2010/main" val="3358438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A1FD92F6-7B59-47F7-9C80-4F94E0E83D60}" type="datetimeFigureOut">
              <a:rPr lang="en-US" smtClean="0"/>
              <a:t>2015-04-26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A285701E-F3DD-4135-9ACD-B693241BFA4A}" type="slidenum">
              <a:rPr lang="en-US" smtClean="0"/>
              <a:t>‹#›</a:t>
            </a:fld>
            <a:endParaRPr lang="en-US"/>
          </a:p>
        </p:txBody>
      </p:sp>
    </p:spTree>
    <p:extLst>
      <p:ext uri="{BB962C8B-B14F-4D97-AF65-F5344CB8AC3E}">
        <p14:creationId xmlns:p14="http://schemas.microsoft.com/office/powerpoint/2010/main" val="1825781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A1FD92F6-7B59-47F7-9C80-4F94E0E83D60}" type="datetimeFigureOut">
              <a:rPr lang="en-US" smtClean="0"/>
              <a:t>2015-04-26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A285701E-F3DD-4135-9ACD-B693241BFA4A}" type="slidenum">
              <a:rPr lang="en-US" smtClean="0"/>
              <a:t>‹#›</a:t>
            </a:fld>
            <a:endParaRPr lang="en-US"/>
          </a:p>
        </p:txBody>
      </p:sp>
    </p:spTree>
    <p:extLst>
      <p:ext uri="{BB962C8B-B14F-4D97-AF65-F5344CB8AC3E}">
        <p14:creationId xmlns:p14="http://schemas.microsoft.com/office/powerpoint/2010/main" val="1316874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TextBox 7"/>
          <p:cNvSpPr txBox="1"/>
          <p:nvPr userDrawn="1"/>
        </p:nvSpPr>
        <p:spPr>
          <a:xfrm>
            <a:off x="-12355" y="6673334"/>
            <a:ext cx="1931939" cy="184666"/>
          </a:xfrm>
          <a:prstGeom prst="rect">
            <a:avLst/>
          </a:prstGeom>
          <a:noFill/>
        </p:spPr>
        <p:txBody>
          <a:bodyPr wrap="none" rtlCol="0">
            <a:spAutoFit/>
          </a:bodyPr>
          <a:lstStyle/>
          <a:p>
            <a:r>
              <a:rPr lang="en-US" sz="600" dirty="0" smtClean="0">
                <a:latin typeface="Arial" panose="020B0604020202020204" pitchFamily="34" charset="0"/>
                <a:cs typeface="Arial" panose="020B0604020202020204" pitchFamily="34" charset="0"/>
              </a:rPr>
              <a:t>Anders</a:t>
            </a:r>
            <a:r>
              <a:rPr lang="en-US" sz="600" baseline="0" dirty="0" smtClean="0">
                <a:latin typeface="Arial" panose="020B0604020202020204" pitchFamily="34" charset="0"/>
                <a:cs typeface="Arial" panose="020B0604020202020204" pitchFamily="34" charset="0"/>
              </a:rPr>
              <a:t> </a:t>
            </a:r>
            <a:r>
              <a:rPr lang="en-US" sz="600" baseline="0" dirty="0" err="1" smtClean="0">
                <a:latin typeface="Arial" panose="020B0604020202020204" pitchFamily="34" charset="0"/>
                <a:cs typeface="Arial" panose="020B0604020202020204" pitchFamily="34" charset="0"/>
              </a:rPr>
              <a:t>Rundgren</a:t>
            </a:r>
            <a:r>
              <a:rPr lang="en-US" sz="600" baseline="0" dirty="0" smtClean="0">
                <a:latin typeface="Arial" panose="020B0604020202020204" pitchFamily="34" charset="0"/>
                <a:cs typeface="Arial" panose="020B0604020202020204" pitchFamily="34" charset="0"/>
              </a:rPr>
              <a:t>, WebPKI.org, </a:t>
            </a:r>
            <a:r>
              <a:rPr lang="en-US" sz="600" baseline="0" dirty="0" smtClean="0">
                <a:latin typeface="Arial" panose="020B0604020202020204" pitchFamily="34" charset="0"/>
                <a:cs typeface="Arial" panose="020B0604020202020204" pitchFamily="34" charset="0"/>
              </a:rPr>
              <a:t>V0.53, 2015-04-26</a:t>
            </a:r>
            <a:endParaRPr lang="en-US" sz="600" baseline="0" dirty="0" smtClean="0">
              <a:latin typeface="Arial" panose="020B0604020202020204" pitchFamily="34" charset="0"/>
              <a:cs typeface="Arial" panose="020B0604020202020204" pitchFamily="34" charset="0"/>
            </a:endParaRPr>
          </a:p>
        </p:txBody>
      </p:sp>
      <p:sp>
        <p:nvSpPr>
          <p:cNvPr id="3" name="TextBox 2"/>
          <p:cNvSpPr txBox="1"/>
          <p:nvPr userDrawn="1"/>
        </p:nvSpPr>
        <p:spPr>
          <a:xfrm>
            <a:off x="8579613" y="6669360"/>
            <a:ext cx="545342" cy="184666"/>
          </a:xfrm>
          <a:prstGeom prst="rect">
            <a:avLst/>
          </a:prstGeom>
          <a:noFill/>
        </p:spPr>
        <p:txBody>
          <a:bodyPr wrap="none" rtlCol="0">
            <a:spAutoFit/>
          </a:bodyPr>
          <a:lstStyle/>
          <a:p>
            <a:pPr algn="r"/>
            <a:r>
              <a:rPr lang="en-US" sz="600" baseline="0" dirty="0" smtClean="0">
                <a:latin typeface="Arial" panose="020B0604020202020204" pitchFamily="34" charset="0"/>
                <a:cs typeface="Arial" panose="020B0604020202020204" pitchFamily="34" charset="0"/>
              </a:rPr>
              <a:t>Page </a:t>
            </a:r>
            <a:fld id="{B75F54E4-8F70-4185-9415-C85BC42D4BD7}" type="slidenum">
              <a:rPr lang="en-US" sz="600" baseline="0" smtClean="0">
                <a:latin typeface="Arial" panose="020B0604020202020204" pitchFamily="34" charset="0"/>
                <a:cs typeface="Arial" panose="020B0604020202020204" pitchFamily="34" charset="0"/>
              </a:rPr>
              <a:t>‹#›</a:t>
            </a:fld>
            <a:r>
              <a:rPr lang="en-US" sz="600" baseline="0" dirty="0" smtClean="0">
                <a:latin typeface="Arial" panose="020B0604020202020204" pitchFamily="34" charset="0"/>
                <a:cs typeface="Arial" panose="020B0604020202020204" pitchFamily="34" charset="0"/>
              </a:rPr>
              <a:t>/6</a:t>
            </a:r>
            <a:endParaRPr lang="en-US" sz="600" dirty="0">
              <a:latin typeface="Arial" panose="020B0604020202020204" pitchFamily="34" charset="0"/>
              <a:cs typeface="Arial" panose="020B0604020202020204" pitchFamily="34" charset="0"/>
            </a:endParaRPr>
          </a:p>
        </p:txBody>
      </p:sp>
      <p:sp>
        <p:nvSpPr>
          <p:cNvPr id="4" name="TextBox 3"/>
          <p:cNvSpPr txBox="1"/>
          <p:nvPr userDrawn="1"/>
        </p:nvSpPr>
        <p:spPr>
          <a:xfrm>
            <a:off x="3635896" y="6669360"/>
            <a:ext cx="2193229" cy="184666"/>
          </a:xfrm>
          <a:prstGeom prst="rect">
            <a:avLst/>
          </a:prstGeom>
          <a:noFill/>
        </p:spPr>
        <p:txBody>
          <a:bodyPr wrap="none" rtlCol="0">
            <a:spAutoFit/>
          </a:bodyPr>
          <a:lstStyle/>
          <a:p>
            <a:r>
              <a:rPr lang="en-US" sz="600" dirty="0" err="1" smtClean="0">
                <a:latin typeface="Arial" panose="020B0604020202020204" pitchFamily="34" charset="0"/>
                <a:cs typeface="Arial" panose="020B0604020202020204" pitchFamily="34" charset="0"/>
              </a:rPr>
              <a:t>WebNFC</a:t>
            </a:r>
            <a:r>
              <a:rPr lang="en-US" sz="600" dirty="0" smtClean="0">
                <a:latin typeface="Arial" panose="020B0604020202020204" pitchFamily="34" charset="0"/>
                <a:cs typeface="Arial" panose="020B0604020202020204" pitchFamily="34" charset="0"/>
              </a:rPr>
              <a:t> Bridge (Public Domain Conceptual Specification)</a:t>
            </a:r>
            <a:endParaRPr lang="en-US" sz="600" dirty="0">
              <a:latin typeface="Arial" panose="020B0604020202020204" pitchFamily="34" charset="0"/>
              <a:cs typeface="Arial" panose="020B0604020202020204" pitchFamily="34" charset="0"/>
            </a:endParaRPr>
          </a:p>
        </p:txBody>
      </p:sp>
      <p:cxnSp>
        <p:nvCxnSpPr>
          <p:cNvPr id="12" name="Straight Connector 11"/>
          <p:cNvCxnSpPr/>
          <p:nvPr userDrawn="1"/>
        </p:nvCxnSpPr>
        <p:spPr>
          <a:xfrm>
            <a:off x="-12355" y="6664252"/>
            <a:ext cx="915635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07729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yberphone.github.io/openkeystore/resources/docs/web2native-bridge.pdf" TargetMode="External"/><Relationship Id="rId2" Type="http://schemas.openxmlformats.org/officeDocument/2006/relationships/hyperlink" Target="https://www.w3.org/community/web-nfc/"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89642" y="1484784"/>
            <a:ext cx="5389104" cy="584775"/>
          </a:xfrm>
          <a:prstGeom prst="rect">
            <a:avLst/>
          </a:prstGeom>
          <a:noFill/>
        </p:spPr>
        <p:txBody>
          <a:bodyPr wrap="none" rtlCol="0">
            <a:spAutoFit/>
          </a:bodyPr>
          <a:lstStyle/>
          <a:p>
            <a:pPr algn="ctr"/>
            <a:r>
              <a:rPr lang="en-US" sz="1600" dirty="0" err="1" smtClean="0">
                <a:latin typeface="Arial" panose="020B0604020202020204" pitchFamily="34" charset="0"/>
                <a:cs typeface="Arial" panose="020B0604020202020204" pitchFamily="34" charset="0"/>
              </a:rPr>
              <a:t>WebNFC</a:t>
            </a:r>
            <a:r>
              <a:rPr lang="en-US" sz="1600" dirty="0">
                <a:latin typeface="Arial" panose="020B0604020202020204" pitchFamily="34" charset="0"/>
                <a:cs typeface="Arial" panose="020B0604020202020204" pitchFamily="34" charset="0"/>
              </a:rPr>
              <a:t> </a:t>
            </a:r>
            <a:r>
              <a:rPr lang="en-US" sz="1600" baseline="40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Use-case for Secure Interaction Between </a:t>
            </a:r>
          </a:p>
          <a:p>
            <a:pPr algn="ctr"/>
            <a:r>
              <a:rPr lang="en-US" sz="1600" dirty="0">
                <a:latin typeface="Arial" panose="020B0604020202020204" pitchFamily="34" charset="0"/>
                <a:cs typeface="Arial" panose="020B0604020202020204" pitchFamily="34" charset="0"/>
              </a:rPr>
              <a:t>a</a:t>
            </a:r>
            <a:r>
              <a:rPr lang="en-US" sz="1600" dirty="0" smtClean="0">
                <a:latin typeface="Arial" panose="020B0604020202020204" pitchFamily="34" charset="0"/>
                <a:cs typeface="Arial" panose="020B0604020202020204" pitchFamily="34" charset="0"/>
              </a:rPr>
              <a:t>n Untrusted Web-page and a Connecting Mobile Device</a:t>
            </a:r>
            <a:endParaRPr lang="en-US" sz="1600" dirty="0">
              <a:latin typeface="Arial" panose="020B0604020202020204" pitchFamily="34" charset="0"/>
              <a:cs typeface="Arial" panose="020B0604020202020204" pitchFamily="34" charset="0"/>
            </a:endParaRPr>
          </a:p>
        </p:txBody>
      </p:sp>
      <p:sp>
        <p:nvSpPr>
          <p:cNvPr id="5" name="TextBox 4"/>
          <p:cNvSpPr txBox="1"/>
          <p:nvPr/>
        </p:nvSpPr>
        <p:spPr>
          <a:xfrm>
            <a:off x="971599" y="2276872"/>
            <a:ext cx="7310419" cy="3238281"/>
          </a:xfrm>
          <a:prstGeom prst="roundRect">
            <a:avLst>
              <a:gd name="adj" fmla="val 8387"/>
            </a:avLst>
          </a:prstGeom>
          <a:solidFill>
            <a:schemeClr val="accent3">
              <a:lumMod val="20000"/>
              <a:lumOff val="80000"/>
            </a:schemeClr>
          </a:solidFill>
          <a:ln w="6350">
            <a:solidFill>
              <a:schemeClr val="accent3">
                <a:lumMod val="75000"/>
              </a:schemeClr>
            </a:solidFill>
          </a:ln>
          <a:effectLst>
            <a:outerShdw blurRad="50800" dist="38100" dir="2700000" algn="tl" rotWithShape="0">
              <a:prstClr val="black">
                <a:alpha val="40000"/>
              </a:prstClr>
            </a:outerShdw>
          </a:effectLst>
        </p:spPr>
        <p:txBody>
          <a:bodyPr wrap="square" lIns="126000" tIns="36000" rIns="72000" bIns="36000" rtlCol="0" anchor="ctr" anchorCtr="0">
            <a:spAutoFit/>
          </a:bodyPr>
          <a:lstStyle/>
          <a:p>
            <a:pPr>
              <a:spcAft>
                <a:spcPts val="800"/>
              </a:spcAft>
            </a:pPr>
            <a:r>
              <a:rPr lang="en-US" sz="1600" dirty="0" smtClean="0">
                <a:latin typeface="Arial" panose="020B0604020202020204" pitchFamily="34" charset="0"/>
                <a:cs typeface="Arial" panose="020B0604020202020204" pitchFamily="34" charset="0"/>
              </a:rPr>
              <a:t>The following </a:t>
            </a:r>
            <a:r>
              <a:rPr lang="en-US" sz="1600" i="1" dirty="0" smtClean="0">
                <a:latin typeface="Arial" panose="020B0604020202020204" pitchFamily="34" charset="0"/>
                <a:cs typeface="Arial" panose="020B0604020202020204" pitchFamily="34" charset="0"/>
              </a:rPr>
              <a:t>conceptual specification </a:t>
            </a:r>
            <a:r>
              <a:rPr lang="en-US" sz="1600" dirty="0" smtClean="0">
                <a:latin typeface="Arial" panose="020B0604020202020204" pitchFamily="34" charset="0"/>
                <a:cs typeface="Arial" panose="020B0604020202020204" pitchFamily="34" charset="0"/>
              </a:rPr>
              <a:t>builds on the same core as the Web2Native Bridge</a:t>
            </a:r>
            <a:r>
              <a:rPr lang="en-US" sz="800" baseline="40000" dirty="0" smtClean="0">
                <a:latin typeface="Arial" panose="020B0604020202020204" pitchFamily="34" charset="0"/>
                <a:cs typeface="Arial" panose="020B0604020202020204" pitchFamily="34" charset="0"/>
              </a:rPr>
              <a:t> </a:t>
            </a:r>
            <a:r>
              <a:rPr lang="en-US" sz="1600" baseline="40000" dirty="0" smtClean="0">
                <a:latin typeface="Arial" panose="020B0604020202020204" pitchFamily="34" charset="0"/>
                <a:cs typeface="Arial" panose="020B0604020202020204" pitchFamily="34" charset="0"/>
              </a:rPr>
              <a:t>2</a:t>
            </a:r>
            <a:r>
              <a:rPr lang="en-US" sz="1600" dirty="0" smtClean="0">
                <a:latin typeface="Arial" panose="020B0604020202020204" pitchFamily="34" charset="0"/>
                <a:cs typeface="Arial" panose="020B0604020202020204" pitchFamily="34" charset="0"/>
              </a:rPr>
              <a:t>. In fact, the </a:t>
            </a:r>
            <a:r>
              <a:rPr lang="en-US" sz="1600" i="1" dirty="0" smtClean="0">
                <a:latin typeface="Arial" panose="020B0604020202020204" pitchFamily="34" charset="0"/>
                <a:cs typeface="Arial" panose="020B0604020202020204" pitchFamily="34" charset="0"/>
              </a:rPr>
              <a:t>intention</a:t>
            </a:r>
            <a:r>
              <a:rPr lang="en-US" sz="1600" dirty="0" smtClean="0">
                <a:latin typeface="Arial" panose="020B0604020202020204" pitchFamily="34" charset="0"/>
                <a:cs typeface="Arial" panose="020B0604020202020204" pitchFamily="34" charset="0"/>
              </a:rPr>
              <a:t> is that invoked native applications would be </a:t>
            </a:r>
            <a:r>
              <a:rPr lang="en-US" sz="1600" i="1" dirty="0" smtClean="0">
                <a:latin typeface="Arial" panose="020B0604020202020204" pitchFamily="34" charset="0"/>
                <a:cs typeface="Arial" panose="020B0604020202020204" pitchFamily="34" charset="0"/>
              </a:rPr>
              <a:t>identical</a:t>
            </a:r>
            <a:r>
              <a:rPr lang="en-US" sz="1600" dirty="0" smtClean="0">
                <a:latin typeface="Arial" panose="020B0604020202020204" pitchFamily="34" charset="0"/>
                <a:cs typeface="Arial" panose="020B0604020202020204" pitchFamily="34" charset="0"/>
              </a:rPr>
              <a:t> for both schemes.</a:t>
            </a:r>
          </a:p>
          <a:p>
            <a:pPr>
              <a:spcAft>
                <a:spcPts val="800"/>
              </a:spcAft>
            </a:pPr>
            <a:r>
              <a:rPr lang="en-US" sz="1600" dirty="0" smtClean="0">
                <a:latin typeface="Arial" panose="020B0604020202020204" pitchFamily="34" charset="0"/>
                <a:cs typeface="Arial" panose="020B0604020202020204" pitchFamily="34" charset="0"/>
              </a:rPr>
              <a:t>On the Web-side </a:t>
            </a:r>
            <a:r>
              <a:rPr lang="en-US" sz="1600" smtClean="0">
                <a:latin typeface="Arial" panose="020B0604020202020204" pitchFamily="34" charset="0"/>
                <a:cs typeface="Arial" panose="020B0604020202020204" pitchFamily="34" charset="0"/>
              </a:rPr>
              <a:t>there would be </a:t>
            </a:r>
            <a:r>
              <a:rPr lang="en-US" sz="1600" dirty="0" smtClean="0">
                <a:latin typeface="Arial" panose="020B0604020202020204" pitchFamily="34" charset="0"/>
                <a:cs typeface="Arial" panose="020B0604020202020204" pitchFamily="34" charset="0"/>
              </a:rPr>
              <a:t>minor differences, since NFC and local application invocation have distinct JavaScript interfaces, whereas the actual </a:t>
            </a:r>
            <a:r>
              <a:rPr lang="en-US" sz="1600" i="1" dirty="0" smtClean="0">
                <a:latin typeface="Arial" panose="020B0604020202020204" pitchFamily="34" charset="0"/>
                <a:cs typeface="Arial" panose="020B0604020202020204" pitchFamily="34" charset="0"/>
              </a:rPr>
              <a:t>application</a:t>
            </a:r>
            <a:r>
              <a:rPr lang="en-US" sz="1600" dirty="0" smtClean="0">
                <a:latin typeface="Arial" panose="020B0604020202020204" pitchFamily="34" charset="0"/>
                <a:cs typeface="Arial" panose="020B0604020202020204" pitchFamily="34" charset="0"/>
              </a:rPr>
              <a:t> </a:t>
            </a:r>
            <a:r>
              <a:rPr lang="en-US" sz="1600" i="1" dirty="0" smtClean="0">
                <a:latin typeface="Arial" panose="020B0604020202020204" pitchFamily="34" charset="0"/>
                <a:cs typeface="Arial" panose="020B0604020202020204" pitchFamily="34" charset="0"/>
              </a:rPr>
              <a:t>code</a:t>
            </a:r>
            <a:r>
              <a:rPr lang="en-US" sz="1600" dirty="0" smtClean="0">
                <a:latin typeface="Arial" panose="020B0604020202020204" pitchFamily="34" charset="0"/>
                <a:cs typeface="Arial" panose="020B0604020202020204" pitchFamily="34" charset="0"/>
              </a:rPr>
              <a:t> should be identical, including error handling.</a:t>
            </a:r>
          </a:p>
          <a:p>
            <a:pPr>
              <a:spcAft>
                <a:spcPts val="800"/>
              </a:spcAft>
            </a:pPr>
            <a:r>
              <a:rPr lang="en-US" sz="1600" dirty="0" smtClean="0">
                <a:latin typeface="Arial" panose="020B0604020202020204" pitchFamily="34" charset="0"/>
                <a:cs typeface="Arial" panose="020B0604020202020204" pitchFamily="34" charset="0"/>
              </a:rPr>
              <a:t>To create a good user experience, the actual transactions are supposed to be carried out over BLE (Bluetooth Low Energy).  That is, NFC is only used for BLE paring and naming the application to invoke.</a:t>
            </a:r>
          </a:p>
          <a:p>
            <a:pPr>
              <a:spcAft>
                <a:spcPts val="800"/>
              </a:spcAft>
            </a:pPr>
            <a:r>
              <a:rPr lang="en-US" sz="1600" dirty="0" smtClean="0">
                <a:latin typeface="Arial" panose="020B0604020202020204" pitchFamily="34" charset="0"/>
                <a:cs typeface="Arial" panose="020B0604020202020204" pitchFamily="34" charset="0"/>
              </a:rPr>
              <a:t>Note that this specification does not include a security element since such functionality can be supplied in many different ways when needed. </a:t>
            </a:r>
          </a:p>
        </p:txBody>
      </p:sp>
      <p:sp>
        <p:nvSpPr>
          <p:cNvPr id="2" name="TextBox 1"/>
          <p:cNvSpPr txBox="1"/>
          <p:nvPr/>
        </p:nvSpPr>
        <p:spPr>
          <a:xfrm rot="2225492">
            <a:off x="7155556" y="768632"/>
            <a:ext cx="1808508" cy="369332"/>
          </a:xfrm>
          <a:prstGeom prst="rect">
            <a:avLst/>
          </a:prstGeom>
          <a:noFill/>
          <a:ln w="60325" cmpd="dbl">
            <a:solidFill>
              <a:schemeClr val="bg1">
                <a:lumMod val="75000"/>
              </a:schemeClr>
            </a:solidFill>
          </a:ln>
        </p:spPr>
        <p:txBody>
          <a:bodyPr wrap="none" rtlCol="0">
            <a:spAutoFit/>
          </a:bodyPr>
          <a:lstStyle/>
          <a:p>
            <a:r>
              <a:rPr lang="en-US" dirty="0" smtClean="0">
                <a:solidFill>
                  <a:schemeClr val="bg1">
                    <a:lumMod val="75000"/>
                  </a:schemeClr>
                </a:solidFill>
                <a:latin typeface="Impact" panose="020B0806030902050204" pitchFamily="34" charset="0"/>
              </a:rPr>
              <a:t>Work In Progress</a:t>
            </a:r>
            <a:endParaRPr lang="en-US" dirty="0">
              <a:solidFill>
                <a:schemeClr val="bg1">
                  <a:lumMod val="75000"/>
                </a:schemeClr>
              </a:solidFill>
              <a:latin typeface="Impact" panose="020B0806030902050204" pitchFamily="34" charset="0"/>
            </a:endParaRPr>
          </a:p>
        </p:txBody>
      </p:sp>
      <p:sp>
        <p:nvSpPr>
          <p:cNvPr id="7" name="TextBox 6"/>
          <p:cNvSpPr txBox="1"/>
          <p:nvPr/>
        </p:nvSpPr>
        <p:spPr>
          <a:xfrm>
            <a:off x="3114454" y="836712"/>
            <a:ext cx="2945806" cy="584775"/>
          </a:xfrm>
          <a:prstGeom prst="rect">
            <a:avLst/>
          </a:prstGeom>
          <a:noFill/>
        </p:spPr>
        <p:txBody>
          <a:bodyPr wrap="none" rtlCol="0">
            <a:spAutoFit/>
          </a:bodyPr>
          <a:lstStyle/>
          <a:p>
            <a:pPr algn="ctr"/>
            <a:r>
              <a:rPr lang="en-US" sz="3200" dirty="0" err="1" smtClean="0">
                <a:latin typeface="Times New Roman" panose="02020603050405020304" pitchFamily="18" charset="0"/>
                <a:cs typeface="Times New Roman" panose="02020603050405020304" pitchFamily="18" charset="0"/>
              </a:rPr>
              <a:t>WebNFC</a:t>
            </a:r>
            <a:r>
              <a:rPr lang="en-US" sz="3200" dirty="0" smtClean="0">
                <a:latin typeface="Times New Roman" panose="02020603050405020304" pitchFamily="18" charset="0"/>
                <a:cs typeface="Times New Roman" panose="02020603050405020304" pitchFamily="18" charset="0"/>
              </a:rPr>
              <a:t> Bridge</a:t>
            </a:r>
            <a:endParaRPr lang="en-US" sz="32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714802" y="5747628"/>
            <a:ext cx="7673622" cy="561692"/>
          </a:xfrm>
          <a:prstGeom prst="rect">
            <a:avLst/>
          </a:prstGeom>
          <a:noFill/>
        </p:spPr>
        <p:txBody>
          <a:bodyPr wrap="square" rIns="0" rtlCol="0">
            <a:spAutoFit/>
          </a:bodyPr>
          <a:lstStyle/>
          <a:p>
            <a:pPr marL="216000" indent="-216000">
              <a:spcAft>
                <a:spcPts val="300"/>
              </a:spcAft>
              <a:buFont typeface="+mj-lt"/>
              <a:buAutoNum type="arabicPeriod"/>
            </a:pPr>
            <a:r>
              <a:rPr lang="en-US" sz="1400" dirty="0">
                <a:latin typeface="Arial" panose="020B0604020202020204" pitchFamily="34" charset="0"/>
                <a:cs typeface="Arial" panose="020B0604020202020204" pitchFamily="34" charset="0"/>
                <a:hlinkClick r:id="rId2"/>
              </a:rPr>
              <a:t>https://www.w3.org/community/web-nfc</a:t>
            </a:r>
            <a:r>
              <a:rPr lang="en-US" sz="1400" dirty="0" smtClean="0">
                <a:latin typeface="Arial" panose="020B0604020202020204" pitchFamily="34" charset="0"/>
                <a:cs typeface="Arial" panose="020B0604020202020204" pitchFamily="34" charset="0"/>
                <a:hlinkClick r:id="rId2"/>
              </a:rPr>
              <a:t>/</a:t>
            </a:r>
            <a:endParaRPr lang="en-US" sz="1400" dirty="0" smtClean="0">
              <a:latin typeface="Arial" panose="020B0604020202020204" pitchFamily="34" charset="0"/>
              <a:cs typeface="Arial" panose="020B0604020202020204" pitchFamily="34" charset="0"/>
            </a:endParaRPr>
          </a:p>
          <a:p>
            <a:pPr marL="216000" indent="-216000">
              <a:spcAft>
                <a:spcPts val="300"/>
              </a:spcAft>
              <a:buFont typeface="+mj-lt"/>
              <a:buAutoNum type="arabicPeriod"/>
            </a:pPr>
            <a:r>
              <a:rPr lang="en-US" sz="1400" dirty="0">
                <a:latin typeface="Arial" panose="020B0604020202020204" pitchFamily="34" charset="0"/>
                <a:cs typeface="Arial" panose="020B0604020202020204" pitchFamily="34" charset="0"/>
                <a:hlinkClick r:id="rId3"/>
              </a:rPr>
              <a:t>https://</a:t>
            </a:r>
            <a:r>
              <a:rPr lang="en-US" sz="1400" dirty="0" smtClean="0">
                <a:latin typeface="Arial" panose="020B0604020202020204" pitchFamily="34" charset="0"/>
                <a:cs typeface="Arial" panose="020B0604020202020204" pitchFamily="34" charset="0"/>
                <a:hlinkClick r:id="rId3"/>
              </a:rPr>
              <a:t>cyberphone.github.io/openkeystore/resources/docs/web2native-bridge.pdf</a:t>
            </a:r>
            <a:endParaRPr lang="en-US" sz="14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28034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1187624" y="1346785"/>
            <a:ext cx="2840792" cy="419457"/>
          </a:xfrm>
          <a:prstGeom prst="roundRect">
            <a:avLst>
              <a:gd name="adj" fmla="val 7994"/>
            </a:avLst>
          </a:prstGeom>
          <a:noFill/>
          <a:ln w="3175">
            <a:noFill/>
          </a:ln>
        </p:spPr>
        <p:txBody>
          <a:bodyPr wrap="square" rIns="0" rtlCol="0" anchor="ctr" anchorCtr="0">
            <a:spAutoFit/>
          </a:bodyPr>
          <a:lstStyle/>
          <a:p>
            <a:pPr>
              <a:spcAft>
                <a:spcPts val="600"/>
              </a:spcAft>
            </a:pPr>
            <a:r>
              <a:rPr lang="en-US" sz="1000" dirty="0" smtClean="0">
                <a:latin typeface="Arial" panose="020B0604020202020204" pitchFamily="34" charset="0"/>
                <a:cs typeface="Arial" panose="020B0604020202020204" pitchFamily="34" charset="0"/>
              </a:rPr>
              <a:t>User interacts with a Web application on a PC</a:t>
            </a:r>
            <a:r>
              <a:rPr lang="en-US" sz="1000" smtClean="0">
                <a:latin typeface="Arial" panose="020B0604020202020204" pitchFamily="34" charset="0"/>
                <a:cs typeface="Arial" panose="020B0604020202020204" pitchFamily="34" charset="0"/>
              </a:rPr>
              <a:t>, </a:t>
            </a:r>
            <a:r>
              <a:rPr lang="en-US" sz="1000" smtClean="0">
                <a:latin typeface="Arial" panose="020B0604020202020204" pitchFamily="34" charset="0"/>
                <a:cs typeface="Arial" panose="020B0604020202020204" pitchFamily="34" charset="0"/>
              </a:rPr>
              <a:t>ATM, POS </a:t>
            </a:r>
            <a:r>
              <a:rPr lang="en-US" sz="1000" dirty="0" smtClean="0">
                <a:latin typeface="Arial" panose="020B0604020202020204" pitchFamily="34" charset="0"/>
                <a:cs typeface="Arial" panose="020B0604020202020204" pitchFamily="34" charset="0"/>
              </a:rPr>
              <a:t>terminal, Vending machine, etc.</a:t>
            </a:r>
          </a:p>
        </p:txBody>
      </p:sp>
      <p:sp>
        <p:nvSpPr>
          <p:cNvPr id="39" name="TextBox 38"/>
          <p:cNvSpPr txBox="1"/>
          <p:nvPr/>
        </p:nvSpPr>
        <p:spPr>
          <a:xfrm>
            <a:off x="2121957" y="292586"/>
            <a:ext cx="4703147" cy="461665"/>
          </a:xfrm>
          <a:prstGeom prst="rect">
            <a:avLst/>
          </a:prstGeom>
          <a:noFill/>
        </p:spPr>
        <p:txBody>
          <a:bodyPr wrap="none" rtlCol="0">
            <a:spAutoFit/>
          </a:bodyPr>
          <a:lstStyle/>
          <a:p>
            <a:pPr algn="ctr"/>
            <a:r>
              <a:rPr lang="en-US" sz="2400" dirty="0" err="1" smtClean="0">
                <a:latin typeface="Times New Roman" panose="02020603050405020304" pitchFamily="18" charset="0"/>
                <a:cs typeface="Times New Roman" panose="02020603050405020304" pitchFamily="18" charset="0"/>
              </a:rPr>
              <a:t>WebNFC</a:t>
            </a:r>
            <a:r>
              <a:rPr lang="en-US" sz="2400" dirty="0" smtClean="0">
                <a:latin typeface="Times New Roman" panose="02020603050405020304" pitchFamily="18" charset="0"/>
                <a:cs typeface="Times New Roman" panose="02020603050405020304" pitchFamily="18" charset="0"/>
              </a:rPr>
              <a:t> Bridge – Typical Use Case</a:t>
            </a:r>
            <a:endParaRPr lang="en-US" sz="2400" dirty="0">
              <a:latin typeface="Arial" panose="020B0604020202020204" pitchFamily="34" charset="0"/>
              <a:cs typeface="Arial" panose="020B0604020202020204" pitchFamily="34" charset="0"/>
            </a:endParaRPr>
          </a:p>
        </p:txBody>
      </p:sp>
      <p:grpSp>
        <p:nvGrpSpPr>
          <p:cNvPr id="5" name="Group 4"/>
          <p:cNvGrpSpPr/>
          <p:nvPr/>
        </p:nvGrpSpPr>
        <p:grpSpPr>
          <a:xfrm>
            <a:off x="971600" y="1988840"/>
            <a:ext cx="3024336" cy="1872208"/>
            <a:chOff x="539552" y="908720"/>
            <a:chExt cx="3024336" cy="1872208"/>
          </a:xfrm>
          <a:effectLst>
            <a:outerShdw blurRad="50800" dist="38100" dir="2700000" algn="tl" rotWithShape="0">
              <a:prstClr val="black">
                <a:alpha val="40000"/>
              </a:prstClr>
            </a:outerShdw>
          </a:effectLst>
        </p:grpSpPr>
        <p:sp>
          <p:nvSpPr>
            <p:cNvPr id="21" name="Rectangle 20"/>
            <p:cNvSpPr/>
            <p:nvPr/>
          </p:nvSpPr>
          <p:spPr>
            <a:xfrm>
              <a:off x="539552" y="1228778"/>
              <a:ext cx="3024336" cy="1552150"/>
            </a:xfrm>
            <a:prstGeom prst="rect">
              <a:avLst/>
            </a:prstGeom>
            <a:solidFill>
              <a:schemeClr val="bg1"/>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539552" y="908720"/>
              <a:ext cx="3024336" cy="320058"/>
            </a:xfrm>
            <a:prstGeom prst="rect">
              <a:avLst/>
            </a:prstGeom>
            <a:gradFill flip="none" rotWithShape="1">
              <a:gsLst>
                <a:gs pos="0">
                  <a:schemeClr val="accent1">
                    <a:tint val="66000"/>
                    <a:satMod val="160000"/>
                  </a:schemeClr>
                </a:gs>
                <a:gs pos="50000">
                  <a:schemeClr val="accent1">
                    <a:tint val="44500"/>
                    <a:satMod val="160000"/>
                  </a:schemeClr>
                </a:gs>
                <a:gs pos="100000">
                  <a:srgbClr val="BDCDE9"/>
                </a:gs>
              </a:gsLst>
              <a:lin ang="5400000" scaled="1"/>
              <a:tileRect/>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683569" y="962193"/>
              <a:ext cx="2592287" cy="206011"/>
            </a:xfrm>
            <a:prstGeom prst="roundRect">
              <a:avLst/>
            </a:prstGeom>
            <a:solidFill>
              <a:schemeClr val="bg1"/>
            </a:solidFill>
            <a:ln w="6350" cmpd="sng">
              <a:solidFill>
                <a:schemeClr val="tx1"/>
              </a:solidFill>
            </a:ln>
          </p:spPr>
          <p:txBody>
            <a:bodyPr wrap="square" lIns="72000" tIns="54000" bIns="72000" rtlCol="0" anchor="ctr" anchorCtr="0">
              <a:noAutofit/>
            </a:bodyPr>
            <a:lstStyle/>
            <a:p>
              <a:r>
                <a:rPr lang="en-US" sz="1300" dirty="0" smtClean="0">
                  <a:latin typeface="Arial" panose="020B0604020202020204" pitchFamily="34" charset="0"/>
                  <a:cs typeface="Arial" panose="020B0604020202020204" pitchFamily="34" charset="0"/>
                </a:rPr>
                <a:t>https://merchant.com/checkout</a:t>
              </a:r>
              <a:endParaRPr lang="en-US" sz="1300" dirty="0">
                <a:latin typeface="Arial" panose="020B0604020202020204" pitchFamily="34" charset="0"/>
                <a:cs typeface="Arial" panose="020B0604020202020204" pitchFamily="34" charset="0"/>
              </a:endParaRPr>
            </a:p>
          </p:txBody>
        </p:sp>
        <p:sp>
          <p:nvSpPr>
            <p:cNvPr id="41" name="Text Box 2"/>
            <p:cNvSpPr txBox="1">
              <a:spLocks noChangeArrowheads="1"/>
            </p:cNvSpPr>
            <p:nvPr/>
          </p:nvSpPr>
          <p:spPr bwMode="auto">
            <a:xfrm>
              <a:off x="1094448" y="1438322"/>
              <a:ext cx="1974382" cy="262486"/>
            </a:xfrm>
            <a:prstGeom prst="rect">
              <a:avLst/>
            </a:prstGeom>
            <a:noFill/>
            <a:ln w="9525">
              <a:noFill/>
              <a:miter lim="800000"/>
              <a:headEnd/>
              <a:tailEnd/>
            </a:ln>
          </p:spPr>
          <p:txBody>
            <a:bodyPr rot="0" vert="horz" wrap="square" lIns="91440" tIns="45720" rIns="91440" bIns="45720" anchor="t"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15000"/>
                </a:lnSpc>
                <a:spcAft>
                  <a:spcPts val="1000"/>
                </a:spcAft>
              </a:pPr>
              <a:r>
                <a:rPr lang="en-US" sz="1000" dirty="0" smtClean="0">
                  <a:effectLst/>
                  <a:latin typeface="Arial"/>
                  <a:ea typeface="Calibri"/>
                  <a:cs typeface="Times New Roman"/>
                </a:rPr>
                <a:t>Amount to pay: $275.00</a:t>
              </a:r>
              <a:endParaRPr lang="en-US" sz="1000" dirty="0">
                <a:effectLst/>
                <a:latin typeface="Times New Roman"/>
                <a:ea typeface="Times New Roman"/>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65398" y="1840862"/>
              <a:ext cx="657922" cy="745000"/>
            </a:xfrm>
            <a:prstGeom prst="rect">
              <a:avLst/>
            </a:prstGeom>
          </p:spPr>
        </p:pic>
      </p:grpSp>
      <p:sp>
        <p:nvSpPr>
          <p:cNvPr id="8" name="Rounded Rectangle 7"/>
          <p:cNvSpPr/>
          <p:nvPr/>
        </p:nvSpPr>
        <p:spPr>
          <a:xfrm>
            <a:off x="5527695" y="1322233"/>
            <a:ext cx="2500689" cy="4194999"/>
          </a:xfrm>
          <a:prstGeom prst="roundRect">
            <a:avLst/>
          </a:prstGeom>
          <a:solidFill>
            <a:schemeClr val="bg1"/>
          </a:solidFill>
          <a:ln w="6350">
            <a:solidFill>
              <a:schemeClr val="bg1">
                <a:lumMod val="65000"/>
              </a:schemeClr>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Arial" panose="020B0604020202020204" pitchFamily="34" charset="0"/>
              <a:cs typeface="Arial" panose="020B0604020202020204" pitchFamily="34" charset="0"/>
            </a:endParaRPr>
          </a:p>
        </p:txBody>
      </p:sp>
      <p:sp>
        <p:nvSpPr>
          <p:cNvPr id="6" name="Rectangle 5"/>
          <p:cNvSpPr>
            <a:spLocks/>
          </p:cNvSpPr>
          <p:nvPr/>
        </p:nvSpPr>
        <p:spPr>
          <a:xfrm>
            <a:off x="5716753" y="1727622"/>
            <a:ext cx="2095607" cy="3237899"/>
          </a:xfrm>
          <a:prstGeom prst="rect">
            <a:avLst/>
          </a:prstGeom>
          <a:solidFill>
            <a:sysClr val="window" lastClr="FFFFFF">
              <a:lumMod val="95000"/>
            </a:sysClr>
          </a:solidFill>
          <a:ln w="15875" cap="flat" cmpd="sng" algn="ctr">
            <a:solidFill>
              <a:schemeClr val="bg1">
                <a:lumMod val="50000"/>
              </a:schemeClr>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 name="Rectangle 6"/>
          <p:cNvSpPr>
            <a:spLocks/>
          </p:cNvSpPr>
          <p:nvPr/>
        </p:nvSpPr>
        <p:spPr>
          <a:xfrm>
            <a:off x="5724129" y="1727622"/>
            <a:ext cx="2088232" cy="244800"/>
          </a:xfrm>
          <a:prstGeom prst="rect">
            <a:avLst/>
          </a:prstGeom>
          <a:solidFill>
            <a:schemeClr val="tx1"/>
          </a:solidFill>
          <a:ln w="6350" cap="flat" cmpd="sng" algn="ctr">
            <a:solidFill>
              <a:schemeClr val="bg1">
                <a:lumMod val="50000"/>
              </a:schemeClr>
            </a:solidFill>
            <a:prstDash val="solid"/>
          </a:ln>
          <a:effectLst/>
        </p:spPr>
        <p:txBody>
          <a:bodyPr rot="0" spcFirstLastPara="0" vert="horz" wrap="square" lIns="91440" tIns="0" rIns="91440" bIns="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15000"/>
              </a:lnSpc>
              <a:spcAft>
                <a:spcPts val="1000"/>
              </a:spcAft>
            </a:pPr>
            <a:r>
              <a:rPr lang="en-US" sz="1200" dirty="0">
                <a:solidFill>
                  <a:schemeClr val="bg1"/>
                </a:solidFill>
                <a:effectLst/>
                <a:latin typeface="Verdana" pitchFamily="34" charset="0"/>
                <a:ea typeface="Verdana" pitchFamily="34" charset="0"/>
                <a:cs typeface="Verdana" pitchFamily="34" charset="0"/>
              </a:rPr>
              <a:t>Payment </a:t>
            </a:r>
            <a:r>
              <a:rPr lang="en-US" sz="1200" dirty="0" smtClean="0">
                <a:solidFill>
                  <a:schemeClr val="bg1"/>
                </a:solidFill>
                <a:effectLst/>
                <a:latin typeface="Verdana" pitchFamily="34" charset="0"/>
                <a:ea typeface="Verdana" pitchFamily="34" charset="0"/>
                <a:cs typeface="Verdana" pitchFamily="34" charset="0"/>
              </a:rPr>
              <a:t>Request</a:t>
            </a:r>
            <a:endParaRPr lang="en-US" sz="1200" dirty="0">
              <a:solidFill>
                <a:schemeClr val="bg1"/>
              </a:solidFill>
              <a:effectLst/>
              <a:latin typeface="Verdana" pitchFamily="34" charset="0"/>
              <a:ea typeface="Verdana" pitchFamily="34" charset="0"/>
              <a:cs typeface="Verdana" pitchFamily="34" charset="0"/>
            </a:endParaRPr>
          </a:p>
        </p:txBody>
      </p:sp>
      <p:sp>
        <p:nvSpPr>
          <p:cNvPr id="10" name="Rounded Rectangle 9"/>
          <p:cNvSpPr>
            <a:spLocks/>
          </p:cNvSpPr>
          <p:nvPr/>
        </p:nvSpPr>
        <p:spPr>
          <a:xfrm>
            <a:off x="7020272" y="4553966"/>
            <a:ext cx="637200" cy="236299"/>
          </a:xfrm>
          <a:prstGeom prst="roundRect">
            <a:avLst/>
          </a:prstGeom>
          <a:solidFill>
            <a:schemeClr val="accent3">
              <a:lumMod val="60000"/>
              <a:lumOff val="40000"/>
            </a:schemeClr>
          </a:solidFill>
          <a:ln w="6350" cap="flat" cmpd="sng" algn="ctr">
            <a:solidFill>
              <a:sysClr val="windowText" lastClr="000000">
                <a:lumMod val="50000"/>
                <a:lumOff val="50000"/>
              </a:sysClr>
            </a:solidFill>
            <a:prstDash val="solid"/>
          </a:ln>
          <a:effectLst/>
          <a:scene3d>
            <a:camera prst="orthographicFront"/>
            <a:lightRig rig="threePt" dir="t"/>
          </a:scene3d>
          <a:sp3d>
            <a:bevelT w="57150" h="57150"/>
          </a:sp3d>
        </p:spPr>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15000"/>
              </a:lnSpc>
              <a:spcAft>
                <a:spcPts val="1000"/>
              </a:spcAft>
            </a:pPr>
            <a:r>
              <a:rPr lang="en-US" sz="1000" dirty="0">
                <a:solidFill>
                  <a:srgbClr val="000000"/>
                </a:solidFill>
                <a:effectLst/>
                <a:latin typeface="Arial"/>
                <a:ea typeface="Calibri"/>
                <a:cs typeface="Times New Roman"/>
              </a:rPr>
              <a:t>OK</a:t>
            </a:r>
            <a:endParaRPr lang="en-US" sz="1000" dirty="0">
              <a:effectLst/>
              <a:latin typeface="Calibri"/>
              <a:ea typeface="Calibri"/>
              <a:cs typeface="Times New Roman"/>
            </a:endParaRPr>
          </a:p>
        </p:txBody>
      </p:sp>
      <p:sp>
        <p:nvSpPr>
          <p:cNvPr id="12" name="Rounded Rectangle 11"/>
          <p:cNvSpPr>
            <a:spLocks/>
          </p:cNvSpPr>
          <p:nvPr/>
        </p:nvSpPr>
        <p:spPr>
          <a:xfrm>
            <a:off x="5868144" y="4557620"/>
            <a:ext cx="637287" cy="232645"/>
          </a:xfrm>
          <a:prstGeom prst="roundRect">
            <a:avLst/>
          </a:prstGeom>
          <a:solidFill>
            <a:schemeClr val="accent2">
              <a:lumMod val="40000"/>
              <a:lumOff val="60000"/>
            </a:schemeClr>
          </a:solidFill>
          <a:ln w="6350" cap="flat" cmpd="sng" algn="ctr">
            <a:solidFill>
              <a:sysClr val="windowText" lastClr="000000">
                <a:lumMod val="50000"/>
                <a:lumOff val="50000"/>
              </a:sysClr>
            </a:solidFill>
            <a:prstDash val="solid"/>
          </a:ln>
          <a:effectLst/>
          <a:scene3d>
            <a:camera prst="orthographicFront"/>
            <a:lightRig rig="threePt" dir="t"/>
          </a:scene3d>
          <a:sp3d>
            <a:bevelT w="57150" h="57150"/>
          </a:sp3d>
        </p:spPr>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15000"/>
              </a:lnSpc>
              <a:spcAft>
                <a:spcPts val="1000"/>
              </a:spcAft>
            </a:pPr>
            <a:r>
              <a:rPr lang="en-US" sz="1000" dirty="0">
                <a:solidFill>
                  <a:srgbClr val="000000"/>
                </a:solidFill>
                <a:effectLst/>
                <a:latin typeface="Arial"/>
                <a:ea typeface="Calibri"/>
                <a:cs typeface="Times New Roman"/>
              </a:rPr>
              <a:t>Cancel</a:t>
            </a:r>
            <a:endParaRPr lang="en-US" sz="1000" dirty="0">
              <a:effectLst/>
              <a:latin typeface="Times New Roman"/>
              <a:ea typeface="Times New Roman"/>
            </a:endParaRPr>
          </a:p>
        </p:txBody>
      </p:sp>
      <p:sp>
        <p:nvSpPr>
          <p:cNvPr id="13" name="Text Box 2"/>
          <p:cNvSpPr txBox="1">
            <a:spLocks noChangeArrowheads="1"/>
          </p:cNvSpPr>
          <p:nvPr/>
        </p:nvSpPr>
        <p:spPr bwMode="auto">
          <a:xfrm>
            <a:off x="5584743" y="2451506"/>
            <a:ext cx="791155" cy="262486"/>
          </a:xfrm>
          <a:prstGeom prst="rect">
            <a:avLst/>
          </a:prstGeom>
          <a:noFill/>
          <a:ln w="9525">
            <a:noFill/>
            <a:miter lim="800000"/>
            <a:headEnd/>
            <a:tailEnd/>
          </a:ln>
        </p:spPr>
        <p:txBody>
          <a:bodyPr rot="0" vert="horz" wrap="square" lIns="91440" tIns="45720" rIns="91440" bIns="45720" anchor="t"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15000"/>
              </a:lnSpc>
              <a:spcAft>
                <a:spcPts val="1000"/>
              </a:spcAft>
            </a:pPr>
            <a:r>
              <a:rPr lang="en-US" sz="1000" dirty="0">
                <a:effectLst/>
                <a:latin typeface="Arial"/>
                <a:ea typeface="Calibri"/>
                <a:cs typeface="Times New Roman"/>
              </a:rPr>
              <a:t>Payee</a:t>
            </a:r>
            <a:endParaRPr lang="en-US" sz="1000" dirty="0">
              <a:effectLst/>
              <a:latin typeface="Times New Roman"/>
              <a:ea typeface="Times New Roman"/>
            </a:endParaRPr>
          </a:p>
        </p:txBody>
      </p:sp>
      <p:sp>
        <p:nvSpPr>
          <p:cNvPr id="14" name="Text Box 2"/>
          <p:cNvSpPr txBox="1">
            <a:spLocks noChangeArrowheads="1"/>
          </p:cNvSpPr>
          <p:nvPr/>
        </p:nvSpPr>
        <p:spPr bwMode="auto">
          <a:xfrm>
            <a:off x="5508104" y="2806474"/>
            <a:ext cx="871921" cy="262486"/>
          </a:xfrm>
          <a:prstGeom prst="rect">
            <a:avLst/>
          </a:prstGeom>
          <a:noFill/>
          <a:ln w="9525">
            <a:noFill/>
            <a:miter lim="800000"/>
            <a:headEnd/>
            <a:tailEnd/>
          </a:ln>
        </p:spPr>
        <p:txBody>
          <a:bodyPr rot="0" vert="horz" wrap="square" lIns="91440" tIns="45720" rIns="91440" bIns="45720" anchor="t"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15000"/>
              </a:lnSpc>
              <a:spcAft>
                <a:spcPts val="1000"/>
              </a:spcAft>
            </a:pPr>
            <a:r>
              <a:rPr lang="en-US" sz="1000" dirty="0">
                <a:effectLst/>
                <a:latin typeface="Arial"/>
                <a:ea typeface="Calibri"/>
                <a:cs typeface="Times New Roman"/>
              </a:rPr>
              <a:t>Amount</a:t>
            </a:r>
            <a:endParaRPr lang="en-US" sz="1000" dirty="0">
              <a:effectLst/>
              <a:latin typeface="Times New Roman"/>
              <a:ea typeface="Times New Roman"/>
            </a:endParaRPr>
          </a:p>
        </p:txBody>
      </p:sp>
      <p:sp>
        <p:nvSpPr>
          <p:cNvPr id="15" name="Text Box 2"/>
          <p:cNvSpPr txBox="1">
            <a:spLocks noChangeArrowheads="1"/>
          </p:cNvSpPr>
          <p:nvPr/>
        </p:nvSpPr>
        <p:spPr bwMode="auto">
          <a:xfrm>
            <a:off x="6350300" y="2492919"/>
            <a:ext cx="1272804" cy="198000"/>
          </a:xfrm>
          <a:prstGeom prst="rect">
            <a:avLst/>
          </a:prstGeom>
          <a:solidFill>
            <a:schemeClr val="bg1">
              <a:lumMod val="95000"/>
            </a:schemeClr>
          </a:solidFill>
          <a:ln w="6350">
            <a:solidFill>
              <a:sysClr val="window" lastClr="FFFFFF">
                <a:lumMod val="65000"/>
              </a:sysClr>
            </a:solidFill>
            <a:miter lim="800000"/>
            <a:headEnd/>
            <a:tailEnd/>
          </a:ln>
        </p:spPr>
        <p:txBody>
          <a:bodyPr rot="0" vert="horz" wrap="square" lIns="45720" tIns="0" rIns="0" bIns="10800"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5000"/>
              </a:lnSpc>
              <a:spcAft>
                <a:spcPts val="1000"/>
              </a:spcAft>
            </a:pPr>
            <a:r>
              <a:rPr lang="en-US" sz="1000" dirty="0" smtClean="0">
                <a:latin typeface="Arial"/>
                <a:ea typeface="Calibri"/>
                <a:cs typeface="Times New Roman"/>
              </a:rPr>
              <a:t>Demo Merchant</a:t>
            </a:r>
            <a:endParaRPr lang="en-US" sz="1000" dirty="0">
              <a:effectLst/>
              <a:latin typeface="Times New Roman"/>
              <a:ea typeface="Times New Roman"/>
            </a:endParaRPr>
          </a:p>
        </p:txBody>
      </p:sp>
      <p:sp>
        <p:nvSpPr>
          <p:cNvPr id="16" name="Text Box 2"/>
          <p:cNvSpPr txBox="1">
            <a:spLocks noChangeArrowheads="1"/>
          </p:cNvSpPr>
          <p:nvPr/>
        </p:nvSpPr>
        <p:spPr bwMode="auto">
          <a:xfrm>
            <a:off x="6350300" y="2825928"/>
            <a:ext cx="1278073" cy="247760"/>
          </a:xfrm>
          <a:prstGeom prst="rect">
            <a:avLst/>
          </a:prstGeom>
          <a:solidFill>
            <a:schemeClr val="bg1">
              <a:lumMod val="95000"/>
            </a:schemeClr>
          </a:solidFill>
          <a:ln w="6350">
            <a:solidFill>
              <a:sysClr val="window" lastClr="FFFFFF">
                <a:lumMod val="65000"/>
              </a:sysClr>
            </a:solidFill>
            <a:miter lim="800000"/>
            <a:headEnd/>
            <a:tailEnd/>
          </a:ln>
        </p:spPr>
        <p:txBody>
          <a:bodyPr rot="0" vert="horz" wrap="square" lIns="36000" tIns="0" rIns="36000" bIns="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5000"/>
              </a:lnSpc>
              <a:spcAft>
                <a:spcPts val="1000"/>
              </a:spcAft>
            </a:pPr>
            <a:r>
              <a:rPr lang="en-US" sz="1400" dirty="0">
                <a:effectLst/>
                <a:latin typeface="Arial"/>
                <a:ea typeface="Calibri"/>
                <a:cs typeface="Times New Roman"/>
              </a:rPr>
              <a:t>$275.00</a:t>
            </a:r>
            <a:endParaRPr lang="en-US" sz="1400" dirty="0">
              <a:effectLst/>
              <a:latin typeface="Times New Roman"/>
              <a:ea typeface="Times New Roman"/>
            </a:endParaRPr>
          </a:p>
        </p:txBody>
      </p:sp>
      <p:sp>
        <p:nvSpPr>
          <p:cNvPr id="17" name="Text Box 2"/>
          <p:cNvSpPr txBox="1">
            <a:spLocks noChangeArrowheads="1"/>
          </p:cNvSpPr>
          <p:nvPr/>
        </p:nvSpPr>
        <p:spPr bwMode="auto">
          <a:xfrm>
            <a:off x="5456151" y="4077072"/>
            <a:ext cx="871921" cy="262486"/>
          </a:xfrm>
          <a:prstGeom prst="rect">
            <a:avLst/>
          </a:prstGeom>
          <a:noFill/>
          <a:ln w="9525">
            <a:noFill/>
            <a:miter lim="800000"/>
            <a:headEnd/>
            <a:tailEnd/>
          </a:ln>
        </p:spPr>
        <p:txBody>
          <a:bodyPr rot="0" vert="horz" wrap="square" lIns="91440" tIns="45720" rIns="91440" bIns="45720" anchor="t"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15000"/>
              </a:lnSpc>
              <a:spcAft>
                <a:spcPts val="1000"/>
              </a:spcAft>
            </a:pPr>
            <a:r>
              <a:rPr lang="en-US" sz="1000" dirty="0">
                <a:effectLst/>
                <a:latin typeface="Arial"/>
                <a:ea typeface="Calibri"/>
                <a:cs typeface="Times New Roman"/>
              </a:rPr>
              <a:t>PIN</a:t>
            </a:r>
            <a:endParaRPr lang="en-US" sz="1000" dirty="0">
              <a:effectLst/>
              <a:latin typeface="Times New Roman"/>
              <a:ea typeface="Times New Roman"/>
            </a:endParaRPr>
          </a:p>
        </p:txBody>
      </p:sp>
      <p:sp>
        <p:nvSpPr>
          <p:cNvPr id="18" name="Text Box 2"/>
          <p:cNvSpPr txBox="1">
            <a:spLocks noChangeArrowheads="1"/>
          </p:cNvSpPr>
          <p:nvPr/>
        </p:nvSpPr>
        <p:spPr bwMode="auto">
          <a:xfrm>
            <a:off x="6294810" y="4112394"/>
            <a:ext cx="941486" cy="198000"/>
          </a:xfrm>
          <a:prstGeom prst="rect">
            <a:avLst/>
          </a:prstGeom>
          <a:solidFill>
            <a:sysClr val="window" lastClr="FFFFFF"/>
          </a:solidFill>
          <a:ln w="6350">
            <a:solidFill>
              <a:sysClr val="window" lastClr="FFFFFF">
                <a:lumMod val="65000"/>
              </a:sysClr>
            </a:solidFill>
            <a:miter lim="800000"/>
            <a:headEnd/>
            <a:tailEnd/>
          </a:ln>
        </p:spPr>
        <p:txBody>
          <a:bodyPr rot="0" vert="horz" wrap="none" lIns="45720" tIns="21600" rIns="91440" bIns="0" anchor="t"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5000"/>
              </a:lnSpc>
              <a:spcAft>
                <a:spcPts val="1000"/>
              </a:spcAft>
            </a:pPr>
            <a:r>
              <a:rPr lang="en-US" sz="800" dirty="0">
                <a:effectLst/>
                <a:latin typeface="Arial"/>
                <a:ea typeface="Calibri"/>
              </a:rPr>
              <a:t>● ● ● ● ●</a:t>
            </a:r>
            <a:endParaRPr lang="en-US" sz="1200" dirty="0">
              <a:effectLst/>
              <a:latin typeface="Times New Roman"/>
              <a:ea typeface="Times New Roman"/>
            </a:endParaRPr>
          </a:p>
          <a:p>
            <a:pPr>
              <a:lnSpc>
                <a:spcPct val="115000"/>
              </a:lnSpc>
              <a:spcAft>
                <a:spcPts val="1000"/>
              </a:spcAft>
            </a:pPr>
            <a:r>
              <a:rPr lang="en-US" sz="1000" dirty="0">
                <a:effectLst/>
                <a:latin typeface="Times New Roman"/>
                <a:ea typeface="Times New Roman"/>
              </a:rPr>
              <a:t> </a:t>
            </a:r>
            <a:endParaRPr lang="en-US" sz="1200" dirty="0">
              <a:effectLst/>
              <a:latin typeface="Times New Roman"/>
              <a:ea typeface="Times New Roman"/>
            </a:endParaRPr>
          </a:p>
        </p:txBody>
      </p:sp>
      <p:grpSp>
        <p:nvGrpSpPr>
          <p:cNvPr id="9" name="Group 8"/>
          <p:cNvGrpSpPr/>
          <p:nvPr/>
        </p:nvGrpSpPr>
        <p:grpSpPr>
          <a:xfrm>
            <a:off x="6156177" y="3257019"/>
            <a:ext cx="1224135" cy="670213"/>
            <a:chOff x="6660233" y="4342963"/>
            <a:chExt cx="1224135" cy="670213"/>
          </a:xfrm>
          <a:effectLst>
            <a:outerShdw blurRad="50800" dist="38100" dir="2700000" algn="tl" rotWithShape="0">
              <a:prstClr val="black">
                <a:alpha val="40000"/>
              </a:prstClr>
            </a:outerShdw>
          </a:effectLst>
        </p:grpSpPr>
        <p:sp>
          <p:nvSpPr>
            <p:cNvPr id="31" name="Rounded Rectangle 30"/>
            <p:cNvSpPr/>
            <p:nvPr/>
          </p:nvSpPr>
          <p:spPr>
            <a:xfrm>
              <a:off x="6660233" y="4342963"/>
              <a:ext cx="1178345" cy="670213"/>
            </a:xfrm>
            <a:prstGeom prst="roundRect">
              <a:avLst/>
            </a:prstGeom>
            <a:gradFill flip="none" rotWithShape="1">
              <a:gsLst>
                <a:gs pos="0">
                  <a:srgbClr val="FFB115"/>
                </a:gs>
                <a:gs pos="50000">
                  <a:srgbClr val="FFFF00"/>
                </a:gs>
                <a:gs pos="100000">
                  <a:srgbClr val="FFC000"/>
                </a:gs>
              </a:gsLst>
              <a:lin ang="13500000" scaled="1"/>
              <a:tileRect/>
            </a:gradFill>
            <a:ln w="6350">
              <a:solidFill>
                <a:schemeClr val="bg1">
                  <a:lumMod val="6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400" b="1" dirty="0">
                <a:solidFill>
                  <a:srgbClr val="6D8838"/>
                </a:solidFill>
                <a:latin typeface="Sylfaen" panose="010A0502050306030303" pitchFamily="18" charset="0"/>
                <a:ea typeface="Verdana" panose="020B0604030504040204" pitchFamily="34" charset="0"/>
                <a:cs typeface="Verdana" panose="020B0604030504040204" pitchFamily="34" charset="0"/>
              </a:endParaRPr>
            </a:p>
          </p:txBody>
        </p:sp>
        <p:sp>
          <p:nvSpPr>
            <p:cNvPr id="32" name="TextBox 31"/>
            <p:cNvSpPr txBox="1"/>
            <p:nvPr/>
          </p:nvSpPr>
          <p:spPr>
            <a:xfrm>
              <a:off x="6674872" y="4406214"/>
              <a:ext cx="295274" cy="276999"/>
            </a:xfrm>
            <a:prstGeom prst="rect">
              <a:avLst/>
            </a:prstGeom>
            <a:noFill/>
          </p:spPr>
          <p:txBody>
            <a:bodyPr wrap="none" tIns="0" bIns="0" rtlCol="0" anchor="ctr" anchorCtr="1">
              <a:noAutofit/>
            </a:bodyPr>
            <a:lstStyle/>
            <a:p>
              <a:pPr algn="ctr"/>
              <a:r>
                <a:rPr lang="en-US" b="1" dirty="0" smtClean="0">
                  <a:solidFill>
                    <a:srgbClr val="9E0A11"/>
                  </a:solidFill>
                  <a:latin typeface="Sylfaen" panose="010A0502050306030303" pitchFamily="18" charset="0"/>
                  <a:ea typeface="Verdana" panose="020B0604030504040204" pitchFamily="34" charset="0"/>
                  <a:cs typeface="Verdana" panose="020B0604030504040204" pitchFamily="34" charset="0"/>
                </a:rPr>
                <a:t>S</a:t>
              </a:r>
              <a:endParaRPr lang="en-US" b="1" dirty="0">
                <a:solidFill>
                  <a:srgbClr val="9E0A11"/>
                </a:solidFill>
                <a:latin typeface="Sylfaen" panose="010A0502050306030303" pitchFamily="18" charset="0"/>
                <a:ea typeface="Verdana" panose="020B0604030504040204" pitchFamily="34" charset="0"/>
                <a:cs typeface="Verdana" panose="020B0604030504040204" pitchFamily="34" charset="0"/>
              </a:endParaRPr>
            </a:p>
          </p:txBody>
        </p:sp>
        <p:sp>
          <p:nvSpPr>
            <p:cNvPr id="33" name="Rectangle 32"/>
            <p:cNvSpPr/>
            <p:nvPr/>
          </p:nvSpPr>
          <p:spPr>
            <a:xfrm>
              <a:off x="6734525" y="4430957"/>
              <a:ext cx="165600" cy="216000"/>
            </a:xfrm>
            <a:prstGeom prst="rect">
              <a:avLst/>
            </a:prstGeom>
            <a:no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6844849" y="4426003"/>
              <a:ext cx="1039519" cy="276999"/>
            </a:xfrm>
            <a:prstGeom prst="rect">
              <a:avLst/>
            </a:prstGeom>
            <a:noFill/>
          </p:spPr>
          <p:txBody>
            <a:bodyPr wrap="square" rtlCol="0">
              <a:spAutoFit/>
            </a:bodyPr>
            <a:lstStyle/>
            <a:p>
              <a:r>
                <a:rPr lang="en-US" sz="1200" b="1" spc="100" dirty="0" err="1" smtClean="0">
                  <a:solidFill>
                    <a:srgbClr val="6D8838"/>
                  </a:solidFill>
                  <a:latin typeface="Sylfaen" panose="010A0502050306030303" pitchFamily="18" charset="0"/>
                  <a:ea typeface="Verdana" panose="020B0604030504040204" pitchFamily="34" charset="0"/>
                  <a:cs typeface="Verdana" panose="020B0604030504040204" pitchFamily="34" charset="0"/>
                </a:rPr>
                <a:t>uperCard</a:t>
              </a:r>
              <a:r>
                <a:rPr lang="en-US" sz="800" b="1" spc="100" baseline="70000" dirty="0" err="1" smtClean="0">
                  <a:solidFill>
                    <a:srgbClr val="6D8838"/>
                  </a:solidFill>
                  <a:latin typeface="Arial" panose="020B0604020202020204" pitchFamily="34" charset="0"/>
                  <a:ea typeface="Verdana" panose="020B0604030504040204" pitchFamily="34" charset="0"/>
                  <a:cs typeface="Arial" panose="020B0604020202020204" pitchFamily="34" charset="0"/>
                </a:rPr>
                <a:t>TM</a:t>
              </a:r>
              <a:endParaRPr lang="en-US" sz="800" b="1" spc="100" baseline="70000" dirty="0">
                <a:latin typeface="Arial" panose="020B0604020202020204" pitchFamily="34" charset="0"/>
                <a:cs typeface="Arial" panose="020B0604020202020204" pitchFamily="34" charset="0"/>
              </a:endParaRPr>
            </a:p>
          </p:txBody>
        </p:sp>
        <p:sp>
          <p:nvSpPr>
            <p:cNvPr id="4" name="TextBox 3"/>
            <p:cNvSpPr txBox="1"/>
            <p:nvPr/>
          </p:nvSpPr>
          <p:spPr>
            <a:xfrm>
              <a:off x="6700314" y="4727353"/>
              <a:ext cx="1099981" cy="230832"/>
            </a:xfrm>
            <a:prstGeom prst="rect">
              <a:avLst/>
            </a:prstGeom>
            <a:noFill/>
          </p:spPr>
          <p:txBody>
            <a:bodyPr wrap="none" rtlCol="0">
              <a:spAutoFit/>
            </a:bodyPr>
            <a:lstStyle/>
            <a:p>
              <a:pPr algn="ctr"/>
              <a:r>
                <a:rPr lang="en-US" sz="900" dirty="0" smtClean="0">
                  <a:latin typeface="Verdana" panose="020B0604030504040204" pitchFamily="34" charset="0"/>
                  <a:ea typeface="Verdana" panose="020B0604030504040204" pitchFamily="34" charset="0"/>
                  <a:cs typeface="Verdana" panose="020B0604030504040204" pitchFamily="34" charset="0"/>
                </a:rPr>
                <a:t>Luke Skywalker</a:t>
              </a:r>
              <a:endParaRPr lang="en-US" sz="900" dirty="0">
                <a:latin typeface="Verdana" panose="020B0604030504040204" pitchFamily="34" charset="0"/>
                <a:ea typeface="Verdana" panose="020B0604030504040204" pitchFamily="34" charset="0"/>
                <a:cs typeface="Verdana" panose="020B0604030504040204" pitchFamily="34" charset="0"/>
              </a:endParaRPr>
            </a:p>
          </p:txBody>
        </p:sp>
      </p:grpSp>
      <p:sp>
        <p:nvSpPr>
          <p:cNvPr id="42" name="Text Box 2"/>
          <p:cNvSpPr txBox="1">
            <a:spLocks noChangeArrowheads="1"/>
          </p:cNvSpPr>
          <p:nvPr/>
        </p:nvSpPr>
        <p:spPr bwMode="auto">
          <a:xfrm>
            <a:off x="5604972" y="2159591"/>
            <a:ext cx="791155" cy="262486"/>
          </a:xfrm>
          <a:prstGeom prst="rect">
            <a:avLst/>
          </a:prstGeom>
          <a:noFill/>
          <a:ln w="9525">
            <a:noFill/>
            <a:miter lim="800000"/>
            <a:headEnd/>
            <a:tailEnd/>
          </a:ln>
        </p:spPr>
        <p:txBody>
          <a:bodyPr rot="0" vert="horz" wrap="square" lIns="91440" tIns="45720" rIns="91440" bIns="45720" anchor="t"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15000"/>
              </a:lnSpc>
              <a:spcAft>
                <a:spcPts val="1000"/>
              </a:spcAft>
            </a:pPr>
            <a:r>
              <a:rPr lang="en-US" sz="1000" dirty="0" smtClean="0">
                <a:latin typeface="Arial"/>
                <a:ea typeface="Times New Roman"/>
                <a:cs typeface="Times New Roman"/>
              </a:rPr>
              <a:t>Domain</a:t>
            </a:r>
            <a:endParaRPr lang="en-US" sz="1000" dirty="0">
              <a:effectLst/>
              <a:latin typeface="Times New Roman"/>
              <a:ea typeface="Times New Roman"/>
            </a:endParaRPr>
          </a:p>
        </p:txBody>
      </p:sp>
      <p:sp>
        <p:nvSpPr>
          <p:cNvPr id="43" name="Text Box 2"/>
          <p:cNvSpPr txBox="1">
            <a:spLocks noChangeArrowheads="1"/>
          </p:cNvSpPr>
          <p:nvPr/>
        </p:nvSpPr>
        <p:spPr bwMode="auto">
          <a:xfrm>
            <a:off x="6355569" y="2201004"/>
            <a:ext cx="1272804" cy="198000"/>
          </a:xfrm>
          <a:prstGeom prst="rect">
            <a:avLst/>
          </a:prstGeom>
          <a:solidFill>
            <a:schemeClr val="bg1">
              <a:lumMod val="95000"/>
            </a:schemeClr>
          </a:solidFill>
          <a:ln w="6350">
            <a:solidFill>
              <a:sysClr val="window" lastClr="FFFFFF">
                <a:lumMod val="65000"/>
              </a:sysClr>
            </a:solidFill>
            <a:miter lim="800000"/>
            <a:headEnd/>
            <a:tailEnd/>
          </a:ln>
        </p:spPr>
        <p:txBody>
          <a:bodyPr rot="0" vert="horz" wrap="square" lIns="45720" tIns="0" rIns="0" bIns="10800"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5000"/>
              </a:lnSpc>
              <a:spcAft>
                <a:spcPts val="1000"/>
              </a:spcAft>
            </a:pPr>
            <a:r>
              <a:rPr lang="en-US" sz="1000" dirty="0" smtClean="0">
                <a:latin typeface="Arial"/>
                <a:ea typeface="Calibri"/>
                <a:cs typeface="Times New Roman"/>
              </a:rPr>
              <a:t>merchant.com</a:t>
            </a:r>
            <a:endParaRPr lang="en-US" sz="1000" dirty="0">
              <a:effectLst/>
              <a:latin typeface="Times New Roman"/>
              <a:ea typeface="Times New Roman"/>
            </a:endParaRPr>
          </a:p>
        </p:txBody>
      </p:sp>
      <p:sp>
        <p:nvSpPr>
          <p:cNvPr id="20" name="Rounded Rectangle 19"/>
          <p:cNvSpPr/>
          <p:nvPr/>
        </p:nvSpPr>
        <p:spPr>
          <a:xfrm>
            <a:off x="6491563" y="5127009"/>
            <a:ext cx="600717" cy="216024"/>
          </a:xfrm>
          <a:prstGeom prst="roundRect">
            <a:avLst/>
          </a:prstGeom>
          <a:solidFill>
            <a:schemeClr val="bg1"/>
          </a:solidFill>
          <a:ln w="34925" cmpd="dbl">
            <a:solidFill>
              <a:schemeClr val="bg1">
                <a:lumMod val="6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Arial" panose="020B0604020202020204" pitchFamily="34" charset="0"/>
              <a:cs typeface="Arial" panose="020B0604020202020204" pitchFamily="34" charset="0"/>
            </a:endParaRPr>
          </a:p>
        </p:txBody>
      </p:sp>
      <p:sp>
        <p:nvSpPr>
          <p:cNvPr id="25" name="Rounded Rectangle 24"/>
          <p:cNvSpPr/>
          <p:nvPr/>
        </p:nvSpPr>
        <p:spPr>
          <a:xfrm>
            <a:off x="6341790" y="1476834"/>
            <a:ext cx="838474" cy="54000"/>
          </a:xfrm>
          <a:prstGeom prst="roundRect">
            <a:avLst>
              <a:gd name="adj" fmla="val 50000"/>
            </a:avLst>
          </a:prstGeom>
          <a:pattFill prst="pct30">
            <a:fgClr>
              <a:schemeClr val="tx1"/>
            </a:fgClr>
            <a:bgClr>
              <a:schemeClr val="bg1"/>
            </a:bgClr>
          </a:patt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Arial" panose="020B0604020202020204" pitchFamily="34" charset="0"/>
              <a:cs typeface="Arial" panose="020B0604020202020204" pitchFamily="34" charset="0"/>
            </a:endParaRPr>
          </a:p>
        </p:txBody>
      </p:sp>
      <p:sp>
        <p:nvSpPr>
          <p:cNvPr id="47" name="TextBox 46"/>
          <p:cNvSpPr txBox="1"/>
          <p:nvPr/>
        </p:nvSpPr>
        <p:spPr>
          <a:xfrm>
            <a:off x="882800" y="1348550"/>
            <a:ext cx="413896" cy="400110"/>
          </a:xfrm>
          <a:prstGeom prst="rect">
            <a:avLst/>
          </a:prstGeom>
          <a:noFill/>
        </p:spPr>
        <p:txBody>
          <a:bodyPr wrap="none" rtlCol="0">
            <a:spAutoFit/>
          </a:bodyPr>
          <a:lstStyle/>
          <a:p>
            <a:r>
              <a:rPr lang="en-US" sz="2000" dirty="0" smtClean="0">
                <a:latin typeface="Wingdings" panose="05000000000000000000" pitchFamily="2" charset="2"/>
                <a:sym typeface="Wingdings"/>
              </a:rPr>
              <a:t></a:t>
            </a:r>
            <a:endParaRPr lang="en-US" sz="2000" dirty="0">
              <a:latin typeface="Wingdings" panose="05000000000000000000" pitchFamily="2" charset="2"/>
            </a:endParaRPr>
          </a:p>
        </p:txBody>
      </p:sp>
      <p:sp>
        <p:nvSpPr>
          <p:cNvPr id="48" name="TextBox 47"/>
          <p:cNvSpPr txBox="1"/>
          <p:nvPr/>
        </p:nvSpPr>
        <p:spPr>
          <a:xfrm>
            <a:off x="5637082" y="5691735"/>
            <a:ext cx="413896" cy="400110"/>
          </a:xfrm>
          <a:prstGeom prst="rect">
            <a:avLst/>
          </a:prstGeom>
          <a:noFill/>
        </p:spPr>
        <p:txBody>
          <a:bodyPr wrap="none" rtlCol="0">
            <a:spAutoFit/>
          </a:bodyPr>
          <a:lstStyle/>
          <a:p>
            <a:r>
              <a:rPr lang="en-US" sz="2000" dirty="0" smtClean="0">
                <a:latin typeface="Wingdings" panose="05000000000000000000" pitchFamily="2" charset="2"/>
                <a:sym typeface="Wingdings"/>
              </a:rPr>
              <a:t></a:t>
            </a:r>
            <a:endParaRPr lang="en-US" sz="2000" dirty="0">
              <a:latin typeface="Wingdings" panose="05000000000000000000" pitchFamily="2" charset="2"/>
            </a:endParaRPr>
          </a:p>
        </p:txBody>
      </p:sp>
      <p:sp>
        <p:nvSpPr>
          <p:cNvPr id="49" name="TextBox 48"/>
          <p:cNvSpPr txBox="1"/>
          <p:nvPr/>
        </p:nvSpPr>
        <p:spPr>
          <a:xfrm>
            <a:off x="1031960" y="4758740"/>
            <a:ext cx="413896" cy="400110"/>
          </a:xfrm>
          <a:prstGeom prst="rect">
            <a:avLst/>
          </a:prstGeom>
          <a:noFill/>
        </p:spPr>
        <p:txBody>
          <a:bodyPr wrap="none" rtlCol="0">
            <a:spAutoFit/>
          </a:bodyPr>
          <a:lstStyle/>
          <a:p>
            <a:r>
              <a:rPr lang="en-US" sz="2000" dirty="0" smtClean="0">
                <a:latin typeface="Webdings" panose="05030102010509060703" pitchFamily="18" charset="2"/>
                <a:sym typeface="Wingdings"/>
              </a:rPr>
              <a:t></a:t>
            </a:r>
            <a:endParaRPr lang="en-US" sz="2000" dirty="0">
              <a:latin typeface="Webdings" panose="05030102010509060703" pitchFamily="18" charset="2"/>
            </a:endParaRPr>
          </a:p>
        </p:txBody>
      </p:sp>
      <p:sp>
        <p:nvSpPr>
          <p:cNvPr id="51" name="TextBox 50"/>
          <p:cNvSpPr txBox="1"/>
          <p:nvPr/>
        </p:nvSpPr>
        <p:spPr>
          <a:xfrm>
            <a:off x="1331640" y="4834274"/>
            <a:ext cx="3251310" cy="258128"/>
          </a:xfrm>
          <a:prstGeom prst="roundRect">
            <a:avLst>
              <a:gd name="adj" fmla="val 7994"/>
            </a:avLst>
          </a:prstGeom>
          <a:noFill/>
          <a:ln w="3175">
            <a:noFill/>
          </a:ln>
        </p:spPr>
        <p:txBody>
          <a:bodyPr wrap="square" rIns="0" rtlCol="0" anchor="ctr" anchorCtr="0">
            <a:spAutoFit/>
          </a:bodyPr>
          <a:lstStyle/>
          <a:p>
            <a:pPr>
              <a:spcAft>
                <a:spcPts val="600"/>
              </a:spcAft>
            </a:pPr>
            <a:r>
              <a:rPr lang="en-US" sz="1000" dirty="0" smtClean="0">
                <a:latin typeface="Arial" panose="020B0604020202020204" pitchFamily="34" charset="0"/>
                <a:cs typeface="Arial" panose="020B0604020202020204" pitchFamily="34" charset="0"/>
              </a:rPr>
              <a:t>User performs the NFC connection</a:t>
            </a:r>
          </a:p>
        </p:txBody>
      </p:sp>
      <p:sp>
        <p:nvSpPr>
          <p:cNvPr id="52" name="TextBox 51"/>
          <p:cNvSpPr txBox="1"/>
          <p:nvPr/>
        </p:nvSpPr>
        <p:spPr>
          <a:xfrm>
            <a:off x="5940152" y="5673839"/>
            <a:ext cx="2808312" cy="419457"/>
          </a:xfrm>
          <a:prstGeom prst="roundRect">
            <a:avLst>
              <a:gd name="adj" fmla="val 7994"/>
            </a:avLst>
          </a:prstGeom>
          <a:noFill/>
          <a:ln w="3175">
            <a:noFill/>
          </a:ln>
        </p:spPr>
        <p:txBody>
          <a:bodyPr wrap="square" rIns="0" rtlCol="0" anchor="ctr" anchorCtr="0">
            <a:spAutoFit/>
          </a:bodyPr>
          <a:lstStyle/>
          <a:p>
            <a:pPr>
              <a:spcAft>
                <a:spcPts val="600"/>
              </a:spcAft>
            </a:pPr>
            <a:r>
              <a:rPr lang="en-US" sz="1000" dirty="0" smtClean="0">
                <a:latin typeface="Arial" panose="020B0604020202020204" pitchFamily="34" charset="0"/>
                <a:cs typeface="Arial" panose="020B0604020202020204" pitchFamily="34" charset="0"/>
              </a:rPr>
              <a:t>User finishes the request in the</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securely connected mobile device</a:t>
            </a:r>
          </a:p>
        </p:txBody>
      </p:sp>
    </p:spTree>
    <p:extLst>
      <p:ext uri="{BB962C8B-B14F-4D97-AF65-F5344CB8AC3E}">
        <p14:creationId xmlns:p14="http://schemas.microsoft.com/office/powerpoint/2010/main" val="40635587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Box 38"/>
          <p:cNvSpPr txBox="1"/>
          <p:nvPr/>
        </p:nvSpPr>
        <p:spPr>
          <a:xfrm>
            <a:off x="2200154" y="292586"/>
            <a:ext cx="4546759" cy="461665"/>
          </a:xfrm>
          <a:prstGeom prst="rect">
            <a:avLst/>
          </a:prstGeom>
          <a:noFill/>
        </p:spPr>
        <p:txBody>
          <a:bodyPr wrap="none" rtlCol="0">
            <a:spAutoFit/>
          </a:bodyPr>
          <a:lstStyle/>
          <a:p>
            <a:pPr algn="ctr"/>
            <a:r>
              <a:rPr lang="en-US" sz="2400" dirty="0" err="1" smtClean="0">
                <a:latin typeface="Times New Roman" panose="02020603050405020304" pitchFamily="18" charset="0"/>
                <a:cs typeface="Times New Roman" panose="02020603050405020304" pitchFamily="18" charset="0"/>
              </a:rPr>
              <a:t>WebNFC</a:t>
            </a:r>
            <a:r>
              <a:rPr lang="en-US" sz="2400" dirty="0" smtClean="0">
                <a:latin typeface="Times New Roman" panose="02020603050405020304" pitchFamily="18" charset="0"/>
                <a:cs typeface="Times New Roman" panose="02020603050405020304" pitchFamily="18" charset="0"/>
              </a:rPr>
              <a:t> Bridge – Web Side Agent</a:t>
            </a:r>
            <a:endParaRPr lang="en-US" sz="2400" dirty="0">
              <a:latin typeface="Arial" panose="020B0604020202020204" pitchFamily="34" charset="0"/>
              <a:cs typeface="Arial" panose="020B0604020202020204" pitchFamily="34" charset="0"/>
            </a:endParaRPr>
          </a:p>
        </p:txBody>
      </p:sp>
      <p:grpSp>
        <p:nvGrpSpPr>
          <p:cNvPr id="5" name="Group 4"/>
          <p:cNvGrpSpPr/>
          <p:nvPr/>
        </p:nvGrpSpPr>
        <p:grpSpPr>
          <a:xfrm>
            <a:off x="870223" y="908720"/>
            <a:ext cx="3024336" cy="1872208"/>
            <a:chOff x="539552" y="908720"/>
            <a:chExt cx="3024336" cy="1872208"/>
          </a:xfrm>
          <a:effectLst>
            <a:outerShdw blurRad="50800" dist="38100" dir="2700000" algn="tl" rotWithShape="0">
              <a:prstClr val="black">
                <a:alpha val="40000"/>
              </a:prstClr>
            </a:outerShdw>
          </a:effectLst>
        </p:grpSpPr>
        <p:sp>
          <p:nvSpPr>
            <p:cNvPr id="21" name="Rectangle 20"/>
            <p:cNvSpPr/>
            <p:nvPr/>
          </p:nvSpPr>
          <p:spPr>
            <a:xfrm>
              <a:off x="539552" y="1228778"/>
              <a:ext cx="3024336" cy="1552150"/>
            </a:xfrm>
            <a:prstGeom prst="rect">
              <a:avLst/>
            </a:prstGeom>
            <a:solidFill>
              <a:schemeClr val="bg1"/>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539552" y="908720"/>
              <a:ext cx="3024336" cy="320058"/>
            </a:xfrm>
            <a:prstGeom prst="rect">
              <a:avLst/>
            </a:prstGeom>
            <a:gradFill flip="none" rotWithShape="1">
              <a:gsLst>
                <a:gs pos="0">
                  <a:schemeClr val="accent1">
                    <a:tint val="66000"/>
                    <a:satMod val="160000"/>
                  </a:schemeClr>
                </a:gs>
                <a:gs pos="50000">
                  <a:schemeClr val="accent1">
                    <a:tint val="44500"/>
                    <a:satMod val="160000"/>
                  </a:schemeClr>
                </a:gs>
                <a:gs pos="100000">
                  <a:srgbClr val="BDCDE9"/>
                </a:gs>
              </a:gsLst>
              <a:lin ang="5400000" scaled="1"/>
              <a:tileRect/>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683569" y="962193"/>
              <a:ext cx="2592287" cy="206011"/>
            </a:xfrm>
            <a:prstGeom prst="roundRect">
              <a:avLst/>
            </a:prstGeom>
            <a:solidFill>
              <a:schemeClr val="bg1"/>
            </a:solidFill>
            <a:ln w="6350" cmpd="sng">
              <a:solidFill>
                <a:schemeClr val="tx1"/>
              </a:solidFill>
            </a:ln>
          </p:spPr>
          <p:txBody>
            <a:bodyPr wrap="square" lIns="72000" tIns="54000" bIns="72000" rtlCol="0" anchor="ctr" anchorCtr="0">
              <a:noAutofit/>
            </a:bodyPr>
            <a:lstStyle/>
            <a:p>
              <a:r>
                <a:rPr lang="en-US" sz="1300" dirty="0" smtClean="0">
                  <a:latin typeface="Arial" panose="020B0604020202020204" pitchFamily="34" charset="0"/>
                  <a:cs typeface="Arial" panose="020B0604020202020204" pitchFamily="34" charset="0"/>
                </a:rPr>
                <a:t>https://merchant.com/checkout</a:t>
              </a:r>
              <a:endParaRPr lang="en-US" sz="1300" dirty="0">
                <a:latin typeface="Arial" panose="020B0604020202020204" pitchFamily="34" charset="0"/>
                <a:cs typeface="Arial" panose="020B0604020202020204" pitchFamily="34" charset="0"/>
              </a:endParaRPr>
            </a:p>
          </p:txBody>
        </p:sp>
        <p:sp>
          <p:nvSpPr>
            <p:cNvPr id="41" name="Text Box 2"/>
            <p:cNvSpPr txBox="1">
              <a:spLocks noChangeArrowheads="1"/>
            </p:cNvSpPr>
            <p:nvPr/>
          </p:nvSpPr>
          <p:spPr bwMode="auto">
            <a:xfrm>
              <a:off x="1094448" y="1438322"/>
              <a:ext cx="1974382" cy="262486"/>
            </a:xfrm>
            <a:prstGeom prst="rect">
              <a:avLst/>
            </a:prstGeom>
            <a:noFill/>
            <a:ln w="9525">
              <a:noFill/>
              <a:miter lim="800000"/>
              <a:headEnd/>
              <a:tailEnd/>
            </a:ln>
          </p:spPr>
          <p:txBody>
            <a:bodyPr rot="0" vert="horz" wrap="square" lIns="91440" tIns="45720" rIns="91440" bIns="45720" anchor="t"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15000"/>
                </a:lnSpc>
                <a:spcAft>
                  <a:spcPts val="1000"/>
                </a:spcAft>
              </a:pPr>
              <a:r>
                <a:rPr lang="en-US" sz="1000" dirty="0" smtClean="0">
                  <a:effectLst/>
                  <a:latin typeface="Arial"/>
                  <a:ea typeface="Calibri"/>
                  <a:cs typeface="Times New Roman"/>
                </a:rPr>
                <a:t>Amount to pay: $275.00</a:t>
              </a:r>
              <a:endParaRPr lang="en-US" sz="1000" dirty="0">
                <a:effectLst/>
                <a:latin typeface="Times New Roman"/>
                <a:ea typeface="Times New Roman"/>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65398" y="1840862"/>
              <a:ext cx="657922" cy="745000"/>
            </a:xfrm>
            <a:prstGeom prst="rect">
              <a:avLst/>
            </a:prstGeom>
          </p:spPr>
        </p:pic>
      </p:grpSp>
      <p:sp>
        <p:nvSpPr>
          <p:cNvPr id="2" name="TextBox 1"/>
          <p:cNvSpPr txBox="1"/>
          <p:nvPr/>
        </p:nvSpPr>
        <p:spPr>
          <a:xfrm>
            <a:off x="539552" y="2996952"/>
            <a:ext cx="7992888" cy="3554819"/>
          </a:xfrm>
          <a:prstGeom prst="rect">
            <a:avLst/>
          </a:prstGeom>
          <a:noFill/>
        </p:spPr>
        <p:txBody>
          <a:bodyPr wrap="square" rtlCol="0">
            <a:spAutoFit/>
          </a:bodyPr>
          <a:lstStyle/>
          <a:p>
            <a:pPr>
              <a:spcAft>
                <a:spcPts val="600"/>
              </a:spcAft>
            </a:pPr>
            <a:r>
              <a:rPr lang="en-US" sz="1200" dirty="0" smtClean="0">
                <a:latin typeface="Arial" panose="020B0604020202020204" pitchFamily="34" charset="0"/>
                <a:cs typeface="Arial" panose="020B0604020202020204" pitchFamily="34" charset="0"/>
              </a:rPr>
              <a:t>The </a:t>
            </a:r>
            <a:r>
              <a:rPr lang="en-US" sz="1200" dirty="0" err="1" smtClean="0">
                <a:latin typeface="Arial" panose="020B0604020202020204" pitchFamily="34" charset="0"/>
                <a:cs typeface="Arial" panose="020B0604020202020204" pitchFamily="34" charset="0"/>
              </a:rPr>
              <a:t>WebNFC</a:t>
            </a:r>
            <a:r>
              <a:rPr lang="en-US" sz="1200" dirty="0" smtClean="0">
                <a:latin typeface="Arial" panose="020B0604020202020204" pitchFamily="34" charset="0"/>
                <a:cs typeface="Arial" panose="020B0604020202020204" pitchFamily="34" charset="0"/>
              </a:rPr>
              <a:t> Bridge depends on a JavaScript extension in Web-browsers that enables ordinary (untrusted) web-pages to write NFC NDEF records to an NFC adapter available in the PC, POS, etc.</a:t>
            </a:r>
          </a:p>
          <a:p>
            <a:pPr>
              <a:spcAft>
                <a:spcPts val="600"/>
              </a:spcAft>
            </a:pPr>
            <a:r>
              <a:rPr lang="en-US" sz="1200" dirty="0" smtClean="0">
                <a:latin typeface="Arial" panose="020B0604020202020204" pitchFamily="34" charset="0"/>
                <a:cs typeface="Arial" panose="020B0604020202020204" pitchFamily="34" charset="0"/>
              </a:rPr>
              <a:t>The information in the NDEF records minimally include:</a:t>
            </a:r>
          </a:p>
          <a:p>
            <a:pPr marL="171450" indent="-171450">
              <a:spcAft>
                <a:spcPts val="600"/>
              </a:spcAft>
              <a:buFont typeface="Arial" panose="020B0604020202020204" pitchFamily="34" charset="0"/>
              <a:buChar char="•"/>
            </a:pPr>
            <a:r>
              <a:rPr lang="en-US" sz="1200" dirty="0" smtClean="0">
                <a:latin typeface="Arial" panose="020B0604020202020204" pitchFamily="34" charset="0"/>
                <a:cs typeface="Arial" panose="020B0604020202020204" pitchFamily="34" charset="0"/>
              </a:rPr>
              <a:t>The name of the application to invoke in the connecting mobile device</a:t>
            </a:r>
          </a:p>
          <a:p>
            <a:pPr marL="171450" indent="-171450">
              <a:spcAft>
                <a:spcPts val="600"/>
              </a:spcAft>
              <a:buFont typeface="Arial" panose="020B0604020202020204" pitchFamily="34" charset="0"/>
              <a:buChar char="•"/>
            </a:pPr>
            <a:r>
              <a:rPr lang="en-US" sz="1200" dirty="0" smtClean="0">
                <a:latin typeface="Arial" panose="020B0604020202020204" pitchFamily="34" charset="0"/>
                <a:cs typeface="Arial" panose="020B0604020202020204" pitchFamily="34" charset="0"/>
              </a:rPr>
              <a:t>BLE pairing data including a random number used as password</a:t>
            </a:r>
          </a:p>
          <a:p>
            <a:pPr marL="171450" indent="-171450">
              <a:spcAft>
                <a:spcPts val="600"/>
              </a:spcAft>
              <a:buFont typeface="Arial" panose="020B0604020202020204" pitchFamily="34" charset="0"/>
              <a:buChar char="•"/>
            </a:pPr>
            <a:r>
              <a:rPr lang="en-US" sz="1200" dirty="0" smtClean="0">
                <a:latin typeface="Arial" panose="020B0604020202020204" pitchFamily="34" charset="0"/>
                <a:cs typeface="Arial" panose="020B0604020202020204" pitchFamily="34" charset="0"/>
              </a:rPr>
              <a:t>Domain data of the requesting Web-page (URL + Server certificate path)</a:t>
            </a:r>
            <a:endParaRPr lang="en-US" sz="1200" dirty="0">
              <a:latin typeface="Arial" panose="020B0604020202020204" pitchFamily="34" charset="0"/>
              <a:cs typeface="Arial" panose="020B0604020202020204" pitchFamily="34" charset="0"/>
            </a:endParaRPr>
          </a:p>
          <a:p>
            <a:pPr>
              <a:spcBef>
                <a:spcPts val="600"/>
              </a:spcBef>
              <a:spcAft>
                <a:spcPts val="600"/>
              </a:spcAft>
            </a:pPr>
            <a:r>
              <a:rPr lang="en-US" sz="1200" dirty="0" smtClean="0">
                <a:latin typeface="Arial" panose="020B0604020202020204" pitchFamily="34" charset="0"/>
                <a:cs typeface="Arial" panose="020B0604020202020204" pitchFamily="34" charset="0"/>
              </a:rPr>
              <a:t>The JavaScript extension is implemented in a Web-side agent which also deals with the BLE setup and communication.</a:t>
            </a:r>
          </a:p>
          <a:p>
            <a:pPr>
              <a:spcAft>
                <a:spcPts val="600"/>
              </a:spcAft>
            </a:pPr>
            <a:r>
              <a:rPr lang="en-US" sz="1200" dirty="0" smtClean="0">
                <a:latin typeface="Arial" panose="020B0604020202020204" pitchFamily="34" charset="0"/>
                <a:cs typeface="Arial" panose="020B0604020202020204" pitchFamily="34" charset="0"/>
              </a:rPr>
              <a:t>After successful BLE setup, the Web-side agent forwards incoming BLE data to the originating Web-page as well as sending data going out from the Web-page back to the device.</a:t>
            </a:r>
          </a:p>
          <a:p>
            <a:pPr>
              <a:spcAft>
                <a:spcPts val="600"/>
              </a:spcAft>
            </a:pPr>
            <a:r>
              <a:rPr lang="en-US" sz="1200" dirty="0" smtClean="0">
                <a:latin typeface="Arial" panose="020B0604020202020204" pitchFamily="34" charset="0"/>
                <a:cs typeface="Arial" panose="020B0604020202020204" pitchFamily="34" charset="0"/>
              </a:rPr>
              <a:t>In a calling Web-page the </a:t>
            </a:r>
            <a:r>
              <a:rPr lang="en-US" sz="1200" dirty="0">
                <a:latin typeface="Arial" panose="020B0604020202020204" pitchFamily="34" charset="0"/>
                <a:cs typeface="Arial" panose="020B0604020202020204" pitchFamily="34" charset="0"/>
              </a:rPr>
              <a:t>channel is expressed through </a:t>
            </a:r>
            <a:r>
              <a:rPr lang="en-US" sz="1200" b="1" dirty="0" err="1">
                <a:latin typeface="Courier New" panose="02070309020205020404" pitchFamily="49" charset="0"/>
                <a:cs typeface="Courier New" panose="02070309020205020404" pitchFamily="49" charset="0"/>
              </a:rPr>
              <a:t>addEventListener</a:t>
            </a:r>
            <a:r>
              <a:rPr lang="en-US" sz="1200" dirty="0">
                <a:latin typeface="Arial" panose="020B0604020202020204" pitchFamily="34" charset="0"/>
                <a:cs typeface="Arial" panose="020B0604020202020204" pitchFamily="34" charset="0"/>
              </a:rPr>
              <a:t> and </a:t>
            </a:r>
            <a:r>
              <a:rPr lang="en-US" sz="1200" b="1" dirty="0" err="1">
                <a:latin typeface="Courier New" panose="02070309020205020404" pitchFamily="49" charset="0"/>
                <a:cs typeface="Courier New" panose="02070309020205020404" pitchFamily="49" charset="0"/>
              </a:rPr>
              <a:t>postMessage</a:t>
            </a:r>
            <a:r>
              <a:rPr lang="en-US" sz="1200" dirty="0">
                <a:latin typeface="Arial" panose="020B0604020202020204" pitchFamily="34" charset="0"/>
                <a:cs typeface="Arial" panose="020B0604020202020204" pitchFamily="34" charset="0"/>
              </a:rPr>
              <a:t> methods used in many other places in a Web-browser.</a:t>
            </a:r>
          </a:p>
          <a:p>
            <a:pPr>
              <a:spcAft>
                <a:spcPts val="600"/>
              </a:spcAft>
            </a:pPr>
            <a:r>
              <a:rPr lang="en-US" sz="1200" dirty="0" smtClean="0">
                <a:latin typeface="Arial" panose="020B0604020202020204" pitchFamily="34" charset="0"/>
                <a:cs typeface="Arial" panose="020B0604020202020204" pitchFamily="34" charset="0"/>
              </a:rPr>
              <a:t>The created channel is opaque (with respect to the Web-side agent), because the interface is deliberately application-neutral.  The exact meaning of the data is thus a convention between the invoked application in the connecting device and the </a:t>
            </a:r>
            <a:r>
              <a:rPr lang="en-US" sz="1200" dirty="0">
                <a:latin typeface="Arial" panose="020B0604020202020204" pitchFamily="34" charset="0"/>
                <a:cs typeface="Arial" panose="020B0604020202020204" pitchFamily="34" charset="0"/>
              </a:rPr>
              <a:t>requesting Web-page</a:t>
            </a:r>
            <a:r>
              <a:rPr lang="en-US" sz="1200" dirty="0" smtClean="0">
                <a:latin typeface="Arial" panose="020B0604020202020204" pitchFamily="34" charset="0"/>
                <a:cs typeface="Arial" panose="020B0604020202020204" pitchFamily="34" charset="0"/>
              </a:rPr>
              <a:t>. </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351455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Box 38"/>
          <p:cNvSpPr txBox="1"/>
          <p:nvPr/>
        </p:nvSpPr>
        <p:spPr>
          <a:xfrm>
            <a:off x="2039982" y="292586"/>
            <a:ext cx="4867103" cy="461665"/>
          </a:xfrm>
          <a:prstGeom prst="rect">
            <a:avLst/>
          </a:prstGeom>
          <a:noFill/>
        </p:spPr>
        <p:txBody>
          <a:bodyPr wrap="none" rtlCol="0">
            <a:spAutoFit/>
          </a:bodyPr>
          <a:lstStyle/>
          <a:p>
            <a:pPr algn="ctr"/>
            <a:r>
              <a:rPr lang="en-US" sz="2400" dirty="0" err="1" smtClean="0">
                <a:latin typeface="Times New Roman" panose="02020603050405020304" pitchFamily="18" charset="0"/>
                <a:cs typeface="Times New Roman" panose="02020603050405020304" pitchFamily="18" charset="0"/>
              </a:rPr>
              <a:t>WebNFC</a:t>
            </a:r>
            <a:r>
              <a:rPr lang="en-US" sz="2400" dirty="0" smtClean="0">
                <a:latin typeface="Times New Roman" panose="02020603050405020304" pitchFamily="18" charset="0"/>
                <a:cs typeface="Times New Roman" panose="02020603050405020304" pitchFamily="18" charset="0"/>
              </a:rPr>
              <a:t> Bridge – Device Side Agent</a:t>
            </a:r>
            <a:endParaRPr lang="en-US" sz="2400" dirty="0">
              <a:latin typeface="Arial" panose="020B0604020202020204" pitchFamily="34" charset="0"/>
              <a:cs typeface="Arial" panose="020B0604020202020204" pitchFamily="34" charset="0"/>
            </a:endParaRPr>
          </a:p>
        </p:txBody>
      </p:sp>
      <p:sp>
        <p:nvSpPr>
          <p:cNvPr id="2" name="TextBox 1"/>
          <p:cNvSpPr txBox="1"/>
          <p:nvPr/>
        </p:nvSpPr>
        <p:spPr>
          <a:xfrm>
            <a:off x="539552" y="1340768"/>
            <a:ext cx="7992888" cy="2662267"/>
          </a:xfrm>
          <a:prstGeom prst="rect">
            <a:avLst/>
          </a:prstGeom>
          <a:noFill/>
        </p:spPr>
        <p:txBody>
          <a:bodyPr wrap="square" rtlCol="0">
            <a:spAutoFit/>
          </a:bodyPr>
          <a:lstStyle/>
          <a:p>
            <a:pPr>
              <a:spcAft>
                <a:spcPts val="600"/>
              </a:spcAft>
            </a:pPr>
            <a:r>
              <a:rPr lang="en-US" sz="1200" dirty="0" smtClean="0">
                <a:latin typeface="Arial" panose="020B0604020202020204" pitchFamily="34" charset="0"/>
                <a:cs typeface="Arial" panose="020B0604020202020204" pitchFamily="34" charset="0"/>
              </a:rPr>
              <a:t>The Device-side agent listens to incoming NFC NDEF records.  This agent is a security-critical system since it eventually invokes a native (local) application without necessary asking the user first.  This works because applications are supposed to be vetted for invocation from an untrusted Web.</a:t>
            </a:r>
          </a:p>
          <a:p>
            <a:pPr>
              <a:spcAft>
                <a:spcPts val="600"/>
              </a:spcAft>
            </a:pPr>
            <a:r>
              <a:rPr lang="en-US" sz="1200" dirty="0" smtClean="0">
                <a:latin typeface="Arial" panose="020B0604020202020204" pitchFamily="34" charset="0"/>
                <a:cs typeface="Arial" panose="020B0604020202020204" pitchFamily="34" charset="0"/>
              </a:rPr>
              <a:t>Before the application named in the NDEF record is invoked, the Device-side agent setups the channel using BLE. </a:t>
            </a:r>
          </a:p>
          <a:p>
            <a:pPr>
              <a:spcAft>
                <a:spcPts val="600"/>
              </a:spcAft>
            </a:pPr>
            <a:r>
              <a:rPr lang="en-US" sz="1200" dirty="0" smtClean="0">
                <a:latin typeface="Arial" panose="020B0604020202020204" pitchFamily="34" charset="0"/>
                <a:cs typeface="Arial" panose="020B0604020202020204" pitchFamily="34" charset="0"/>
              </a:rPr>
              <a:t>The invocation of the target application minimally includes the following data:</a:t>
            </a:r>
          </a:p>
          <a:p>
            <a:pPr marL="171450" indent="-171450">
              <a:spcAft>
                <a:spcPts val="600"/>
              </a:spcAft>
              <a:buFont typeface="Arial" panose="020B0604020202020204" pitchFamily="34" charset="0"/>
              <a:buChar char="•"/>
            </a:pPr>
            <a:r>
              <a:rPr lang="en-US" sz="1200" dirty="0" smtClean="0">
                <a:latin typeface="Arial" panose="020B0604020202020204" pitchFamily="34" charset="0"/>
                <a:cs typeface="Arial" panose="020B0604020202020204" pitchFamily="34" charset="0"/>
              </a:rPr>
              <a:t>NFC device information used for logging purposes</a:t>
            </a:r>
          </a:p>
          <a:p>
            <a:pPr marL="171450" indent="-171450">
              <a:spcAft>
                <a:spcPts val="600"/>
              </a:spcAft>
              <a:buFont typeface="Arial" panose="020B0604020202020204" pitchFamily="34" charset="0"/>
              <a:buChar char="•"/>
            </a:pPr>
            <a:r>
              <a:rPr lang="en-US" sz="1200" dirty="0" smtClean="0">
                <a:latin typeface="Arial" panose="020B0604020202020204" pitchFamily="34" charset="0"/>
                <a:cs typeface="Arial" panose="020B0604020202020204" pitchFamily="34" charset="0"/>
              </a:rPr>
              <a:t>Handle to the communication channel interface which in most operating system would be based on </a:t>
            </a:r>
            <a:r>
              <a:rPr lang="en-US" sz="1200" b="1" dirty="0" err="1">
                <a:latin typeface="Courier New" panose="02070309020205020404" pitchFamily="49" charset="0"/>
                <a:cs typeface="Courier New" panose="02070309020205020404" pitchFamily="49" charset="0"/>
              </a:rPr>
              <a:t>stdin</a:t>
            </a:r>
            <a:r>
              <a:rPr lang="en-US" sz="1200" dirty="0" smtClean="0">
                <a:latin typeface="Arial" panose="020B0604020202020204" pitchFamily="34" charset="0"/>
                <a:cs typeface="Arial" panose="020B0604020202020204" pitchFamily="34" charset="0"/>
              </a:rPr>
              <a:t> and </a:t>
            </a:r>
            <a:r>
              <a:rPr lang="en-US" sz="1200" b="1" dirty="0" err="1">
                <a:latin typeface="Courier New" panose="02070309020205020404" pitchFamily="49" charset="0"/>
                <a:cs typeface="Courier New" panose="02070309020205020404" pitchFamily="49" charset="0"/>
              </a:rPr>
              <a:t>stdout</a:t>
            </a:r>
            <a:endParaRPr lang="en-US" sz="1200" b="1" dirty="0">
              <a:latin typeface="Courier New" panose="02070309020205020404" pitchFamily="49" charset="0"/>
              <a:cs typeface="Courier New" panose="02070309020205020404" pitchFamily="49" charset="0"/>
            </a:endParaRPr>
          </a:p>
          <a:p>
            <a:pPr marL="171450" indent="-171450">
              <a:spcAft>
                <a:spcPts val="600"/>
              </a:spcAft>
              <a:buFont typeface="Arial" panose="020B0604020202020204" pitchFamily="34" charset="0"/>
              <a:buChar char="•"/>
            </a:pPr>
            <a:r>
              <a:rPr lang="en-US" sz="1200" dirty="0" smtClean="0">
                <a:latin typeface="Arial" panose="020B0604020202020204" pitchFamily="34" charset="0"/>
                <a:cs typeface="Arial" panose="020B0604020202020204" pitchFamily="34" charset="0"/>
              </a:rPr>
              <a:t>Domain data of the requesting Web-page (URL + Server certificate path)</a:t>
            </a:r>
            <a:endParaRPr lang="en-US" sz="1200" dirty="0">
              <a:latin typeface="Arial" panose="020B0604020202020204" pitchFamily="34" charset="0"/>
              <a:cs typeface="Arial" panose="020B0604020202020204" pitchFamily="34" charset="0"/>
            </a:endParaRPr>
          </a:p>
          <a:p>
            <a:pPr>
              <a:spcBef>
                <a:spcPts val="600"/>
              </a:spcBef>
              <a:spcAft>
                <a:spcPts val="600"/>
              </a:spcAft>
            </a:pPr>
            <a:r>
              <a:rPr lang="en-US" sz="1200" dirty="0">
                <a:latin typeface="Arial" panose="020B0604020202020204" pitchFamily="34" charset="0"/>
                <a:cs typeface="Arial" panose="020B0604020202020204" pitchFamily="34" charset="0"/>
              </a:rPr>
              <a:t>E</a:t>
            </a:r>
            <a:r>
              <a:rPr lang="en-US" sz="1200" dirty="0" smtClean="0">
                <a:latin typeface="Arial" panose="020B0604020202020204" pitchFamily="34" charset="0"/>
                <a:cs typeface="Arial" panose="020B0604020202020204" pitchFamily="34" charset="0"/>
              </a:rPr>
              <a:t>ven after invocation the Device-side agent plays a vital role since it converts the data to and from the target application channel into BLE messaging as well as dealing with </a:t>
            </a:r>
            <a:r>
              <a:rPr lang="en-US" sz="1200" smtClean="0">
                <a:latin typeface="Arial" panose="020B0604020202020204" pitchFamily="34" charset="0"/>
                <a:cs typeface="Arial" panose="020B0604020202020204" pitchFamily="34" charset="0"/>
              </a:rPr>
              <a:t>errors and shutdowns</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788243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027476" y="292586"/>
            <a:ext cx="4892109" cy="461665"/>
          </a:xfrm>
          <a:prstGeom prst="rect">
            <a:avLst/>
          </a:prstGeom>
          <a:noFill/>
        </p:spPr>
        <p:txBody>
          <a:bodyPr wrap="none" rtlCol="0">
            <a:spAutoFit/>
          </a:bodyPr>
          <a:lstStyle/>
          <a:p>
            <a:pPr algn="ctr"/>
            <a:r>
              <a:rPr lang="en-US" sz="2400" dirty="0" err="1" smtClean="0">
                <a:latin typeface="Times New Roman" panose="02020603050405020304" pitchFamily="18" charset="0"/>
                <a:cs typeface="Times New Roman" panose="02020603050405020304" pitchFamily="18" charset="0"/>
              </a:rPr>
              <a:t>WebNFC</a:t>
            </a:r>
            <a:r>
              <a:rPr lang="en-US" sz="2400" dirty="0" smtClean="0">
                <a:latin typeface="Times New Roman" panose="02020603050405020304" pitchFamily="18" charset="0"/>
                <a:cs typeface="Times New Roman" panose="02020603050405020304" pitchFamily="18" charset="0"/>
              </a:rPr>
              <a:t> Bridge – Sequence Diagram</a:t>
            </a:r>
            <a:endParaRPr lang="en-US" sz="2400" dirty="0">
              <a:latin typeface="Arial" panose="020B0604020202020204" pitchFamily="34" charset="0"/>
              <a:cs typeface="Arial" panose="020B0604020202020204" pitchFamily="34" charset="0"/>
            </a:endParaRPr>
          </a:p>
        </p:txBody>
      </p:sp>
      <p:sp>
        <p:nvSpPr>
          <p:cNvPr id="2" name="TextBox 1"/>
          <p:cNvSpPr txBox="1"/>
          <p:nvPr/>
        </p:nvSpPr>
        <p:spPr>
          <a:xfrm>
            <a:off x="432600" y="944377"/>
            <a:ext cx="3528392" cy="360850"/>
          </a:xfrm>
          <a:prstGeom prst="rect">
            <a:avLst/>
          </a:prstGeom>
          <a:solidFill>
            <a:schemeClr val="bg1"/>
          </a:solidFill>
          <a:ln w="6350">
            <a:solidFill>
              <a:schemeClr val="bg1">
                <a:lumMod val="50000"/>
              </a:schemeClr>
            </a:solidFill>
          </a:ln>
          <a:effectLst>
            <a:outerShdw blurRad="50800" dist="38100" dir="2700000" algn="tl" rotWithShape="0">
              <a:prstClr val="black">
                <a:alpha val="40000"/>
              </a:prstClr>
            </a:outerShdw>
          </a:effectLst>
        </p:spPr>
        <p:txBody>
          <a:bodyPr wrap="square" lIns="144000" tIns="72000" rIns="108000" bIns="72000" rtlCol="0" anchor="ctr" anchorCtr="0">
            <a:spAutoFit/>
          </a:bodyPr>
          <a:lstStyle/>
          <a:p>
            <a:pPr algn="ctr"/>
            <a:r>
              <a:rPr lang="en-US" sz="1400" dirty="0" smtClean="0">
                <a:latin typeface="Arial" panose="020B0604020202020204" pitchFamily="34" charset="0"/>
                <a:cs typeface="Arial" panose="020B0604020202020204" pitchFamily="34" charset="0"/>
              </a:rPr>
              <a:t>Requesting Device</a:t>
            </a:r>
            <a:endParaRPr lang="en-US" sz="1400" dirty="0">
              <a:latin typeface="Arial" panose="020B0604020202020204" pitchFamily="34" charset="0"/>
              <a:cs typeface="Arial" panose="020B0604020202020204" pitchFamily="34" charset="0"/>
            </a:endParaRPr>
          </a:p>
        </p:txBody>
      </p:sp>
      <p:cxnSp>
        <p:nvCxnSpPr>
          <p:cNvPr id="6" name="Straight Arrow Connector 5"/>
          <p:cNvCxnSpPr/>
          <p:nvPr/>
        </p:nvCxnSpPr>
        <p:spPr>
          <a:xfrm>
            <a:off x="755576" y="1772816"/>
            <a:ext cx="36004" cy="4464496"/>
          </a:xfrm>
          <a:prstGeom prst="straightConnector1">
            <a:avLst/>
          </a:prstGeom>
          <a:ln w="12700">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79512" y="1412776"/>
            <a:ext cx="1152128" cy="330072"/>
          </a:xfrm>
          <a:prstGeom prst="rect">
            <a:avLst/>
          </a:prstGeom>
          <a:noFill/>
          <a:ln w="6350">
            <a:noFill/>
          </a:ln>
          <a:effectLst/>
        </p:spPr>
        <p:txBody>
          <a:bodyPr wrap="square" lIns="144000" tIns="72000" rIns="108000" bIns="72000" rtlCol="0" anchor="ctr" anchorCtr="0">
            <a:spAutoFit/>
          </a:bodyPr>
          <a:lstStyle/>
          <a:p>
            <a:pPr algn="ctr"/>
            <a:r>
              <a:rPr lang="en-US" sz="1200" dirty="0" smtClean="0">
                <a:latin typeface="Arial" panose="020B0604020202020204" pitchFamily="34" charset="0"/>
                <a:cs typeface="Arial" panose="020B0604020202020204" pitchFamily="34" charset="0"/>
              </a:rPr>
              <a:t>Web Page</a:t>
            </a:r>
            <a:endParaRPr lang="en-US" sz="1200" dirty="0">
              <a:latin typeface="Arial" panose="020B0604020202020204" pitchFamily="34" charset="0"/>
              <a:cs typeface="Arial" panose="020B0604020202020204" pitchFamily="34" charset="0"/>
            </a:endParaRPr>
          </a:p>
        </p:txBody>
      </p:sp>
      <p:cxnSp>
        <p:nvCxnSpPr>
          <p:cNvPr id="16" name="Straight Arrow Connector 15"/>
          <p:cNvCxnSpPr>
            <a:stCxn id="17" idx="2"/>
          </p:cNvCxnSpPr>
          <p:nvPr/>
        </p:nvCxnSpPr>
        <p:spPr>
          <a:xfrm>
            <a:off x="1691680" y="1835181"/>
            <a:ext cx="36004" cy="4402131"/>
          </a:xfrm>
          <a:prstGeom prst="straightConnector1">
            <a:avLst/>
          </a:prstGeom>
          <a:ln w="12700">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115616" y="1320443"/>
            <a:ext cx="1152128" cy="514738"/>
          </a:xfrm>
          <a:prstGeom prst="rect">
            <a:avLst/>
          </a:prstGeom>
          <a:noFill/>
          <a:ln w="6350">
            <a:noFill/>
          </a:ln>
          <a:effectLst/>
        </p:spPr>
        <p:txBody>
          <a:bodyPr wrap="square" lIns="144000" tIns="72000" rIns="108000" bIns="72000" rtlCol="0" anchor="ctr" anchorCtr="0">
            <a:spAutoFit/>
          </a:bodyPr>
          <a:lstStyle/>
          <a:p>
            <a:pPr algn="ctr"/>
            <a:r>
              <a:rPr lang="en-US" sz="1200" dirty="0" smtClean="0">
                <a:latin typeface="Arial" panose="020B0604020202020204" pitchFamily="34" charset="0"/>
                <a:cs typeface="Arial" panose="020B0604020202020204" pitchFamily="34" charset="0"/>
              </a:rPr>
              <a:t>Web Side Agent</a:t>
            </a:r>
            <a:endParaRPr lang="en-US" sz="1200" dirty="0">
              <a:latin typeface="Arial" panose="020B0604020202020204" pitchFamily="34" charset="0"/>
              <a:cs typeface="Arial" panose="020B0604020202020204" pitchFamily="34" charset="0"/>
            </a:endParaRPr>
          </a:p>
        </p:txBody>
      </p:sp>
      <p:cxnSp>
        <p:nvCxnSpPr>
          <p:cNvPr id="18" name="Straight Arrow Connector 17"/>
          <p:cNvCxnSpPr/>
          <p:nvPr/>
        </p:nvCxnSpPr>
        <p:spPr>
          <a:xfrm>
            <a:off x="2627784" y="1772816"/>
            <a:ext cx="36004" cy="4464496"/>
          </a:xfrm>
          <a:prstGeom prst="straightConnector1">
            <a:avLst/>
          </a:prstGeom>
          <a:ln w="12700">
            <a:tailEnd type="triangle" w="sm" len="sm"/>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051720" y="1412776"/>
            <a:ext cx="1152128" cy="330072"/>
          </a:xfrm>
          <a:prstGeom prst="rect">
            <a:avLst/>
          </a:prstGeom>
          <a:noFill/>
          <a:ln w="6350">
            <a:noFill/>
          </a:ln>
          <a:effectLst/>
        </p:spPr>
        <p:txBody>
          <a:bodyPr wrap="square" lIns="144000" tIns="72000" rIns="108000" bIns="72000" rtlCol="0" anchor="ctr" anchorCtr="0">
            <a:spAutoFit/>
          </a:bodyPr>
          <a:lstStyle/>
          <a:p>
            <a:pPr algn="ctr"/>
            <a:r>
              <a:rPr lang="en-US" sz="1200" dirty="0" smtClean="0">
                <a:latin typeface="Arial" panose="020B0604020202020204" pitchFamily="34" charset="0"/>
                <a:cs typeface="Arial" panose="020B0604020202020204" pitchFamily="34" charset="0"/>
              </a:rPr>
              <a:t>NFC</a:t>
            </a:r>
            <a:endParaRPr lang="en-US" sz="1200" dirty="0">
              <a:latin typeface="Arial" panose="020B0604020202020204" pitchFamily="34" charset="0"/>
              <a:cs typeface="Arial" panose="020B0604020202020204" pitchFamily="34" charset="0"/>
            </a:endParaRPr>
          </a:p>
        </p:txBody>
      </p:sp>
      <p:cxnSp>
        <p:nvCxnSpPr>
          <p:cNvPr id="20" name="Straight Arrow Connector 19"/>
          <p:cNvCxnSpPr/>
          <p:nvPr/>
        </p:nvCxnSpPr>
        <p:spPr>
          <a:xfrm>
            <a:off x="3563888" y="1772816"/>
            <a:ext cx="36004" cy="4464496"/>
          </a:xfrm>
          <a:prstGeom prst="straightConnector1">
            <a:avLst/>
          </a:prstGeom>
          <a:ln w="12700">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987824" y="1412776"/>
            <a:ext cx="1152128" cy="330072"/>
          </a:xfrm>
          <a:prstGeom prst="rect">
            <a:avLst/>
          </a:prstGeom>
          <a:noFill/>
          <a:ln w="6350">
            <a:noFill/>
          </a:ln>
          <a:effectLst/>
        </p:spPr>
        <p:txBody>
          <a:bodyPr wrap="square" lIns="144000" tIns="72000" rIns="108000" bIns="72000" rtlCol="0" anchor="ctr" anchorCtr="0">
            <a:spAutoFit/>
          </a:bodyPr>
          <a:lstStyle/>
          <a:p>
            <a:pPr algn="ctr"/>
            <a:r>
              <a:rPr lang="en-US" sz="1200" dirty="0" smtClean="0">
                <a:latin typeface="Arial" panose="020B0604020202020204" pitchFamily="34" charset="0"/>
                <a:cs typeface="Arial" panose="020B0604020202020204" pitchFamily="34" charset="0"/>
              </a:rPr>
              <a:t>Bluetooth</a:t>
            </a:r>
            <a:endParaRPr lang="en-US" sz="1200" dirty="0">
              <a:latin typeface="Arial" panose="020B0604020202020204" pitchFamily="34" charset="0"/>
              <a:cs typeface="Arial" panose="020B0604020202020204" pitchFamily="34" charset="0"/>
            </a:endParaRPr>
          </a:p>
        </p:txBody>
      </p:sp>
      <p:cxnSp>
        <p:nvCxnSpPr>
          <p:cNvPr id="22" name="Straight Arrow Connector 21"/>
          <p:cNvCxnSpPr/>
          <p:nvPr/>
        </p:nvCxnSpPr>
        <p:spPr>
          <a:xfrm>
            <a:off x="4788024" y="1772816"/>
            <a:ext cx="36004" cy="4464496"/>
          </a:xfrm>
          <a:prstGeom prst="straightConnector1">
            <a:avLst/>
          </a:prstGeom>
          <a:ln w="12700">
            <a:tailEnd type="triangle" w="sm" len="sm"/>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211960" y="1412776"/>
            <a:ext cx="1152128" cy="330072"/>
          </a:xfrm>
          <a:prstGeom prst="rect">
            <a:avLst/>
          </a:prstGeom>
          <a:noFill/>
          <a:ln w="6350">
            <a:noFill/>
          </a:ln>
          <a:effectLst/>
        </p:spPr>
        <p:txBody>
          <a:bodyPr wrap="square" lIns="144000" tIns="72000" rIns="108000" bIns="72000" rtlCol="0" anchor="ctr" anchorCtr="0">
            <a:spAutoFit/>
          </a:bodyPr>
          <a:lstStyle/>
          <a:p>
            <a:pPr algn="ctr"/>
            <a:r>
              <a:rPr lang="en-US" sz="1200" dirty="0" smtClean="0">
                <a:latin typeface="Arial" panose="020B0604020202020204" pitchFamily="34" charset="0"/>
                <a:cs typeface="Arial" panose="020B0604020202020204" pitchFamily="34" charset="0"/>
              </a:rPr>
              <a:t>Bluetooth</a:t>
            </a:r>
            <a:endParaRPr lang="en-US" sz="1200" dirty="0">
              <a:latin typeface="Arial" panose="020B0604020202020204" pitchFamily="34" charset="0"/>
              <a:cs typeface="Arial" panose="020B0604020202020204" pitchFamily="34" charset="0"/>
            </a:endParaRPr>
          </a:p>
        </p:txBody>
      </p:sp>
      <p:cxnSp>
        <p:nvCxnSpPr>
          <p:cNvPr id="24" name="Straight Arrow Connector 23"/>
          <p:cNvCxnSpPr/>
          <p:nvPr/>
        </p:nvCxnSpPr>
        <p:spPr>
          <a:xfrm>
            <a:off x="5724128" y="1772816"/>
            <a:ext cx="36004" cy="4464496"/>
          </a:xfrm>
          <a:prstGeom prst="straightConnector1">
            <a:avLst/>
          </a:prstGeom>
          <a:ln w="12700">
            <a:tailEnd type="triangle" w="sm" len="sm"/>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148064" y="1412776"/>
            <a:ext cx="1152128" cy="330072"/>
          </a:xfrm>
          <a:prstGeom prst="rect">
            <a:avLst/>
          </a:prstGeom>
          <a:noFill/>
          <a:ln w="6350">
            <a:noFill/>
          </a:ln>
          <a:effectLst/>
        </p:spPr>
        <p:txBody>
          <a:bodyPr wrap="square" lIns="144000" tIns="72000" rIns="108000" bIns="72000" rtlCol="0" anchor="ctr" anchorCtr="0">
            <a:spAutoFit/>
          </a:bodyPr>
          <a:lstStyle/>
          <a:p>
            <a:pPr algn="ctr"/>
            <a:r>
              <a:rPr lang="en-US" sz="1200" dirty="0" smtClean="0">
                <a:latin typeface="Arial" panose="020B0604020202020204" pitchFamily="34" charset="0"/>
                <a:cs typeface="Arial" panose="020B0604020202020204" pitchFamily="34" charset="0"/>
              </a:rPr>
              <a:t>NFC</a:t>
            </a:r>
            <a:endParaRPr lang="en-US" sz="1200" dirty="0">
              <a:latin typeface="Arial" panose="020B0604020202020204" pitchFamily="34" charset="0"/>
              <a:cs typeface="Arial" panose="020B0604020202020204" pitchFamily="34" charset="0"/>
            </a:endParaRPr>
          </a:p>
        </p:txBody>
      </p:sp>
      <p:cxnSp>
        <p:nvCxnSpPr>
          <p:cNvPr id="26" name="Straight Arrow Connector 25"/>
          <p:cNvCxnSpPr/>
          <p:nvPr/>
        </p:nvCxnSpPr>
        <p:spPr>
          <a:xfrm>
            <a:off x="6660232" y="1835181"/>
            <a:ext cx="36004" cy="4402131"/>
          </a:xfrm>
          <a:prstGeom prst="straightConnector1">
            <a:avLst/>
          </a:prstGeom>
          <a:ln w="12700">
            <a:tailEnd type="triangle" w="sm" len="sm"/>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084168" y="1320443"/>
            <a:ext cx="1152128" cy="514738"/>
          </a:xfrm>
          <a:prstGeom prst="rect">
            <a:avLst/>
          </a:prstGeom>
          <a:noFill/>
          <a:ln w="6350">
            <a:noFill/>
          </a:ln>
          <a:effectLst/>
        </p:spPr>
        <p:txBody>
          <a:bodyPr wrap="square" lIns="144000" tIns="72000" rIns="108000" bIns="72000" rtlCol="0" anchor="ctr" anchorCtr="0">
            <a:spAutoFit/>
          </a:bodyPr>
          <a:lstStyle/>
          <a:p>
            <a:pPr algn="ctr"/>
            <a:r>
              <a:rPr lang="en-US" sz="1200" dirty="0" smtClean="0">
                <a:latin typeface="Arial" panose="020B0604020202020204" pitchFamily="34" charset="0"/>
                <a:cs typeface="Arial" panose="020B0604020202020204" pitchFamily="34" charset="0"/>
              </a:rPr>
              <a:t>Device Side</a:t>
            </a:r>
            <a:br>
              <a:rPr lang="en-US" sz="1200" dirty="0" smtClean="0">
                <a:latin typeface="Arial" panose="020B0604020202020204" pitchFamily="34" charset="0"/>
                <a:cs typeface="Arial" panose="020B0604020202020204" pitchFamily="34" charset="0"/>
              </a:rPr>
            </a:br>
            <a:r>
              <a:rPr lang="en-US" sz="1200" dirty="0" smtClean="0">
                <a:latin typeface="Arial" panose="020B0604020202020204" pitchFamily="34" charset="0"/>
                <a:cs typeface="Arial" panose="020B0604020202020204" pitchFamily="34" charset="0"/>
              </a:rPr>
              <a:t>Agent</a:t>
            </a:r>
            <a:endParaRPr lang="en-US" sz="1200" dirty="0">
              <a:latin typeface="Arial" panose="020B0604020202020204" pitchFamily="34" charset="0"/>
              <a:cs typeface="Arial" panose="020B0604020202020204" pitchFamily="34" charset="0"/>
            </a:endParaRPr>
          </a:p>
        </p:txBody>
      </p:sp>
      <p:cxnSp>
        <p:nvCxnSpPr>
          <p:cNvPr id="28" name="Straight Arrow Connector 27"/>
          <p:cNvCxnSpPr>
            <a:stCxn id="29" idx="2"/>
          </p:cNvCxnSpPr>
          <p:nvPr/>
        </p:nvCxnSpPr>
        <p:spPr>
          <a:xfrm>
            <a:off x="7596336" y="1835181"/>
            <a:ext cx="36004" cy="4402131"/>
          </a:xfrm>
          <a:prstGeom prst="straightConnector1">
            <a:avLst/>
          </a:prstGeom>
          <a:ln w="12700">
            <a:tailEnd type="triangle" w="sm" len="sm"/>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020272" y="1320443"/>
            <a:ext cx="1152128" cy="514738"/>
          </a:xfrm>
          <a:prstGeom prst="rect">
            <a:avLst/>
          </a:prstGeom>
          <a:noFill/>
          <a:ln w="6350">
            <a:noFill/>
          </a:ln>
          <a:effectLst/>
        </p:spPr>
        <p:txBody>
          <a:bodyPr wrap="square" lIns="144000" tIns="72000" rIns="108000" bIns="72000" rtlCol="0" anchor="ctr" anchorCtr="0">
            <a:spAutoFit/>
          </a:bodyPr>
          <a:lstStyle/>
          <a:p>
            <a:pPr algn="ctr"/>
            <a:r>
              <a:rPr lang="en-US" sz="1200" dirty="0" smtClean="0">
                <a:latin typeface="Arial" panose="020B0604020202020204" pitchFamily="34" charset="0"/>
                <a:cs typeface="Arial" panose="020B0604020202020204" pitchFamily="34" charset="0"/>
              </a:rPr>
              <a:t>Target</a:t>
            </a:r>
            <a:br>
              <a:rPr lang="en-US" sz="1200" dirty="0" smtClean="0">
                <a:latin typeface="Arial" panose="020B0604020202020204" pitchFamily="34" charset="0"/>
                <a:cs typeface="Arial" panose="020B0604020202020204" pitchFamily="34" charset="0"/>
              </a:rPr>
            </a:br>
            <a:r>
              <a:rPr lang="en-US" sz="1200" dirty="0" smtClean="0">
                <a:latin typeface="Arial" panose="020B0604020202020204" pitchFamily="34" charset="0"/>
                <a:cs typeface="Arial" panose="020B0604020202020204" pitchFamily="34" charset="0"/>
              </a:rPr>
              <a:t>Application</a:t>
            </a:r>
            <a:endParaRPr lang="en-US" sz="1200" dirty="0">
              <a:latin typeface="Arial" panose="020B0604020202020204" pitchFamily="34" charset="0"/>
              <a:cs typeface="Arial" panose="020B0604020202020204" pitchFamily="34" charset="0"/>
            </a:endParaRPr>
          </a:p>
        </p:txBody>
      </p:sp>
      <p:sp>
        <p:nvSpPr>
          <p:cNvPr id="30" name="TextBox 29"/>
          <p:cNvSpPr txBox="1"/>
          <p:nvPr/>
        </p:nvSpPr>
        <p:spPr>
          <a:xfrm>
            <a:off x="4445456" y="944377"/>
            <a:ext cx="3528392" cy="360850"/>
          </a:xfrm>
          <a:prstGeom prst="rect">
            <a:avLst/>
          </a:prstGeom>
          <a:solidFill>
            <a:schemeClr val="bg1"/>
          </a:solidFill>
          <a:ln w="6350">
            <a:solidFill>
              <a:schemeClr val="bg1">
                <a:lumMod val="50000"/>
              </a:schemeClr>
            </a:solidFill>
          </a:ln>
          <a:effectLst>
            <a:outerShdw blurRad="50800" dist="38100" dir="2700000" algn="tl" rotWithShape="0">
              <a:prstClr val="black">
                <a:alpha val="40000"/>
              </a:prstClr>
            </a:outerShdw>
          </a:effectLst>
        </p:spPr>
        <p:txBody>
          <a:bodyPr wrap="square" lIns="144000" tIns="72000" rIns="108000" bIns="72000" rtlCol="0" anchor="ctr" anchorCtr="0">
            <a:spAutoFit/>
          </a:bodyPr>
          <a:lstStyle/>
          <a:p>
            <a:pPr algn="ctr"/>
            <a:r>
              <a:rPr lang="en-US" sz="1400" dirty="0" smtClean="0">
                <a:latin typeface="Arial" panose="020B0604020202020204" pitchFamily="34" charset="0"/>
                <a:cs typeface="Arial" panose="020B0604020202020204" pitchFamily="34" charset="0"/>
              </a:rPr>
              <a:t>Connecting Device</a:t>
            </a:r>
            <a:endParaRPr lang="en-US" sz="1400" dirty="0">
              <a:latin typeface="Arial" panose="020B0604020202020204" pitchFamily="34" charset="0"/>
              <a:cs typeface="Arial" panose="020B0604020202020204" pitchFamily="34" charset="0"/>
            </a:endParaRPr>
          </a:p>
        </p:txBody>
      </p:sp>
      <p:sp>
        <p:nvSpPr>
          <p:cNvPr id="32" name="TextBox 31"/>
          <p:cNvSpPr txBox="1"/>
          <p:nvPr/>
        </p:nvSpPr>
        <p:spPr>
          <a:xfrm>
            <a:off x="7596336" y="4785504"/>
            <a:ext cx="1152128" cy="330072"/>
          </a:xfrm>
          <a:prstGeom prst="rect">
            <a:avLst/>
          </a:prstGeom>
          <a:noFill/>
          <a:ln w="6350">
            <a:noFill/>
          </a:ln>
          <a:effectLst/>
        </p:spPr>
        <p:txBody>
          <a:bodyPr wrap="square" lIns="144000" tIns="72000" rIns="108000" bIns="72000" rtlCol="0" anchor="ctr" anchorCtr="0">
            <a:spAutoFit/>
          </a:bodyPr>
          <a:lstStyle/>
          <a:p>
            <a:r>
              <a:rPr lang="en-US" sz="1200" dirty="0" smtClean="0">
                <a:latin typeface="Arial" panose="020B0604020202020204" pitchFamily="34" charset="0"/>
                <a:cs typeface="Arial" panose="020B0604020202020204" pitchFamily="34" charset="0"/>
              </a:rPr>
              <a:t>Invocation</a:t>
            </a:r>
            <a:endParaRPr lang="en-US" sz="1200" dirty="0">
              <a:latin typeface="Arial" panose="020B0604020202020204" pitchFamily="34" charset="0"/>
              <a:cs typeface="Arial" panose="020B0604020202020204" pitchFamily="34" charset="0"/>
            </a:endParaRPr>
          </a:p>
        </p:txBody>
      </p:sp>
      <p:sp>
        <p:nvSpPr>
          <p:cNvPr id="34" name="TextBox 33"/>
          <p:cNvSpPr txBox="1"/>
          <p:nvPr/>
        </p:nvSpPr>
        <p:spPr>
          <a:xfrm>
            <a:off x="7596336" y="5301208"/>
            <a:ext cx="1368152" cy="514738"/>
          </a:xfrm>
          <a:prstGeom prst="rect">
            <a:avLst/>
          </a:prstGeom>
          <a:noFill/>
          <a:ln w="6350">
            <a:noFill/>
          </a:ln>
          <a:effectLst/>
        </p:spPr>
        <p:txBody>
          <a:bodyPr wrap="square" lIns="144000" tIns="72000" rIns="108000" bIns="72000" rtlCol="0" anchor="ctr" anchorCtr="0">
            <a:spAutoFit/>
          </a:bodyPr>
          <a:lstStyle/>
          <a:p>
            <a:r>
              <a:rPr lang="en-US" sz="1200" dirty="0" smtClean="0">
                <a:latin typeface="Arial" panose="020B0604020202020204" pitchFamily="34" charset="0"/>
                <a:cs typeface="Arial" panose="020B0604020202020204" pitchFamily="34" charset="0"/>
              </a:rPr>
              <a:t>Application-specific session</a:t>
            </a:r>
            <a:endParaRPr lang="en-US" sz="1200" dirty="0">
              <a:latin typeface="Arial" panose="020B0604020202020204" pitchFamily="34" charset="0"/>
              <a:cs typeface="Arial" panose="020B0604020202020204" pitchFamily="34" charset="0"/>
            </a:endParaRPr>
          </a:p>
        </p:txBody>
      </p:sp>
      <p:cxnSp>
        <p:nvCxnSpPr>
          <p:cNvPr id="36" name="Straight Arrow Connector 35"/>
          <p:cNvCxnSpPr/>
          <p:nvPr/>
        </p:nvCxnSpPr>
        <p:spPr>
          <a:xfrm>
            <a:off x="755576" y="2060848"/>
            <a:ext cx="928800" cy="0"/>
          </a:xfrm>
          <a:prstGeom prst="straightConnector1">
            <a:avLst/>
          </a:prstGeom>
          <a:ln w="635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1693931" y="2348880"/>
            <a:ext cx="928800" cy="0"/>
          </a:xfrm>
          <a:prstGeom prst="straightConnector1">
            <a:avLst/>
          </a:prstGeom>
          <a:ln w="635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2645786" y="2636912"/>
            <a:ext cx="3078342" cy="0"/>
          </a:xfrm>
          <a:prstGeom prst="straightConnector1">
            <a:avLst/>
          </a:prstGeom>
          <a:ln w="6350">
            <a:solidFill>
              <a:schemeClr val="tx1"/>
            </a:solidFill>
            <a:prstDash val="dash"/>
            <a:tailEnd type="triangle" w="sm" len="sm"/>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131840" y="2506087"/>
            <a:ext cx="2160240" cy="257369"/>
          </a:xfrm>
          <a:prstGeom prst="rect">
            <a:avLst/>
          </a:prstGeom>
          <a:solidFill>
            <a:schemeClr val="bg1"/>
          </a:solidFill>
          <a:ln w="6350">
            <a:solidFill>
              <a:schemeClr val="bg1">
                <a:lumMod val="50000"/>
              </a:schemeClr>
            </a:solidFill>
          </a:ln>
          <a:effectLst/>
        </p:spPr>
        <p:txBody>
          <a:bodyPr wrap="square" lIns="144000" tIns="36000" rIns="108000" bIns="36000" rtlCol="0" anchor="ctr" anchorCtr="0">
            <a:spAutoFit/>
          </a:bodyPr>
          <a:lstStyle/>
          <a:p>
            <a:pPr algn="ctr"/>
            <a:r>
              <a:rPr lang="en-US" sz="1200" dirty="0" smtClean="0">
                <a:latin typeface="Arial" panose="020B0604020202020204" pitchFamily="34" charset="0"/>
                <a:cs typeface="Arial" panose="020B0604020202020204" pitchFamily="34" charset="0"/>
              </a:rPr>
              <a:t>Manual step…</a:t>
            </a:r>
            <a:endParaRPr lang="en-US" sz="1200" dirty="0">
              <a:latin typeface="Arial" panose="020B0604020202020204" pitchFamily="34" charset="0"/>
              <a:cs typeface="Arial" panose="020B0604020202020204" pitchFamily="34" charset="0"/>
            </a:endParaRPr>
          </a:p>
        </p:txBody>
      </p:sp>
      <p:cxnSp>
        <p:nvCxnSpPr>
          <p:cNvPr id="43" name="Straight Arrow Connector 42"/>
          <p:cNvCxnSpPr/>
          <p:nvPr/>
        </p:nvCxnSpPr>
        <p:spPr>
          <a:xfrm>
            <a:off x="5732465" y="2924944"/>
            <a:ext cx="928800" cy="0"/>
          </a:xfrm>
          <a:prstGeom prst="straightConnector1">
            <a:avLst/>
          </a:prstGeom>
          <a:ln w="635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H="1">
            <a:off x="4808140" y="3212976"/>
            <a:ext cx="1864800" cy="0"/>
          </a:xfrm>
          <a:prstGeom prst="straightConnector1">
            <a:avLst/>
          </a:prstGeom>
          <a:ln w="635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H="1">
            <a:off x="3581890" y="3501008"/>
            <a:ext cx="1224136" cy="0"/>
          </a:xfrm>
          <a:prstGeom prst="straightConnector1">
            <a:avLst/>
          </a:prstGeom>
          <a:ln w="635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a:off x="1715637" y="3789040"/>
            <a:ext cx="1865854" cy="0"/>
          </a:xfrm>
          <a:prstGeom prst="straightConnector1">
            <a:avLst/>
          </a:prstGeom>
          <a:ln w="635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1709682" y="4077072"/>
            <a:ext cx="1865854" cy="0"/>
          </a:xfrm>
          <a:prstGeom prst="straightConnector1">
            <a:avLst/>
          </a:prstGeom>
          <a:ln w="635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3581360" y="4365104"/>
            <a:ext cx="1216800" cy="0"/>
          </a:xfrm>
          <a:prstGeom prst="straightConnector1">
            <a:avLst/>
          </a:prstGeom>
          <a:ln w="635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4808408" y="4653136"/>
            <a:ext cx="1864800" cy="0"/>
          </a:xfrm>
          <a:prstGeom prst="straightConnector1">
            <a:avLst/>
          </a:prstGeom>
          <a:ln w="635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V="1">
            <a:off x="6681807" y="4938092"/>
            <a:ext cx="928800" cy="3076"/>
          </a:xfrm>
          <a:prstGeom prst="straightConnector1">
            <a:avLst/>
          </a:prstGeom>
          <a:ln w="635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792771" y="5589240"/>
            <a:ext cx="6822758" cy="0"/>
          </a:xfrm>
          <a:prstGeom prst="line">
            <a:avLst/>
          </a:prstGeom>
          <a:ln w="6350">
            <a:solidFill>
              <a:schemeClr val="tx1"/>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sp>
        <p:nvSpPr>
          <p:cNvPr id="96" name="Right Brace 95"/>
          <p:cNvSpPr/>
          <p:nvPr/>
        </p:nvSpPr>
        <p:spPr>
          <a:xfrm>
            <a:off x="7722880" y="2636912"/>
            <a:ext cx="216024" cy="2016224"/>
          </a:xfrm>
          <a:prstGeom prst="rightBrace">
            <a:avLst>
              <a:gd name="adj1" fmla="val 48774"/>
              <a:gd name="adj2" fmla="val 50000"/>
            </a:avLst>
          </a:prstGeom>
          <a:ln w="6350">
            <a:solidFill>
              <a:schemeClr val="tx1"/>
            </a:solidFill>
            <a:tailEnd type="non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7" name="TextBox 96"/>
          <p:cNvSpPr txBox="1"/>
          <p:nvPr/>
        </p:nvSpPr>
        <p:spPr>
          <a:xfrm>
            <a:off x="7991320" y="3109346"/>
            <a:ext cx="901160" cy="1068736"/>
          </a:xfrm>
          <a:prstGeom prst="rect">
            <a:avLst/>
          </a:prstGeom>
          <a:noFill/>
          <a:ln w="6350">
            <a:solidFill>
              <a:schemeClr val="tx1"/>
            </a:solidFill>
          </a:ln>
          <a:effectLst/>
        </p:spPr>
        <p:txBody>
          <a:bodyPr wrap="square" lIns="144000" tIns="72000" rIns="72000" bIns="72000" rtlCol="0" anchor="ctr" anchorCtr="0">
            <a:spAutoFit/>
          </a:bodyPr>
          <a:lstStyle/>
          <a:p>
            <a:r>
              <a:rPr lang="en-US" sz="1200" dirty="0" smtClean="0">
                <a:latin typeface="Arial" panose="020B0604020202020204" pitchFamily="34" charset="0"/>
                <a:cs typeface="Arial" panose="020B0604020202020204" pitchFamily="34" charset="0"/>
              </a:rPr>
              <a:t>Secure</a:t>
            </a:r>
            <a:br>
              <a:rPr lang="en-US" sz="1200" dirty="0" smtClean="0">
                <a:latin typeface="Arial" panose="020B0604020202020204" pitchFamily="34" charset="0"/>
                <a:cs typeface="Arial" panose="020B0604020202020204" pitchFamily="34" charset="0"/>
              </a:rPr>
            </a:br>
            <a:r>
              <a:rPr lang="en-US" sz="1200" dirty="0" smtClean="0">
                <a:latin typeface="Arial" panose="020B0604020202020204" pitchFamily="34" charset="0"/>
                <a:cs typeface="Arial" panose="020B0604020202020204" pitchFamily="34" charset="0"/>
              </a:rPr>
              <a:t>session</a:t>
            </a:r>
            <a:br>
              <a:rPr lang="en-US" sz="1200" dirty="0" smtClean="0">
                <a:latin typeface="Arial" panose="020B0604020202020204" pitchFamily="34" charset="0"/>
                <a:cs typeface="Arial" panose="020B0604020202020204" pitchFamily="34" charset="0"/>
              </a:rPr>
            </a:br>
            <a:r>
              <a:rPr lang="en-US" sz="1200" dirty="0" smtClean="0">
                <a:latin typeface="Arial" panose="020B0604020202020204" pitchFamily="34" charset="0"/>
                <a:cs typeface="Arial" panose="020B0604020202020204" pitchFamily="34" charset="0"/>
              </a:rPr>
              <a:t>setup &amp; Bluetooth handover </a:t>
            </a:r>
            <a:endParaRPr lang="en-US" sz="1200" dirty="0">
              <a:latin typeface="Arial" panose="020B0604020202020204" pitchFamily="34" charset="0"/>
              <a:cs typeface="Arial" panose="020B0604020202020204" pitchFamily="34" charset="0"/>
            </a:endParaRPr>
          </a:p>
        </p:txBody>
      </p:sp>
      <p:sp>
        <p:nvSpPr>
          <p:cNvPr id="3" name="Oval 2"/>
          <p:cNvSpPr/>
          <p:nvPr/>
        </p:nvSpPr>
        <p:spPr>
          <a:xfrm>
            <a:off x="1698695" y="5565189"/>
            <a:ext cx="45719" cy="45719"/>
          </a:xfrm>
          <a:prstGeom prst="ellipse">
            <a:avLst/>
          </a:prstGeom>
          <a:noFill/>
          <a:ln w="63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Arial" panose="020B0604020202020204" pitchFamily="34" charset="0"/>
              <a:cs typeface="Arial" panose="020B0604020202020204" pitchFamily="34" charset="0"/>
            </a:endParaRPr>
          </a:p>
        </p:txBody>
      </p:sp>
      <p:sp>
        <p:nvSpPr>
          <p:cNvPr id="41" name="Oval 40"/>
          <p:cNvSpPr/>
          <p:nvPr/>
        </p:nvSpPr>
        <p:spPr>
          <a:xfrm>
            <a:off x="3571121" y="5566150"/>
            <a:ext cx="45719" cy="45719"/>
          </a:xfrm>
          <a:prstGeom prst="ellipse">
            <a:avLst/>
          </a:prstGeom>
          <a:noFill/>
          <a:ln w="63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Arial" panose="020B0604020202020204" pitchFamily="34" charset="0"/>
              <a:cs typeface="Arial" panose="020B0604020202020204" pitchFamily="34" charset="0"/>
            </a:endParaRPr>
          </a:p>
        </p:txBody>
      </p:sp>
      <p:sp>
        <p:nvSpPr>
          <p:cNvPr id="45" name="Oval 44"/>
          <p:cNvSpPr/>
          <p:nvPr/>
        </p:nvSpPr>
        <p:spPr>
          <a:xfrm>
            <a:off x="4794332" y="5567111"/>
            <a:ext cx="45719" cy="45719"/>
          </a:xfrm>
          <a:prstGeom prst="ellipse">
            <a:avLst/>
          </a:prstGeom>
          <a:noFill/>
          <a:ln w="63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Arial" panose="020B0604020202020204" pitchFamily="34" charset="0"/>
              <a:cs typeface="Arial" panose="020B0604020202020204" pitchFamily="34" charset="0"/>
            </a:endParaRPr>
          </a:p>
        </p:txBody>
      </p:sp>
      <p:sp>
        <p:nvSpPr>
          <p:cNvPr id="46" name="Oval 45"/>
          <p:cNvSpPr/>
          <p:nvPr/>
        </p:nvSpPr>
        <p:spPr>
          <a:xfrm>
            <a:off x="6669760" y="5565690"/>
            <a:ext cx="45719" cy="45719"/>
          </a:xfrm>
          <a:prstGeom prst="ellipse">
            <a:avLst/>
          </a:prstGeom>
          <a:noFill/>
          <a:ln w="63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007501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415884" y="292586"/>
            <a:ext cx="4115294" cy="461665"/>
          </a:xfrm>
          <a:prstGeom prst="rect">
            <a:avLst/>
          </a:prstGeom>
          <a:noFill/>
        </p:spPr>
        <p:txBody>
          <a:bodyPr wrap="none" rtlCol="0">
            <a:spAutoFit/>
          </a:bodyPr>
          <a:lstStyle/>
          <a:p>
            <a:pPr algn="ctr"/>
            <a:r>
              <a:rPr lang="en-US" sz="2400" dirty="0" err="1" smtClean="0">
                <a:latin typeface="Times New Roman" panose="02020603050405020304" pitchFamily="18" charset="0"/>
                <a:cs typeface="Times New Roman" panose="02020603050405020304" pitchFamily="18" charset="0"/>
              </a:rPr>
              <a:t>WebNFC</a:t>
            </a:r>
            <a:r>
              <a:rPr lang="en-US" sz="2400" dirty="0" smtClean="0">
                <a:latin typeface="Times New Roman" panose="02020603050405020304" pitchFamily="18" charset="0"/>
                <a:cs typeface="Times New Roman" panose="02020603050405020304" pitchFamily="18" charset="0"/>
              </a:rPr>
              <a:t> Bridge – Applications</a:t>
            </a:r>
            <a:endParaRPr lang="en-US" sz="2400" dirty="0">
              <a:latin typeface="Arial" panose="020B0604020202020204" pitchFamily="34" charset="0"/>
              <a:cs typeface="Arial" panose="020B0604020202020204" pitchFamily="34" charset="0"/>
            </a:endParaRPr>
          </a:p>
        </p:txBody>
      </p:sp>
      <p:sp>
        <p:nvSpPr>
          <p:cNvPr id="3" name="TextBox 2"/>
          <p:cNvSpPr txBox="1"/>
          <p:nvPr/>
        </p:nvSpPr>
        <p:spPr>
          <a:xfrm>
            <a:off x="1350159" y="1844824"/>
            <a:ext cx="5195846" cy="3247043"/>
          </a:xfrm>
          <a:prstGeom prst="rect">
            <a:avLst/>
          </a:prstGeom>
          <a:noFill/>
        </p:spPr>
        <p:txBody>
          <a:bodyPr wrap="none" rtlCol="0">
            <a:spAutoFit/>
          </a:bodyPr>
          <a:lstStyle/>
          <a:p>
            <a:pPr marL="285750" indent="-285750">
              <a:spcAft>
                <a:spcPts val="600"/>
              </a:spcAf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Secure Web Payments</a:t>
            </a:r>
          </a:p>
          <a:p>
            <a:pPr marL="285750" indent="-285750">
              <a:spcAft>
                <a:spcPts val="600"/>
              </a:spcAf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User Authentication</a:t>
            </a:r>
          </a:p>
          <a:p>
            <a:pPr marL="285750" indent="-285750">
              <a:spcAft>
                <a:spcPts val="600"/>
              </a:spcAf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Supplying User-data</a:t>
            </a:r>
          </a:p>
          <a:p>
            <a:pPr marL="285750" indent="-285750">
              <a:spcAft>
                <a:spcPts val="600"/>
              </a:spcAf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Games</a:t>
            </a:r>
          </a:p>
          <a:p>
            <a:pPr marL="285750" indent="-285750">
              <a:spcAft>
                <a:spcPts val="600"/>
              </a:spcAf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Virtual Passports &amp; Visas</a:t>
            </a:r>
          </a:p>
          <a:p>
            <a:pPr marL="285750" indent="-285750">
              <a:spcAft>
                <a:spcPts val="600"/>
              </a:spcAf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Boarding Cards</a:t>
            </a:r>
          </a:p>
          <a:p>
            <a:pPr marL="285750" indent="-285750">
              <a:spcAft>
                <a:spcPts val="600"/>
              </a:spcAf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Interaction with TVs including remote control</a:t>
            </a:r>
            <a:endParaRPr lang="en-US" sz="2000" dirty="0">
              <a:latin typeface="Times New Roman" panose="02020603050405020304" pitchFamily="18" charset="0"/>
              <a:cs typeface="Times New Roman" panose="02020603050405020304" pitchFamily="18" charset="0"/>
            </a:endParaRPr>
          </a:p>
          <a:p>
            <a:pPr marL="285750" indent="-285750">
              <a:spcBef>
                <a:spcPts val="1200"/>
              </a:spcBef>
              <a:spcAft>
                <a:spcPts val="600"/>
              </a:spcAf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You name it…</a:t>
            </a:r>
          </a:p>
        </p:txBody>
      </p:sp>
    </p:spTree>
    <p:extLst>
      <p:ext uri="{BB962C8B-B14F-4D97-AF65-F5344CB8AC3E}">
        <p14:creationId xmlns:p14="http://schemas.microsoft.com/office/powerpoint/2010/main" val="1336807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tint val="66000"/>
                <a:satMod val="160000"/>
              </a:schemeClr>
            </a:gs>
            <a:gs pos="50000">
              <a:srgbClr val="DFE7F5"/>
            </a:gs>
            <a:gs pos="100000">
              <a:srgbClr val="B4C6E6"/>
            </a:gs>
          </a:gsLst>
          <a:lin ang="2700000" scaled="1"/>
          <a:tileRect/>
        </a:gradFill>
        <a:ln w="6350">
          <a:solidFill>
            <a:schemeClr val="bg1">
              <a:lumMod val="65000"/>
            </a:schemeClr>
          </a:solidFill>
        </a:ln>
        <a:effectLst>
          <a:outerShdw blurRad="50800" dist="38100" dir="2700000" algn="tl" rotWithShape="0">
            <a:prstClr val="black">
              <a:alpha val="40000"/>
            </a:prstClr>
          </a:outerShdw>
        </a:effectLst>
      </a:spPr>
      <a:bodyPr rtlCol="0" anchor="ctr"/>
      <a:lstStyle>
        <a:defPPr algn="ctr">
          <a:defRPr dirty="0" smtClean="0">
            <a:latin typeface="Arial" panose="020B060402020202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tx1"/>
          </a:solidFill>
          <a:tailEnd type="triangle" w="sm" len="sm"/>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2997</TotalTime>
  <Words>636</Words>
  <Application>Microsoft Office PowerPoint</Application>
  <PresentationFormat>On-screen Show (4:3)</PresentationFormat>
  <Paragraphs>78</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Web2Device Bridge</dc:title>
  <dc:creator>Anders Rundgren</dc:creator>
  <cp:keywords>Web, NFC, Security, Native, Hardware, GUI, JSON, Channel</cp:keywords>
  <cp:lastModifiedBy>Anders</cp:lastModifiedBy>
  <cp:revision>293</cp:revision>
  <dcterms:created xsi:type="dcterms:W3CDTF">2015-01-12T11:20:30Z</dcterms:created>
  <dcterms:modified xsi:type="dcterms:W3CDTF">2015-04-26T16:49:36Z</dcterms:modified>
</cp:coreProperties>
</file>