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40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D3D50-9D33-4B3C-BCBE-6F75686A34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C26AE1-B4AA-634E-1899-0047729D3C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AF37A-F427-6A42-2D79-60CDC33F5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26BE0-E8B8-40CA-AF0B-6C48279BEF0B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35793-81A8-7FED-A14E-730A9A6E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D46690-DBBB-7721-F3A9-94865369B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E6AAB-1964-4260-9A74-6CC608B4E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124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9113A-6AF9-BD94-41CE-91AED07EF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8C9D0F-C38C-B206-2B5D-776AECD2D2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62C98-F3DF-B60F-27C4-7E9DFBE39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26BE0-E8B8-40CA-AF0B-6C48279BEF0B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AD6B0-9952-1A65-17A5-0F3B34FF8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26B37-6B78-5FDA-E3CD-63BDC66BD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E6AAB-1964-4260-9A74-6CC608B4E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965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E6DA81-B805-DA5E-F2F4-6FC59DD485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FD9B29-06DD-19CF-EB4F-8FD1E3C659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21F69-96F3-F349-0868-976F4DFBE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26BE0-E8B8-40CA-AF0B-6C48279BEF0B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200D59-1D9C-3724-0A32-B4BC5A693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3BF3F4-4244-150C-9152-7F32A4F29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E6AAB-1964-4260-9A74-6CC608B4E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908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DDA3F-8AF9-DB57-3833-958B5AC58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5D642-4EC4-3BE3-C9C6-0B5C26FBD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30F08F-07A5-B0A8-E876-34FC5ABB4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26BE0-E8B8-40CA-AF0B-6C48279BEF0B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329A4-4B99-037C-9B46-FFC1AE5C3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9D49A-BED7-80C2-341C-24E4CB3E4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E6AAB-1964-4260-9A74-6CC608B4E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77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A6599-13D5-85AC-478E-4F7AFE647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313ECB-3F24-7829-6549-CA14317BEE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B18DE-0C7D-5279-D9A2-57FE622E9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26BE0-E8B8-40CA-AF0B-6C48279BEF0B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4A2BB-63A5-9712-9597-EDA690629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3E84D-E6BA-FA2C-9A8C-304863FB4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E6AAB-1964-4260-9A74-6CC608B4E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711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A781F-2BD7-8422-0F86-2894284A4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2DF63-AF81-E705-A82D-A7D21031DE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4F05BC-2D7A-E55D-D81C-71BAE7CFC1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4B9832-9807-6DD9-9E6F-2A4271028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26BE0-E8B8-40CA-AF0B-6C48279BEF0B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4123E6-357C-C89F-3438-30A11830C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9E105C-7EDD-9D73-A8CB-C6FB2A19D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E6AAB-1964-4260-9A74-6CC608B4E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931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A7ED4-FCB1-2B1D-53D8-49DEC21CD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B50595-CEAC-828A-E200-FA355BB7A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457D6C-D06C-9C0F-03D8-0767188E48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0EA45D-E820-6A81-972B-7D17C83177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20A4B1-E718-8BC2-5A21-1300B5B301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6CC4BE-DFF7-7926-F7E5-754272B81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26BE0-E8B8-40CA-AF0B-6C48279BEF0B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CE91C6-7D95-3C1E-B870-333456CE5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26CA68-4196-04FB-6355-36C27A8A4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E6AAB-1964-4260-9A74-6CC608B4E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57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45A8E-D5D7-7871-CCD6-8B91A4E6D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C1A5B4-3BFE-C260-6FE6-5502D7D16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26BE0-E8B8-40CA-AF0B-6C48279BEF0B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D462F6-1938-5BF3-E2A8-8F9BA38F9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28A4CB-6ED0-8181-CF8E-FA7186FAE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E6AAB-1964-4260-9A74-6CC608B4E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458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81A13A-061D-419C-B945-B6E558818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26BE0-E8B8-40CA-AF0B-6C48279BEF0B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CFED79-4D73-64ED-55BE-73D3D5E19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FC7C11-61AA-287A-24FE-6F6BC9DC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E6AAB-1964-4260-9A74-6CC608B4E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940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752C9-E99A-71DE-471F-C267157F6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2A7B2-562A-CF4E-D98D-C8499267B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F42DB3-162B-E21D-95DD-4FD157E466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991D56-36D6-E6F1-F505-D65BBC040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26BE0-E8B8-40CA-AF0B-6C48279BEF0B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539FA5-F1BC-57D1-EC19-0DBDF90F9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B9C5B7-C9FC-302B-0966-CAF440BAF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E6AAB-1964-4260-9A74-6CC608B4E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424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B5C79-755B-5531-2EF0-53DF22868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97BA81-535D-F250-26CE-6C1BA256E7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F83BAC-A551-297F-7ADE-FB5002F25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96D120-6F67-95D6-082B-06BCD8D64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26BE0-E8B8-40CA-AF0B-6C48279BEF0B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0A5035-8DE2-56D9-CA80-4211E970F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AFB8DA-FF74-D39F-40D5-CFCDFA9F3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E6AAB-1964-4260-9A74-6CC608B4E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500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4AE083-9889-2F7E-C34A-CBA874F3E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4B995-A39F-F43F-D984-E938820D0D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95032B-28B0-E6E6-1D3F-311A82BE2E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26BE0-E8B8-40CA-AF0B-6C48279BEF0B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1E9F8-B1AB-8487-1728-56364A07F4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AACA1-2EB9-90AB-DAC3-F5ED686100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E6AAB-1964-4260-9A74-6CC608B4E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062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diagram&#10;&#10;Description automatically generated with medium confidence">
            <a:extLst>
              <a:ext uri="{FF2B5EF4-FFF2-40B4-BE49-F238E27FC236}">
                <a16:creationId xmlns:a16="http://schemas.microsoft.com/office/drawing/2014/main" id="{4E25F9D2-5FAD-10AD-94E7-6D6FF5CCE2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981" y="1851523"/>
            <a:ext cx="8276037" cy="3154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88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4878D0-B639-A154-CD4C-3068DEC74BB1}"/>
              </a:ext>
            </a:extLst>
          </p:cNvPr>
          <p:cNvSpPr txBox="1"/>
          <p:nvPr/>
        </p:nvSpPr>
        <p:spPr>
          <a:xfrm>
            <a:off x="411480" y="585216"/>
            <a:ext cx="301752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 err="1"/>
              <a:t>Stack.h</a:t>
            </a:r>
            <a:endParaRPr lang="it-IT" sz="1600" b="1" dirty="0"/>
          </a:p>
          <a:p>
            <a:pPr marL="342900" indent="-342900">
              <a:buFont typeface="+mj-lt"/>
              <a:buAutoNum type="arabicPeriod"/>
            </a:pPr>
            <a:r>
              <a:rPr lang="it-IT" sz="1600" dirty="0" err="1"/>
              <a:t>Struct</a:t>
            </a:r>
            <a:r>
              <a:rPr lang="it-IT" sz="1600" dirty="0"/>
              <a:t> </a:t>
            </a:r>
            <a:r>
              <a:rPr lang="it-IT" sz="1600" dirty="0" err="1"/>
              <a:t>stack</a:t>
            </a:r>
            <a:endParaRPr lang="it-IT" sz="1600" dirty="0"/>
          </a:p>
          <a:p>
            <a:pPr marL="800100" lvl="1" indent="-342900">
              <a:buFont typeface="+mj-lt"/>
              <a:buAutoNum type="arabicPeriod"/>
            </a:pPr>
            <a:r>
              <a:rPr lang="it-IT" sz="1600" dirty="0"/>
              <a:t>Puntatore ad elementi interi di un vettore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sz="1600" dirty="0" err="1"/>
              <a:t>Dim</a:t>
            </a:r>
            <a:r>
              <a:rPr lang="it-IT" sz="1600" dirty="0"/>
              <a:t> 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sz="1600" dirty="0"/>
              <a:t>Testa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Var </a:t>
            </a:r>
            <a:r>
              <a:rPr lang="en-US" sz="1600" dirty="0" err="1"/>
              <a:t>sincronzzazione</a:t>
            </a:r>
            <a:endParaRPr lang="en-US" sz="1600" dirty="0"/>
          </a:p>
          <a:p>
            <a:pPr marL="1257300" lvl="2" indent="-342900">
              <a:buFont typeface="+mj-lt"/>
              <a:buAutoNum type="arabicPeriod"/>
            </a:pPr>
            <a:r>
              <a:rPr lang="en-US" sz="1600" dirty="0"/>
              <a:t>Mutex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600" dirty="0" err="1"/>
              <a:t>Vc</a:t>
            </a:r>
            <a:r>
              <a:rPr lang="en-US" sz="1600" dirty="0"/>
              <a:t> prod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600" dirty="0" err="1"/>
              <a:t>Vc</a:t>
            </a:r>
            <a:r>
              <a:rPr lang="en-US" sz="1600" dirty="0"/>
              <a:t> cons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600" dirty="0" err="1"/>
              <a:t>Vc</a:t>
            </a:r>
            <a:r>
              <a:rPr lang="en-US" sz="1600" dirty="0"/>
              <a:t> size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err="1"/>
              <a:t>prototipi</a:t>
            </a:r>
            <a:endParaRPr 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7146BE-62C6-ED55-21B3-FC46C18B3FA0}"/>
              </a:ext>
            </a:extLst>
          </p:cNvPr>
          <p:cNvSpPr txBox="1"/>
          <p:nvPr/>
        </p:nvSpPr>
        <p:spPr>
          <a:xfrm>
            <a:off x="4568952" y="609600"/>
            <a:ext cx="177067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 err="1"/>
              <a:t>Stack.c</a:t>
            </a:r>
            <a:endParaRPr lang="it-IT" sz="1600" b="1" dirty="0"/>
          </a:p>
          <a:p>
            <a:pPr marL="342900" indent="-342900">
              <a:buFont typeface="+mj-lt"/>
              <a:buAutoNum type="arabicPeriod"/>
            </a:pPr>
            <a:r>
              <a:rPr lang="it-IT" sz="1600" dirty="0" err="1"/>
              <a:t>stackInit</a:t>
            </a:r>
            <a:r>
              <a:rPr lang="it-IT" sz="1600" dirty="0"/>
              <a:t>()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1600" dirty="0" err="1"/>
              <a:t>StackRemove</a:t>
            </a:r>
            <a:r>
              <a:rPr lang="it-IT" sz="1600" dirty="0"/>
              <a:t>()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1600" dirty="0" err="1"/>
              <a:t>stackPush</a:t>
            </a:r>
            <a:r>
              <a:rPr lang="it-IT" sz="1600" dirty="0"/>
              <a:t>()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1600" dirty="0" err="1"/>
              <a:t>Stackpop</a:t>
            </a:r>
            <a:r>
              <a:rPr lang="it-IT" sz="1600" dirty="0"/>
              <a:t>()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1600" dirty="0" err="1"/>
              <a:t>Stacksize</a:t>
            </a:r>
            <a:r>
              <a:rPr lang="it-IT" sz="1600" dirty="0"/>
              <a:t>()</a:t>
            </a:r>
            <a:endParaRPr 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396FB2-62C2-9F81-0026-A0725C5FB586}"/>
              </a:ext>
            </a:extLst>
          </p:cNvPr>
          <p:cNvSpPr txBox="1"/>
          <p:nvPr/>
        </p:nvSpPr>
        <p:spPr>
          <a:xfrm>
            <a:off x="7495032" y="335280"/>
            <a:ext cx="3800336" cy="4770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 err="1"/>
              <a:t>Stack_utente.c</a:t>
            </a:r>
            <a:endParaRPr lang="it-IT" sz="1600" b="1" dirty="0"/>
          </a:p>
          <a:p>
            <a:pPr marL="342900" indent="-342900">
              <a:buFont typeface="+mj-lt"/>
              <a:buAutoNum type="arabicPeriod"/>
            </a:pPr>
            <a:r>
              <a:rPr lang="it-IT" sz="1600" dirty="0"/>
              <a:t>Inserisci() //chiamata dal </a:t>
            </a:r>
            <a:r>
              <a:rPr lang="it-IT" sz="1600" dirty="0" err="1"/>
              <a:t>thread</a:t>
            </a:r>
            <a:endParaRPr lang="it-IT" sz="1600" dirty="0"/>
          </a:p>
          <a:p>
            <a:pPr marL="800100" lvl="1" indent="-342900">
              <a:buFont typeface="+mj-lt"/>
              <a:buAutoNum type="arabicPeriod"/>
            </a:pPr>
            <a:r>
              <a:rPr lang="it-IT" sz="1600" dirty="0"/>
              <a:t>Call </a:t>
            </a:r>
            <a:r>
              <a:rPr lang="it-IT" sz="1600" dirty="0" err="1"/>
              <a:t>stackpush</a:t>
            </a:r>
            <a:r>
              <a:rPr lang="it-IT" sz="1600" dirty="0"/>
              <a:t>()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sz="1600" dirty="0"/>
              <a:t>Call </a:t>
            </a:r>
            <a:r>
              <a:rPr lang="it-IT" sz="1600" dirty="0" err="1"/>
              <a:t>stacksize</a:t>
            </a:r>
            <a:r>
              <a:rPr lang="it-IT" sz="1600" dirty="0"/>
              <a:t>()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1600" dirty="0"/>
              <a:t>Preleva() //chiamate da </a:t>
            </a:r>
            <a:r>
              <a:rPr lang="it-IT" sz="1600" dirty="0" err="1"/>
              <a:t>thread</a:t>
            </a:r>
            <a:endParaRPr lang="it-IT" sz="1600" dirty="0"/>
          </a:p>
          <a:p>
            <a:pPr marL="800100" lvl="1" indent="-342900">
              <a:buFont typeface="+mj-lt"/>
              <a:buAutoNum type="arabicPeriod"/>
            </a:pPr>
            <a:r>
              <a:rPr lang="it-IT" sz="1600" dirty="0"/>
              <a:t>Call </a:t>
            </a:r>
            <a:r>
              <a:rPr lang="it-IT" sz="1600" dirty="0" err="1"/>
              <a:t>stacpop</a:t>
            </a:r>
            <a:r>
              <a:rPr lang="it-IT" sz="1600" dirty="0"/>
              <a:t>()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sz="1600" dirty="0"/>
              <a:t>Call </a:t>
            </a:r>
            <a:r>
              <a:rPr lang="it-IT" sz="1600" dirty="0" err="1"/>
              <a:t>stacksize</a:t>
            </a:r>
            <a:r>
              <a:rPr lang="it-IT" sz="1600" dirty="0"/>
              <a:t>()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1600" dirty="0" err="1"/>
              <a:t>Main</a:t>
            </a:r>
            <a:r>
              <a:rPr lang="it-IT" sz="1600" dirty="0"/>
              <a:t>()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sz="1600" dirty="0" err="1"/>
              <a:t>malloc</a:t>
            </a:r>
            <a:r>
              <a:rPr lang="it-IT" sz="1600" dirty="0"/>
              <a:t>?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sz="1600" dirty="0"/>
              <a:t>Call </a:t>
            </a:r>
            <a:r>
              <a:rPr lang="it-IT" sz="1600" dirty="0" err="1"/>
              <a:t>stackinit</a:t>
            </a:r>
            <a:r>
              <a:rPr lang="it-IT" sz="1600" dirty="0"/>
              <a:t>()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sz="1600" dirty="0"/>
              <a:t>For</a:t>
            </a:r>
          </a:p>
          <a:p>
            <a:pPr marL="1257300" lvl="2" indent="-342900">
              <a:buFont typeface="+mj-lt"/>
              <a:buAutoNum type="arabicPeriod"/>
            </a:pPr>
            <a:r>
              <a:rPr lang="it-IT" sz="1600" dirty="0"/>
              <a:t>Crea 5 </a:t>
            </a:r>
            <a:r>
              <a:rPr lang="it-IT" sz="1600" dirty="0" err="1"/>
              <a:t>thread</a:t>
            </a:r>
            <a:r>
              <a:rPr lang="it-IT" sz="1600" dirty="0"/>
              <a:t>: call inserisci()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sz="1600" dirty="0"/>
              <a:t>Crea 1 </a:t>
            </a:r>
            <a:r>
              <a:rPr lang="it-IT" sz="1600" dirty="0" err="1"/>
              <a:t>thread</a:t>
            </a:r>
            <a:r>
              <a:rPr lang="it-IT" sz="1600" dirty="0"/>
              <a:t>: call preleva()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sz="1600" dirty="0"/>
              <a:t>For</a:t>
            </a:r>
          </a:p>
          <a:p>
            <a:pPr marL="1257300" lvl="2" indent="-342900">
              <a:buFont typeface="+mj-lt"/>
              <a:buAutoNum type="arabicPeriod"/>
            </a:pPr>
            <a:r>
              <a:rPr lang="it-IT" sz="1600" dirty="0"/>
              <a:t>Join x 5: di quelli di inserisci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sz="1600" dirty="0"/>
              <a:t>Join x 1: di quello preleva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sz="1600" dirty="0"/>
              <a:t>Call </a:t>
            </a:r>
            <a:r>
              <a:rPr lang="it-IT" sz="1600" dirty="0" err="1"/>
              <a:t>stackRemov</a:t>
            </a:r>
            <a:r>
              <a:rPr lang="it-IT" sz="1600" dirty="0"/>
              <a:t>()</a:t>
            </a:r>
          </a:p>
          <a:p>
            <a:pPr marL="800100" lvl="1" indent="-342900">
              <a:buFont typeface="+mj-lt"/>
              <a:buAutoNum type="arabicPeriod"/>
            </a:pPr>
            <a:endParaRPr lang="it-IT" sz="1600" dirty="0"/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098C76-7314-C615-1950-90D108089E95}"/>
              </a:ext>
            </a:extLst>
          </p:cNvPr>
          <p:cNvSpPr txBox="1"/>
          <p:nvPr/>
        </p:nvSpPr>
        <p:spPr>
          <a:xfrm>
            <a:off x="1645920" y="5751576"/>
            <a:ext cx="51503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u="sng" dirty="0"/>
              <a:t>Nota: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Nei monitor blocco me stesso e mi sblocca qualcun altro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12418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92C78F-D8C1-E3B1-F43B-870A9B7DBFFF}"/>
              </a:ext>
            </a:extLst>
          </p:cNvPr>
          <p:cNvSpPr txBox="1"/>
          <p:nvPr/>
        </p:nvSpPr>
        <p:spPr>
          <a:xfrm>
            <a:off x="585216" y="612648"/>
            <a:ext cx="240476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/>
              <a:t>Header.h</a:t>
            </a:r>
            <a:endParaRPr lang="it-IT" b="1" dirty="0"/>
          </a:p>
          <a:p>
            <a:pPr marL="342900" indent="-342900">
              <a:buFont typeface="+mj-lt"/>
              <a:buAutoNum type="arabicPeriod"/>
            </a:pPr>
            <a:r>
              <a:rPr lang="it-IT" dirty="0" err="1"/>
              <a:t>Struct</a:t>
            </a:r>
            <a:r>
              <a:rPr lang="it-IT" dirty="0"/>
              <a:t> monitor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dirty="0"/>
              <a:t>…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dirty="0"/>
              <a:t>VC </a:t>
            </a:r>
            <a:r>
              <a:rPr lang="it-IT" dirty="0" err="1"/>
              <a:t>lett</a:t>
            </a:r>
            <a:endParaRPr lang="it-IT" dirty="0"/>
          </a:p>
          <a:p>
            <a:pPr marL="800100" lvl="1" indent="-342900">
              <a:buFont typeface="+mj-lt"/>
              <a:buAutoNum type="arabicPeriod"/>
            </a:pPr>
            <a:r>
              <a:rPr lang="it-IT" dirty="0"/>
              <a:t>VC </a:t>
            </a:r>
            <a:r>
              <a:rPr lang="it-IT" dirty="0" err="1"/>
              <a:t>scritt</a:t>
            </a:r>
            <a:endParaRPr lang="it-IT" dirty="0"/>
          </a:p>
          <a:p>
            <a:pPr marL="800100" lvl="1" indent="-342900">
              <a:buFont typeface="+mj-lt"/>
              <a:buAutoNum type="arabicPeriod"/>
            </a:pPr>
            <a:r>
              <a:rPr lang="it-IT" dirty="0" err="1"/>
              <a:t>Num_cv_lett</a:t>
            </a:r>
            <a:endParaRPr lang="it-IT" dirty="0"/>
          </a:p>
          <a:p>
            <a:pPr marL="800100" lvl="1" indent="-342900">
              <a:buFont typeface="+mj-lt"/>
              <a:buAutoNum type="arabicPeriod"/>
            </a:pPr>
            <a:r>
              <a:rPr lang="it-IT" dirty="0" err="1"/>
              <a:t>Num_cv_scritt</a:t>
            </a:r>
            <a:endParaRPr lang="it-IT" dirty="0"/>
          </a:p>
          <a:p>
            <a:pPr marL="800100" lvl="1" indent="-342900">
              <a:buFont typeface="+mj-lt"/>
              <a:buAutoNum type="arabicPeriod"/>
            </a:pPr>
            <a:r>
              <a:rPr lang="it-IT" dirty="0" err="1"/>
              <a:t>Num_lett</a:t>
            </a:r>
            <a:endParaRPr lang="it-IT" dirty="0"/>
          </a:p>
          <a:p>
            <a:pPr marL="800100" lvl="1" indent="-342900">
              <a:buFont typeface="+mj-lt"/>
              <a:buAutoNum type="arabicPeriod"/>
            </a:pPr>
            <a:r>
              <a:rPr lang="it-IT" dirty="0" err="1"/>
              <a:t>Num_scritt</a:t>
            </a:r>
            <a:endParaRPr lang="it-IT" dirty="0"/>
          </a:p>
          <a:p>
            <a:pPr marL="800100" lvl="1" indent="-342900">
              <a:buFont typeface="+mj-lt"/>
              <a:buAutoNum type="arabicPeriod"/>
            </a:pPr>
            <a:r>
              <a:rPr lang="it-IT" dirty="0" err="1"/>
              <a:t>mutex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746AFF-066F-4822-3536-F8077B7271E8}"/>
              </a:ext>
            </a:extLst>
          </p:cNvPr>
          <p:cNvSpPr txBox="1"/>
          <p:nvPr/>
        </p:nvSpPr>
        <p:spPr>
          <a:xfrm>
            <a:off x="4014216" y="566928"/>
            <a:ext cx="205639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/>
              <a:t>Procedure.c</a:t>
            </a:r>
            <a:endParaRPr lang="it-IT" b="1" dirty="0"/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Inizializza()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Rimuovi</a:t>
            </a:r>
            <a:r>
              <a:rPr lang="en-US" dirty="0"/>
              <a:t>()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Scrivi_stazione</a:t>
            </a:r>
            <a:r>
              <a:rPr lang="en-US" dirty="0"/>
              <a:t>()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Leggi_stazione</a:t>
            </a:r>
            <a:r>
              <a:rPr lang="en-US" dirty="0"/>
              <a:t>()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98B0DC-3FCC-D850-E390-4D1BE099D2CA}"/>
              </a:ext>
            </a:extLst>
          </p:cNvPr>
          <p:cNvSpPr txBox="1"/>
          <p:nvPr/>
        </p:nvSpPr>
        <p:spPr>
          <a:xfrm>
            <a:off x="7324345" y="603504"/>
            <a:ext cx="455371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/>
              <a:t>Main.c</a:t>
            </a:r>
            <a:endParaRPr lang="it-IT" b="1" dirty="0"/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Capotreno()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Viaggiatori()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 err="1"/>
              <a:t>Main</a:t>
            </a:r>
            <a:r>
              <a:rPr lang="it-IT" dirty="0"/>
              <a:t>()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dirty="0"/>
              <a:t>Inizializza 4 treni</a:t>
            </a:r>
          </a:p>
          <a:p>
            <a:pPr marL="1257300" lvl="2" indent="-342900">
              <a:buFont typeface="+mj-lt"/>
              <a:buAutoNum type="arabicPeriod"/>
            </a:pPr>
            <a:r>
              <a:rPr lang="it-IT" dirty="0" err="1"/>
              <a:t>Malloc</a:t>
            </a:r>
            <a:r>
              <a:rPr lang="it-IT" dirty="0"/>
              <a:t>(</a:t>
            </a:r>
            <a:r>
              <a:rPr lang="it-IT" dirty="0" err="1"/>
              <a:t>sizeof</a:t>
            </a:r>
            <a:r>
              <a:rPr lang="it-IT" dirty="0"/>
              <a:t>(&amp;m));</a:t>
            </a:r>
          </a:p>
          <a:p>
            <a:pPr marL="1257300" lvl="2" indent="-342900">
              <a:buFont typeface="+mj-lt"/>
              <a:buAutoNum type="arabicPeriod"/>
            </a:pPr>
            <a:r>
              <a:rPr lang="it-IT" dirty="0"/>
              <a:t>Call inizializza()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dirty="0"/>
              <a:t>For x capotreno</a:t>
            </a:r>
          </a:p>
          <a:p>
            <a:pPr marL="1257300" lvl="2" indent="-342900">
              <a:buFont typeface="+mj-lt"/>
              <a:buAutoNum type="arabicPeriod"/>
            </a:pPr>
            <a:r>
              <a:rPr lang="it-IT" dirty="0"/>
              <a:t>Create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dirty="0"/>
              <a:t>For x viaggiatori</a:t>
            </a:r>
          </a:p>
          <a:p>
            <a:pPr marL="1257300" lvl="2" indent="-342900">
              <a:buFont typeface="+mj-lt"/>
              <a:buAutoNum type="arabicPeriod"/>
            </a:pPr>
            <a:r>
              <a:rPr lang="it-IT" dirty="0"/>
              <a:t>Create 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dirty="0"/>
              <a:t>For x capotreno </a:t>
            </a:r>
          </a:p>
          <a:p>
            <a:pPr marL="1257300" lvl="2" indent="-342900">
              <a:buFont typeface="+mj-lt"/>
              <a:buAutoNum type="arabicPeriod"/>
            </a:pPr>
            <a:r>
              <a:rPr lang="it-IT" dirty="0"/>
              <a:t>Join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dirty="0"/>
              <a:t>For x viaggiatori</a:t>
            </a:r>
          </a:p>
          <a:p>
            <a:pPr marL="1257300" lvl="2" indent="-342900">
              <a:buFont typeface="+mj-lt"/>
              <a:buAutoNum type="arabicPeriod"/>
            </a:pPr>
            <a:r>
              <a:rPr lang="it-IT" dirty="0"/>
              <a:t>Join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dirty="0"/>
              <a:t>For x rimuovi()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dirty="0"/>
              <a:t>For x free() </a:t>
            </a:r>
          </a:p>
          <a:p>
            <a:pPr marL="800100" lvl="1" indent="-342900">
              <a:buFont typeface="+mj-lt"/>
              <a:buAutoNum type="arabicPeriod"/>
            </a:pPr>
            <a:endParaRPr lang="it-IT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F92069-A9FE-93AF-A9D0-762211127A46}"/>
              </a:ext>
            </a:extLst>
          </p:cNvPr>
          <p:cNvSpPr/>
          <p:nvPr/>
        </p:nvSpPr>
        <p:spPr>
          <a:xfrm>
            <a:off x="374904" y="4379976"/>
            <a:ext cx="3218688" cy="19385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633411-7F5D-9718-926E-23752B8DAA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356" y="5029200"/>
            <a:ext cx="3076554" cy="11979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0179FA9-B13E-9954-8B94-91CC25089BF6}"/>
              </a:ext>
            </a:extLst>
          </p:cNvPr>
          <p:cNvSpPr txBox="1"/>
          <p:nvPr/>
        </p:nvSpPr>
        <p:spPr>
          <a:xfrm>
            <a:off x="457200" y="4526280"/>
            <a:ext cx="888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Treno 1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D45DFB-A34D-6547-3AE9-0A39026FD5C2}"/>
              </a:ext>
            </a:extLst>
          </p:cNvPr>
          <p:cNvSpPr/>
          <p:nvPr/>
        </p:nvSpPr>
        <p:spPr>
          <a:xfrm>
            <a:off x="3828288" y="4386072"/>
            <a:ext cx="3218688" cy="19385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8551BE5-90A2-3238-E18D-4141E5EDFC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2740" y="5035296"/>
            <a:ext cx="3076554" cy="11979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07441B8-81E5-B6AB-9FD3-1CE9F37387DA}"/>
              </a:ext>
            </a:extLst>
          </p:cNvPr>
          <p:cNvSpPr txBox="1"/>
          <p:nvPr/>
        </p:nvSpPr>
        <p:spPr>
          <a:xfrm>
            <a:off x="3910584" y="4532376"/>
            <a:ext cx="888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Treno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694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31446F-B8D9-D0C3-5D9D-9DDA423E0D7E}"/>
              </a:ext>
            </a:extLst>
          </p:cNvPr>
          <p:cNvSpPr txBox="1"/>
          <p:nvPr/>
        </p:nvSpPr>
        <p:spPr>
          <a:xfrm>
            <a:off x="0" y="682751"/>
            <a:ext cx="3852593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 dirty="0" err="1"/>
              <a:t>prodcons.h</a:t>
            </a:r>
            <a:endParaRPr lang="it-IT" sz="1200" b="1" dirty="0"/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DIM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Struct </a:t>
            </a:r>
            <a:r>
              <a:rPr lang="en-US" sz="1200" dirty="0" err="1"/>
              <a:t>priorityprodcons</a:t>
            </a:r>
            <a:endParaRPr lang="en-US" sz="1200" dirty="0"/>
          </a:p>
          <a:p>
            <a:pPr marL="800100" lvl="1" indent="-342900">
              <a:buFont typeface="+mj-lt"/>
              <a:buAutoNum type="arabicPeriod"/>
            </a:pPr>
            <a:r>
              <a:rPr lang="en-US" sz="1200" dirty="0"/>
              <a:t>Buffer //</a:t>
            </a:r>
            <a:r>
              <a:rPr lang="en-US" sz="1200" dirty="0" err="1"/>
              <a:t>circolare</a:t>
            </a:r>
            <a:endParaRPr lang="en-US" sz="1200" dirty="0"/>
          </a:p>
          <a:p>
            <a:pPr marL="800100" lvl="1" indent="-342900">
              <a:buFont typeface="+mj-lt"/>
              <a:buAutoNum type="arabicPeriod"/>
            </a:pPr>
            <a:r>
              <a:rPr lang="en-US" sz="1200" dirty="0"/>
              <a:t>Testa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/>
              <a:t>Coda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/>
              <a:t>counter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/>
              <a:t>VC low prod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/>
              <a:t>VC high prod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/>
              <a:t>VC cons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/>
              <a:t>Num low prod //num di prod low </a:t>
            </a:r>
            <a:r>
              <a:rPr lang="en-US" sz="1200" dirty="0" err="1"/>
              <a:t>attivi</a:t>
            </a:r>
            <a:endParaRPr lang="en-US" sz="1200" dirty="0"/>
          </a:p>
          <a:p>
            <a:pPr marL="800100" lvl="1" indent="-342900">
              <a:buFont typeface="+mj-lt"/>
              <a:buAutoNum type="arabicPeriod"/>
            </a:pPr>
            <a:r>
              <a:rPr lang="en-US" sz="1200" dirty="0"/>
              <a:t>?Num high prod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/>
              <a:t>Num cons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/>
              <a:t>Threads_prio_1 //se è 1 è waiting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/>
              <a:t>Threads_prio_2 //</a:t>
            </a:r>
            <a:r>
              <a:rPr lang="en-US" sz="1200" dirty="0" err="1"/>
              <a:t>numero</a:t>
            </a:r>
            <a:r>
              <a:rPr lang="en-US" sz="1200" dirty="0"/>
              <a:t> di prod low waiting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/>
              <a:t>mutex</a:t>
            </a:r>
          </a:p>
          <a:p>
            <a:pPr marL="800100" lvl="1" indent="-342900">
              <a:buFont typeface="+mj-lt"/>
              <a:buAutoNum type="arabicPeriod"/>
            </a:pPr>
            <a:endParaRPr lang="en-US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B3FC6A-7A89-FDF7-11D4-B3987764427A}"/>
              </a:ext>
            </a:extLst>
          </p:cNvPr>
          <p:cNvSpPr txBox="1"/>
          <p:nvPr/>
        </p:nvSpPr>
        <p:spPr>
          <a:xfrm>
            <a:off x="3852593" y="130499"/>
            <a:ext cx="3398494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 err="1"/>
              <a:t>prodcons.c</a:t>
            </a:r>
            <a:endParaRPr lang="it-IT" sz="1400" b="1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 err="1"/>
              <a:t>Inizlizza</a:t>
            </a:r>
            <a:r>
              <a:rPr lang="en-US" sz="1400" dirty="0"/>
              <a:t>()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err="1"/>
              <a:t>Rimuovi</a:t>
            </a:r>
            <a:r>
              <a:rPr lang="en-US" sz="1400" dirty="0"/>
              <a:t>()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err="1"/>
              <a:t>Produci</a:t>
            </a:r>
            <a:r>
              <a:rPr lang="en-US" sz="1400" dirty="0"/>
              <a:t> high()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 err="1"/>
              <a:t>Entro</a:t>
            </a:r>
            <a:r>
              <a:rPr lang="en-US" sz="1400" dirty="0"/>
              <a:t> </a:t>
            </a:r>
            <a:r>
              <a:rPr lang="en-US" sz="1400" dirty="0" err="1"/>
              <a:t>nel</a:t>
            </a:r>
            <a:r>
              <a:rPr lang="en-US" sz="1400" dirty="0"/>
              <a:t> monitor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While (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400" dirty="0"/>
              <a:t>ci </a:t>
            </a:r>
            <a:r>
              <a:rPr lang="en-US" sz="1400" dirty="0" err="1"/>
              <a:t>sono</a:t>
            </a:r>
            <a:r>
              <a:rPr lang="en-US" sz="1400" dirty="0"/>
              <a:t> </a:t>
            </a:r>
            <a:r>
              <a:rPr lang="en-US" sz="1400" dirty="0" err="1"/>
              <a:t>consumatori</a:t>
            </a:r>
            <a:r>
              <a:rPr lang="en-US" sz="1400" dirty="0"/>
              <a:t> </a:t>
            </a:r>
            <a:r>
              <a:rPr lang="en-US" sz="1400" dirty="0" err="1"/>
              <a:t>attivi</a:t>
            </a:r>
            <a:endParaRPr lang="en-US" sz="1400" dirty="0"/>
          </a:p>
          <a:p>
            <a:pPr marL="1257300" lvl="2" indent="-342900">
              <a:buFont typeface="+mj-lt"/>
              <a:buAutoNum type="arabicPeriod"/>
            </a:pPr>
            <a:r>
              <a:rPr lang="en-US" sz="1400" dirty="0"/>
              <a:t>Ci </a:t>
            </a:r>
            <a:r>
              <a:rPr lang="en-US" sz="1400" dirty="0" err="1"/>
              <a:t>sono</a:t>
            </a:r>
            <a:r>
              <a:rPr lang="en-US" sz="1400" dirty="0"/>
              <a:t> </a:t>
            </a:r>
            <a:r>
              <a:rPr lang="en-US" sz="1400" dirty="0" err="1"/>
              <a:t>dei</a:t>
            </a:r>
            <a:r>
              <a:rPr lang="en-US" sz="1400" dirty="0"/>
              <a:t> low </a:t>
            </a:r>
            <a:r>
              <a:rPr lang="en-US" sz="1400" dirty="0" err="1"/>
              <a:t>prio</a:t>
            </a:r>
            <a:r>
              <a:rPr lang="en-US" sz="1400" dirty="0"/>
              <a:t> </a:t>
            </a:r>
            <a:r>
              <a:rPr lang="en-US" sz="1400" dirty="0" err="1"/>
              <a:t>ativi</a:t>
            </a:r>
            <a:endParaRPr lang="en-US" sz="1400" dirty="0"/>
          </a:p>
          <a:p>
            <a:pPr marL="1257300" lvl="2" indent="-342900">
              <a:buFont typeface="+mj-lt"/>
              <a:buAutoNum type="arabicPeriod"/>
            </a:pPr>
            <a:r>
              <a:rPr lang="en-US" sz="1400" dirty="0"/>
              <a:t>Counter == DIM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400" dirty="0"/>
              <a:t>)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sz="1400" dirty="0" err="1"/>
              <a:t>Aggiorno</a:t>
            </a:r>
            <a:r>
              <a:rPr lang="en-US" sz="1400" dirty="0"/>
              <a:t> il prio_1++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sz="1400" dirty="0" err="1"/>
              <a:t>Aspetto</a:t>
            </a:r>
            <a:r>
              <a:rPr lang="en-US" sz="1400" dirty="0"/>
              <a:t> 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sz="1400" dirty="0" err="1"/>
              <a:t>aggiorno</a:t>
            </a:r>
            <a:r>
              <a:rPr lang="en-US" sz="1400" dirty="0"/>
              <a:t> il prio_1--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 err="1"/>
              <a:t>Numhighprod</a:t>
            </a:r>
            <a:r>
              <a:rPr lang="en-US" sz="1400" dirty="0"/>
              <a:t>++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 err="1"/>
              <a:t>Produco</a:t>
            </a:r>
            <a:endParaRPr lang="en-US" sz="1400" dirty="0"/>
          </a:p>
          <a:p>
            <a:pPr marL="800100" lvl="1" indent="-342900">
              <a:buFont typeface="+mj-lt"/>
              <a:buAutoNum type="arabicPeriod"/>
            </a:pPr>
            <a:r>
              <a:rPr lang="en-US" sz="1400" dirty="0" err="1"/>
              <a:t>Aggiornare</a:t>
            </a:r>
            <a:r>
              <a:rPr lang="en-US" sz="1400" dirty="0"/>
              <a:t> </a:t>
            </a:r>
            <a:r>
              <a:rPr lang="en-US" sz="1400" dirty="0" err="1"/>
              <a:t>testa</a:t>
            </a:r>
            <a:endParaRPr lang="en-US" sz="1400" dirty="0"/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Counter++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 err="1"/>
              <a:t>Numhighprio</a:t>
            </a:r>
            <a:r>
              <a:rPr lang="en-US" sz="1400" dirty="0"/>
              <a:t>—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Signal low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Signal cons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 err="1"/>
              <a:t>Esco</a:t>
            </a:r>
            <a:r>
              <a:rPr lang="en-US" sz="1400" dirty="0"/>
              <a:t> dal monitor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err="1"/>
              <a:t>Produci</a:t>
            </a:r>
            <a:r>
              <a:rPr lang="en-US" sz="1400" dirty="0"/>
              <a:t> low()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 err="1"/>
              <a:t>Consuma</a:t>
            </a:r>
            <a:r>
              <a:rPr lang="en-US" sz="1400" dirty="0"/>
              <a:t>()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7B0F3C-73C0-ED33-2C6A-A3701A341F69}"/>
              </a:ext>
            </a:extLst>
          </p:cNvPr>
          <p:cNvSpPr txBox="1"/>
          <p:nvPr/>
        </p:nvSpPr>
        <p:spPr>
          <a:xfrm>
            <a:off x="7932043" y="326500"/>
            <a:ext cx="3171637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/>
              <a:t>main.c</a:t>
            </a:r>
            <a:endParaRPr lang="it-IT" b="1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Produttore</a:t>
            </a:r>
            <a:r>
              <a:rPr lang="en-US" dirty="0"/>
              <a:t> high()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Call </a:t>
            </a:r>
            <a:r>
              <a:rPr lang="en-US" dirty="0" err="1"/>
              <a:t>produci</a:t>
            </a:r>
            <a:r>
              <a:rPr lang="en-US" dirty="0"/>
              <a:t> high()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Produttore</a:t>
            </a:r>
            <a:r>
              <a:rPr lang="en-US" dirty="0"/>
              <a:t> low()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Call </a:t>
            </a:r>
            <a:r>
              <a:rPr lang="en-US" dirty="0" err="1"/>
              <a:t>Produci</a:t>
            </a:r>
            <a:r>
              <a:rPr lang="en-US" dirty="0"/>
              <a:t> low()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Consumatore</a:t>
            </a:r>
            <a:r>
              <a:rPr lang="en-US" dirty="0"/>
              <a:t>()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Call </a:t>
            </a:r>
            <a:r>
              <a:rPr lang="en-US" dirty="0" err="1"/>
              <a:t>consuma</a:t>
            </a:r>
            <a:r>
              <a:rPr lang="en-US" dirty="0"/>
              <a:t>()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Main()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Impostazioni</a:t>
            </a:r>
            <a:r>
              <a:rPr lang="en-US" dirty="0"/>
              <a:t> </a:t>
            </a:r>
            <a:r>
              <a:rPr lang="en-US" dirty="0" err="1"/>
              <a:t>dell’attr</a:t>
            </a: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Malloc()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Call </a:t>
            </a:r>
            <a:r>
              <a:rPr lang="en-US" dirty="0" err="1"/>
              <a:t>inizializza</a:t>
            </a:r>
            <a:r>
              <a:rPr lang="en-US" dirty="0"/>
              <a:t>()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For x 3 low </a:t>
            </a:r>
            <a:r>
              <a:rPr lang="en-US" dirty="0" err="1"/>
              <a:t>prio</a:t>
            </a:r>
            <a:endParaRPr lang="en-US" dirty="0"/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Create threads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Create thread high </a:t>
            </a:r>
            <a:r>
              <a:rPr lang="en-US" dirty="0" err="1"/>
              <a:t>prio</a:t>
            </a: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Create thread cons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For x 5 join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join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Call </a:t>
            </a:r>
            <a:r>
              <a:rPr lang="en-US" dirty="0" err="1"/>
              <a:t>rimuovi</a:t>
            </a:r>
            <a:r>
              <a:rPr lang="en-US" dirty="0"/>
              <a:t>()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Free()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C02CAE-9F2C-CAD5-71D8-179E7625BA9A}"/>
              </a:ext>
            </a:extLst>
          </p:cNvPr>
          <p:cNvSpPr txBox="1"/>
          <p:nvPr/>
        </p:nvSpPr>
        <p:spPr>
          <a:xfrm>
            <a:off x="368710" y="5804171"/>
            <a:ext cx="58217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u="sng" dirty="0"/>
              <a:t>Nota: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Abbiamo deciso di produrre in testa e consumare in coda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Produzione e consumazione sono su slot diversi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012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</TotalTime>
  <Words>405</Words>
  <Application>Microsoft Office PowerPoint</Application>
  <PresentationFormat>Widescreen</PresentationFormat>
  <Paragraphs>132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GIOVANNI BOLLA</dc:creator>
  <cp:lastModifiedBy>GIOVANNI BOLLA</cp:lastModifiedBy>
  <cp:revision>20</cp:revision>
  <dcterms:created xsi:type="dcterms:W3CDTF">2023-11-20T11:56:47Z</dcterms:created>
  <dcterms:modified xsi:type="dcterms:W3CDTF">2023-12-12T14:52:40Z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ad0b24d-6422-44b0-b3de-abb3a9e8c81a_Enabled">
    <vt:lpwstr>true</vt:lpwstr>
  </property>
  <property fmtid="{D5CDD505-2E9C-101B-9397-08002B2CF9AE}" pid="3" name="MSIP_Label_2ad0b24d-6422-44b0-b3de-abb3a9e8c81a_SetDate">
    <vt:lpwstr>2023-11-20T12:35:04Z</vt:lpwstr>
  </property>
  <property fmtid="{D5CDD505-2E9C-101B-9397-08002B2CF9AE}" pid="4" name="MSIP_Label_2ad0b24d-6422-44b0-b3de-abb3a9e8c81a_Method">
    <vt:lpwstr>Standard</vt:lpwstr>
  </property>
  <property fmtid="{D5CDD505-2E9C-101B-9397-08002B2CF9AE}" pid="5" name="MSIP_Label_2ad0b24d-6422-44b0-b3de-abb3a9e8c81a_Name">
    <vt:lpwstr>defa4170-0d19-0005-0004-bc88714345d2</vt:lpwstr>
  </property>
  <property fmtid="{D5CDD505-2E9C-101B-9397-08002B2CF9AE}" pid="6" name="MSIP_Label_2ad0b24d-6422-44b0-b3de-abb3a9e8c81a_SiteId">
    <vt:lpwstr>2fcfe26a-bb62-46b0-b1e3-28f9da0c45fd</vt:lpwstr>
  </property>
  <property fmtid="{D5CDD505-2E9C-101B-9397-08002B2CF9AE}" pid="7" name="MSIP_Label_2ad0b24d-6422-44b0-b3de-abb3a9e8c81a_ActionId">
    <vt:lpwstr>c51e4274-7acb-41b0-96d6-360d96c5cf6b</vt:lpwstr>
  </property>
  <property fmtid="{D5CDD505-2E9C-101B-9397-08002B2CF9AE}" pid="8" name="MSIP_Label_2ad0b24d-6422-44b0-b3de-abb3a9e8c81a_ContentBits">
    <vt:lpwstr>0</vt:lpwstr>
  </property>
</Properties>
</file>