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2" r:id="rId5"/>
    <p:sldId id="270" r:id="rId6"/>
    <p:sldId id="271" r:id="rId7"/>
    <p:sldId id="268" r:id="rId8"/>
    <p:sldId id="272" r:id="rId9"/>
    <p:sldId id="269" r:id="rId10"/>
    <p:sldId id="273" r:id="rId11"/>
    <p:sldId id="267" r:id="rId12"/>
    <p:sldId id="264" r:id="rId13"/>
    <p:sldId id="275" r:id="rId14"/>
    <p:sldId id="289" r:id="rId15"/>
    <p:sldId id="276" r:id="rId16"/>
    <p:sldId id="288" r:id="rId17"/>
    <p:sldId id="287" r:id="rId18"/>
    <p:sldId id="274" r:id="rId19"/>
    <p:sldId id="290" r:id="rId20"/>
    <p:sldId id="286" r:id="rId21"/>
    <p:sldId id="285" r:id="rId22"/>
    <p:sldId id="284" r:id="rId23"/>
    <p:sldId id="265" r:id="rId24"/>
    <p:sldId id="260" r:id="rId25"/>
    <p:sldId id="266" r:id="rId26"/>
    <p:sldId id="278" r:id="rId27"/>
    <p:sldId id="280" r:id="rId28"/>
    <p:sldId id="279" r:id="rId29"/>
    <p:sldId id="281" r:id="rId30"/>
    <p:sldId id="277" r:id="rId31"/>
    <p:sldId id="292" r:id="rId32"/>
    <p:sldId id="300" r:id="rId33"/>
    <p:sldId id="296" r:id="rId34"/>
    <p:sldId id="295" r:id="rId35"/>
    <p:sldId id="303" r:id="rId36"/>
    <p:sldId id="298" r:id="rId37"/>
    <p:sldId id="299" r:id="rId38"/>
    <p:sldId id="301" r:id="rId39"/>
    <p:sldId id="302" r:id="rId40"/>
    <p:sldId id="304" r:id="rId41"/>
    <p:sldId id="305" r:id="rId42"/>
    <p:sldId id="294" r:id="rId43"/>
    <p:sldId id="293" r:id="rId44"/>
    <p:sldId id="291" r:id="rId45"/>
    <p:sldId id="261" r:id="rId46"/>
    <p:sldId id="307" r:id="rId47"/>
    <p:sldId id="282" r:id="rId48"/>
    <p:sldId id="283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F4BB02-47D0-46D6-A449-8C322195E9E1}">
          <p14:sldIdLst>
            <p14:sldId id="256"/>
            <p14:sldId id="257"/>
          </p14:sldIdLst>
        </p14:section>
        <p14:section name="Forensics Introduction" id="{6740F72B-8DDF-4457-9ADC-FAE08D7563DA}">
          <p14:sldIdLst>
            <p14:sldId id="263"/>
            <p14:sldId id="262"/>
            <p14:sldId id="270"/>
            <p14:sldId id="271"/>
            <p14:sldId id="268"/>
            <p14:sldId id="272"/>
            <p14:sldId id="269"/>
            <p14:sldId id="273"/>
            <p14:sldId id="267"/>
          </p14:sldIdLst>
        </p14:section>
        <p14:section name="Linux Forensics" id="{C826D1DB-456E-4C8C-A8CC-F356344D7E91}">
          <p14:sldIdLst>
            <p14:sldId id="264"/>
            <p14:sldId id="275"/>
            <p14:sldId id="289"/>
            <p14:sldId id="276"/>
            <p14:sldId id="288"/>
            <p14:sldId id="287"/>
            <p14:sldId id="274"/>
            <p14:sldId id="290"/>
            <p14:sldId id="286"/>
            <p14:sldId id="285"/>
            <p14:sldId id="284"/>
          </p14:sldIdLst>
        </p14:section>
        <p14:section name="Windows Forensics" id="{DA94D55B-1F6C-413B-9508-BA05DDA92EE2}">
          <p14:sldIdLst>
            <p14:sldId id="265"/>
            <p14:sldId id="260"/>
          </p14:sldIdLst>
        </p14:section>
        <p14:section name="Closing" id="{72B040EE-8E6F-494C-AFC5-BA253911C483}">
          <p14:sldIdLst>
            <p14:sldId id="266"/>
            <p14:sldId id="278"/>
            <p14:sldId id="280"/>
            <p14:sldId id="279"/>
            <p14:sldId id="281"/>
            <p14:sldId id="277"/>
            <p14:sldId id="292"/>
            <p14:sldId id="300"/>
            <p14:sldId id="296"/>
            <p14:sldId id="295"/>
            <p14:sldId id="303"/>
            <p14:sldId id="298"/>
            <p14:sldId id="299"/>
            <p14:sldId id="301"/>
            <p14:sldId id="302"/>
            <p14:sldId id="304"/>
            <p14:sldId id="305"/>
            <p14:sldId id="294"/>
            <p14:sldId id="293"/>
            <p14:sldId id="291"/>
            <p14:sldId id="261"/>
            <p14:sldId id="307"/>
            <p14:sldId id="282"/>
            <p14:sldId id="283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October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opentext.com/video/demo/TD2u-Informational-and-Setu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>
            <a:normAutofit/>
          </a:bodyPr>
          <a:lstStyle/>
          <a:p>
            <a:r>
              <a:rPr lang="en-US" dirty="0"/>
              <a:t>Digital Forensics [</a:t>
            </a:r>
            <a:r>
              <a:rPr lang="en-US" dirty="0" err="1"/>
              <a:t>Braindump</a:t>
            </a:r>
            <a:r>
              <a:rPr lang="en-US" dirty="0"/>
              <a:t>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7A33-0257-432F-BC56-99F351B88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297680"/>
            <a:ext cx="5428996" cy="14813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Presented by </a:t>
            </a:r>
            <a:r>
              <a:rPr lang="en-US" dirty="0" err="1">
                <a:solidFill>
                  <a:schemeClr val="tx2"/>
                </a:solidFill>
              </a:rPr>
              <a:t>CryptoJones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Taken from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   CYBER502x @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building, outdoor, city, apartment building&#10;&#10;Description automatically generated">
            <a:extLst>
              <a:ext uri="{FF2B5EF4-FFF2-40B4-BE49-F238E27FC236}">
                <a16:creationId xmlns:a16="http://schemas.microsoft.com/office/drawing/2014/main" id="{6217849D-D352-46EE-B66F-29E8B13E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7" r="102"/>
          <a:stretch/>
        </p:blipFill>
        <p:spPr>
          <a:xfrm>
            <a:off x="8574831" y="4720706"/>
            <a:ext cx="230895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9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5BD8-2AE0-4543-A401-A4CF870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(Continued?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582-3096-4271-BE3E-2D317E07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use MULTIPLE hashes to verify evidence matches forensic copy </a:t>
            </a:r>
          </a:p>
          <a:p>
            <a:pPr marL="1944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(Non-repudiation)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Multiple Software Tools:</a:t>
            </a:r>
          </a:p>
          <a:p>
            <a:pPr marL="1944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SANS SIFT, FTK Imager, dd, Volatility Framework, E-</a:t>
            </a:r>
            <a:r>
              <a:rPr lang="en-US" sz="2400" dirty="0" err="1">
                <a:solidFill>
                  <a:schemeClr val="tx1"/>
                </a:solidFill>
              </a:rPr>
              <a:t>Fense</a:t>
            </a:r>
            <a:r>
              <a:rPr lang="en-US" sz="2400" dirty="0">
                <a:solidFill>
                  <a:schemeClr val="tx1"/>
                </a:solidFill>
              </a:rPr>
              <a:t> Live Response, F-Response, </a:t>
            </a:r>
            <a:r>
              <a:rPr lang="en-US" sz="2400" dirty="0" err="1">
                <a:solidFill>
                  <a:schemeClr val="tx1"/>
                </a:solidFill>
              </a:rPr>
              <a:t>LiME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SluethKit</a:t>
            </a:r>
            <a:r>
              <a:rPr lang="en-US" sz="2400" dirty="0">
                <a:solidFill>
                  <a:schemeClr val="tx1"/>
                </a:solidFill>
              </a:rPr>
              <a:t> + Autopsy, Foremost, Helix Pro, Volatility, </a:t>
            </a:r>
            <a:r>
              <a:rPr lang="en-US" sz="2400" dirty="0" err="1">
                <a:solidFill>
                  <a:schemeClr val="tx1"/>
                </a:solidFill>
              </a:rPr>
              <a:t>MoonSols</a:t>
            </a:r>
            <a:r>
              <a:rPr lang="en-US" sz="2400" dirty="0">
                <a:solidFill>
                  <a:schemeClr val="tx1"/>
                </a:solidFill>
              </a:rPr>
              <a:t>’ </a:t>
            </a:r>
            <a:r>
              <a:rPr lang="en-US" sz="2400" dirty="0" err="1">
                <a:solidFill>
                  <a:schemeClr val="tx1"/>
                </a:solidFill>
              </a:rPr>
              <a:t>Dumpit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Winen</a:t>
            </a:r>
            <a:r>
              <a:rPr lang="en-US" sz="2400" dirty="0">
                <a:solidFill>
                  <a:schemeClr val="tx1"/>
                </a:solidFill>
              </a:rPr>
              <a:t>, Redline (FireEye), </a:t>
            </a:r>
            <a:r>
              <a:rPr lang="en-US" sz="2400" dirty="0" err="1">
                <a:solidFill>
                  <a:schemeClr val="tx1"/>
                </a:solidFill>
              </a:rPr>
              <a:t>Rekall</a:t>
            </a:r>
            <a:r>
              <a:rPr lang="en-US" sz="2400" dirty="0">
                <a:solidFill>
                  <a:schemeClr val="tx1"/>
                </a:solidFill>
              </a:rPr>
              <a:t> Memory Forensics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5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1356233"/>
            <a:ext cx="11971175" cy="1838424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“[Computer Security] isn’t all sunshine and […] rainbows”   ~Aaron 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14604" y="3909599"/>
            <a:ext cx="11336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evidence for non-electronic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evidence in civil litigation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Computer Hacking (malware, backdoors)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Child Sexual Exploitation Material (digitized images, audio files)</a:t>
            </a:r>
          </a:p>
        </p:txBody>
      </p:sp>
    </p:spTree>
    <p:extLst>
      <p:ext uri="{BB962C8B-B14F-4D97-AF65-F5344CB8AC3E}">
        <p14:creationId xmlns:p14="http://schemas.microsoft.com/office/powerpoint/2010/main" val="132348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741" y="4826657"/>
            <a:ext cx="9072511" cy="1014984"/>
          </a:xfrm>
        </p:spPr>
        <p:txBody>
          <a:bodyPr>
            <a:normAutofit/>
          </a:bodyPr>
          <a:lstStyle/>
          <a:p>
            <a:r>
              <a:rPr lang="en-US" dirty="0"/>
              <a:t>Linux/Unix Forensics: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" y="236392"/>
            <a:ext cx="2558103" cy="255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E99DF-E19D-4F05-85E2-93E7B1A2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43" y="4826657"/>
            <a:ext cx="1112790" cy="1357604"/>
          </a:xfrm>
          <a:prstGeom prst="rect">
            <a:avLst/>
          </a:prstGeom>
        </p:spPr>
      </p:pic>
      <p:pic>
        <p:nvPicPr>
          <p:cNvPr id="8" name="Picture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AD87F22F-B568-4B8E-96D7-567FD9938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33" y="626512"/>
            <a:ext cx="4998885" cy="33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01" y="556751"/>
            <a:ext cx="11301984" cy="1141200"/>
          </a:xfrm>
        </p:spPr>
        <p:txBody>
          <a:bodyPr/>
          <a:lstStyle/>
          <a:p>
            <a:r>
              <a:rPr lang="en-US" dirty="0"/>
              <a:t>Rules of Acquisitions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Volatile First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Non-Volatile Second 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Everything Else Last (CD-ROMs, physical print outs, </a:t>
            </a:r>
            <a:r>
              <a:rPr lang="en-US" sz="2800" dirty="0" err="1"/>
              <a:t>etc</a:t>
            </a:r>
            <a:r>
              <a:rPr lang="en-US" sz="2800" dirty="0"/>
              <a:t>,) </a:t>
            </a:r>
          </a:p>
        </p:txBody>
      </p:sp>
      <p:pic>
        <p:nvPicPr>
          <p:cNvPr id="5" name="Picture 4" descr="A group of men wearing red&#10;&#10;Description automatically generated with low confidence">
            <a:extLst>
              <a:ext uri="{FF2B5EF4-FFF2-40B4-BE49-F238E27FC236}">
                <a16:creationId xmlns:a16="http://schemas.microsoft.com/office/drawing/2014/main" id="{F822C61D-1917-471F-9A0F-6245D2DB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3" y="600941"/>
            <a:ext cx="2905125" cy="21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2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RAM with physical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Memdump</a:t>
            </a:r>
            <a:r>
              <a:rPr lang="en-US" sz="2800" dirty="0"/>
              <a:t> for Linux, Unix, 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Linux Memory Extractor (</a:t>
            </a:r>
            <a:r>
              <a:rPr lang="en-US" sz="2800" dirty="0" err="1"/>
              <a:t>LiME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Fmem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Kernel module </a:t>
            </a:r>
            <a:r>
              <a:rPr lang="en-US" sz="2800" dirty="0" err="1"/>
              <a:t>fmem.ko</a:t>
            </a:r>
            <a:r>
              <a:rPr lang="en-US" sz="2800" dirty="0"/>
              <a:t> that creates device /dev/</a:t>
            </a:r>
            <a:r>
              <a:rPr lang="en-US" sz="2800" dirty="0" err="1"/>
              <a:t>fmem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sudo</a:t>
            </a:r>
            <a:r>
              <a:rPr lang="en-US" sz="2800" dirty="0"/>
              <a:t> dd if=/dev/</a:t>
            </a:r>
            <a:r>
              <a:rPr lang="en-US" sz="2800" dirty="0" err="1"/>
              <a:t>fmem</a:t>
            </a:r>
            <a:r>
              <a:rPr lang="en-US" sz="2800" dirty="0"/>
              <a:t> of=mem.dd </a:t>
            </a:r>
          </a:p>
        </p:txBody>
      </p:sp>
    </p:spTree>
    <p:extLst>
      <p:ext uri="{BB962C8B-B14F-4D97-AF65-F5344CB8AC3E}">
        <p14:creationId xmlns:p14="http://schemas.microsoft.com/office/powerpoint/2010/main" val="216067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F-Response for remote acquisition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F-Response from https://www.f-response.com/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dual-dongle to conduct remote forensic acquisition of memory and disks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One dongle for subject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One dongle for examiner system</a:t>
            </a:r>
          </a:p>
        </p:txBody>
      </p:sp>
    </p:spTree>
    <p:extLst>
      <p:ext uri="{BB962C8B-B14F-4D97-AF65-F5344CB8AC3E}">
        <p14:creationId xmlns:p14="http://schemas.microsoft.com/office/powerpoint/2010/main" val="215830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817D-1768-4DC1-BF38-FBE15BE6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DA8D-EA73-46D5-BF8B-BFDC72B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In addition to RAM contents volatile information includes current open files, network connections, logged in users, etc.</a:t>
            </a:r>
          </a:p>
        </p:txBody>
      </p:sp>
    </p:spTree>
    <p:extLst>
      <p:ext uri="{BB962C8B-B14F-4D97-AF65-F5344CB8AC3E}">
        <p14:creationId xmlns:p14="http://schemas.microsoft.com/office/powerpoint/2010/main" val="291738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817D-1768-4DC1-BF38-FBE15BE6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DA8D-EA73-46D5-BF8B-BFDC72B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5400" dirty="0">
                <a:solidFill>
                  <a:schemeClr val="tx1"/>
                </a:solidFill>
              </a:rPr>
              <a:t>Netstat (network statistics)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5400" dirty="0" err="1">
                <a:solidFill>
                  <a:schemeClr val="tx1"/>
                </a:solidFill>
              </a:rPr>
              <a:t>Lsof</a:t>
            </a:r>
            <a:r>
              <a:rPr lang="en-US" sz="5400" dirty="0">
                <a:solidFill>
                  <a:schemeClr val="tx1"/>
                </a:solidFill>
              </a:rPr>
              <a:t> (list open files)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4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 (network statistics)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61257" y="2164775"/>
            <a:ext cx="11336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netstat –at (all </a:t>
            </a:r>
            <a:r>
              <a:rPr lang="en-US" sz="2800" b="1" dirty="0" err="1"/>
              <a:t>tcp</a:t>
            </a:r>
            <a:r>
              <a:rPr lang="en-US" sz="2800" b="1" dirty="0"/>
              <a:t> ports listening)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netstat –au (all </a:t>
            </a:r>
            <a:r>
              <a:rPr lang="en-US" sz="2800" b="1" dirty="0" err="1"/>
              <a:t>udp</a:t>
            </a:r>
            <a:r>
              <a:rPr lang="en-US" sz="2800" b="1" dirty="0"/>
              <a:t> ports listening)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netstat –l (all listening connections)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netstat –</a:t>
            </a:r>
            <a:r>
              <a:rPr lang="en-US" sz="2800" b="1" dirty="0" err="1"/>
              <a:t>tp</a:t>
            </a:r>
            <a:r>
              <a:rPr lang="en-US" sz="2800" b="1" dirty="0"/>
              <a:t> (show </a:t>
            </a:r>
            <a:r>
              <a:rPr lang="en-US" sz="2800" b="1" dirty="0" err="1"/>
              <a:t>pid</a:t>
            </a:r>
            <a:r>
              <a:rPr lang="en-US" sz="2800" b="1" dirty="0"/>
              <a:t> / process name)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5C3A15-2C70-4C1F-97FF-0AFD8A7F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netstat -pt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To display the PID and program names.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671141-1478-42FB-B78C-FAB464C0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# netstat -pt 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To display the PID and program names. </a:t>
            </a: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6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lsof</a:t>
            </a:r>
            <a:r>
              <a:rPr lang="en-US" dirty="0"/>
              <a:t> (list open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(Includes regular files, directories, block file,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lsof</a:t>
            </a:r>
            <a:r>
              <a:rPr lang="en-US" sz="2800" dirty="0"/>
              <a:t> (list all open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lsof</a:t>
            </a:r>
            <a:r>
              <a:rPr lang="en-US" sz="2800" dirty="0"/>
              <a:t> –</a:t>
            </a:r>
            <a:r>
              <a:rPr lang="en-US" sz="2800" dirty="0" err="1"/>
              <a:t>i</a:t>
            </a:r>
            <a:r>
              <a:rPr lang="en-US" sz="2800" dirty="0"/>
              <a:t> [</a:t>
            </a:r>
            <a:r>
              <a:rPr lang="en-US" sz="2800" dirty="0" err="1"/>
              <a:t>ip</a:t>
            </a:r>
            <a:r>
              <a:rPr lang="en-US" sz="2800" dirty="0"/>
              <a:t> address] (internet connections belonging to </a:t>
            </a:r>
            <a:r>
              <a:rPr lang="en-US" sz="2800" dirty="0" err="1"/>
              <a:t>ip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lsof</a:t>
            </a:r>
            <a:r>
              <a:rPr lang="en-US" sz="2800" dirty="0"/>
              <a:t> /dev/hda3 (all open files on this device)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lsof</a:t>
            </a:r>
            <a:r>
              <a:rPr lang="en-US" sz="2800" dirty="0"/>
              <a:t> /home/cryptojones/malware_injector.sh (all </a:t>
            </a:r>
            <a:r>
              <a:rPr lang="en-US" sz="2800" dirty="0" err="1"/>
              <a:t>proceses</a:t>
            </a:r>
            <a:r>
              <a:rPr lang="en-US" sz="2800" dirty="0"/>
              <a:t> that have this file open)</a:t>
            </a:r>
          </a:p>
        </p:txBody>
      </p:sp>
    </p:spTree>
    <p:extLst>
      <p:ext uri="{BB962C8B-B14F-4D97-AF65-F5344CB8AC3E}">
        <p14:creationId xmlns:p14="http://schemas.microsoft.com/office/powerpoint/2010/main" val="109455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CryptoJones</a:t>
            </a:r>
            <a:r>
              <a:rPr lang="en-US" dirty="0"/>
              <a:t> (</a:t>
            </a:r>
            <a:r>
              <a:rPr lang="en-US" dirty="0" err="1"/>
              <a:t>aaronkclark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022465"/>
            <a:ext cx="11293200" cy="4056611"/>
          </a:xfrm>
        </p:spPr>
        <p:txBody>
          <a:bodyPr/>
          <a:lstStyle/>
          <a:p>
            <a:endParaRPr lang="en-US" dirty="0"/>
          </a:p>
          <a:p>
            <a:pPr lvl="8"/>
            <a:r>
              <a:rPr lang="en-US" sz="3600" dirty="0"/>
              <a:t>CSE II@ AWS Startup in Florida</a:t>
            </a:r>
          </a:p>
          <a:p>
            <a:pPr lvl="8"/>
            <a:endParaRPr lang="en-US" sz="3600" dirty="0"/>
          </a:p>
          <a:p>
            <a:pPr lvl="8"/>
            <a:r>
              <a:rPr lang="en-US" sz="3600" dirty="0"/>
              <a:t>Graduate Student at RIT &amp; WGU</a:t>
            </a:r>
          </a:p>
          <a:p>
            <a:pPr lvl="8"/>
            <a:endParaRPr lang="en-US" sz="3600" dirty="0"/>
          </a:p>
          <a:p>
            <a:pPr lvl="8"/>
            <a:r>
              <a:rPr lang="en-US" sz="3600" dirty="0" err="1"/>
              <a:t>KernelCon</a:t>
            </a:r>
            <a:r>
              <a:rPr lang="en-US" sz="3600" dirty="0"/>
              <a:t> 2019 was my first Hacker Convention!</a:t>
            </a:r>
          </a:p>
          <a:p>
            <a:pPr lvl="8"/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ith a tattoo on his arm&#10;&#10;Description automatically generated with low confidence">
            <a:extLst>
              <a:ext uri="{FF2B5EF4-FFF2-40B4-BE49-F238E27FC236}">
                <a16:creationId xmlns:a16="http://schemas.microsoft.com/office/drawing/2014/main" id="{3226FBD2-764F-4650-8C1F-2987D30CD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2" y="1339786"/>
            <a:ext cx="3447941" cy="352829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F225A11-C1B1-4A90-B40A-5751C018A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3" y="5849780"/>
            <a:ext cx="331334" cy="33133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38AA65A-8183-4E8F-A98D-99B723B73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33" y="5826541"/>
            <a:ext cx="331334" cy="33133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CF217CF-D996-49E3-841E-0C050FA44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86" y="5815832"/>
            <a:ext cx="331334" cy="331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6088D-7891-4FC8-A33D-A8B731EDB6BD}"/>
              </a:ext>
            </a:extLst>
          </p:cNvPr>
          <p:cNvSpPr txBox="1"/>
          <p:nvPr/>
        </p:nvSpPr>
        <p:spPr>
          <a:xfrm>
            <a:off x="717899" y="5803790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aaronkclark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3359B-A909-47E5-B7C9-7DF97B05DE31}"/>
              </a:ext>
            </a:extLst>
          </p:cNvPr>
          <p:cNvSpPr txBox="1"/>
          <p:nvPr/>
        </p:nvSpPr>
        <p:spPr>
          <a:xfrm>
            <a:off x="3613873" y="5815832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aaronkclark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D9B29-F891-4AC0-94EA-37C183211A9B}"/>
              </a:ext>
            </a:extLst>
          </p:cNvPr>
          <p:cNvSpPr txBox="1"/>
          <p:nvPr/>
        </p:nvSpPr>
        <p:spPr>
          <a:xfrm>
            <a:off x="6280139" y="5830057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CryptoJones</a:t>
            </a:r>
            <a:endParaRPr lang="en-US" dirty="0"/>
          </a:p>
        </p:txBody>
      </p:sp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AAAD6551-2F60-4724-B937-3D2DB58DD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41" y="5826541"/>
            <a:ext cx="331334" cy="3313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5B3C3A-C264-4FC6-BAC8-3CDBFBE9C497}"/>
              </a:ext>
            </a:extLst>
          </p:cNvPr>
          <p:cNvSpPr txBox="1"/>
          <p:nvPr/>
        </p:nvSpPr>
        <p:spPr>
          <a:xfrm>
            <a:off x="8755127" y="5826541"/>
            <a:ext cx="30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cryptojones@owasp.org</a:t>
            </a:r>
          </a:p>
        </p:txBody>
      </p:sp>
    </p:spTree>
    <p:extLst>
      <p:ext uri="{BB962C8B-B14F-4D97-AF65-F5344CB8AC3E}">
        <p14:creationId xmlns:p14="http://schemas.microsoft.com/office/powerpoint/2010/main" val="358552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817D-1768-4DC1-BF38-FBE15BE6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non-volatile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DA8D-EA73-46D5-BF8B-BFDC72B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In addition to RAM contents volatile information includes current open files, network connections, logged in users, etc.</a:t>
            </a:r>
          </a:p>
        </p:txBody>
      </p:sp>
    </p:spTree>
    <p:extLst>
      <p:ext uri="{BB962C8B-B14F-4D97-AF65-F5344CB8AC3E}">
        <p14:creationId xmlns:p14="http://schemas.microsoft.com/office/powerpoint/2010/main" val="210966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Blockers to prevent modification of subject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49891" y="1641522"/>
            <a:ext cx="11336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 Write Blocker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EnCase </a:t>
            </a:r>
            <a:r>
              <a:rPr lang="en-US" sz="2800" dirty="0" err="1"/>
              <a:t>FastBloc</a:t>
            </a:r>
            <a:r>
              <a:rPr lang="en-US" sz="2800" dirty="0"/>
              <a:t>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SAFE Block Win8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Unix utility 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C8D7-3E7B-449C-9385-FDC589E854AB}"/>
              </a:ext>
            </a:extLst>
          </p:cNvPr>
          <p:cNvSpPr txBox="1"/>
          <p:nvPr/>
        </p:nvSpPr>
        <p:spPr>
          <a:xfrm>
            <a:off x="136283" y="4212477"/>
            <a:ext cx="11809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Hardware Write Blocker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H/W Bridge that connects evidence disk with Forensics 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fastBloc</a:t>
            </a:r>
            <a:r>
              <a:rPr lang="en-US" sz="2800" dirty="0"/>
              <a:t>, </a:t>
            </a:r>
            <a:r>
              <a:rPr lang="en-US" sz="2800" dirty="0" err="1"/>
              <a:t>UltraBlock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Guidance Software Forensic Bridge (T8u, T35u, T6es,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74A94-0BE0-4ACB-A7DC-2016369A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50" y="1342263"/>
            <a:ext cx="598253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3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Drive Imaging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Bitstream copy gets every single bit on Hard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FTK Imager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High-Speed Hardware Imagers (The best)</a:t>
            </a:r>
            <a:br>
              <a:rPr lang="en-US" sz="2800" dirty="0"/>
            </a:br>
            <a:r>
              <a:rPr lang="en-US" sz="2800" dirty="0"/>
              <a:t>	Tableau series for example[1]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Unix utility 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21153-AF8E-4489-A3A6-DDA5E62895A2}"/>
              </a:ext>
            </a:extLst>
          </p:cNvPr>
          <p:cNvSpPr txBox="1"/>
          <p:nvPr/>
        </p:nvSpPr>
        <p:spPr>
          <a:xfrm>
            <a:off x="6483928" y="628453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[1] TD2u Informational and Setup (opentext.com)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5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/>
              <a:t>Windows Forensics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holding, person, indoor, hand&#10;&#10;Description automatically generated">
            <a:extLst>
              <a:ext uri="{FF2B5EF4-FFF2-40B4-BE49-F238E27FC236}">
                <a16:creationId xmlns:a16="http://schemas.microsoft.com/office/drawing/2014/main" id="{B7E8647A-1BEF-4CBE-BE73-34A39E3F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0" y="2557983"/>
            <a:ext cx="3984000" cy="2988000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000" y="3677657"/>
            <a:ext cx="2988000" cy="2988000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CAC7399-C5A0-4AE9-9566-241747485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59" y="2370259"/>
            <a:ext cx="3175724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For RAM use tools (Helix Pro, </a:t>
            </a:r>
            <a:r>
              <a:rPr lang="en-US" sz="2800" dirty="0" err="1">
                <a:solidFill>
                  <a:schemeClr val="tx1"/>
                </a:solidFill>
              </a:rPr>
              <a:t>MemoryDD</a:t>
            </a:r>
            <a:r>
              <a:rPr lang="en-US" sz="2800" dirty="0">
                <a:solidFill>
                  <a:schemeClr val="tx1"/>
                </a:solidFill>
              </a:rPr>
              <a:t>, FTK Imager, Live Ram Capture, </a:t>
            </a:r>
            <a:r>
              <a:rPr lang="en-US" sz="2800" dirty="0" err="1">
                <a:solidFill>
                  <a:schemeClr val="tx1"/>
                </a:solidFill>
              </a:rPr>
              <a:t>WindowsScope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Network connections (Netstat,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Processes (</a:t>
            </a:r>
            <a:r>
              <a:rPr lang="en-US" sz="2800" dirty="0" err="1">
                <a:solidFill>
                  <a:schemeClr val="tx1"/>
                </a:solidFill>
              </a:rPr>
              <a:t>Psinfo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Pstools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Loaded DLLs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Windows Registry</a:t>
            </a:r>
          </a:p>
        </p:txBody>
      </p:sp>
    </p:spTree>
    <p:extLst>
      <p:ext uri="{BB962C8B-B14F-4D97-AF65-F5344CB8AC3E}">
        <p14:creationId xmlns:p14="http://schemas.microsoft.com/office/powerpoint/2010/main" val="105395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212" y="4930865"/>
            <a:ext cx="9072511" cy="1055129"/>
          </a:xfrm>
        </p:spPr>
        <p:txBody>
          <a:bodyPr>
            <a:normAutofit/>
          </a:bodyPr>
          <a:lstStyle/>
          <a:p>
            <a:r>
              <a:rPr lang="en-US" dirty="0"/>
              <a:t>Anti-Digital Forensics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" y="236392"/>
            <a:ext cx="2558103" cy="2558103"/>
          </a:xfrm>
          <a:prstGeom prst="rect">
            <a:avLst/>
          </a:prstGeom>
        </p:spPr>
      </p:pic>
      <p:pic>
        <p:nvPicPr>
          <p:cNvPr id="4" name="Picture 3" descr="A picture containing text, toy, bunch, several&#10;&#10;Description automatically generated">
            <a:extLst>
              <a:ext uri="{FF2B5EF4-FFF2-40B4-BE49-F238E27FC236}">
                <a16:creationId xmlns:a16="http://schemas.microsoft.com/office/drawing/2014/main" id="{A34DA5B2-D712-4524-80B6-4685C476E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491006"/>
            <a:ext cx="6807468" cy="31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Anti-Digital Forensics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Designed to thwart discovery of information about activities on system or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Manipulate, erase, or obfuscate digital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its examination difficult, time consuming, or practically  impossible</a:t>
            </a:r>
          </a:p>
        </p:txBody>
      </p:sp>
    </p:spTree>
    <p:extLst>
      <p:ext uri="{BB962C8B-B14F-4D97-AF65-F5344CB8AC3E}">
        <p14:creationId xmlns:p14="http://schemas.microsoft.com/office/powerpoint/2010/main" val="419260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Disk Encryption (FDE)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24953" y="1530000"/>
            <a:ext cx="1133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Makes entire drive practically unreadable outside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Cold-boot attack can potentially extract encryption keys from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Foolproof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E6A60E0D-40B6-4D58-939A-53854AE0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72" y="2865224"/>
            <a:ext cx="5120000" cy="31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Timestamps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Timestomp</a:t>
            </a:r>
            <a:r>
              <a:rPr lang="en-US" sz="2800" dirty="0"/>
              <a:t> – Change MACE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Touch (*nix)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SetMACE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Disable Timestamps (Prefetch)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Disable Timestamps (Last Access Time) Windows</a:t>
            </a:r>
          </a:p>
        </p:txBody>
      </p:sp>
    </p:spTree>
    <p:extLst>
      <p:ext uri="{BB962C8B-B14F-4D97-AF65-F5344CB8AC3E}">
        <p14:creationId xmlns:p14="http://schemas.microsoft.com/office/powerpoint/2010/main" val="368664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Routing / VPNs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2220-66DF-4A04-8C49-CCF2A1C4B603}"/>
              </a:ext>
            </a:extLst>
          </p:cNvPr>
          <p:cNvSpPr txBox="1"/>
          <p:nvPr/>
        </p:nvSpPr>
        <p:spPr>
          <a:xfrm>
            <a:off x="233266" y="2164775"/>
            <a:ext cx="11336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counter ISP network forensics/history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fool proof (outside the scope of this course)</a:t>
            </a:r>
          </a:p>
        </p:txBody>
      </p:sp>
    </p:spTree>
    <p:extLst>
      <p:ext uri="{BB962C8B-B14F-4D97-AF65-F5344CB8AC3E}">
        <p14:creationId xmlns:p14="http://schemas.microsoft.com/office/powerpoint/2010/main" val="22093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385" y="448056"/>
            <a:ext cx="9072511" cy="3401568"/>
          </a:xfrm>
        </p:spPr>
        <p:txBody>
          <a:bodyPr>
            <a:normAutofit/>
          </a:bodyPr>
          <a:lstStyle/>
          <a:p>
            <a:r>
              <a:rPr lang="en-US" dirty="0"/>
              <a:t>Forensics 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7A33-0257-432F-BC56-99F351B88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60" y="5040583"/>
            <a:ext cx="5790521" cy="14813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2"/>
                </a:solidFill>
              </a:rPr>
              <a:t>What, Who, How, &amp; Why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" y="147895"/>
            <a:ext cx="2558103" cy="255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62DD2-E1B9-433F-B3B0-2A786D535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98" y="646946"/>
            <a:ext cx="3402981" cy="1918974"/>
          </a:xfrm>
          <a:prstGeom prst="rect">
            <a:avLst/>
          </a:prstGeom>
        </p:spPr>
      </p:pic>
      <p:pic>
        <p:nvPicPr>
          <p:cNvPr id="8" name="Picture 7" descr="A picture containing text, indoor, computer, person&#10;&#10;Description automatically generated">
            <a:extLst>
              <a:ext uri="{FF2B5EF4-FFF2-40B4-BE49-F238E27FC236}">
                <a16:creationId xmlns:a16="http://schemas.microsoft.com/office/drawing/2014/main" id="{2516FBF4-335B-4623-8363-34FD03421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0" y="506868"/>
            <a:ext cx="2593314" cy="2199130"/>
          </a:xfrm>
          <a:prstGeom prst="rect">
            <a:avLst/>
          </a:prstGeom>
        </p:spPr>
      </p:pic>
      <p:pic>
        <p:nvPicPr>
          <p:cNvPr id="10" name="Picture 9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7C35B09D-BB76-4C28-870B-DD2FEC0FE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28" y="422629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2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65" y="4930865"/>
            <a:ext cx="9072511" cy="1055129"/>
          </a:xfrm>
        </p:spPr>
        <p:txBody>
          <a:bodyPr>
            <a:normAutofit/>
          </a:bodyPr>
          <a:lstStyle/>
          <a:p>
            <a:r>
              <a:rPr lang="en-US" dirty="0"/>
              <a:t>Software Tools Recap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" y="236392"/>
            <a:ext cx="2558103" cy="2558103"/>
          </a:xfrm>
          <a:prstGeom prst="rect">
            <a:avLst/>
          </a:prstGeom>
        </p:spPr>
      </p:pic>
      <p:pic>
        <p:nvPicPr>
          <p:cNvPr id="4" name="Picture 3" descr="A picture containing carpenter's kit, tool&#10;&#10;Description automatically generated">
            <a:extLst>
              <a:ext uri="{FF2B5EF4-FFF2-40B4-BE49-F238E27FC236}">
                <a16:creationId xmlns:a16="http://schemas.microsoft.com/office/drawing/2014/main" id="{EA892F2C-ECE4-4442-8EDB-AD1A925AC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62" y="340584"/>
            <a:ext cx="3456214" cy="34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Workstation (SANS)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>
                <a:solidFill>
                  <a:schemeClr val="tx1"/>
                </a:solidFill>
              </a:rPr>
              <a:t>Live distro based on Ubuntu</a:t>
            </a:r>
          </a:p>
          <a:p>
            <a:pPr marL="1944" indent="0">
              <a:buNone/>
            </a:pPr>
            <a:r>
              <a:rPr lang="en-US" dirty="0">
                <a:solidFill>
                  <a:schemeClr val="tx1"/>
                </a:solidFill>
              </a:rPr>
              <a:t>Contains: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Sleuth Kit (file system analysis tools)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Plaso</a:t>
            </a:r>
            <a:r>
              <a:rPr lang="en-US" dirty="0">
                <a:solidFill>
                  <a:schemeClr val="tx1"/>
                </a:solidFill>
              </a:rPr>
              <a:t> and log2timeline (timeline generation tool)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ssdeep</a:t>
            </a:r>
            <a:r>
              <a:rPr lang="en-US" dirty="0">
                <a:solidFill>
                  <a:schemeClr val="tx1"/>
                </a:solidFill>
              </a:rPr>
              <a:t> &amp; md5deep (hashing tools)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Foremost/Scalpel (file carving)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Volatility Framework (memory analysis)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Autopsy (GUI front-end for </a:t>
            </a:r>
            <a:r>
              <a:rPr lang="en-US" dirty="0" err="1">
                <a:solidFill>
                  <a:schemeClr val="tx1"/>
                </a:solidFill>
              </a:rPr>
              <a:t>Sleuthkit</a:t>
            </a:r>
            <a:r>
              <a:rPr lang="en-US" dirty="0">
                <a:solidFill>
                  <a:schemeClr val="tx1"/>
                </a:solidFill>
              </a:rPr>
              <a:t>)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https://www.sans.org/tools/sift-workstation/</a:t>
            </a:r>
          </a:p>
        </p:txBody>
      </p:sp>
    </p:spTree>
    <p:extLst>
      <p:ext uri="{BB962C8B-B14F-4D97-AF65-F5344CB8AC3E}">
        <p14:creationId xmlns:p14="http://schemas.microsoft.com/office/powerpoint/2010/main" val="1407740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Linux Memory Extractor (Like </a:t>
            </a:r>
            <a:r>
              <a:rPr lang="en-US" sz="3600" dirty="0" err="1">
                <a:solidFill>
                  <a:schemeClr val="tx1"/>
                </a:solidFill>
              </a:rPr>
              <a:t>Fmem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Uses kernel module to extract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Can then be passed off to volatility for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https://github.com/504ensicsLabs/LiME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Volatility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Used for RAM </a:t>
            </a:r>
            <a:r>
              <a:rPr lang="en-US" sz="2400" dirty="0" err="1">
                <a:solidFill>
                  <a:schemeClr val="tx1"/>
                </a:solidFill>
              </a:rPr>
              <a:t>Extractration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Supports Windows, Linux, and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V3 re-written in python and made open-source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https://www.volatilityfoundation.org/releases</a:t>
            </a:r>
          </a:p>
        </p:txBody>
      </p:sp>
    </p:spTree>
    <p:extLst>
      <p:ext uri="{BB962C8B-B14F-4D97-AF65-F5344CB8AC3E}">
        <p14:creationId xmlns:p14="http://schemas.microsoft.com/office/powerpoint/2010/main" val="3419058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FTK Imager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735200"/>
            <a:ext cx="11952515" cy="3783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Made by </a:t>
            </a:r>
            <a:r>
              <a:rPr lang="en-US" sz="2400" dirty="0" err="1">
                <a:solidFill>
                  <a:schemeClr val="tx1"/>
                </a:solidFill>
              </a:rPr>
              <a:t>AccessData</a:t>
            </a:r>
            <a:r>
              <a:rPr lang="en-US" sz="2400" dirty="0">
                <a:solidFill>
                  <a:schemeClr val="tx1"/>
                </a:solidFill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stand-alone disk imager that also comes as part of the Forensics Tool Kit (FTK)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Calculates hashes in both MD5 and SHA1 (Non-repudiation)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https://accessdata.com/products-services/forensic-toolkit-ftk</a:t>
            </a:r>
          </a:p>
        </p:txBody>
      </p:sp>
    </p:spTree>
    <p:extLst>
      <p:ext uri="{BB962C8B-B14F-4D97-AF65-F5344CB8AC3E}">
        <p14:creationId xmlns:p14="http://schemas.microsoft.com/office/powerpoint/2010/main" val="885433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Original Free Memory Extraction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still find version 2008R1.iso on the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Version 3 went paid (PRO) and (ENT)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Can’t buy product anymore (Site doesn’t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http://www.e-fense.com/h3</a:t>
            </a:r>
          </a:p>
        </p:txBody>
      </p:sp>
    </p:spTree>
    <p:extLst>
      <p:ext uri="{BB962C8B-B14F-4D97-AF65-F5344CB8AC3E}">
        <p14:creationId xmlns:p14="http://schemas.microsoft.com/office/powerpoint/2010/main" val="1821864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Fense</a:t>
            </a:r>
            <a:r>
              <a:rPr lang="en-US" dirty="0"/>
              <a:t> Live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Acquires volatile from a system onto a USB thumb drive with Live Response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Built on Helix 3 Enterprise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http://www.e-fense.com/live-response.php</a:t>
            </a:r>
          </a:p>
        </p:txBody>
      </p:sp>
    </p:spTree>
    <p:extLst>
      <p:ext uri="{BB962C8B-B14F-4D97-AF65-F5344CB8AC3E}">
        <p14:creationId xmlns:p14="http://schemas.microsoft.com/office/powerpoint/2010/main" val="377614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Range of paid tools that do digital forensics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The benefit of this tool is it does memory/file analysis OVER the network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https://www.f-response.com/software/productmatrix</a:t>
            </a:r>
          </a:p>
        </p:txBody>
      </p:sp>
    </p:spTree>
    <p:extLst>
      <p:ext uri="{BB962C8B-B14F-4D97-AF65-F5344CB8AC3E}">
        <p14:creationId xmlns:p14="http://schemas.microsoft.com/office/powerpoint/2010/main" val="2896413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12D5A0-6915-47FF-A764-ADBDE3232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SluethKit + Autopsy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2CDDF0-CD08-464B-BDF2-99804F95D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3" b="-3"/>
          <a:stretch/>
        </p:blipFill>
        <p:spPr>
          <a:xfrm>
            <a:off x="449999" y="2059201"/>
            <a:ext cx="2625051" cy="3898802"/>
          </a:xfrm>
          <a:custGeom>
            <a:avLst/>
            <a:gdLst/>
            <a:ahLst/>
            <a:cxnLst/>
            <a:rect l="l" t="t" r="r" b="b"/>
            <a:pathLst>
              <a:path w="2625051" h="3898802">
                <a:moveTo>
                  <a:pt x="0" y="0"/>
                </a:moveTo>
                <a:lnTo>
                  <a:pt x="2625051" y="1"/>
                </a:lnTo>
                <a:lnTo>
                  <a:pt x="2625051" y="3898802"/>
                </a:lnTo>
                <a:lnTo>
                  <a:pt x="0" y="389880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BE34901D-B8AB-46C3-B2D8-ECE9838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4" r="13586" b="-2"/>
          <a:stretch/>
        </p:blipFill>
        <p:spPr>
          <a:xfrm>
            <a:off x="3255051" y="2059202"/>
            <a:ext cx="2625051" cy="3898802"/>
          </a:xfrm>
          <a:custGeom>
            <a:avLst/>
            <a:gdLst/>
            <a:ahLst/>
            <a:cxnLst/>
            <a:rect l="l" t="t" r="r" b="b"/>
            <a:pathLst>
              <a:path w="2625051" h="3898802">
                <a:moveTo>
                  <a:pt x="1" y="0"/>
                </a:moveTo>
                <a:lnTo>
                  <a:pt x="2625051" y="0"/>
                </a:lnTo>
                <a:lnTo>
                  <a:pt x="2625051" y="3898802"/>
                </a:lnTo>
                <a:lnTo>
                  <a:pt x="0" y="3898801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89C0A9-EF21-4CDB-B4CF-1A0BFED8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Free/</a:t>
            </a:r>
            <a:r>
              <a:rPr lang="en-US" sz="2400" dirty="0" err="1">
                <a:solidFill>
                  <a:schemeClr val="tx1"/>
                </a:solidFill>
              </a:rPr>
              <a:t>OpenSource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SleuthKit is the command line tools that allow you to analyze disk images and recover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Autopsy is the GUI Frontend for </a:t>
            </a:r>
            <a:r>
              <a:rPr lang="en-US" sz="2400" dirty="0" err="1">
                <a:solidFill>
                  <a:schemeClr val="tx1"/>
                </a:solidFill>
              </a:rPr>
              <a:t>Sleuthkit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https://www.sleuthkit.org/index.php</a:t>
            </a:r>
          </a:p>
        </p:txBody>
      </p:sp>
    </p:spTree>
    <p:extLst>
      <p:ext uri="{BB962C8B-B14F-4D97-AF65-F5344CB8AC3E}">
        <p14:creationId xmlns:p14="http://schemas.microsoft.com/office/powerpoint/2010/main" val="3850165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Freeware Console Program that does Data Carving and File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http://foremost.sourceforge.net/</a:t>
            </a:r>
          </a:p>
          <a:p>
            <a:pPr marL="1944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forensics?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• “Gathering and analyzing data in a manner as free from distortion or bias as possible to reconstruct data or what has happened in the past on a system”</a:t>
            </a:r>
          </a:p>
          <a:p>
            <a:pPr marL="1944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--Farmer and </a:t>
            </a:r>
            <a:r>
              <a:rPr lang="en-US" sz="2400" dirty="0" err="1">
                <a:solidFill>
                  <a:schemeClr val="tx2"/>
                </a:solidFill>
              </a:rPr>
              <a:t>Venema</a:t>
            </a:r>
            <a:r>
              <a:rPr lang="en-US" sz="2400" dirty="0">
                <a:solidFill>
                  <a:schemeClr val="tx2"/>
                </a:solidFill>
              </a:rPr>
              <a:t>, 1999**</a:t>
            </a:r>
          </a:p>
          <a:p>
            <a:pPr marL="1944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1944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• A science and process of collecting, preserving, analyzing and reporting legally admissible evidence to court</a:t>
            </a:r>
          </a:p>
        </p:txBody>
      </p:sp>
    </p:spTree>
    <p:extLst>
      <p:ext uri="{BB962C8B-B14F-4D97-AF65-F5344CB8AC3E}">
        <p14:creationId xmlns:p14="http://schemas.microsoft.com/office/powerpoint/2010/main" val="919811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MoonSols</a:t>
            </a:r>
            <a:r>
              <a:rPr lang="en-US" dirty="0"/>
              <a:t>’ </a:t>
            </a:r>
            <a:r>
              <a:rPr lang="en-US" dirty="0" err="1"/>
              <a:t>Dumpit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Free version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Memory Dump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Can’t find a link for it</a:t>
            </a:r>
          </a:p>
        </p:txBody>
      </p:sp>
    </p:spTree>
    <p:extLst>
      <p:ext uri="{BB962C8B-B14F-4D97-AF65-F5344CB8AC3E}">
        <p14:creationId xmlns:p14="http://schemas.microsoft.com/office/powerpoint/2010/main" val="1764979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Stand-Alone Memory Extraction tool from EnCase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Included in Helix</a:t>
            </a:r>
          </a:p>
        </p:txBody>
      </p:sp>
    </p:spTree>
    <p:extLst>
      <p:ext uri="{BB962C8B-B14F-4D97-AF65-F5344CB8AC3E}">
        <p14:creationId xmlns:p14="http://schemas.microsoft.com/office/powerpoint/2010/main" val="3652028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Redline (FireEye)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Freeware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Thoroughly audit and collect all running processes and drivers from memory, file-system metadata, registry data, event logs, network information, services, tasks and web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Analyze and view imported audit data, including the ability to filter results around a given timeframe using </a:t>
            </a:r>
            <a:r>
              <a:rPr lang="en-US" dirty="0" err="1">
                <a:solidFill>
                  <a:schemeClr val="tx1"/>
                </a:solidFill>
              </a:rPr>
              <a:t>Redline’s</a:t>
            </a:r>
            <a:r>
              <a:rPr lang="en-US" dirty="0">
                <a:solidFill>
                  <a:schemeClr val="tx1"/>
                </a:solidFill>
              </a:rPr>
              <a:t> Timeline functionality with the </a:t>
            </a:r>
            <a:r>
              <a:rPr lang="en-US" dirty="0" err="1">
                <a:solidFill>
                  <a:schemeClr val="tx1"/>
                </a:solidFill>
              </a:rPr>
              <a:t>TimeWrinkle</a:t>
            </a:r>
            <a:r>
              <a:rPr lang="en-US" dirty="0">
                <a:solidFill>
                  <a:schemeClr val="tx1"/>
                </a:solidFill>
              </a:rPr>
              <a:t>™ and </a:t>
            </a:r>
            <a:r>
              <a:rPr lang="en-US" dirty="0" err="1">
                <a:solidFill>
                  <a:schemeClr val="tx1"/>
                </a:solidFill>
              </a:rPr>
              <a:t>TimeCrunch</a:t>
            </a:r>
            <a:r>
              <a:rPr lang="en-US" dirty="0">
                <a:solidFill>
                  <a:schemeClr val="tx1"/>
                </a:solidFill>
              </a:rPr>
              <a:t>™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Streamline memory analysis with a proven workflow for analyzing malware based on relative priority.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 Indicators of Compromise (IOC) analysis. Supplied with a set of IOCs, the Redline Portable Agent is automatically configured to gather the data required to perform the IOC analysis and an IOC hit result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https://www.fireeye.com/services/freeware/redline.html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4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D34-2BEE-4EF3-851F-8F74152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Rekall</a:t>
            </a:r>
            <a:r>
              <a:rPr lang="en-US" dirty="0"/>
              <a:t> Memory Forensics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35DD-D39A-4E93-A848-F6C54214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Started out as memory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Ballooned into entire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https://github.com/google/rekall</a:t>
            </a:r>
          </a:p>
        </p:txBody>
      </p:sp>
    </p:spTree>
    <p:extLst>
      <p:ext uri="{BB962C8B-B14F-4D97-AF65-F5344CB8AC3E}">
        <p14:creationId xmlns:p14="http://schemas.microsoft.com/office/powerpoint/2010/main" val="456129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95E-EE6E-472E-B45B-B8080F3A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65" y="4930865"/>
            <a:ext cx="9072511" cy="1055129"/>
          </a:xfrm>
        </p:spPr>
        <p:txBody>
          <a:bodyPr>
            <a:normAutofit/>
          </a:bodyPr>
          <a:lstStyle/>
          <a:p>
            <a:r>
              <a:rPr lang="en-US" dirty="0"/>
              <a:t>Forensics Conclusion:</a:t>
            </a:r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58A6A5-165A-4251-B1DA-7178A54A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" y="236392"/>
            <a:ext cx="2558103" cy="2558103"/>
          </a:xfrm>
          <a:prstGeom prst="rect">
            <a:avLst/>
          </a:prstGeom>
        </p:spPr>
      </p:pic>
      <p:pic>
        <p:nvPicPr>
          <p:cNvPr id="5" name="Picture 4" descr="A picture containing text, monitor, screen, black&#10;&#10;Description automatically generated">
            <a:extLst>
              <a:ext uri="{FF2B5EF4-FFF2-40B4-BE49-F238E27FC236}">
                <a16:creationId xmlns:a16="http://schemas.microsoft.com/office/drawing/2014/main" id="{29863205-3DB0-451F-AE1D-0F0E6C138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47" y="569822"/>
            <a:ext cx="5238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33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ProTips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Always have your OWN tool sets 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Assume you are dealing with a compromised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Run tools from your own USB or device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Save the output outside of the compromised system</a:t>
            </a:r>
          </a:p>
        </p:txBody>
      </p:sp>
    </p:spTree>
    <p:extLst>
      <p:ext uri="{BB962C8B-B14F-4D97-AF65-F5344CB8AC3E}">
        <p14:creationId xmlns:p14="http://schemas.microsoft.com/office/powerpoint/2010/main" val="4062954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ProTips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If you have a copy of volatile memory pull the power cord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1"/>
                </a:solidFill>
              </a:rPr>
              <a:t>Cleaning shutting down a system may trigger scripts or programs to delete traces of a system compromise</a:t>
            </a:r>
          </a:p>
        </p:txBody>
      </p:sp>
    </p:spTree>
    <p:extLst>
      <p:ext uri="{BB962C8B-B14F-4D97-AF65-F5344CB8AC3E}">
        <p14:creationId xmlns:p14="http://schemas.microsoft.com/office/powerpoint/2010/main" val="2147626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ProTips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		ALWAYS!!!</a:t>
            </a:r>
          </a:p>
          <a:p>
            <a:pPr marL="1944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use a write blocker</a:t>
            </a:r>
          </a:p>
        </p:txBody>
      </p:sp>
    </p:spTree>
    <p:extLst>
      <p:ext uri="{BB962C8B-B14F-4D97-AF65-F5344CB8AC3E}">
        <p14:creationId xmlns:p14="http://schemas.microsoft.com/office/powerpoint/2010/main" val="3939853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ProTips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944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WIPE THE DRIVE BEFORE</a:t>
            </a:r>
          </a:p>
          <a:p>
            <a:pPr marL="1944" indent="0">
              <a:buNone/>
            </a:pPr>
            <a:r>
              <a:rPr lang="en-US" sz="10400" dirty="0">
                <a:solidFill>
                  <a:schemeClr val="tx1"/>
                </a:solidFill>
              </a:rPr>
              <a:t> </a:t>
            </a:r>
            <a:r>
              <a:rPr lang="en-US" sz="4700" dirty="0">
                <a:solidFill>
                  <a:schemeClr val="tx1"/>
                </a:solidFill>
              </a:rPr>
              <a:t>you write forensics data to it</a:t>
            </a:r>
            <a:endParaRPr lang="en-US" sz="10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49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346-0D1D-4A9F-83C7-F45F4C72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2129-FAB0-400A-8E70-6F0CB0F2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 algn="ctr">
              <a:buNone/>
            </a:pPr>
            <a:r>
              <a:rPr lang="en-US" sz="166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98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steps in Digital Forensics?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solidFill>
                  <a:schemeClr val="tx2"/>
                </a:solidFill>
              </a:rPr>
              <a:t>Collect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solidFill>
                  <a:schemeClr val="tx2"/>
                </a:solidFill>
              </a:rPr>
              <a:t>Preserve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solidFill>
                  <a:schemeClr val="tx2"/>
                </a:solidFill>
              </a:rPr>
              <a:t>Analyze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400" dirty="0">
                <a:solidFill>
                  <a:schemeClr val="tx2"/>
                </a:solidFill>
              </a:rPr>
              <a:t>Present (report)</a:t>
            </a:r>
          </a:p>
        </p:txBody>
      </p:sp>
    </p:spTree>
    <p:extLst>
      <p:ext uri="{BB962C8B-B14F-4D97-AF65-F5344CB8AC3E}">
        <p14:creationId xmlns:p14="http://schemas.microsoft.com/office/powerpoint/2010/main" val="336488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Computer Forensics (*nix, Windows,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(Includes Memory Forensics)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Mobile Device Forensics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Network Forensics</a:t>
            </a:r>
          </a:p>
        </p:txBody>
      </p:sp>
    </p:spTree>
    <p:extLst>
      <p:ext uri="{BB962C8B-B14F-4D97-AF65-F5344CB8AC3E}">
        <p14:creationId xmlns:p14="http://schemas.microsoft.com/office/powerpoint/2010/main" val="2841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forensics?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27" y="2808221"/>
            <a:ext cx="11293200" cy="3783013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Tools Pioneered by Dan Farmer and </a:t>
            </a:r>
            <a:r>
              <a:rPr lang="en-US" sz="3200" dirty="0" err="1">
                <a:solidFill>
                  <a:schemeClr val="tx2"/>
                </a:solidFill>
              </a:rPr>
              <a:t>Wietse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Venema</a:t>
            </a:r>
            <a:endParaRPr lang="en-US" sz="3200" dirty="0">
              <a:solidFill>
                <a:schemeClr val="tx2"/>
              </a:solidFill>
            </a:endParaRPr>
          </a:p>
          <a:p>
            <a:pPr marL="1944" indent="0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1944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They first released “The Coroner’s Toolkit” (TCT) for a Computer Forensics Analysis class in August 1999</a:t>
            </a:r>
          </a:p>
        </p:txBody>
      </p:sp>
      <p:pic>
        <p:nvPicPr>
          <p:cNvPr id="5" name="Picture 4" descr="A person with long hair smiling&#10;&#10;Description automatically generated with low confidence">
            <a:extLst>
              <a:ext uri="{FF2B5EF4-FFF2-40B4-BE49-F238E27FC236}">
                <a16:creationId xmlns:a16="http://schemas.microsoft.com/office/drawing/2014/main" id="{959D8AFE-4E5A-4413-915A-7DFC2A40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69" y="1319781"/>
            <a:ext cx="1117600" cy="1488440"/>
          </a:xfrm>
          <a:prstGeom prst="rect">
            <a:avLst/>
          </a:prstGeom>
        </p:spPr>
      </p:pic>
      <p:pic>
        <p:nvPicPr>
          <p:cNvPr id="7" name="Picture 6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02AC81F7-319E-4081-AB16-0A6BD26B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86" y="1319781"/>
            <a:ext cx="1190625" cy="15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forensics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02" y="3503051"/>
            <a:ext cx="11873422" cy="4673651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Computer Security experts who serve as “expert witnesses”: </a:t>
            </a:r>
          </a:p>
          <a:p>
            <a:pPr marL="451944" lvl="1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• follow the procedures of the court</a:t>
            </a:r>
          </a:p>
          <a:p>
            <a:pPr marL="451944" lvl="1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• testify on the scientific basis of findings, analyses, and conclusions</a:t>
            </a:r>
          </a:p>
          <a:p>
            <a:pPr marL="451944" lvl="1" indent="0">
              <a:buNone/>
            </a:pPr>
            <a:r>
              <a:rPr lang="en-US" sz="2600" dirty="0">
                <a:solidFill>
                  <a:schemeClr val="tx2"/>
                </a:solidFill>
              </a:rPr>
              <a:t>• demonstrate the scientific knowledge associated within DF</a:t>
            </a:r>
          </a:p>
        </p:txBody>
      </p:sp>
      <p:pic>
        <p:nvPicPr>
          <p:cNvPr id="6" name="Picture 5" descr="A picture containing person, dining table&#10;&#10;Description automatically generated">
            <a:extLst>
              <a:ext uri="{FF2B5EF4-FFF2-40B4-BE49-F238E27FC236}">
                <a16:creationId xmlns:a16="http://schemas.microsoft.com/office/drawing/2014/main" id="{A2B9F8B4-1DD8-4DBA-ADD3-BB124A2A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11" y="388800"/>
            <a:ext cx="4704139" cy="26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ED0-CF4D-45A8-8035-7DC36035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628-0CF9-4327-9E01-CD9355FC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Document everything (establish chain of custody)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Use write-blockers *legal evidence is required to be tamper-free*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Acquire VOLITILE Forensic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Acquire NON-VOLITILE Forensic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Preserve Forensic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Analyze the copy of Forensic data, original goes into evidence 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Write the report (If it was fun, everyone would do it)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Testify in court</a:t>
            </a:r>
          </a:p>
        </p:txBody>
      </p:sp>
    </p:spTree>
    <p:extLst>
      <p:ext uri="{BB962C8B-B14F-4D97-AF65-F5344CB8AC3E}">
        <p14:creationId xmlns:p14="http://schemas.microsoft.com/office/powerpoint/2010/main" val="98839858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1575</Words>
  <Application>Microsoft Office PowerPoint</Application>
  <PresentationFormat>Widescreen</PresentationFormat>
  <Paragraphs>223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 Light</vt:lpstr>
      <vt:lpstr>Consolas</vt:lpstr>
      <vt:lpstr>Courier New</vt:lpstr>
      <vt:lpstr>Sagona Book</vt:lpstr>
      <vt:lpstr>Univers</vt:lpstr>
      <vt:lpstr>Wingdings</vt:lpstr>
      <vt:lpstr>ThinLineVTI</vt:lpstr>
      <vt:lpstr>Digital Forensics [Braindump]</vt:lpstr>
      <vt:lpstr>CryptoJones (aaronkclark)</vt:lpstr>
      <vt:lpstr>Forensics Introduction:</vt:lpstr>
      <vt:lpstr>What is forensics?</vt:lpstr>
      <vt:lpstr>Four steps in Digital Forensics?</vt:lpstr>
      <vt:lpstr>Types of Digital Forensics</vt:lpstr>
      <vt:lpstr>Who does forensics?</vt:lpstr>
      <vt:lpstr>Who does forensics now?</vt:lpstr>
      <vt:lpstr>How</vt:lpstr>
      <vt:lpstr>How (Continued?</vt:lpstr>
      <vt:lpstr>Why is it done?</vt:lpstr>
      <vt:lpstr>Linux/Unix Forensics:</vt:lpstr>
      <vt:lpstr>Rules of Acquisitions</vt:lpstr>
      <vt:lpstr>Acquire RAM with physical access</vt:lpstr>
      <vt:lpstr>F-Response for remote acquisition</vt:lpstr>
      <vt:lpstr>More volatile data</vt:lpstr>
      <vt:lpstr>Network connections</vt:lpstr>
      <vt:lpstr>netstat (network statistics)</vt:lpstr>
      <vt:lpstr>lsof (list open files)</vt:lpstr>
      <vt:lpstr>More non-volatile data</vt:lpstr>
      <vt:lpstr>Write Blockers to prevent modification of subject data</vt:lpstr>
      <vt:lpstr>Hard Drive Imaging </vt:lpstr>
      <vt:lpstr>Windows Forensics</vt:lpstr>
      <vt:lpstr>Volatile Data</vt:lpstr>
      <vt:lpstr>Anti-Digital Forensics</vt:lpstr>
      <vt:lpstr>Anti-Digital Forensics</vt:lpstr>
      <vt:lpstr>Full Disk Encryption (FDE)</vt:lpstr>
      <vt:lpstr>Changing Timestamps</vt:lpstr>
      <vt:lpstr>Onion Routing / VPNs</vt:lpstr>
      <vt:lpstr>Software Tools Recap</vt:lpstr>
      <vt:lpstr>SIFT Workstation (SANS)</vt:lpstr>
      <vt:lpstr>LiME</vt:lpstr>
      <vt:lpstr>Volatility</vt:lpstr>
      <vt:lpstr>FTK Imager</vt:lpstr>
      <vt:lpstr>Helix</vt:lpstr>
      <vt:lpstr>E-Fense Live Response</vt:lpstr>
      <vt:lpstr>F-Response</vt:lpstr>
      <vt:lpstr>SluethKit + Autopsy</vt:lpstr>
      <vt:lpstr>Foremost</vt:lpstr>
      <vt:lpstr>MoonSols’ Dumpit</vt:lpstr>
      <vt:lpstr>Winen</vt:lpstr>
      <vt:lpstr>Redline (FireEye)</vt:lpstr>
      <vt:lpstr> Rekall Memory Forensics Framework</vt:lpstr>
      <vt:lpstr>Forensics Conclusion:</vt:lpstr>
      <vt:lpstr>ProTips:</vt:lpstr>
      <vt:lpstr>ProTips:</vt:lpstr>
      <vt:lpstr>ProTips:</vt:lpstr>
      <vt:lpstr>ProTips: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Clark</dc:creator>
  <cp:lastModifiedBy>Aaron Clark</cp:lastModifiedBy>
  <cp:revision>15</cp:revision>
  <dcterms:created xsi:type="dcterms:W3CDTF">2021-10-12T06:19:48Z</dcterms:created>
  <dcterms:modified xsi:type="dcterms:W3CDTF">2021-10-12T13:27:40Z</dcterms:modified>
</cp:coreProperties>
</file>