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59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71F39-8DC6-40F2-B88A-8080B3227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A2AA-8C12-4C37-9684-BB23147E05E6}">
      <dgm:prSet/>
      <dgm:spPr/>
      <dgm:t>
        <a:bodyPr/>
        <a:lstStyle/>
        <a:p>
          <a:r>
            <a:rPr lang="en-US"/>
            <a:t>Aaron K. Clark</a:t>
          </a:r>
        </a:p>
      </dgm:t>
    </dgm:pt>
    <dgm:pt modelId="{0062DFD1-F5C2-44B3-A5EA-7AD326EF4173}" type="parTrans" cxnId="{2B3853D0-69CF-414E-94A1-B28C0D74E5F4}">
      <dgm:prSet/>
      <dgm:spPr/>
      <dgm:t>
        <a:bodyPr/>
        <a:lstStyle/>
        <a:p>
          <a:endParaRPr lang="en-US"/>
        </a:p>
      </dgm:t>
    </dgm:pt>
    <dgm:pt modelId="{9180F7BC-62F6-4F18-B5BF-D4EC90FED7F3}" type="sibTrans" cxnId="{2B3853D0-69CF-414E-94A1-B28C0D74E5F4}">
      <dgm:prSet/>
      <dgm:spPr/>
      <dgm:t>
        <a:bodyPr/>
        <a:lstStyle/>
        <a:p>
          <a:endParaRPr lang="en-US"/>
        </a:p>
      </dgm:t>
    </dgm:pt>
    <dgm:pt modelId="{E512EDC4-3809-4011-A475-CB5D9A5CD432}">
      <dgm:prSet/>
      <dgm:spPr/>
      <dgm:t>
        <a:bodyPr/>
        <a:lstStyle/>
        <a:p>
          <a:r>
            <a:rPr lang="en-US"/>
            <a:t>Made the Handle in 1995 (Dial-up BBS Days)</a:t>
          </a:r>
        </a:p>
      </dgm:t>
    </dgm:pt>
    <dgm:pt modelId="{DE088E21-D14C-4181-91B3-4217B6863A5E}" type="parTrans" cxnId="{C22DE1B4-835A-43A3-BB39-0C03D715656C}">
      <dgm:prSet/>
      <dgm:spPr/>
      <dgm:t>
        <a:bodyPr/>
        <a:lstStyle/>
        <a:p>
          <a:endParaRPr lang="en-US"/>
        </a:p>
      </dgm:t>
    </dgm:pt>
    <dgm:pt modelId="{E43EBB80-15DB-4707-8B7F-C1332F12B06F}" type="sibTrans" cxnId="{C22DE1B4-835A-43A3-BB39-0C03D715656C}">
      <dgm:prSet/>
      <dgm:spPr/>
      <dgm:t>
        <a:bodyPr/>
        <a:lstStyle/>
        <a:p>
          <a:endParaRPr lang="en-US"/>
        </a:p>
      </dgm:t>
    </dgm:pt>
    <dgm:pt modelId="{B258D9C8-A021-4033-9EA7-52E4ECED8BE3}">
      <dgm:prSet/>
      <dgm:spPr/>
      <dgm:t>
        <a:bodyPr/>
        <a:lstStyle/>
        <a:p>
          <a:r>
            <a:rPr lang="en-US"/>
            <a:t>Crypto == Cryptography</a:t>
          </a:r>
        </a:p>
      </dgm:t>
    </dgm:pt>
    <dgm:pt modelId="{0B898556-4DAB-456E-831D-46FEAA9F58E0}" type="parTrans" cxnId="{12D221EF-B450-4F27-9842-D79EABF0202F}">
      <dgm:prSet/>
      <dgm:spPr/>
      <dgm:t>
        <a:bodyPr/>
        <a:lstStyle/>
        <a:p>
          <a:endParaRPr lang="en-US"/>
        </a:p>
      </dgm:t>
    </dgm:pt>
    <dgm:pt modelId="{9575ACDD-9CAF-454B-B888-8998A308D00A}" type="sibTrans" cxnId="{12D221EF-B450-4F27-9842-D79EABF0202F}">
      <dgm:prSet/>
      <dgm:spPr/>
      <dgm:t>
        <a:bodyPr/>
        <a:lstStyle/>
        <a:p>
          <a:endParaRPr lang="en-US"/>
        </a:p>
      </dgm:t>
    </dgm:pt>
    <dgm:pt modelId="{884A166B-7694-44A3-BB9E-F0D72A3FDD27}">
      <dgm:prSet/>
      <dgm:spPr/>
      <dgm:t>
        <a:bodyPr/>
        <a:lstStyle/>
        <a:p>
          <a:r>
            <a:rPr lang="en-US"/>
            <a:t>Jones == Indiana Jones</a:t>
          </a:r>
        </a:p>
      </dgm:t>
    </dgm:pt>
    <dgm:pt modelId="{B4220277-9C84-458F-99D4-D34A2F27364F}" type="parTrans" cxnId="{CC332365-670E-433F-8CB3-F652032E4969}">
      <dgm:prSet/>
      <dgm:spPr/>
      <dgm:t>
        <a:bodyPr/>
        <a:lstStyle/>
        <a:p>
          <a:endParaRPr lang="en-US"/>
        </a:p>
      </dgm:t>
    </dgm:pt>
    <dgm:pt modelId="{537BDBFC-ACC1-4165-8DD1-5013437E7C69}" type="sibTrans" cxnId="{CC332365-670E-433F-8CB3-F652032E4969}">
      <dgm:prSet/>
      <dgm:spPr/>
      <dgm:t>
        <a:bodyPr/>
        <a:lstStyle/>
        <a:p>
          <a:endParaRPr lang="en-US"/>
        </a:p>
      </dgm:t>
    </dgm:pt>
    <dgm:pt modelId="{541A2F9E-A8C0-4522-B193-015B6215CD19}">
      <dgm:prSet/>
      <dgm:spPr/>
      <dgm:t>
        <a:bodyPr/>
        <a:lstStyle/>
        <a:p>
          <a:r>
            <a:rPr lang="en-US" dirty="0"/>
            <a:t>Now a Graduate Student @ RIT &amp; WGU</a:t>
          </a:r>
        </a:p>
      </dgm:t>
    </dgm:pt>
    <dgm:pt modelId="{89D6418E-EDC8-4A3E-98D0-175ADAABA929}" type="parTrans" cxnId="{9EB7BF53-A84D-4C5D-87C5-8CD032F36C4E}">
      <dgm:prSet/>
      <dgm:spPr/>
      <dgm:t>
        <a:bodyPr/>
        <a:lstStyle/>
        <a:p>
          <a:endParaRPr lang="en-US"/>
        </a:p>
      </dgm:t>
    </dgm:pt>
    <dgm:pt modelId="{B135E991-4817-41A0-BF61-4698A7416C7B}" type="sibTrans" cxnId="{9EB7BF53-A84D-4C5D-87C5-8CD032F36C4E}">
      <dgm:prSet/>
      <dgm:spPr/>
      <dgm:t>
        <a:bodyPr/>
        <a:lstStyle/>
        <a:p>
          <a:endParaRPr lang="en-US"/>
        </a:p>
      </dgm:t>
    </dgm:pt>
    <dgm:pt modelId="{0EC1AADD-AFAB-4E87-AC90-995649E6CF1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b="1" dirty="0">
            <a:solidFill>
              <a:schemeClr val="tx1"/>
            </a:solidFill>
          </a:endParaRPr>
        </a:p>
      </dgm:t>
    </dgm:pt>
    <dgm:pt modelId="{D1F92257-24C7-478F-A315-549466AE2108}" type="parTrans" cxnId="{C76C3E57-748D-4C0D-9329-74E67BB58E75}">
      <dgm:prSet/>
      <dgm:spPr/>
      <dgm:t>
        <a:bodyPr/>
        <a:lstStyle/>
        <a:p>
          <a:endParaRPr lang="en-US"/>
        </a:p>
      </dgm:t>
    </dgm:pt>
    <dgm:pt modelId="{F5640FD3-2711-45BA-8084-76DAE8D878FC}" type="sibTrans" cxnId="{C76C3E57-748D-4C0D-9329-74E67BB58E75}">
      <dgm:prSet/>
      <dgm:spPr/>
      <dgm:t>
        <a:bodyPr/>
        <a:lstStyle/>
        <a:p>
          <a:endParaRPr lang="en-US"/>
        </a:p>
      </dgm:t>
    </dgm:pt>
    <dgm:pt modelId="{8B4871C1-03E5-43D0-8EC9-89179F8155D1}">
      <dgm:prSet/>
      <dgm:spPr/>
      <dgm:t>
        <a:bodyPr/>
        <a:lstStyle/>
        <a:p>
          <a:r>
            <a:rPr lang="en-US"/>
            <a:t>linkedin.com/in/aaronkclark</a:t>
          </a:r>
        </a:p>
      </dgm:t>
    </dgm:pt>
    <dgm:pt modelId="{BBFE42CF-D91A-4806-8AD6-AE68D4A1C89B}" type="parTrans" cxnId="{DBED3D08-F1CA-4AE9-BDE5-2B34270DEAAB}">
      <dgm:prSet/>
      <dgm:spPr/>
      <dgm:t>
        <a:bodyPr/>
        <a:lstStyle/>
        <a:p>
          <a:endParaRPr lang="en-US"/>
        </a:p>
      </dgm:t>
    </dgm:pt>
    <dgm:pt modelId="{888E626A-30E8-4E4A-8361-21608DE95652}" type="sibTrans" cxnId="{DBED3D08-F1CA-4AE9-BDE5-2B34270DEAAB}">
      <dgm:prSet/>
      <dgm:spPr/>
      <dgm:t>
        <a:bodyPr/>
        <a:lstStyle/>
        <a:p>
          <a:endParaRPr lang="en-US"/>
        </a:p>
      </dgm:t>
    </dgm:pt>
    <dgm:pt modelId="{F6687684-FF4F-43DC-AAB0-9FB03CE6CE7A}">
      <dgm:prSet/>
      <dgm:spPr/>
      <dgm:t>
        <a:bodyPr/>
        <a:lstStyle/>
        <a:p>
          <a:r>
            <a:rPr lang="en-US"/>
            <a:t>twitter.com/aaronkclark</a:t>
          </a:r>
        </a:p>
      </dgm:t>
    </dgm:pt>
    <dgm:pt modelId="{39CEECC1-5B09-425E-B8F8-6B6112B32917}" type="parTrans" cxnId="{E499F8D5-0004-4991-B7F9-845BAF7CE179}">
      <dgm:prSet/>
      <dgm:spPr/>
      <dgm:t>
        <a:bodyPr/>
        <a:lstStyle/>
        <a:p>
          <a:endParaRPr lang="en-US"/>
        </a:p>
      </dgm:t>
    </dgm:pt>
    <dgm:pt modelId="{BB81D47C-6C43-486F-B63B-D1CB989D8ED8}" type="sibTrans" cxnId="{E499F8D5-0004-4991-B7F9-845BAF7CE179}">
      <dgm:prSet/>
      <dgm:spPr/>
      <dgm:t>
        <a:bodyPr/>
        <a:lstStyle/>
        <a:p>
          <a:endParaRPr lang="en-US"/>
        </a:p>
      </dgm:t>
    </dgm:pt>
    <dgm:pt modelId="{90AFBC4B-E734-4D1F-87B2-0D018F9B1433}">
      <dgm:prSet/>
      <dgm:spPr/>
      <dgm:t>
        <a:bodyPr/>
        <a:lstStyle/>
        <a:p>
          <a:r>
            <a:rPr lang="en-US"/>
            <a:t>github.com/CryptoJones (&lt;- Slide Deck Here)</a:t>
          </a:r>
        </a:p>
      </dgm:t>
    </dgm:pt>
    <dgm:pt modelId="{B014D529-2BB8-4528-A701-8199266FDF71}" type="parTrans" cxnId="{09F424E7-E968-4C98-83C9-F19864972A76}">
      <dgm:prSet/>
      <dgm:spPr/>
      <dgm:t>
        <a:bodyPr/>
        <a:lstStyle/>
        <a:p>
          <a:endParaRPr lang="en-US"/>
        </a:p>
      </dgm:t>
    </dgm:pt>
    <dgm:pt modelId="{48B13DE2-E58D-4347-B98E-8160A46490B3}" type="sibTrans" cxnId="{09F424E7-E968-4C98-83C9-F19864972A76}">
      <dgm:prSet/>
      <dgm:spPr/>
      <dgm:t>
        <a:bodyPr/>
        <a:lstStyle/>
        <a:p>
          <a:endParaRPr lang="en-US"/>
        </a:p>
      </dgm:t>
    </dgm:pt>
    <dgm:pt modelId="{A310D97A-2ED4-448F-BC58-707D6F7A001F}" type="pres">
      <dgm:prSet presAssocID="{FC671F39-8DC6-40F2-B88A-8080B3227CA1}" presName="linear" presStyleCnt="0">
        <dgm:presLayoutVars>
          <dgm:animLvl val="lvl"/>
          <dgm:resizeHandles val="exact"/>
        </dgm:presLayoutVars>
      </dgm:prSet>
      <dgm:spPr/>
    </dgm:pt>
    <dgm:pt modelId="{3D8C829E-54D4-4F0F-A565-E025CFA72C52}" type="pres">
      <dgm:prSet presAssocID="{A438A2AA-8C12-4C37-9684-BB23147E05E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A22CEED-1B06-4718-8C62-BA96CB16ACD5}" type="pres">
      <dgm:prSet presAssocID="{9180F7BC-62F6-4F18-B5BF-D4EC90FED7F3}" presName="spacer" presStyleCnt="0"/>
      <dgm:spPr/>
    </dgm:pt>
    <dgm:pt modelId="{6BDACCC1-C286-48D0-B022-C2CC6F237E2C}" type="pres">
      <dgm:prSet presAssocID="{E512EDC4-3809-4011-A475-CB5D9A5CD4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11989CA-9237-4DF9-8B7D-450B9C420EB1}" type="pres">
      <dgm:prSet presAssocID="{E43EBB80-15DB-4707-8B7F-C1332F12B06F}" presName="spacer" presStyleCnt="0"/>
      <dgm:spPr/>
    </dgm:pt>
    <dgm:pt modelId="{A2B9B41C-1792-48BA-A8E7-6E3B8B1DB65B}" type="pres">
      <dgm:prSet presAssocID="{B258D9C8-A021-4033-9EA7-52E4ECED8BE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BB67A9-3E7E-4D4F-9662-E30C172959C7}" type="pres">
      <dgm:prSet presAssocID="{9575ACDD-9CAF-454B-B888-8998A308D00A}" presName="spacer" presStyleCnt="0"/>
      <dgm:spPr/>
    </dgm:pt>
    <dgm:pt modelId="{16314E31-17AE-4656-853C-44E913A31246}" type="pres">
      <dgm:prSet presAssocID="{884A166B-7694-44A3-BB9E-F0D72A3FDD2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F0AA623-CFA9-4E94-A05A-ACC023A14E00}" type="pres">
      <dgm:prSet presAssocID="{537BDBFC-ACC1-4165-8DD1-5013437E7C69}" presName="spacer" presStyleCnt="0"/>
      <dgm:spPr/>
    </dgm:pt>
    <dgm:pt modelId="{7D496B87-80B3-4087-B056-4202840F8306}" type="pres">
      <dgm:prSet presAssocID="{541A2F9E-A8C0-4522-B193-015B6215CD1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C63C51B-15ED-4D6C-98CB-FE3DF566B085}" type="pres">
      <dgm:prSet presAssocID="{B135E991-4817-41A0-BF61-4698A7416C7B}" presName="spacer" presStyleCnt="0"/>
      <dgm:spPr/>
    </dgm:pt>
    <dgm:pt modelId="{640148DE-28A9-440D-BB30-757029A6B968}" type="pres">
      <dgm:prSet presAssocID="{0EC1AADD-AFAB-4E87-AC90-995649E6CF1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30D104-9523-4DC1-A729-4C2574BBAA9A}" type="pres">
      <dgm:prSet presAssocID="{F5640FD3-2711-45BA-8084-76DAE8D878FC}" presName="spacer" presStyleCnt="0"/>
      <dgm:spPr/>
    </dgm:pt>
    <dgm:pt modelId="{ED65AB4D-BF84-49AE-B20A-61C312E93487}" type="pres">
      <dgm:prSet presAssocID="{8B4871C1-03E5-43D0-8EC9-89179F8155D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AFB6338-7591-4E57-B087-B1A8376327DA}" type="pres">
      <dgm:prSet presAssocID="{888E626A-30E8-4E4A-8361-21608DE95652}" presName="spacer" presStyleCnt="0"/>
      <dgm:spPr/>
    </dgm:pt>
    <dgm:pt modelId="{C1F409D2-624E-448C-8D64-B09E8214021E}" type="pres">
      <dgm:prSet presAssocID="{F6687684-FF4F-43DC-AAB0-9FB03CE6CE7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CCEB740-A0E6-4B3A-A602-677B7C8E8F4C}" type="pres">
      <dgm:prSet presAssocID="{BB81D47C-6C43-486F-B63B-D1CB989D8ED8}" presName="spacer" presStyleCnt="0"/>
      <dgm:spPr/>
    </dgm:pt>
    <dgm:pt modelId="{EC2EC0F8-4075-40C6-AB0E-F0A40ECE53B9}" type="pres">
      <dgm:prSet presAssocID="{90AFBC4B-E734-4D1F-87B2-0D018F9B14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BED3D08-F1CA-4AE9-BDE5-2B34270DEAAB}" srcId="{FC671F39-8DC6-40F2-B88A-8080B3227CA1}" destId="{8B4871C1-03E5-43D0-8EC9-89179F8155D1}" srcOrd="6" destOrd="0" parTransId="{BBFE42CF-D91A-4806-8AD6-AE68D4A1C89B}" sibTransId="{888E626A-30E8-4E4A-8361-21608DE95652}"/>
    <dgm:cxn modelId="{503F4F37-8661-4ECE-84EC-88618E4D2616}" type="presOf" srcId="{8B4871C1-03E5-43D0-8EC9-89179F8155D1}" destId="{ED65AB4D-BF84-49AE-B20A-61C312E93487}" srcOrd="0" destOrd="0" presId="urn:microsoft.com/office/officeart/2005/8/layout/vList2"/>
    <dgm:cxn modelId="{DA61783C-DDD7-467F-BFB3-E055BB9CA127}" type="presOf" srcId="{541A2F9E-A8C0-4522-B193-015B6215CD19}" destId="{7D496B87-80B3-4087-B056-4202840F8306}" srcOrd="0" destOrd="0" presId="urn:microsoft.com/office/officeart/2005/8/layout/vList2"/>
    <dgm:cxn modelId="{CC332365-670E-433F-8CB3-F652032E4969}" srcId="{FC671F39-8DC6-40F2-B88A-8080B3227CA1}" destId="{884A166B-7694-44A3-BB9E-F0D72A3FDD27}" srcOrd="3" destOrd="0" parTransId="{B4220277-9C84-458F-99D4-D34A2F27364F}" sibTransId="{537BDBFC-ACC1-4165-8DD1-5013437E7C69}"/>
    <dgm:cxn modelId="{9EB7BF53-A84D-4C5D-87C5-8CD032F36C4E}" srcId="{FC671F39-8DC6-40F2-B88A-8080B3227CA1}" destId="{541A2F9E-A8C0-4522-B193-015B6215CD19}" srcOrd="4" destOrd="0" parTransId="{89D6418E-EDC8-4A3E-98D0-175ADAABA929}" sibTransId="{B135E991-4817-41A0-BF61-4698A7416C7B}"/>
    <dgm:cxn modelId="{C76C3E57-748D-4C0D-9329-74E67BB58E75}" srcId="{FC671F39-8DC6-40F2-B88A-8080B3227CA1}" destId="{0EC1AADD-AFAB-4E87-AC90-995649E6CF1E}" srcOrd="5" destOrd="0" parTransId="{D1F92257-24C7-478F-A315-549466AE2108}" sibTransId="{F5640FD3-2711-45BA-8084-76DAE8D878FC}"/>
    <dgm:cxn modelId="{DFBF0F83-F1FE-42EA-B9BD-B6DA23FA8A11}" type="presOf" srcId="{0EC1AADD-AFAB-4E87-AC90-995649E6CF1E}" destId="{640148DE-28A9-440D-BB30-757029A6B968}" srcOrd="0" destOrd="0" presId="urn:microsoft.com/office/officeart/2005/8/layout/vList2"/>
    <dgm:cxn modelId="{9B68558B-6222-4784-89D5-17011B86BCF3}" type="presOf" srcId="{884A166B-7694-44A3-BB9E-F0D72A3FDD27}" destId="{16314E31-17AE-4656-853C-44E913A31246}" srcOrd="0" destOrd="0" presId="urn:microsoft.com/office/officeart/2005/8/layout/vList2"/>
    <dgm:cxn modelId="{8AEF939A-E7E9-4CBD-BA29-0367C6E11EE4}" type="presOf" srcId="{A438A2AA-8C12-4C37-9684-BB23147E05E6}" destId="{3D8C829E-54D4-4F0F-A565-E025CFA72C52}" srcOrd="0" destOrd="0" presId="urn:microsoft.com/office/officeart/2005/8/layout/vList2"/>
    <dgm:cxn modelId="{C22DE1B4-835A-43A3-BB39-0C03D715656C}" srcId="{FC671F39-8DC6-40F2-B88A-8080B3227CA1}" destId="{E512EDC4-3809-4011-A475-CB5D9A5CD432}" srcOrd="1" destOrd="0" parTransId="{DE088E21-D14C-4181-91B3-4217B6863A5E}" sibTransId="{E43EBB80-15DB-4707-8B7F-C1332F12B06F}"/>
    <dgm:cxn modelId="{A50293C6-A287-47C8-957F-44BC5097CE61}" type="presOf" srcId="{90AFBC4B-E734-4D1F-87B2-0D018F9B1433}" destId="{EC2EC0F8-4075-40C6-AB0E-F0A40ECE53B9}" srcOrd="0" destOrd="0" presId="urn:microsoft.com/office/officeart/2005/8/layout/vList2"/>
    <dgm:cxn modelId="{2B3853D0-69CF-414E-94A1-B28C0D74E5F4}" srcId="{FC671F39-8DC6-40F2-B88A-8080B3227CA1}" destId="{A438A2AA-8C12-4C37-9684-BB23147E05E6}" srcOrd="0" destOrd="0" parTransId="{0062DFD1-F5C2-44B3-A5EA-7AD326EF4173}" sibTransId="{9180F7BC-62F6-4F18-B5BF-D4EC90FED7F3}"/>
    <dgm:cxn modelId="{BBB221D3-B5E4-4ADF-A0F1-03BF9E2C5BBE}" type="presOf" srcId="{F6687684-FF4F-43DC-AAB0-9FB03CE6CE7A}" destId="{C1F409D2-624E-448C-8D64-B09E8214021E}" srcOrd="0" destOrd="0" presId="urn:microsoft.com/office/officeart/2005/8/layout/vList2"/>
    <dgm:cxn modelId="{E499F8D5-0004-4991-B7F9-845BAF7CE179}" srcId="{FC671F39-8DC6-40F2-B88A-8080B3227CA1}" destId="{F6687684-FF4F-43DC-AAB0-9FB03CE6CE7A}" srcOrd="7" destOrd="0" parTransId="{39CEECC1-5B09-425E-B8F8-6B6112B32917}" sibTransId="{BB81D47C-6C43-486F-B63B-D1CB989D8ED8}"/>
    <dgm:cxn modelId="{C330BDDE-58CB-4966-B021-33BCD92EF2D7}" type="presOf" srcId="{E512EDC4-3809-4011-A475-CB5D9A5CD432}" destId="{6BDACCC1-C286-48D0-B022-C2CC6F237E2C}" srcOrd="0" destOrd="0" presId="urn:microsoft.com/office/officeart/2005/8/layout/vList2"/>
    <dgm:cxn modelId="{09F424E7-E968-4C98-83C9-F19864972A76}" srcId="{FC671F39-8DC6-40F2-B88A-8080B3227CA1}" destId="{90AFBC4B-E734-4D1F-87B2-0D018F9B1433}" srcOrd="8" destOrd="0" parTransId="{B014D529-2BB8-4528-A701-8199266FDF71}" sibTransId="{48B13DE2-E58D-4347-B98E-8160A46490B3}"/>
    <dgm:cxn modelId="{1DAF98E7-3904-44A6-B369-45CA7AAF9F2F}" type="presOf" srcId="{B258D9C8-A021-4033-9EA7-52E4ECED8BE3}" destId="{A2B9B41C-1792-48BA-A8E7-6E3B8B1DB65B}" srcOrd="0" destOrd="0" presId="urn:microsoft.com/office/officeart/2005/8/layout/vList2"/>
    <dgm:cxn modelId="{D09D0DEE-6588-4E49-AC0A-FCCBC8F2EC66}" type="presOf" srcId="{FC671F39-8DC6-40F2-B88A-8080B3227CA1}" destId="{A310D97A-2ED4-448F-BC58-707D6F7A001F}" srcOrd="0" destOrd="0" presId="urn:microsoft.com/office/officeart/2005/8/layout/vList2"/>
    <dgm:cxn modelId="{12D221EF-B450-4F27-9842-D79EABF0202F}" srcId="{FC671F39-8DC6-40F2-B88A-8080B3227CA1}" destId="{B258D9C8-A021-4033-9EA7-52E4ECED8BE3}" srcOrd="2" destOrd="0" parTransId="{0B898556-4DAB-456E-831D-46FEAA9F58E0}" sibTransId="{9575ACDD-9CAF-454B-B888-8998A308D00A}"/>
    <dgm:cxn modelId="{3E4D70CD-F668-4C4E-8416-A8C7DE383131}" type="presParOf" srcId="{A310D97A-2ED4-448F-BC58-707D6F7A001F}" destId="{3D8C829E-54D4-4F0F-A565-E025CFA72C52}" srcOrd="0" destOrd="0" presId="urn:microsoft.com/office/officeart/2005/8/layout/vList2"/>
    <dgm:cxn modelId="{A3CA415B-F046-4171-BE0B-5BED8E1AB8F4}" type="presParOf" srcId="{A310D97A-2ED4-448F-BC58-707D6F7A001F}" destId="{0A22CEED-1B06-4718-8C62-BA96CB16ACD5}" srcOrd="1" destOrd="0" presId="urn:microsoft.com/office/officeart/2005/8/layout/vList2"/>
    <dgm:cxn modelId="{FC284ED2-B2D5-470F-B781-E02442ED7790}" type="presParOf" srcId="{A310D97A-2ED4-448F-BC58-707D6F7A001F}" destId="{6BDACCC1-C286-48D0-B022-C2CC6F237E2C}" srcOrd="2" destOrd="0" presId="urn:microsoft.com/office/officeart/2005/8/layout/vList2"/>
    <dgm:cxn modelId="{AF6EFB2A-6F48-4A5E-AE26-AAD13F8417C1}" type="presParOf" srcId="{A310D97A-2ED4-448F-BC58-707D6F7A001F}" destId="{611989CA-9237-4DF9-8B7D-450B9C420EB1}" srcOrd="3" destOrd="0" presId="urn:microsoft.com/office/officeart/2005/8/layout/vList2"/>
    <dgm:cxn modelId="{AEA4F3E4-9CAF-4D6E-90BB-FF260344C2AC}" type="presParOf" srcId="{A310D97A-2ED4-448F-BC58-707D6F7A001F}" destId="{A2B9B41C-1792-48BA-A8E7-6E3B8B1DB65B}" srcOrd="4" destOrd="0" presId="urn:microsoft.com/office/officeart/2005/8/layout/vList2"/>
    <dgm:cxn modelId="{B40DBEC1-CE20-4E20-A070-CD3FB48851DA}" type="presParOf" srcId="{A310D97A-2ED4-448F-BC58-707D6F7A001F}" destId="{9EBB67A9-3E7E-4D4F-9662-E30C172959C7}" srcOrd="5" destOrd="0" presId="urn:microsoft.com/office/officeart/2005/8/layout/vList2"/>
    <dgm:cxn modelId="{38BE32D7-8A67-4E8A-AE50-09CEA39D25FB}" type="presParOf" srcId="{A310D97A-2ED4-448F-BC58-707D6F7A001F}" destId="{16314E31-17AE-4656-853C-44E913A31246}" srcOrd="6" destOrd="0" presId="urn:microsoft.com/office/officeart/2005/8/layout/vList2"/>
    <dgm:cxn modelId="{672F9EF4-E461-4480-9807-3F47BC6435DE}" type="presParOf" srcId="{A310D97A-2ED4-448F-BC58-707D6F7A001F}" destId="{2F0AA623-CFA9-4E94-A05A-ACC023A14E00}" srcOrd="7" destOrd="0" presId="urn:microsoft.com/office/officeart/2005/8/layout/vList2"/>
    <dgm:cxn modelId="{68BFC67C-3A2A-4EF2-8B52-C016CE53A1BF}" type="presParOf" srcId="{A310D97A-2ED4-448F-BC58-707D6F7A001F}" destId="{7D496B87-80B3-4087-B056-4202840F8306}" srcOrd="8" destOrd="0" presId="urn:microsoft.com/office/officeart/2005/8/layout/vList2"/>
    <dgm:cxn modelId="{A27A8865-67BB-4B6A-840F-30D700D1584D}" type="presParOf" srcId="{A310D97A-2ED4-448F-BC58-707D6F7A001F}" destId="{FC63C51B-15ED-4D6C-98CB-FE3DF566B085}" srcOrd="9" destOrd="0" presId="urn:microsoft.com/office/officeart/2005/8/layout/vList2"/>
    <dgm:cxn modelId="{B3944688-BD76-425F-9466-0DDF42A41DB3}" type="presParOf" srcId="{A310D97A-2ED4-448F-BC58-707D6F7A001F}" destId="{640148DE-28A9-440D-BB30-757029A6B968}" srcOrd="10" destOrd="0" presId="urn:microsoft.com/office/officeart/2005/8/layout/vList2"/>
    <dgm:cxn modelId="{1B87693D-3E79-4E03-A2BF-547E29C7E15E}" type="presParOf" srcId="{A310D97A-2ED4-448F-BC58-707D6F7A001F}" destId="{6B30D104-9523-4DC1-A729-4C2574BBAA9A}" srcOrd="11" destOrd="0" presId="urn:microsoft.com/office/officeart/2005/8/layout/vList2"/>
    <dgm:cxn modelId="{440092D4-FA74-4D17-AFFD-6630F226668A}" type="presParOf" srcId="{A310D97A-2ED4-448F-BC58-707D6F7A001F}" destId="{ED65AB4D-BF84-49AE-B20A-61C312E93487}" srcOrd="12" destOrd="0" presId="urn:microsoft.com/office/officeart/2005/8/layout/vList2"/>
    <dgm:cxn modelId="{605D7A45-44C7-4482-8D91-CB17F2990EA5}" type="presParOf" srcId="{A310D97A-2ED4-448F-BC58-707D6F7A001F}" destId="{8AFB6338-7591-4E57-B087-B1A8376327DA}" srcOrd="13" destOrd="0" presId="urn:microsoft.com/office/officeart/2005/8/layout/vList2"/>
    <dgm:cxn modelId="{EA5CC729-7DBE-4ECE-ACBA-A9A03082C788}" type="presParOf" srcId="{A310D97A-2ED4-448F-BC58-707D6F7A001F}" destId="{C1F409D2-624E-448C-8D64-B09E8214021E}" srcOrd="14" destOrd="0" presId="urn:microsoft.com/office/officeart/2005/8/layout/vList2"/>
    <dgm:cxn modelId="{A0654704-0E64-4D7F-9008-6E4E83F0EB42}" type="presParOf" srcId="{A310D97A-2ED4-448F-BC58-707D6F7A001F}" destId="{3CCEB740-A0E6-4B3A-A602-677B7C8E8F4C}" srcOrd="15" destOrd="0" presId="urn:microsoft.com/office/officeart/2005/8/layout/vList2"/>
    <dgm:cxn modelId="{6A7571E0-F739-4FAF-83C4-FFD10A1066A1}" type="presParOf" srcId="{A310D97A-2ED4-448F-BC58-707D6F7A001F}" destId="{EC2EC0F8-4075-40C6-AB0E-F0A40ECE53B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C829E-54D4-4F0F-A565-E025CFA72C52}">
      <dsp:nvSpPr>
        <dsp:cNvPr id="0" name=""/>
        <dsp:cNvSpPr/>
      </dsp:nvSpPr>
      <dsp:spPr>
        <a:xfrm>
          <a:off x="0" y="403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Aaron K. Clark</a:t>
          </a:r>
        </a:p>
      </dsp:txBody>
      <dsp:txXfrm>
        <a:off x="17563" y="57951"/>
        <a:ext cx="4797677" cy="324648"/>
      </dsp:txXfrm>
    </dsp:sp>
    <dsp:sp modelId="{6BDACCC1-C286-48D0-B022-C2CC6F237E2C}">
      <dsp:nvSpPr>
        <dsp:cNvPr id="0" name=""/>
        <dsp:cNvSpPr/>
      </dsp:nvSpPr>
      <dsp:spPr>
        <a:xfrm>
          <a:off x="0" y="4433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Made the Handle in 1995 (Dial-up BBS Days)</a:t>
          </a:r>
        </a:p>
      </dsp:txBody>
      <dsp:txXfrm>
        <a:off x="17563" y="460926"/>
        <a:ext cx="4797677" cy="324648"/>
      </dsp:txXfrm>
    </dsp:sp>
    <dsp:sp modelId="{A2B9B41C-1792-48BA-A8E7-6E3B8B1DB65B}">
      <dsp:nvSpPr>
        <dsp:cNvPr id="0" name=""/>
        <dsp:cNvSpPr/>
      </dsp:nvSpPr>
      <dsp:spPr>
        <a:xfrm>
          <a:off x="0" y="8463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Crypto == Cryptography</a:t>
          </a:r>
        </a:p>
      </dsp:txBody>
      <dsp:txXfrm>
        <a:off x="17563" y="863901"/>
        <a:ext cx="4797677" cy="324648"/>
      </dsp:txXfrm>
    </dsp:sp>
    <dsp:sp modelId="{16314E31-17AE-4656-853C-44E913A31246}">
      <dsp:nvSpPr>
        <dsp:cNvPr id="0" name=""/>
        <dsp:cNvSpPr/>
      </dsp:nvSpPr>
      <dsp:spPr>
        <a:xfrm>
          <a:off x="0" y="12493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Jones == Indiana Jones</a:t>
          </a:r>
        </a:p>
      </dsp:txBody>
      <dsp:txXfrm>
        <a:off x="17563" y="1266876"/>
        <a:ext cx="4797677" cy="324648"/>
      </dsp:txXfrm>
    </dsp:sp>
    <dsp:sp modelId="{7D496B87-80B3-4087-B056-4202840F8306}">
      <dsp:nvSpPr>
        <dsp:cNvPr id="0" name=""/>
        <dsp:cNvSpPr/>
      </dsp:nvSpPr>
      <dsp:spPr>
        <a:xfrm>
          <a:off x="0" y="16522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Now a Graduate Student @ RIT &amp; WGU</a:t>
          </a:r>
        </a:p>
      </dsp:txBody>
      <dsp:txXfrm>
        <a:off x="17563" y="1669851"/>
        <a:ext cx="4797677" cy="324648"/>
      </dsp:txXfrm>
    </dsp:sp>
    <dsp:sp modelId="{640148DE-28A9-440D-BB30-757029A6B968}">
      <dsp:nvSpPr>
        <dsp:cNvPr id="0" name=""/>
        <dsp:cNvSpPr/>
      </dsp:nvSpPr>
      <dsp:spPr>
        <a:xfrm>
          <a:off x="0" y="20552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7563" y="2072826"/>
        <a:ext cx="4797677" cy="324648"/>
      </dsp:txXfrm>
    </dsp:sp>
    <dsp:sp modelId="{ED65AB4D-BF84-49AE-B20A-61C312E93487}">
      <dsp:nvSpPr>
        <dsp:cNvPr id="0" name=""/>
        <dsp:cNvSpPr/>
      </dsp:nvSpPr>
      <dsp:spPr>
        <a:xfrm>
          <a:off x="0" y="24582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linkedin.com/in/aaronkclark</a:t>
          </a:r>
        </a:p>
      </dsp:txBody>
      <dsp:txXfrm>
        <a:off x="17563" y="2475801"/>
        <a:ext cx="4797677" cy="324648"/>
      </dsp:txXfrm>
    </dsp:sp>
    <dsp:sp modelId="{C1F409D2-624E-448C-8D64-B09E8214021E}">
      <dsp:nvSpPr>
        <dsp:cNvPr id="0" name=""/>
        <dsp:cNvSpPr/>
      </dsp:nvSpPr>
      <dsp:spPr>
        <a:xfrm>
          <a:off x="0" y="28612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twitter.com/aaronkclark</a:t>
          </a:r>
        </a:p>
      </dsp:txBody>
      <dsp:txXfrm>
        <a:off x="17563" y="2878776"/>
        <a:ext cx="4797677" cy="324648"/>
      </dsp:txXfrm>
    </dsp:sp>
    <dsp:sp modelId="{EC2EC0F8-4075-40C6-AB0E-F0A40ECE53B9}">
      <dsp:nvSpPr>
        <dsp:cNvPr id="0" name=""/>
        <dsp:cNvSpPr/>
      </dsp:nvSpPr>
      <dsp:spPr>
        <a:xfrm>
          <a:off x="0" y="32641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github.com/CryptoJones (&lt;- Slide Deck Here)</a:t>
          </a:r>
        </a:p>
      </dsp:txBody>
      <dsp:txXfrm>
        <a:off x="17563" y="3281751"/>
        <a:ext cx="4797677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A245-1088-42E1-B900-5C97237BA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9886-3FA3-432E-A616-1C9420E3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42B1-7F2B-4DDF-B8FC-D6E0145F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F4B7-3208-4E07-AA22-4D4A394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232F-4BDA-4905-BDE6-67A9D4D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90B8-84B3-470E-8952-8FE19CA3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4CCAA-58E6-48BE-BA3C-FD8FEDD7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22F4-30FA-41EC-A4D4-FFA25CDE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FCA6-4CFB-4E90-B34D-A98D4151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E73E-34D1-424F-A33A-2B6C69F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AD8A7-6F3E-40E6-9E28-82A701A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CC6-94AB-4206-84DC-19602B4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3EB7-C8C4-46FC-B21F-08DC7FA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F07F-980F-4CF2-B930-C8A458A4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C1A-1B20-4F01-9C4C-373C2CF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1C1E-D4C1-4428-863D-AC37218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D418-99CA-450A-A8E6-0A9873B5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1D9B-53A6-494E-82B2-BBC706D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D479-7AC5-44CE-BE95-3D2E0C3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7D56-3E63-49EB-9201-63FF1344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04-0FBD-4704-B31B-C853F7B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D24-5670-4760-8131-53622D16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8420-4AAC-4283-9112-18830DD4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4343-B809-48D3-B1D3-8634F77F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5896-060B-42BC-838A-A54932DB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ED7A-F9C5-459C-BDA6-D1EDFC3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C941-7E62-459F-A2AF-6BC1980AF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C846F-65AE-4B13-8763-595D1282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8B5E-5C78-428B-A01B-BF262142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212F-1F42-4D7F-86BE-310B5ABE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F8AC-BB30-41AA-9E09-C235075B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A17-C8AC-4A81-AA87-C7C5F016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8EE6-A027-49ED-A5FC-8EA230AC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63CF-DA69-43AA-9854-11319F03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1311-1CC2-40C7-9293-5BEC37DB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06653-A048-4D44-8AC9-0A34825B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84B10-873D-405C-9CC6-FA26DD6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8C476-2C35-4CDB-BB9B-B6FD26F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BF263-896E-4D8A-9D03-9E8DB758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1AB1-8F15-461B-8D63-AB6FDC8E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6B86-DD33-4BDE-9C13-2DDC05BC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620B-0039-44C6-A7B8-36EF7AF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741E1-02FC-4F8D-AA7D-111E392A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7C07-05A4-4E2C-B81D-824CD03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D1218-356F-48E8-AE56-54D8EF3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703B-8C94-4AEB-A70A-0D55271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4A8-EAAE-408A-B1C7-7FB5B57C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2A4-66C7-4C71-8698-E8AE4C26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DC97D-B1B6-4231-B599-42C4ED02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E18D-8407-43DC-89C4-AAF0657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33CD-E267-4360-A815-D1A81C7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621F-BEBD-405A-9E5D-B442C50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BD3-4DBE-4FDF-B12C-49AB505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2797-6D12-478A-8219-8CE093B7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9392-00DF-4E1F-9251-C911CE03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E8EC-C971-4568-9520-49D335BC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A008-3AAA-4521-A0A3-2A0157D1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5988-F60F-4BEE-A1CB-D1487E2B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DE86-897A-423F-AFC4-0D093D7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24DF-F55B-4421-BD8A-3AD9AC99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73E7-16AC-4359-B532-DFC7459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E936-AA6D-4D8C-8D9B-E1A303138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AC60-D632-4EA1-B1DA-80761958B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wasptopte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www.manicode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jim@manicod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SMcZ0el-9ro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B882E-4EE8-4F5A-8022-D2249131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Introduction to the </a:t>
            </a:r>
            <a:br>
              <a:rPr lang="en-US" sz="4000"/>
            </a:br>
            <a:r>
              <a:rPr lang="en-US" sz="4000"/>
              <a:t>OWASP TOP 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12FFA-4295-4858-9CF0-08B0E813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 fontScale="77500" lnSpcReduction="20000"/>
          </a:bodyPr>
          <a:lstStyle/>
          <a:p>
            <a:pPr algn="l"/>
            <a:endParaRPr lang="en-US" sz="1800" dirty="0"/>
          </a:p>
          <a:p>
            <a:pPr algn="l"/>
            <a:r>
              <a:rPr lang="en-US" sz="4200" dirty="0"/>
              <a:t>OWASP Omaha</a:t>
            </a:r>
            <a:br>
              <a:rPr lang="en-US" sz="4200" dirty="0"/>
            </a:br>
            <a:r>
              <a:rPr lang="en-US" sz="4200" dirty="0"/>
              <a:t>2</a:t>
            </a:r>
            <a:r>
              <a:rPr lang="en-US" sz="4200" baseline="30000" dirty="0"/>
              <a:t>ND</a:t>
            </a:r>
            <a:r>
              <a:rPr lang="en-US" sz="4200" dirty="0"/>
              <a:t> QTR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0FAD0-FDD9-4909-8FE5-E41DFFE6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66049"/>
            <a:ext cx="11097349" cy="38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3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A5:2017 – Broken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A5:2017 – Broken Access Control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A5:2017 – Broken Access Control </a:t>
            </a:r>
            <a:br>
              <a:rPr lang="en-US" dirty="0"/>
            </a:br>
            <a:r>
              <a:rPr lang="en-US" dirty="0"/>
              <a:t>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A6:2017 – Security Misconfigurations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1826C-0F9D-4469-97C0-BF04AC78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Who is CryptoJones?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DD2662D-8A7C-43FF-A76A-38111641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896058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9737C7-1932-40C7-A3C7-5409DB603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106" y="544583"/>
            <a:ext cx="5134296" cy="3671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CDB7-4C05-4049-A01C-7B5C14674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83" y="4760188"/>
            <a:ext cx="5135719" cy="1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A6:2017 – Security Misconfigurations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A6:2017 – Security Misconfigurations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3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 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6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38CD-BD9E-4922-83B2-6978312A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BLUF – Bottom Line Up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6FD2-36D8-43BA-8647-F0221FBD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This presentation is the (2017) v.</a:t>
            </a:r>
          </a:p>
          <a:p>
            <a:r>
              <a:rPr lang="en-US" sz="2000" dirty="0"/>
              <a:t>Application Security Risks</a:t>
            </a:r>
          </a:p>
          <a:p>
            <a:r>
              <a:rPr lang="en-US" sz="2000" dirty="0"/>
              <a:t>Collective Product of feedback from security experts globally</a:t>
            </a:r>
          </a:p>
          <a:p>
            <a:r>
              <a:rPr lang="en-US" sz="2000" dirty="0"/>
              <a:t>2021 version coming Soon™ (possibly this summer, probably fall)</a:t>
            </a:r>
          </a:p>
          <a:p>
            <a:r>
              <a:rPr lang="en-US" sz="2000" dirty="0"/>
              <a:t>Brand new site </a:t>
            </a:r>
            <a:r>
              <a:rPr lang="en-US" sz="2000" dirty="0">
                <a:hlinkClick r:id="rId2"/>
              </a:rPr>
              <a:t>https://www.owasptopten.org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25C719-F6A8-4FD8-88AF-E86F3BB6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41" y="1179316"/>
            <a:ext cx="6041948" cy="321733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08E023-274C-4CA0-BF6E-A287C4A2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6" y="4396653"/>
            <a:ext cx="5998461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1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38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ALERTS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7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DE4BA-C1FC-458B-A925-FC639FD3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63" y="340596"/>
            <a:ext cx="5451504" cy="2754602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you,</a:t>
            </a:r>
            <a:br>
              <a:rPr lang="en-US" sz="8000" dirty="0"/>
            </a:br>
            <a:r>
              <a:rPr lang="en-US" sz="8000" dirty="0"/>
              <a:t> Jim </a:t>
            </a:r>
            <a:r>
              <a:rPr lang="en-US" sz="8000" dirty="0" err="1"/>
              <a:t>Manico</a:t>
            </a:r>
            <a:r>
              <a:rPr lang="en-US" sz="8000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4C66-E9B5-4EA9-BF3B-71E56D21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63" y="3391472"/>
            <a:ext cx="6803007" cy="3123835"/>
          </a:xfrm>
        </p:spPr>
        <p:txBody>
          <a:bodyPr>
            <a:normAutofit/>
          </a:bodyPr>
          <a:lstStyle/>
          <a:p>
            <a:r>
              <a:rPr lang="en-US" sz="2400" dirty="0"/>
              <a:t>Met him AppSec Cali 2019</a:t>
            </a:r>
          </a:p>
          <a:p>
            <a:r>
              <a:rPr lang="en-US" sz="2400" dirty="0"/>
              <a:t>OWASP Global Leader</a:t>
            </a:r>
          </a:p>
          <a:p>
            <a:r>
              <a:rPr lang="en-US" sz="2400" dirty="0"/>
              <a:t>Taught me everything I know (about the Top Ten)</a:t>
            </a:r>
          </a:p>
          <a:p>
            <a:r>
              <a:rPr lang="en-US" sz="2400" dirty="0">
                <a:hlinkClick r:id="rId2"/>
              </a:rPr>
              <a:t>jim@manicode.com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www.manicode.com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https://www.youtube.com/watch?v=SMcZ0el-9ro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0CD4D-A6AD-41A8-BBA7-30E0D0295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74" y="3539590"/>
            <a:ext cx="2229761" cy="77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352A0-494F-4207-ADB4-887AB5F98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9" y="1275395"/>
            <a:ext cx="2846216" cy="284621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BD5A811-59CD-466E-8345-1DD993DB1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1086" y="4314432"/>
            <a:ext cx="3171548" cy="4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85A-B14F-45A7-ADAF-3AB5F0F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C58-2BA5-4A32-91E5-2BE78BF6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43" y="17789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Questions?</a:t>
            </a:r>
            <a:endParaRPr lang="en-US" sz="13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3F171-8C49-49F0-A8ED-0325580F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403085"/>
            <a:ext cx="3718681" cy="12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9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7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1967</Words>
  <Application>Microsoft Office PowerPoint</Application>
  <PresentationFormat>Widescreen</PresentationFormat>
  <Paragraphs>268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Introduction to the  OWASP TOP TEN</vt:lpstr>
      <vt:lpstr>Who is CryptoJones?</vt:lpstr>
      <vt:lpstr>BLUF – Bottom Line Up Front</vt:lpstr>
      <vt:lpstr>A1:2017 – Injection</vt:lpstr>
      <vt:lpstr>A1:2017 – Injection (Mitigations)</vt:lpstr>
      <vt:lpstr>A1:2017 – Injection (Guidance)</vt:lpstr>
      <vt:lpstr>A2:2017 – Broken Authentication &amp; Session Management</vt:lpstr>
      <vt:lpstr>A2:2017 – Broken Authentication &amp; Session Management (Mitigations)</vt:lpstr>
      <vt:lpstr>A2:2017 – Broken Authentication &amp; Session Management (Guidance)</vt:lpstr>
      <vt:lpstr>A3:2017 – Sensitive Data Exposure</vt:lpstr>
      <vt:lpstr>A3:2017 – Sensitive Data Exposure(Mitigations)</vt:lpstr>
      <vt:lpstr>A3:2017 – Sensitive Data Exposure(Guidance)</vt:lpstr>
      <vt:lpstr>A4:2017 – XML External Entities (XXE)</vt:lpstr>
      <vt:lpstr>A4:2017 – XML External Entities (XXE) (Mitigations)</vt:lpstr>
      <vt:lpstr>A4:2017 – XML External Entities (XXE) (Guidance)</vt:lpstr>
      <vt:lpstr>A5:2017 – Broken Access Control</vt:lpstr>
      <vt:lpstr>A5:2017 – Broken Access Control (Mitigations)</vt:lpstr>
      <vt:lpstr>A5:2017 – Broken Access Control  (Guidance)</vt:lpstr>
      <vt:lpstr>A6:2017 – Security Misconfigurations</vt:lpstr>
      <vt:lpstr>A6:2017 – Security Misconfigurations (Mitigations)</vt:lpstr>
      <vt:lpstr>A6:2017 – Security Misconfigurations (Guidance)</vt:lpstr>
      <vt:lpstr>A7:2017 – Cross Site Scripting (XSS)</vt:lpstr>
      <vt:lpstr>A7:2017 – Cross Site Scripting (XSS) (Mitigations)</vt:lpstr>
      <vt:lpstr>A7:2017 – Cross Site Scripting (XSS)  (Guidance)</vt:lpstr>
      <vt:lpstr>A8:2017 – Insecure Deserialization</vt:lpstr>
      <vt:lpstr>A8:2017 – Insecure Deserialization (Mitigations)</vt:lpstr>
      <vt:lpstr>A8:2017 – Insecure Deserialization (Guidance)</vt:lpstr>
      <vt:lpstr>A9:2017 - Using Components w/ Known Vulns</vt:lpstr>
      <vt:lpstr>A9:2017 - Using Components w/ Known Vulns (Mitigations)</vt:lpstr>
      <vt:lpstr>A9:2017 - Using Components w/ Known Vulns (Guidance)</vt:lpstr>
      <vt:lpstr>A10:2017 – Insufficient Logging\Monitoring</vt:lpstr>
      <vt:lpstr>A10:2017 – Insufficient Logging\Monitoring (Mitigations)</vt:lpstr>
      <vt:lpstr>A10:2017 – Insufficient Logging\Monitoring (Guidance)</vt:lpstr>
      <vt:lpstr>Thank you,  Jim Manico!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OWASP TOP TEN</dc:title>
  <dc:creator>Aaron Clark</dc:creator>
  <cp:lastModifiedBy>Aaron Clark</cp:lastModifiedBy>
  <cp:revision>7</cp:revision>
  <dcterms:created xsi:type="dcterms:W3CDTF">2021-05-12T17:46:59Z</dcterms:created>
  <dcterms:modified xsi:type="dcterms:W3CDTF">2021-05-12T19:19:48Z</dcterms:modified>
</cp:coreProperties>
</file>