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5" r:id="rId10"/>
    <p:sldId id="266" r:id="rId11"/>
    <p:sldId id="263" r:id="rId12"/>
    <p:sldId id="26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163" autoAdjust="0"/>
  </p:normalViewPr>
  <p:slideViewPr>
    <p:cSldViewPr>
      <p:cViewPr varScale="1">
        <p:scale>
          <a:sx n="115" d="100"/>
          <a:sy n="115" d="100"/>
        </p:scale>
        <p:origin x="432" y="11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Bitcoin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0000"/>
                    <a:satMod val="115000"/>
                  </a:schemeClr>
                  <a:schemeClr val="accent1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65</c:v>
                </c:pt>
                <c:pt idx="2">
                  <c:v>185</c:v>
                </c:pt>
                <c:pt idx="3">
                  <c:v>1831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1-4563-B6DD-DABC950539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2">
                    <a:shade val="30000"/>
                    <a:satMod val="115000"/>
                  </a:schemeClr>
                  <a:schemeClr val="accent2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12</c:v>
                </c:pt>
                <c:pt idx="3">
                  <c:v>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01-4563-B6DD-DABC950539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3">
                    <a:shade val="30000"/>
                    <a:satMod val="115000"/>
                  </a:schemeClr>
                  <a:schemeClr val="accent3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</c:v>
                </c:pt>
                <c:pt idx="1">
                  <c:v>2</c:v>
                </c:pt>
                <c:pt idx="2">
                  <c:v>2</c:v>
                </c:pt>
                <c:pt idx="3">
                  <c:v>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01-4563-B6DD-DABC95053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5017864"/>
        <c:axId val="605018256"/>
      </c:barChart>
      <c:catAx>
        <c:axId val="605017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18256"/>
        <c:crosses val="autoZero"/>
        <c:auto val="1"/>
        <c:lblAlgn val="ctr"/>
        <c:lblOffset val="100"/>
        <c:noMultiLvlLbl val="0"/>
      </c:catAx>
      <c:valAx>
        <c:axId val="60501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17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1">
                      <a:shade val="30000"/>
                      <a:satMod val="115000"/>
                    </a:schemeClr>
                    <a:schemeClr val="accent1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1-4D4A-4C69-AADC-A20DD596CCFC}"/>
              </c:ext>
            </c:extLst>
          </c:dPt>
          <c:dPt>
            <c:idx val="1"/>
            <c:bubble3D val="0"/>
            <c:explosion val="33"/>
            <c:spPr>
              <a:blipFill rotWithShape="1">
                <a:blip xmlns:r="http://schemas.openxmlformats.org/officeDocument/2006/relationships" r:embed="rId3">
                  <a:duotone>
                    <a:schemeClr val="accent2">
                      <a:shade val="30000"/>
                      <a:satMod val="115000"/>
                    </a:schemeClr>
                    <a:schemeClr val="accent2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3-4D4A-4C69-AADC-A20DD596CCFC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3">
                      <a:shade val="30000"/>
                      <a:satMod val="115000"/>
                    </a:schemeClr>
                    <a:schemeClr val="accent3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5-4D4A-4C69-AADC-A20DD596CCFC}"/>
              </c:ext>
            </c:extLst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4">
                      <a:shade val="30000"/>
                      <a:satMod val="115000"/>
                    </a:schemeClr>
                    <a:schemeClr val="accent4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7-4D4A-4C69-AADC-A20DD596CCFC}"/>
              </c:ext>
            </c:extLst>
          </c:dPt>
          <c:cat>
            <c:strRef>
              <c:f>Sheet1!$A$2:$A$5</c:f>
              <c:strCache>
                <c:ptCount val="4"/>
                <c:pt idx="0">
                  <c:v>Founder Portion</c:v>
                </c:pt>
                <c:pt idx="1">
                  <c:v>Airdrop</c:v>
                </c:pt>
                <c:pt idx="2">
                  <c:v>Development and Marketing</c:v>
                </c:pt>
                <c:pt idx="3">
                  <c:v>Potential ICO Reserve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25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4A-4C69-AADC-A20DD596C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>
        <a:lumMod val="75000"/>
      </a:schemeClr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>
        <a:lumMod val="75000"/>
      </a:schemeClr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CryptoLiveLea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.me/CryptoLiveLeak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February 21, 2018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Whitepaper V. 1.1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CryptoLiveLeak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790694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 this CLL is categorized as a UTILITY TOKEN and does not meet requirements to become a registered security.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Join us </a:t>
            </a:r>
            <a:r>
              <a:rPr lang="en-US" dirty="0"/>
              <a:t>on Telegram: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t.me/CryptoLiveLeak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 Distribution</a:t>
            </a:r>
            <a:endParaRPr lang="en-US" dirty="0"/>
          </a:p>
          <a:p>
            <a:r>
              <a:rPr lang="en-US" dirty="0" smtClean="0"/>
              <a:t>LEAK SCORE</a:t>
            </a:r>
          </a:p>
          <a:p>
            <a:r>
              <a:rPr lang="en-US" dirty="0" smtClean="0"/>
              <a:t>ROADMAP</a:t>
            </a:r>
            <a:endParaRPr lang="en-US" dirty="0"/>
          </a:p>
          <a:p>
            <a:r>
              <a:rPr lang="en-US" dirty="0"/>
              <a:t>Conclusion</a:t>
            </a:r>
          </a:p>
          <a:p>
            <a:r>
              <a:rPr lang="en-US" dirty="0" smtClean="0"/>
              <a:t>Questions and </a:t>
            </a:r>
            <a:r>
              <a:rPr lang="en-US" dirty="0" smtClean="0"/>
              <a:t>Discussion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Frontpage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About Us</a:t>
            </a:r>
          </a:p>
          <a:p>
            <a:r>
              <a:rPr lang="en-US" dirty="0" smtClean="0"/>
              <a:t>What we Do</a:t>
            </a:r>
          </a:p>
          <a:p>
            <a:r>
              <a:rPr lang="en-US" dirty="0" smtClean="0"/>
              <a:t>Cryptocurrency Market Cap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CryptoLiveLeak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Being a serial entrepreneur Ken is keen at identifying a problem with the way a market is currently operating. With steady leadership and a motivated belief in decentralization, Ken will bring forth many useful project implementations in 2018 and the years to come. As a CLL Token Holder you will be able to fully tap into this value added to inefficient markets.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Ken </a:t>
            </a:r>
            <a:r>
              <a:rPr lang="en-US" dirty="0"/>
              <a:t>has </a:t>
            </a:r>
            <a:r>
              <a:rPr lang="en-US" dirty="0" smtClean="0"/>
              <a:t>years of experience working in the financial operations industry. Coupled with a long tested involvement with proprietary trading U.S. Equity and Options markets. He will use these experiences to drive innovation in the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smtClean="0"/>
              <a:t>and Financial worlds.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Founder – Ken </a:t>
            </a:r>
            <a:r>
              <a:rPr lang="en-US" dirty="0" err="1" smtClean="0"/>
              <a:t>Garofalo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YouTube – Cryptocurrency News and Events Videos</a:t>
            </a:r>
          </a:p>
          <a:p>
            <a:pPr lvl="1"/>
            <a:r>
              <a:rPr lang="en-US" dirty="0" smtClean="0"/>
              <a:t>Over 1.1 Thousand Active Subscribers</a:t>
            </a:r>
            <a:endParaRPr lang="en-US" dirty="0"/>
          </a:p>
          <a:p>
            <a:r>
              <a:rPr lang="en-US" dirty="0" smtClean="0"/>
              <a:t>Instagram/Facebook/Twitter</a:t>
            </a:r>
          </a:p>
          <a:p>
            <a:pPr lvl="1"/>
            <a:r>
              <a:rPr lang="en-US" dirty="0" smtClean="0"/>
              <a:t>Channels to release and push media</a:t>
            </a:r>
          </a:p>
          <a:p>
            <a:r>
              <a:rPr lang="en-US" dirty="0"/>
              <a:t>Telegram -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t.me/CryptoLiveLeak</a:t>
            </a:r>
            <a:endParaRPr lang="en-US" sz="2000" dirty="0" smtClean="0"/>
          </a:p>
          <a:p>
            <a:pPr lvl="1"/>
            <a:r>
              <a:rPr lang="en-US" dirty="0" smtClean="0"/>
              <a:t>Active Community</a:t>
            </a:r>
          </a:p>
          <a:p>
            <a:r>
              <a:rPr lang="en-US" dirty="0" smtClean="0"/>
              <a:t>Latium (LATX Token and Alpha Platform)</a:t>
            </a:r>
          </a:p>
          <a:p>
            <a:pPr lvl="1"/>
            <a:r>
              <a:rPr lang="en-US" dirty="0" smtClean="0"/>
              <a:t>Platform to promote 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2413" y="1752600"/>
            <a:ext cx="27432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Problem: </a:t>
            </a:r>
            <a:r>
              <a:rPr lang="en-US" dirty="0" smtClean="0"/>
              <a:t>Users require up to date news and information regarding cryptocurrencies. There is limited mainstream resources available to help onboard new users and stimulate seasoned users.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Solution: </a:t>
            </a:r>
            <a:r>
              <a:rPr lang="en-US" dirty="0" smtClean="0"/>
              <a:t>We have created an elaborate outlet to voice our ideas and educate to the masses of cryptocurrency investors. Starting from a grassroots campaign we are rising to the heights of our full potential – achieving scalability while innovating, our ideals are high </a:t>
            </a:r>
            <a:r>
              <a:rPr lang="en-US" dirty="0" smtClean="0"/>
              <a:t>performance </a:t>
            </a:r>
            <a:r>
              <a:rPr lang="en-US" dirty="0" smtClean="0"/>
              <a:t>interoperable, self governing, and future proof. We are a </a:t>
            </a:r>
            <a:r>
              <a:rPr lang="en-US" b="1" dirty="0">
                <a:solidFill>
                  <a:srgbClr val="FFC000"/>
                </a:solidFill>
              </a:rPr>
              <a:t>C</a:t>
            </a:r>
            <a:r>
              <a:rPr lang="en-US" b="1" dirty="0" smtClean="0">
                <a:solidFill>
                  <a:srgbClr val="FFC000"/>
                </a:solidFill>
              </a:rPr>
              <a:t>ryptocurrency </a:t>
            </a:r>
            <a:r>
              <a:rPr lang="en-US" b="1" dirty="0">
                <a:solidFill>
                  <a:srgbClr val="FFC000"/>
                </a:solidFill>
              </a:rPr>
              <a:t>N</a:t>
            </a:r>
            <a:r>
              <a:rPr lang="en-US" b="1" dirty="0" smtClean="0">
                <a:solidFill>
                  <a:srgbClr val="FFC000"/>
                </a:solidFill>
              </a:rPr>
              <a:t>ews and Media </a:t>
            </a:r>
            <a:r>
              <a:rPr lang="en-US" b="1" dirty="0">
                <a:solidFill>
                  <a:srgbClr val="FFC000"/>
                </a:solidFill>
              </a:rPr>
              <a:t>P</a:t>
            </a:r>
            <a:r>
              <a:rPr lang="en-US" b="1" dirty="0" smtClean="0">
                <a:solidFill>
                  <a:srgbClr val="FFC000"/>
                </a:solidFill>
              </a:rPr>
              <a:t>latform </a:t>
            </a:r>
            <a:r>
              <a:rPr lang="en-US" dirty="0" smtClean="0"/>
              <a:t>who interacts with our audience via </a:t>
            </a:r>
            <a:r>
              <a:rPr lang="en-US" b="1" dirty="0" smtClean="0">
                <a:solidFill>
                  <a:srgbClr val="FFC000"/>
                </a:solidFill>
              </a:rPr>
              <a:t>CLL </a:t>
            </a:r>
            <a:r>
              <a:rPr lang="en-US" b="1" dirty="0" err="1" smtClean="0">
                <a:solidFill>
                  <a:srgbClr val="FFC000"/>
                </a:solidFill>
              </a:rPr>
              <a:t>CryptoLiveLeak</a:t>
            </a:r>
            <a:r>
              <a:rPr lang="en-US" b="1" dirty="0" smtClean="0">
                <a:solidFill>
                  <a:srgbClr val="FFC000"/>
                </a:solidFill>
              </a:rPr>
              <a:t> Token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852652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 title="Key findings results 1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446765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Cryptocurrency Market 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CryptoLiveLeak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Access to the Ideas and future ICOs of Ken </a:t>
            </a:r>
            <a:r>
              <a:rPr lang="en-US" dirty="0" err="1" smtClean="0"/>
              <a:t>Garofalo</a:t>
            </a:r>
            <a:r>
              <a:rPr lang="en-US" dirty="0" smtClean="0"/>
              <a:t> or any </a:t>
            </a:r>
            <a:r>
              <a:rPr lang="en-US" dirty="0" err="1" smtClean="0"/>
              <a:t>CryptoLiveLeak</a:t>
            </a:r>
            <a:r>
              <a:rPr lang="en-US" dirty="0" smtClean="0"/>
              <a:t> child</a:t>
            </a:r>
          </a:p>
          <a:p>
            <a:r>
              <a:rPr lang="en-US" dirty="0" smtClean="0"/>
              <a:t>Leak Score accumulation incentives to encourage long term holding.</a:t>
            </a:r>
          </a:p>
          <a:p>
            <a:r>
              <a:rPr lang="en-US" dirty="0" smtClean="0"/>
              <a:t>Participate in the </a:t>
            </a:r>
            <a:r>
              <a:rPr lang="en-US" dirty="0" err="1" smtClean="0"/>
              <a:t>blockchain</a:t>
            </a:r>
            <a:r>
              <a:rPr lang="en-US" dirty="0" smtClean="0"/>
              <a:t> technology revolution</a:t>
            </a:r>
          </a:p>
          <a:p>
            <a:r>
              <a:rPr lang="en-US" dirty="0" smtClean="0"/>
              <a:t>Diversify portfolio holdings</a:t>
            </a:r>
          </a:p>
          <a:p>
            <a:r>
              <a:rPr lang="en-US" dirty="0" smtClean="0"/>
              <a:t>Ever Expanding Cryptocurrency Market Cap – this token can give you potential discounted access to multiple other Crypto Assets to be created in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 title="Key findings results 2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766640"/>
              </p:ext>
            </p:extLst>
          </p:nvPr>
        </p:nvGraphicFramePr>
        <p:xfrm>
          <a:off x="-458788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34" y="2743200"/>
            <a:ext cx="3556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2814" y="1905000"/>
            <a:ext cx="5486398" cy="4267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What is The LEAK SCORE?</a:t>
            </a:r>
          </a:p>
          <a:p>
            <a:r>
              <a:rPr lang="en-US" dirty="0"/>
              <a:t>The Leak Score will provide incentive for token holders to accumulate and HOLD their CLL tokens - The Holders with the Highest Leak Score will receive the greatest benefits - Up to 50% Discounts from Future Ken </a:t>
            </a:r>
            <a:r>
              <a:rPr lang="en-US" dirty="0" err="1"/>
              <a:t>Garofalo</a:t>
            </a:r>
            <a:r>
              <a:rPr lang="en-US" dirty="0"/>
              <a:t> (Founder) ICO </a:t>
            </a:r>
            <a:r>
              <a:rPr lang="en-US" dirty="0" smtClean="0"/>
              <a:t>projects, or ICO projects offered from CLL Platform.</a:t>
            </a:r>
          </a:p>
          <a:p>
            <a:r>
              <a:rPr lang="en-US" b="1" dirty="0"/>
              <a:t>How is LEAK SCORE Calculated</a:t>
            </a:r>
            <a:r>
              <a:rPr lang="en-US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Total </a:t>
            </a:r>
            <a:r>
              <a:rPr lang="en-US" b="1" dirty="0">
                <a:solidFill>
                  <a:srgbClr val="FFC000"/>
                </a:solidFill>
              </a:rPr>
              <a:t>CLL Tokens </a:t>
            </a:r>
            <a:r>
              <a:rPr lang="en-US" dirty="0" smtClean="0"/>
              <a:t>Held </a:t>
            </a:r>
            <a:endParaRPr lang="en-US" b="1" dirty="0" smtClean="0"/>
          </a:p>
          <a:p>
            <a:r>
              <a:rPr lang="en-US" b="1" dirty="0" smtClean="0">
                <a:solidFill>
                  <a:srgbClr val="FFC000"/>
                </a:solidFill>
              </a:rPr>
              <a:t>Multiplied by </a:t>
            </a:r>
            <a:r>
              <a:rPr lang="en-US" dirty="0" smtClean="0"/>
              <a:t>Amount </a:t>
            </a:r>
            <a:r>
              <a:rPr lang="en-US" dirty="0"/>
              <a:t>of </a:t>
            </a:r>
            <a:r>
              <a:rPr lang="en-US" b="1" dirty="0">
                <a:solidFill>
                  <a:srgbClr val="FFC000"/>
                </a:solidFill>
              </a:rPr>
              <a:t>Days Held </a:t>
            </a:r>
            <a:r>
              <a:rPr lang="en-US" dirty="0"/>
              <a:t>since last Outgoing CLL Transaction</a:t>
            </a:r>
          </a:p>
          <a:p>
            <a:r>
              <a:rPr lang="en-US" b="1" dirty="0">
                <a:solidFill>
                  <a:srgbClr val="FFC000"/>
                </a:solidFill>
              </a:rPr>
              <a:t>=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sz="5100" b="1" dirty="0">
                <a:solidFill>
                  <a:srgbClr val="FFC000"/>
                </a:solidFill>
              </a:rPr>
              <a:t>LEAK SCORE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 SCORE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399212" y="1905000"/>
            <a:ext cx="54863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Benefits of LEAK SCORE</a:t>
            </a:r>
          </a:p>
          <a:p>
            <a:r>
              <a:rPr lang="en-US" dirty="0" smtClean="0"/>
              <a:t>The higher your </a:t>
            </a:r>
            <a:r>
              <a:rPr lang="en-US" b="1" dirty="0" smtClean="0">
                <a:solidFill>
                  <a:srgbClr val="FFC000"/>
                </a:solidFill>
              </a:rPr>
              <a:t>LEAK SCORE</a:t>
            </a:r>
            <a:r>
              <a:rPr lang="en-US" dirty="0" smtClean="0"/>
              <a:t> is compared to the rest of the </a:t>
            </a:r>
            <a:r>
              <a:rPr lang="en-US" dirty="0" err="1" smtClean="0"/>
              <a:t>CryptoLiveLeak</a:t>
            </a:r>
            <a:r>
              <a:rPr lang="en-US" dirty="0" smtClean="0"/>
              <a:t> Token holders, you will receive better reward benefits.</a:t>
            </a:r>
          </a:p>
          <a:p>
            <a:r>
              <a:rPr lang="en-US" dirty="0" smtClean="0"/>
              <a:t>Participate in our future </a:t>
            </a:r>
            <a:r>
              <a:rPr lang="en-US" b="1" dirty="0" smtClean="0">
                <a:solidFill>
                  <a:srgbClr val="FFC000"/>
                </a:solidFill>
              </a:rPr>
              <a:t>ICOs</a:t>
            </a:r>
            <a:r>
              <a:rPr lang="en-US" dirty="0" smtClean="0"/>
              <a:t> at </a:t>
            </a:r>
            <a:r>
              <a:rPr lang="en-US" b="1" dirty="0" smtClean="0">
                <a:solidFill>
                  <a:srgbClr val="FFC000"/>
                </a:solidFill>
              </a:rPr>
              <a:t>Discounted Rates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Giveaways</a:t>
            </a:r>
            <a:r>
              <a:rPr lang="en-US" dirty="0" smtClean="0"/>
              <a:t> will be targeted at wallets with higher LEAK SCORES.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Educational Classes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C000"/>
                </a:solidFill>
              </a:rPr>
              <a:t>Merchandise</a:t>
            </a:r>
            <a:r>
              <a:rPr lang="en-US" dirty="0" smtClean="0"/>
              <a:t> will be sold – payment will be accepted in CLL and </a:t>
            </a:r>
            <a:r>
              <a:rPr lang="en-US" b="1" dirty="0">
                <a:solidFill>
                  <a:srgbClr val="FFC000"/>
                </a:solidFill>
              </a:rPr>
              <a:t>D</a:t>
            </a:r>
            <a:r>
              <a:rPr lang="en-US" b="1" dirty="0" smtClean="0">
                <a:solidFill>
                  <a:srgbClr val="FFC000"/>
                </a:solidFill>
              </a:rPr>
              <a:t>iscounted Rates </a:t>
            </a:r>
            <a:r>
              <a:rPr lang="en-US" dirty="0" smtClean="0"/>
              <a:t>depending on your LEAK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2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905000"/>
            <a:ext cx="5701164" cy="426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96" y="1905000"/>
            <a:ext cx="615125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6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401</Words>
  <Application>Microsoft Office PowerPoint</Application>
  <PresentationFormat>Custom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Student presentation</vt:lpstr>
      <vt:lpstr>CryptoLiveLeak</vt:lpstr>
      <vt:lpstr>Introduction</vt:lpstr>
      <vt:lpstr>About Us</vt:lpstr>
      <vt:lpstr>What We Do?</vt:lpstr>
      <vt:lpstr>Cryptocurrency Market Cap</vt:lpstr>
      <vt:lpstr>Why CryptoLiveLeak?</vt:lpstr>
      <vt:lpstr>Token Distribution</vt:lpstr>
      <vt:lpstr>LEAK SCORE</vt:lpstr>
      <vt:lpstr>ROADMAP</vt:lpstr>
      <vt:lpstr>Conclusion</vt:lpstr>
      <vt:lpstr>Questions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2018-02-21T06:25:55Z</dcterms:created>
  <dcterms:modified xsi:type="dcterms:W3CDTF">2018-03-15T04:32:11Z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