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9" r:id="rId3"/>
    <p:sldId id="258" r:id="rId4"/>
    <p:sldId id="260" r:id="rId5"/>
    <p:sldId id="261" r:id="rId6"/>
    <p:sldId id="262" r:id="rId7"/>
    <p:sldId id="272" r:id="rId8"/>
    <p:sldId id="263" r:id="rId9"/>
    <p:sldId id="264" r:id="rId10"/>
    <p:sldId id="265" r:id="rId11"/>
    <p:sldId id="266" r:id="rId12"/>
    <p:sldId id="267" r:id="rId13"/>
    <p:sldId id="268" r:id="rId14"/>
    <p:sldId id="271" r:id="rId15"/>
    <p:sldId id="273" r:id="rId16"/>
    <p:sldId id="274" r:id="rId17"/>
    <p:sldId id="275" r:id="rId18"/>
    <p:sldId id="277" r:id="rId19"/>
    <p:sldId id="269" r:id="rId20"/>
    <p:sldId id="270" r:id="rId21"/>
    <p:sldId id="276"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E7"/>
    <a:srgbClr val="FE9214"/>
    <a:srgbClr val="00229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61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F97648-0AB5-B942-9BB4-3DF24E20839C}" type="datetimeFigureOut">
              <a:rPr lang="en-US" smtClean="0"/>
              <a:t>2013.12.11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496EBE-D839-974B-9E49-D247975FBBBD}" type="slidenum">
              <a:rPr lang="en-US" smtClean="0"/>
              <a:t>‹#›</a:t>
            </a:fld>
            <a:endParaRPr lang="en-US"/>
          </a:p>
        </p:txBody>
      </p:sp>
    </p:spTree>
    <p:extLst>
      <p:ext uri="{BB962C8B-B14F-4D97-AF65-F5344CB8AC3E}">
        <p14:creationId xmlns:p14="http://schemas.microsoft.com/office/powerpoint/2010/main" val="4519647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for signing messages, but we’re just giving</a:t>
            </a:r>
            <a:r>
              <a:rPr lang="en-US" baseline="0" dirty="0" smtClean="0"/>
              <a:t> an intro here</a:t>
            </a:r>
            <a:endParaRPr lang="en-US" dirty="0"/>
          </a:p>
        </p:txBody>
      </p:sp>
      <p:sp>
        <p:nvSpPr>
          <p:cNvPr id="4" name="Slide Number Placeholder 3"/>
          <p:cNvSpPr>
            <a:spLocks noGrp="1"/>
          </p:cNvSpPr>
          <p:nvPr>
            <p:ph type="sldNum" sz="quarter" idx="10"/>
          </p:nvPr>
        </p:nvSpPr>
        <p:spPr/>
        <p:txBody>
          <a:bodyPr/>
          <a:lstStyle/>
          <a:p>
            <a:fld id="{C0496EBE-D839-974B-9E49-D247975FBBBD}" type="slidenum">
              <a:rPr lang="en-US" smtClean="0"/>
              <a:t>11</a:t>
            </a:fld>
            <a:endParaRPr lang="en-US"/>
          </a:p>
        </p:txBody>
      </p:sp>
    </p:spTree>
    <p:extLst>
      <p:ext uri="{BB962C8B-B14F-4D97-AF65-F5344CB8AC3E}">
        <p14:creationId xmlns:p14="http://schemas.microsoft.com/office/powerpoint/2010/main" val="2212687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2013.12.11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5"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5" y="1906543"/>
            <a:ext cx="8576373" cy="137411"/>
            <a:chOff x="284163" y="1759424"/>
            <a:chExt cx="8576373" cy="137411"/>
          </a:xfrm>
        </p:grpSpPr>
        <p:sp>
          <p:nvSpPr>
            <p:cNvPr id="9" name="Rectangle 8"/>
            <p:cNvSpPr/>
            <p:nvPr/>
          </p:nvSpPr>
          <p:spPr>
            <a:xfrm>
              <a:off x="284163" y="1759424"/>
              <a:ext cx="2743200" cy="137411"/>
            </a:xfrm>
            <a:prstGeom prst="rect">
              <a:avLst/>
            </a:prstGeom>
            <a:solidFill>
              <a:srgbClr val="002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FE92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smtClean="0"/>
              <a:t>Click to edit Master title style</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4" name="Picture 13" descr="crypto-ico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318" y="527108"/>
            <a:ext cx="583932" cy="58393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1"/>
            <a:ext cx="4069080" cy="1162051"/>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1"/>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2013.12.11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5" y="45271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5" y="4801576"/>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5"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9"/>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101" y="5367338"/>
            <a:ext cx="8304213" cy="804863"/>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2013.12.11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5" y="4280648"/>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9"/>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101" y="5344927"/>
            <a:ext cx="8304213" cy="804863"/>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2013.12.11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2" y="914401"/>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2013.12.11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1"/>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3" y="4953002"/>
            <a:ext cx="2472017" cy="1246095"/>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6" y="4419601"/>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5" y="461683"/>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5" y="4801576"/>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5"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2" y="4800600"/>
            <a:ext cx="5691651" cy="566739"/>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7" y="5367338"/>
            <a:ext cx="5653507" cy="804863"/>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2013.12.11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5" y="455774"/>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5" y="157784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5" y="2133600"/>
            <a:ext cx="8574087" cy="4013200"/>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2013.12.11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4"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5" y="457200"/>
            <a:ext cx="6497637" cy="5937251"/>
          </a:xfrm>
        </p:spPr>
        <p:txBody>
          <a:bodyPr vert="eaVert"/>
          <a:lstStyle>
            <a:lvl5pPr algn="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2013.12.11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4"/>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5" y="455774"/>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5" y="1577848"/>
            <a:ext cx="8576373" cy="137411"/>
            <a:chOff x="284163" y="1577847"/>
            <a:chExt cx="8576373" cy="137411"/>
          </a:xfrm>
        </p:grpSpPr>
        <p:sp>
          <p:nvSpPr>
            <p:cNvPr id="9" name="Rectangle 8"/>
            <p:cNvSpPr/>
            <p:nvPr/>
          </p:nvSpPr>
          <p:spPr>
            <a:xfrm>
              <a:off x="284163" y="1577847"/>
              <a:ext cx="1600200" cy="137411"/>
            </a:xfrm>
            <a:prstGeom prst="rect">
              <a:avLst/>
            </a:prstGeom>
            <a:solidFill>
              <a:srgbClr val="002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FE92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2013.12.11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5"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2013.12.11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4" y="2017059"/>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6"/>
            <a:ext cx="7754284" cy="484095"/>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grpSp>
        <p:nvGrpSpPr>
          <p:cNvPr id="7" name="Group 16"/>
          <p:cNvGrpSpPr/>
          <p:nvPr/>
        </p:nvGrpSpPr>
        <p:grpSpPr>
          <a:xfrm>
            <a:off x="284165" y="1906543"/>
            <a:ext cx="8576373" cy="137411"/>
            <a:chOff x="284163" y="1759424"/>
            <a:chExt cx="8576373" cy="137411"/>
          </a:xfrm>
        </p:grpSpPr>
        <p:sp>
          <p:nvSpPr>
            <p:cNvPr id="11" name="Rectangle 10"/>
            <p:cNvSpPr/>
            <p:nvPr/>
          </p:nvSpPr>
          <p:spPr>
            <a:xfrm>
              <a:off x="284163" y="1759424"/>
              <a:ext cx="2743200" cy="137411"/>
            </a:xfrm>
            <a:prstGeom prst="rect">
              <a:avLst/>
            </a:prstGeom>
            <a:solidFill>
              <a:srgbClr val="002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FE92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30"/>
            <a:ext cx="587496"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5"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5" y="4801576"/>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5" y="6263389"/>
            <a:ext cx="8576373" cy="137411"/>
            <a:chOff x="284163" y="1759424"/>
            <a:chExt cx="8576373" cy="137411"/>
          </a:xfrm>
        </p:grpSpPr>
        <p:sp>
          <p:nvSpPr>
            <p:cNvPr id="10" name="Rectangle 9"/>
            <p:cNvSpPr/>
            <p:nvPr/>
          </p:nvSpPr>
          <p:spPr>
            <a:xfrm>
              <a:off x="284163" y="1759424"/>
              <a:ext cx="2743200" cy="137411"/>
            </a:xfrm>
            <a:prstGeom prst="rect">
              <a:avLst/>
            </a:prstGeom>
            <a:solidFill>
              <a:srgbClr val="002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rgbClr val="FE92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dirty="0" smtClean="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2013.12.11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pic>
        <p:nvPicPr>
          <p:cNvPr id="7" name="Picture 6" descr="crypto-ico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73213" y="5477422"/>
            <a:ext cx="685040" cy="68504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4" y="443755"/>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2013.12.11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5" y="4801576"/>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5" y="6263389"/>
            <a:ext cx="8576373" cy="137411"/>
            <a:chOff x="284163" y="1759424"/>
            <a:chExt cx="8576373" cy="137411"/>
          </a:xfrm>
        </p:grpSpPr>
        <p:sp>
          <p:nvSpPr>
            <p:cNvPr id="9" name="Rectangle 8"/>
            <p:cNvSpPr/>
            <p:nvPr/>
          </p:nvSpPr>
          <p:spPr>
            <a:xfrm>
              <a:off x="284163" y="1759424"/>
              <a:ext cx="2743200" cy="137411"/>
            </a:xfrm>
            <a:prstGeom prst="rect">
              <a:avLst/>
            </a:prstGeom>
            <a:solidFill>
              <a:srgbClr val="002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FE92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7"/>
            <a:ext cx="587496"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9" y="5862919"/>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5" y="455774"/>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5" y="1577848"/>
            <a:ext cx="8576373" cy="137411"/>
            <a:chOff x="284163" y="1577847"/>
            <a:chExt cx="8576373" cy="137411"/>
          </a:xfrm>
        </p:grpSpPr>
        <p:sp>
          <p:nvSpPr>
            <p:cNvPr id="10" name="Rectangle 9"/>
            <p:cNvSpPr/>
            <p:nvPr/>
          </p:nvSpPr>
          <p:spPr>
            <a:xfrm>
              <a:off x="284163" y="1577847"/>
              <a:ext cx="1600200" cy="137411"/>
            </a:xfrm>
            <a:prstGeom prst="rect">
              <a:avLst/>
            </a:prstGeom>
            <a:solidFill>
              <a:srgbClr val="002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rgbClr val="FE92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2013.12.11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5" y="455774"/>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5" y="1577848"/>
            <a:ext cx="8576373" cy="137411"/>
            <a:chOff x="284163" y="1577847"/>
            <a:chExt cx="8576373" cy="137411"/>
          </a:xfrm>
        </p:grpSpPr>
        <p:sp>
          <p:nvSpPr>
            <p:cNvPr id="12" name="Rectangle 11"/>
            <p:cNvSpPr/>
            <p:nvPr/>
          </p:nvSpPr>
          <p:spPr>
            <a:xfrm>
              <a:off x="284163" y="1577847"/>
              <a:ext cx="1600200" cy="137411"/>
            </a:xfrm>
            <a:prstGeom prst="rect">
              <a:avLst/>
            </a:prstGeom>
            <a:solidFill>
              <a:srgbClr val="002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rgbClr val="FE92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7"/>
            <a:ext cx="3931920" cy="833251"/>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3"/>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779495" y="1735137"/>
            <a:ext cx="3931920" cy="833251"/>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3"/>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2013.12.11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5" y="455774"/>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5" y="1577848"/>
            <a:ext cx="8576373" cy="137411"/>
            <a:chOff x="284163" y="1577847"/>
            <a:chExt cx="8576373" cy="137411"/>
          </a:xfrm>
        </p:grpSpPr>
        <p:sp>
          <p:nvSpPr>
            <p:cNvPr id="8" name="Rectangle 7"/>
            <p:cNvSpPr/>
            <p:nvPr/>
          </p:nvSpPr>
          <p:spPr>
            <a:xfrm>
              <a:off x="284163" y="1577847"/>
              <a:ext cx="1600200" cy="137411"/>
            </a:xfrm>
            <a:prstGeom prst="rect">
              <a:avLst/>
            </a:prstGeom>
            <a:solidFill>
              <a:srgbClr val="002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rgbClr val="FE92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2013.12.11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2013.12.11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grpSp>
        <p:nvGrpSpPr>
          <p:cNvPr id="5" name="Group 4"/>
          <p:cNvGrpSpPr/>
          <p:nvPr/>
        </p:nvGrpSpPr>
        <p:grpSpPr>
          <a:xfrm>
            <a:off x="284165" y="452719"/>
            <a:ext cx="8576373" cy="137411"/>
            <a:chOff x="284163" y="1577847"/>
            <a:chExt cx="8576373" cy="137411"/>
          </a:xfrm>
        </p:grpSpPr>
        <p:sp>
          <p:nvSpPr>
            <p:cNvPr id="6" name="Rectangle 5"/>
            <p:cNvSpPr/>
            <p:nvPr/>
          </p:nvSpPr>
          <p:spPr>
            <a:xfrm>
              <a:off x="284163" y="1577847"/>
              <a:ext cx="1600200" cy="137411"/>
            </a:xfrm>
            <a:prstGeom prst="rect">
              <a:avLst/>
            </a:prstGeom>
            <a:solidFill>
              <a:srgbClr val="002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rgbClr val="FE92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5" y="2133601"/>
            <a:ext cx="7076747" cy="3992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2013.12.11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61"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5" y="630383"/>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Tx/>
        <a:buBlip>
          <a:blip r:embed="rId18"/>
        </a:buBlip>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Tx/>
        <a:buBlip>
          <a:blip r:embed="rId19"/>
        </a:buBlip>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Tx/>
        <a:buBlip>
          <a:blip r:embed="rId18"/>
        </a:buBlip>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Tx/>
        <a:buBlip>
          <a:blip r:embed="rId19"/>
        </a:buBlip>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Tx/>
        <a:buBlip>
          <a:blip r:embed="rId18"/>
        </a:buBlip>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Tx/>
        <a:buBlip>
          <a:blip r:embed="rId19"/>
        </a:buBlip>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Tx/>
        <a:buBlip>
          <a:blip r:embed="rId18"/>
        </a:buBlip>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Tx/>
        <a:buBlip>
          <a:blip r:embed="rId19"/>
        </a:buBlip>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Tx/>
        <a:buBlip>
          <a:blip r:embed="rId18"/>
        </a:buBlip>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lexiglass@riseup.net" TargetMode="External"/><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hyperlink" Target="https://CryptoPartyATX.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ozilla.org/en-US/thunderbird/" TargetMode="Externa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hyperlink" Target="https://gpgtools.org/" TargetMode="External"/><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hyperlink" Target="http://www.gpg4win.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enigmail.net/" TargetMode="External"/><Relationship Id="rId3" Type="http://schemas.openxmlformats.org/officeDocument/2006/relationships/image" Target="../media/image10.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ryptopartyatx.org/content/FE0E7924.asc" TargetMode="External"/><Relationship Id="rId3" Type="http://schemas.openxmlformats.org/officeDocument/2006/relationships/hyperlink" Target="mailto:plexiglass@riseup.n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www.tour-smart.co.uk/images/dynamicImages/image/Bletchley%20Park%20-%20UK/M4%20enigma%20machine.jpg" TargetMode="External"/><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Crypto Party ATX</a:t>
            </a:r>
            <a:endParaRPr lang="en-US" dirty="0"/>
          </a:p>
        </p:txBody>
      </p:sp>
      <p:sp>
        <p:nvSpPr>
          <p:cNvPr id="3" name="Subtitle 2"/>
          <p:cNvSpPr>
            <a:spLocks noGrp="1"/>
          </p:cNvSpPr>
          <p:nvPr>
            <p:ph type="subTitle" idx="1"/>
          </p:nvPr>
        </p:nvSpPr>
        <p:spPr/>
        <p:txBody>
          <a:bodyPr/>
          <a:lstStyle/>
          <a:p>
            <a:r>
              <a:rPr lang="en-US" dirty="0" smtClean="0"/>
              <a:t>Shameless self-promotion</a:t>
            </a:r>
          </a:p>
        </p:txBody>
      </p:sp>
      <p:sp>
        <p:nvSpPr>
          <p:cNvPr id="6" name="TextBox 5"/>
          <p:cNvSpPr txBox="1"/>
          <p:nvPr/>
        </p:nvSpPr>
        <p:spPr>
          <a:xfrm>
            <a:off x="3679427" y="2342445"/>
            <a:ext cx="4942462" cy="2508379"/>
          </a:xfrm>
          <a:prstGeom prst="rect">
            <a:avLst/>
          </a:prstGeom>
          <a:noFill/>
        </p:spPr>
        <p:txBody>
          <a:bodyPr wrap="square" rtlCol="0">
            <a:spAutoFit/>
          </a:bodyPr>
          <a:lstStyle/>
          <a:p>
            <a:r>
              <a:rPr lang="en-US" sz="2400" dirty="0" smtClean="0"/>
              <a:t>Visit us at </a:t>
            </a:r>
            <a:r>
              <a:rPr lang="en-US" sz="2400" dirty="0" smtClean="0">
                <a:hlinkClick r:id="rId2"/>
              </a:rPr>
              <a:t>https://CryptoPartyATX.org</a:t>
            </a:r>
            <a:endParaRPr lang="en-US" sz="2400" dirty="0" smtClean="0"/>
          </a:p>
          <a:p>
            <a:endParaRPr lang="en-US" sz="1000" dirty="0" smtClean="0"/>
          </a:p>
          <a:p>
            <a:pPr marL="285750" indent="-285750">
              <a:spcAft>
                <a:spcPts val="600"/>
              </a:spcAft>
              <a:buFont typeface="Arial"/>
              <a:buChar char="•"/>
            </a:pPr>
            <a:r>
              <a:rPr lang="en-US" dirty="0" smtClean="0"/>
              <a:t>Step-by-step guides on how to encrypt your emails, text messages, files and folders</a:t>
            </a:r>
          </a:p>
          <a:p>
            <a:pPr marL="285750" indent="-285750">
              <a:spcAft>
                <a:spcPts val="600"/>
              </a:spcAft>
              <a:buFont typeface="Arial"/>
              <a:buChar char="•"/>
            </a:pPr>
            <a:r>
              <a:rPr lang="en-US" dirty="0" smtClean="0"/>
              <a:t>Guides to maintaining your privacy by choosing stronger passwords and securely deleting data</a:t>
            </a:r>
          </a:p>
          <a:p>
            <a:pPr marL="285750" indent="-285750">
              <a:spcAft>
                <a:spcPts val="600"/>
              </a:spcAft>
              <a:buFont typeface="Arial"/>
              <a:buChar char="•"/>
            </a:pPr>
            <a:r>
              <a:rPr lang="en-US" dirty="0" smtClean="0"/>
              <a:t>Info on upcoming parties</a:t>
            </a:r>
          </a:p>
          <a:p>
            <a:pPr marL="285750" indent="-285750">
              <a:spcAft>
                <a:spcPts val="600"/>
              </a:spcAft>
              <a:buFont typeface="Arial"/>
              <a:buChar char="•"/>
            </a:pPr>
            <a:r>
              <a:rPr lang="en-US" dirty="0" smtClean="0"/>
              <a:t>Need help? Email </a:t>
            </a:r>
            <a:r>
              <a:rPr lang="en-US" dirty="0" smtClean="0">
                <a:hlinkClick r:id="rId3"/>
              </a:rPr>
              <a:t>plexiglass@riseup.net</a:t>
            </a:r>
            <a:endParaRPr lang="en-US" dirty="0" smtClean="0"/>
          </a:p>
        </p:txBody>
      </p:sp>
      <p:sp>
        <p:nvSpPr>
          <p:cNvPr id="9" name="TextBox 8"/>
          <p:cNvSpPr txBox="1"/>
          <p:nvPr/>
        </p:nvSpPr>
        <p:spPr>
          <a:xfrm>
            <a:off x="476205" y="4756538"/>
            <a:ext cx="8145684" cy="1308050"/>
          </a:xfrm>
          <a:prstGeom prst="rect">
            <a:avLst/>
          </a:prstGeom>
          <a:noFill/>
        </p:spPr>
        <p:txBody>
          <a:bodyPr wrap="square" rtlCol="0">
            <a:spAutoFit/>
          </a:bodyPr>
          <a:lstStyle/>
          <a:p>
            <a:r>
              <a:rPr lang="en-US" sz="2000" dirty="0" smtClean="0"/>
              <a:t>Please contribute! </a:t>
            </a:r>
          </a:p>
          <a:p>
            <a:pPr marL="285750" indent="-285750">
              <a:spcAft>
                <a:spcPts val="600"/>
              </a:spcAft>
              <a:buFont typeface="Arial"/>
              <a:buChar char="•"/>
            </a:pPr>
            <a:r>
              <a:rPr lang="en-US" dirty="0" smtClean="0"/>
              <a:t>Let us know if you have any questions; chances are someone else has those questions, too. If we know where it’s unclear, we can make those parts better.</a:t>
            </a:r>
          </a:p>
          <a:p>
            <a:pPr marL="285750" indent="-285750">
              <a:spcAft>
                <a:spcPts val="600"/>
              </a:spcAft>
              <a:buFont typeface="Arial"/>
              <a:buChar char="•"/>
            </a:pPr>
            <a:r>
              <a:rPr lang="en-US" dirty="0" smtClean="0"/>
              <a:t>Can you do it better? Let us know how, or do it yourself and send it to us!</a:t>
            </a:r>
            <a:endParaRPr lang="en-US" dirty="0"/>
          </a:p>
        </p:txBody>
      </p:sp>
      <p:pic>
        <p:nvPicPr>
          <p:cNvPr id="11" name="Picture 10" descr="crypto-icon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06" y="2342445"/>
            <a:ext cx="2995128" cy="2303944"/>
          </a:xfrm>
          <a:prstGeom prst="rect">
            <a:avLst/>
          </a:prstGeom>
        </p:spPr>
      </p:pic>
    </p:spTree>
    <p:extLst>
      <p:ext uri="{BB962C8B-B14F-4D97-AF65-F5344CB8AC3E}">
        <p14:creationId xmlns:p14="http://schemas.microsoft.com/office/powerpoint/2010/main" val="2555833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 (Asymmetric Encryption) </a:t>
            </a:r>
            <a:endParaRPr lang="en-US" dirty="0"/>
          </a:p>
        </p:txBody>
      </p:sp>
      <p:sp>
        <p:nvSpPr>
          <p:cNvPr id="4" name="Content Placeholder 3"/>
          <p:cNvSpPr>
            <a:spLocks noGrp="1"/>
          </p:cNvSpPr>
          <p:nvPr>
            <p:ph sz="half" idx="2"/>
          </p:nvPr>
        </p:nvSpPr>
        <p:spPr>
          <a:xfrm>
            <a:off x="284165" y="1820333"/>
            <a:ext cx="8425943" cy="2370667"/>
          </a:xfrm>
        </p:spPr>
        <p:txBody>
          <a:bodyPr>
            <a:noAutofit/>
          </a:bodyPr>
          <a:lstStyle/>
          <a:p>
            <a:pPr marL="0" indent="0">
              <a:spcBef>
                <a:spcPts val="800"/>
              </a:spcBef>
              <a:buNone/>
            </a:pPr>
            <a:r>
              <a:rPr lang="en-US" sz="1700" dirty="0" smtClean="0"/>
              <a:t>Some ciphers use a different key to encrypt a message than to decrypt it. For example, you might encrypt a message with the password “dog”, but to read the message you would need the password “cat”.</a:t>
            </a:r>
          </a:p>
          <a:p>
            <a:pPr>
              <a:spcBef>
                <a:spcPts val="800"/>
              </a:spcBef>
              <a:buFont typeface="Arial"/>
              <a:buChar char="•"/>
            </a:pPr>
            <a:r>
              <a:rPr lang="en-US" sz="1700" dirty="0" smtClean="0"/>
              <a:t>If a cipher uses </a:t>
            </a:r>
            <a:r>
              <a:rPr lang="en-US" sz="1700" i="1" dirty="0" smtClean="0"/>
              <a:t>one key </a:t>
            </a:r>
            <a:r>
              <a:rPr lang="en-US" sz="1700" dirty="0" smtClean="0"/>
              <a:t>to put something into code and a </a:t>
            </a:r>
            <a:r>
              <a:rPr lang="en-US" sz="1700" i="1" dirty="0" smtClean="0"/>
              <a:t>different key </a:t>
            </a:r>
            <a:r>
              <a:rPr lang="en-US" sz="1700" dirty="0" smtClean="0"/>
              <a:t>to take it back out, then the cipher is said to be </a:t>
            </a:r>
            <a:r>
              <a:rPr lang="en-US" sz="1700" b="1" u="sng" dirty="0" smtClean="0"/>
              <a:t>asymmetric</a:t>
            </a:r>
            <a:r>
              <a:rPr lang="en-US" sz="1700" dirty="0" smtClean="0"/>
              <a:t>. </a:t>
            </a:r>
          </a:p>
          <a:p>
            <a:pPr marL="0" indent="0">
              <a:spcBef>
                <a:spcPts val="800"/>
              </a:spcBef>
              <a:buNone/>
            </a:pPr>
            <a:r>
              <a:rPr lang="en-US" sz="1700" dirty="0" smtClean="0"/>
              <a:t>In practice, both keys are created at the same time, and form a </a:t>
            </a:r>
            <a:r>
              <a:rPr lang="en-US" sz="1700" b="1" u="sng" dirty="0" smtClean="0"/>
              <a:t>key pair</a:t>
            </a:r>
            <a:r>
              <a:rPr lang="en-US" sz="1700" dirty="0" smtClean="0"/>
              <a:t>. The keys in a key pair only work with each other, so any message encrypted with a one key of the pair can only be decrypted by the other key </a:t>
            </a:r>
            <a:r>
              <a:rPr lang="en-US" sz="1700" u="sng" dirty="0" smtClean="0"/>
              <a:t>of the same key pair</a:t>
            </a:r>
            <a:r>
              <a:rPr lang="en-US" sz="1700" dirty="0" smtClean="0"/>
              <a:t>.</a:t>
            </a:r>
          </a:p>
        </p:txBody>
      </p:sp>
      <p:sp>
        <p:nvSpPr>
          <p:cNvPr id="3" name="Rectangular Callout 2"/>
          <p:cNvSpPr/>
          <p:nvPr/>
        </p:nvSpPr>
        <p:spPr>
          <a:xfrm>
            <a:off x="3810001" y="4289778"/>
            <a:ext cx="1185334" cy="794174"/>
          </a:xfrm>
          <a:prstGeom prst="wedgeRectCallout">
            <a:avLst/>
          </a:prstGeom>
          <a:solidFill>
            <a:srgbClr val="FE9214"/>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Message</a:t>
            </a:r>
            <a:endParaRPr lang="en-US" dirty="0"/>
          </a:p>
        </p:txBody>
      </p:sp>
      <p:sp>
        <p:nvSpPr>
          <p:cNvPr id="5" name="Notched Right Arrow 4"/>
          <p:cNvSpPr/>
          <p:nvPr/>
        </p:nvSpPr>
        <p:spPr>
          <a:xfrm>
            <a:off x="5221113" y="4289778"/>
            <a:ext cx="1749776" cy="794174"/>
          </a:xfrm>
          <a:prstGeom prst="notchedRightArrow">
            <a:avLst/>
          </a:prstGeom>
          <a:solidFill>
            <a:srgbClr val="00229B"/>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Key 1</a:t>
            </a:r>
            <a:endParaRPr lang="en-US" dirty="0"/>
          </a:p>
        </p:txBody>
      </p:sp>
      <p:sp>
        <p:nvSpPr>
          <p:cNvPr id="6" name="Plaque 5"/>
          <p:cNvSpPr/>
          <p:nvPr/>
        </p:nvSpPr>
        <p:spPr>
          <a:xfrm>
            <a:off x="7154334" y="4289778"/>
            <a:ext cx="1157112" cy="931334"/>
          </a:xfrm>
          <a:prstGeom prst="plaqu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Secret Code</a:t>
            </a:r>
            <a:endParaRPr lang="en-US" dirty="0"/>
          </a:p>
        </p:txBody>
      </p:sp>
      <p:sp>
        <p:nvSpPr>
          <p:cNvPr id="7" name="Rectangular Callout 6"/>
          <p:cNvSpPr/>
          <p:nvPr/>
        </p:nvSpPr>
        <p:spPr>
          <a:xfrm>
            <a:off x="3810001" y="5373512"/>
            <a:ext cx="1185334" cy="794174"/>
          </a:xfrm>
          <a:prstGeom prst="wedgeRectCallout">
            <a:avLst/>
          </a:prstGeom>
          <a:solidFill>
            <a:srgbClr val="FE9214"/>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Message</a:t>
            </a:r>
            <a:endParaRPr lang="en-US" dirty="0"/>
          </a:p>
        </p:txBody>
      </p:sp>
      <p:sp>
        <p:nvSpPr>
          <p:cNvPr id="8" name="Notched Right Arrow 7"/>
          <p:cNvSpPr/>
          <p:nvPr/>
        </p:nvSpPr>
        <p:spPr>
          <a:xfrm flipH="1">
            <a:off x="5221112" y="5373512"/>
            <a:ext cx="1749777" cy="851280"/>
          </a:xfrm>
          <a:prstGeom prst="notchedRightArrow">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Key 2</a:t>
            </a:r>
            <a:endParaRPr lang="en-US" dirty="0"/>
          </a:p>
        </p:txBody>
      </p:sp>
      <p:sp>
        <p:nvSpPr>
          <p:cNvPr id="9" name="Plaque 8"/>
          <p:cNvSpPr/>
          <p:nvPr/>
        </p:nvSpPr>
        <p:spPr>
          <a:xfrm>
            <a:off x="7154334" y="5373512"/>
            <a:ext cx="1157112" cy="931334"/>
          </a:xfrm>
          <a:prstGeom prst="plaqu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Secret Code</a:t>
            </a:r>
            <a:endParaRPr lang="en-US" dirty="0"/>
          </a:p>
        </p:txBody>
      </p:sp>
      <p:sp>
        <p:nvSpPr>
          <p:cNvPr id="13" name="TextBox 12"/>
          <p:cNvSpPr txBox="1"/>
          <p:nvPr/>
        </p:nvSpPr>
        <p:spPr>
          <a:xfrm>
            <a:off x="284165" y="4467059"/>
            <a:ext cx="2975502" cy="1508105"/>
          </a:xfrm>
          <a:prstGeom prst="rect">
            <a:avLst/>
          </a:prstGeom>
          <a:noFill/>
        </p:spPr>
        <p:txBody>
          <a:bodyPr wrap="square" rtlCol="0">
            <a:spAutoFit/>
          </a:bodyPr>
          <a:lstStyle/>
          <a:p>
            <a:pPr algn="r"/>
            <a:r>
              <a:rPr lang="en-US" sz="2000" b="1" dirty="0" smtClean="0"/>
              <a:t>Asymmetric Encryption</a:t>
            </a:r>
          </a:p>
          <a:p>
            <a:pPr algn="r"/>
            <a:r>
              <a:rPr lang="en-US" dirty="0" smtClean="0"/>
              <a:t>One key is used to encrypt the message, but a completely different key is used to decrypt the message.</a:t>
            </a:r>
            <a:endParaRPr lang="en-US" dirty="0"/>
          </a:p>
        </p:txBody>
      </p:sp>
      <p:cxnSp>
        <p:nvCxnSpPr>
          <p:cNvPr id="11" name="Straight Connector 10"/>
          <p:cNvCxnSpPr/>
          <p:nvPr/>
        </p:nvCxnSpPr>
        <p:spPr>
          <a:xfrm>
            <a:off x="5799668" y="4924778"/>
            <a:ext cx="0" cy="6350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715002" y="5055730"/>
            <a:ext cx="1016000" cy="338554"/>
          </a:xfrm>
          <a:prstGeom prst="rect">
            <a:avLst/>
          </a:prstGeom>
          <a:noFill/>
        </p:spPr>
        <p:txBody>
          <a:bodyPr wrap="square" rtlCol="0">
            <a:spAutoFit/>
          </a:bodyPr>
          <a:lstStyle/>
          <a:p>
            <a:r>
              <a:rPr lang="en-US" sz="1600" dirty="0" smtClean="0"/>
              <a:t>- Key Pair</a:t>
            </a:r>
          </a:p>
        </p:txBody>
      </p:sp>
    </p:spTree>
    <p:extLst>
      <p:ext uri="{BB962C8B-B14F-4D97-AF65-F5344CB8AC3E}">
        <p14:creationId xmlns:p14="http://schemas.microsoft.com/office/powerpoint/2010/main" val="2222581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Advantage of Key Pairs</a:t>
            </a:r>
            <a:endParaRPr lang="en-US" dirty="0"/>
          </a:p>
        </p:txBody>
      </p:sp>
      <p:sp>
        <p:nvSpPr>
          <p:cNvPr id="4" name="Content Placeholder 3"/>
          <p:cNvSpPr>
            <a:spLocks noGrp="1"/>
          </p:cNvSpPr>
          <p:nvPr>
            <p:ph sz="half" idx="2"/>
          </p:nvPr>
        </p:nvSpPr>
        <p:spPr>
          <a:xfrm>
            <a:off x="284165" y="1763889"/>
            <a:ext cx="8425943" cy="2525889"/>
          </a:xfrm>
        </p:spPr>
        <p:txBody>
          <a:bodyPr>
            <a:normAutofit fontScale="77500" lnSpcReduction="20000"/>
          </a:bodyPr>
          <a:lstStyle/>
          <a:p>
            <a:pPr marL="0" indent="0">
              <a:buNone/>
            </a:pPr>
            <a:r>
              <a:rPr lang="en-US" sz="2400" b="1" dirty="0" smtClean="0"/>
              <a:t>Advantage: Anyone can encrypt a message for you, but only you can decrypt it.</a:t>
            </a:r>
          </a:p>
          <a:p>
            <a:pPr marL="0" indent="0">
              <a:spcBef>
                <a:spcPts val="800"/>
              </a:spcBef>
              <a:buNone/>
            </a:pPr>
            <a:r>
              <a:rPr lang="en-US" sz="2500" dirty="0" smtClean="0"/>
              <a:t>If you have a pair of keys that each work in only one direction, then you only need to keep one key secret. The one you keep secret is called the </a:t>
            </a:r>
            <a:r>
              <a:rPr lang="en-US" sz="2500" b="1" u="sng" dirty="0" smtClean="0"/>
              <a:t>Private Key</a:t>
            </a:r>
            <a:r>
              <a:rPr lang="en-US" sz="2500" dirty="0" smtClean="0"/>
              <a:t>. The Private Key is used </a:t>
            </a:r>
            <a:r>
              <a:rPr lang="en-US" sz="2500" i="1" dirty="0" smtClean="0"/>
              <a:t>only  to decrypt messages*</a:t>
            </a:r>
            <a:r>
              <a:rPr lang="en-US" sz="2500" dirty="0" smtClean="0"/>
              <a:t>, and it is the only key that can decrypt those messages.</a:t>
            </a:r>
          </a:p>
          <a:p>
            <a:pPr marL="0" indent="0">
              <a:spcBef>
                <a:spcPts val="800"/>
              </a:spcBef>
              <a:buNone/>
            </a:pPr>
            <a:r>
              <a:rPr lang="en-US" sz="2500" dirty="0" smtClean="0"/>
              <a:t>The </a:t>
            </a:r>
            <a:r>
              <a:rPr lang="en-US" sz="2500" b="1" u="sng" dirty="0" smtClean="0"/>
              <a:t>Public Key </a:t>
            </a:r>
            <a:r>
              <a:rPr lang="en-US" sz="2500" dirty="0" smtClean="0"/>
              <a:t>is used </a:t>
            </a:r>
            <a:r>
              <a:rPr lang="en-US" sz="2500" i="1" dirty="0" smtClean="0"/>
              <a:t>only to encrypt messages</a:t>
            </a:r>
            <a:r>
              <a:rPr lang="en-US" sz="2500" dirty="0" smtClean="0"/>
              <a:t>. This means you can give it out to anyone, since the only thing someone could do with it is encrypt a message. Because the key is part of a pair, if someone encrypts a message using your Public Key, then only you can decrypt the message because only you have the Private Key.</a:t>
            </a:r>
          </a:p>
        </p:txBody>
      </p:sp>
      <p:sp>
        <p:nvSpPr>
          <p:cNvPr id="3" name="Rectangular Callout 2"/>
          <p:cNvSpPr/>
          <p:nvPr/>
        </p:nvSpPr>
        <p:spPr>
          <a:xfrm>
            <a:off x="3810001" y="4289778"/>
            <a:ext cx="1185334" cy="794174"/>
          </a:xfrm>
          <a:prstGeom prst="wedgeRectCallout">
            <a:avLst/>
          </a:prstGeom>
          <a:solidFill>
            <a:srgbClr val="FE9214"/>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Message</a:t>
            </a:r>
            <a:endParaRPr lang="en-US" dirty="0"/>
          </a:p>
        </p:txBody>
      </p:sp>
      <p:sp>
        <p:nvSpPr>
          <p:cNvPr id="5" name="Notched Right Arrow 4"/>
          <p:cNvSpPr/>
          <p:nvPr/>
        </p:nvSpPr>
        <p:spPr>
          <a:xfrm>
            <a:off x="5221113" y="4289778"/>
            <a:ext cx="1749776" cy="794174"/>
          </a:xfrm>
          <a:prstGeom prst="notchedRightArrow">
            <a:avLst/>
          </a:prstGeom>
          <a:solidFill>
            <a:srgbClr val="00229B"/>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Public Key</a:t>
            </a:r>
            <a:endParaRPr lang="en-US" dirty="0"/>
          </a:p>
        </p:txBody>
      </p:sp>
      <p:sp>
        <p:nvSpPr>
          <p:cNvPr id="6" name="Plaque 5"/>
          <p:cNvSpPr/>
          <p:nvPr/>
        </p:nvSpPr>
        <p:spPr>
          <a:xfrm>
            <a:off x="7154334" y="4289778"/>
            <a:ext cx="1157112" cy="931334"/>
          </a:xfrm>
          <a:prstGeom prst="plaqu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Secret Code</a:t>
            </a:r>
            <a:endParaRPr lang="en-US" dirty="0"/>
          </a:p>
        </p:txBody>
      </p:sp>
      <p:sp>
        <p:nvSpPr>
          <p:cNvPr id="7" name="Rectangular Callout 6"/>
          <p:cNvSpPr/>
          <p:nvPr/>
        </p:nvSpPr>
        <p:spPr>
          <a:xfrm>
            <a:off x="3810001" y="5373512"/>
            <a:ext cx="1185334" cy="794174"/>
          </a:xfrm>
          <a:prstGeom prst="wedgeRectCallout">
            <a:avLst/>
          </a:prstGeom>
          <a:solidFill>
            <a:srgbClr val="FE9214"/>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Message</a:t>
            </a:r>
            <a:endParaRPr lang="en-US" dirty="0"/>
          </a:p>
        </p:txBody>
      </p:sp>
      <p:sp>
        <p:nvSpPr>
          <p:cNvPr id="8" name="Notched Right Arrow 7"/>
          <p:cNvSpPr/>
          <p:nvPr/>
        </p:nvSpPr>
        <p:spPr>
          <a:xfrm flipH="1">
            <a:off x="5221112" y="5373512"/>
            <a:ext cx="1749777" cy="851280"/>
          </a:xfrm>
          <a:prstGeom prst="notchedRightArrow">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Private Key</a:t>
            </a:r>
            <a:endParaRPr lang="en-US" dirty="0"/>
          </a:p>
        </p:txBody>
      </p:sp>
      <p:sp>
        <p:nvSpPr>
          <p:cNvPr id="9" name="Plaque 8"/>
          <p:cNvSpPr/>
          <p:nvPr/>
        </p:nvSpPr>
        <p:spPr>
          <a:xfrm>
            <a:off x="7154334" y="5373512"/>
            <a:ext cx="1157112" cy="931334"/>
          </a:xfrm>
          <a:prstGeom prst="plaqu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Secret Code</a:t>
            </a:r>
            <a:endParaRPr lang="en-US" dirty="0"/>
          </a:p>
        </p:txBody>
      </p:sp>
      <p:sp>
        <p:nvSpPr>
          <p:cNvPr id="13" name="TextBox 12"/>
          <p:cNvSpPr txBox="1"/>
          <p:nvPr/>
        </p:nvSpPr>
        <p:spPr>
          <a:xfrm>
            <a:off x="284165" y="4467059"/>
            <a:ext cx="2975502" cy="1631216"/>
          </a:xfrm>
          <a:prstGeom prst="rect">
            <a:avLst/>
          </a:prstGeom>
          <a:noFill/>
        </p:spPr>
        <p:txBody>
          <a:bodyPr wrap="square" rtlCol="0">
            <a:spAutoFit/>
          </a:bodyPr>
          <a:lstStyle/>
          <a:p>
            <a:pPr algn="r"/>
            <a:r>
              <a:rPr lang="en-US" sz="2000" dirty="0" smtClean="0"/>
              <a:t>A </a:t>
            </a:r>
            <a:r>
              <a:rPr lang="en-US" sz="2000" b="1" dirty="0" smtClean="0"/>
              <a:t>Public Key</a:t>
            </a:r>
            <a:r>
              <a:rPr lang="en-US" sz="2000" dirty="0" smtClean="0"/>
              <a:t> is used to </a:t>
            </a:r>
            <a:r>
              <a:rPr lang="en-US" sz="2000" i="1" dirty="0" smtClean="0"/>
              <a:t>encrypt </a:t>
            </a:r>
            <a:r>
              <a:rPr lang="en-US" sz="2000" dirty="0" smtClean="0"/>
              <a:t>a message.</a:t>
            </a:r>
          </a:p>
          <a:p>
            <a:pPr algn="r"/>
            <a:endParaRPr lang="en-US" sz="2000" dirty="0"/>
          </a:p>
          <a:p>
            <a:pPr algn="r"/>
            <a:r>
              <a:rPr lang="en-US" sz="2000" dirty="0" smtClean="0"/>
              <a:t>A </a:t>
            </a:r>
            <a:r>
              <a:rPr lang="en-US" sz="2000" b="1" dirty="0" smtClean="0"/>
              <a:t>Private Key</a:t>
            </a:r>
            <a:r>
              <a:rPr lang="en-US" sz="2000" dirty="0" smtClean="0"/>
              <a:t> is used to </a:t>
            </a:r>
            <a:r>
              <a:rPr lang="en-US" sz="2000" i="1" dirty="0" smtClean="0"/>
              <a:t>decrypt</a:t>
            </a:r>
            <a:r>
              <a:rPr lang="en-US" sz="2000" dirty="0" smtClean="0"/>
              <a:t> a message.</a:t>
            </a:r>
            <a:endParaRPr lang="en-US" dirty="0"/>
          </a:p>
        </p:txBody>
      </p:sp>
      <p:cxnSp>
        <p:nvCxnSpPr>
          <p:cNvPr id="11" name="Straight Connector 10"/>
          <p:cNvCxnSpPr/>
          <p:nvPr/>
        </p:nvCxnSpPr>
        <p:spPr>
          <a:xfrm>
            <a:off x="5799668" y="4924778"/>
            <a:ext cx="0" cy="6350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715002" y="5055730"/>
            <a:ext cx="1016000" cy="338554"/>
          </a:xfrm>
          <a:prstGeom prst="rect">
            <a:avLst/>
          </a:prstGeom>
          <a:noFill/>
        </p:spPr>
        <p:txBody>
          <a:bodyPr wrap="square" rtlCol="0">
            <a:spAutoFit/>
          </a:bodyPr>
          <a:lstStyle/>
          <a:p>
            <a:r>
              <a:rPr lang="en-US" sz="1600" dirty="0" smtClean="0"/>
              <a:t>- Key Pair</a:t>
            </a:r>
          </a:p>
        </p:txBody>
      </p:sp>
    </p:spTree>
    <p:extLst>
      <p:ext uri="{BB962C8B-B14F-4D97-AF65-F5344CB8AC3E}">
        <p14:creationId xmlns:p14="http://schemas.microsoft.com/office/powerpoint/2010/main" val="2921630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a:xfrm>
            <a:off x="403412" y="2017357"/>
            <a:ext cx="3931920" cy="833251"/>
          </a:xfrm>
        </p:spPr>
        <p:txBody>
          <a:bodyPr/>
          <a:lstStyle/>
          <a:p>
            <a:r>
              <a:rPr lang="en-US" dirty="0" smtClean="0"/>
              <a:t>Symmetric Encryption</a:t>
            </a:r>
          </a:p>
          <a:p>
            <a:r>
              <a:rPr lang="en-US" dirty="0" smtClean="0"/>
              <a:t>(with Single Keys)</a:t>
            </a:r>
            <a:endParaRPr lang="en-US" dirty="0"/>
          </a:p>
        </p:txBody>
      </p:sp>
      <p:sp>
        <p:nvSpPr>
          <p:cNvPr id="4" name="Content Placeholder 3"/>
          <p:cNvSpPr>
            <a:spLocks noGrp="1"/>
          </p:cNvSpPr>
          <p:nvPr>
            <p:ph sz="half" idx="2"/>
          </p:nvPr>
        </p:nvSpPr>
        <p:spPr>
          <a:xfrm>
            <a:off x="403412" y="3000019"/>
            <a:ext cx="3931920" cy="3535363"/>
          </a:xfrm>
        </p:spPr>
        <p:txBody>
          <a:bodyPr/>
          <a:lstStyle/>
          <a:p>
            <a:r>
              <a:rPr lang="en-US" dirty="0" smtClean="0"/>
              <a:t>Same key is used to put a message in code and to take it back out of code.</a:t>
            </a:r>
          </a:p>
          <a:p>
            <a:r>
              <a:rPr lang="en-US" dirty="0" smtClean="0"/>
              <a:t>Somehow the key must be shared with the recipient without sharing it with snoops.</a:t>
            </a:r>
            <a:endParaRPr lang="en-US" dirty="0"/>
          </a:p>
        </p:txBody>
      </p:sp>
      <p:sp>
        <p:nvSpPr>
          <p:cNvPr id="5" name="Text Placeholder 4"/>
          <p:cNvSpPr>
            <a:spLocks noGrp="1"/>
          </p:cNvSpPr>
          <p:nvPr>
            <p:ph type="body" sz="quarter" idx="3"/>
          </p:nvPr>
        </p:nvSpPr>
        <p:spPr>
          <a:xfrm>
            <a:off x="4779495" y="2017357"/>
            <a:ext cx="3931920" cy="833251"/>
          </a:xfrm>
        </p:spPr>
        <p:txBody>
          <a:bodyPr/>
          <a:lstStyle/>
          <a:p>
            <a:r>
              <a:rPr lang="en-US" dirty="0" smtClean="0"/>
              <a:t>Asymmetric Encryption</a:t>
            </a:r>
          </a:p>
          <a:p>
            <a:r>
              <a:rPr lang="en-US" dirty="0" smtClean="0"/>
              <a:t>(Key Pairs)</a:t>
            </a:r>
            <a:endParaRPr lang="en-US" dirty="0"/>
          </a:p>
        </p:txBody>
      </p:sp>
      <p:sp>
        <p:nvSpPr>
          <p:cNvPr id="6" name="Content Placeholder 5"/>
          <p:cNvSpPr>
            <a:spLocks noGrp="1"/>
          </p:cNvSpPr>
          <p:nvPr>
            <p:ph sz="quarter" idx="4"/>
          </p:nvPr>
        </p:nvSpPr>
        <p:spPr>
          <a:xfrm>
            <a:off x="4779495" y="3000019"/>
            <a:ext cx="3931920" cy="3535363"/>
          </a:xfrm>
        </p:spPr>
        <p:txBody>
          <a:bodyPr>
            <a:normAutofit lnSpcReduction="10000"/>
          </a:bodyPr>
          <a:lstStyle/>
          <a:p>
            <a:r>
              <a:rPr lang="en-US" dirty="0" smtClean="0"/>
              <a:t>Different keys are used to put a message i</a:t>
            </a:r>
            <a:r>
              <a:rPr lang="en-US" dirty="0"/>
              <a:t>n</a:t>
            </a:r>
            <a:r>
              <a:rPr lang="en-US" dirty="0" smtClean="0"/>
              <a:t> or to take a message out of code.</a:t>
            </a:r>
          </a:p>
          <a:p>
            <a:r>
              <a:rPr lang="en-US" dirty="0" smtClean="0"/>
              <a:t>The Public </a:t>
            </a:r>
            <a:r>
              <a:rPr lang="en-US" dirty="0"/>
              <a:t>K</a:t>
            </a:r>
            <a:r>
              <a:rPr lang="en-US" dirty="0" smtClean="0"/>
              <a:t>ey can be shared with anyone, so anyone can send you a message.</a:t>
            </a:r>
          </a:p>
          <a:p>
            <a:r>
              <a:rPr lang="en-US" dirty="0" smtClean="0"/>
              <a:t>The Private </a:t>
            </a:r>
            <a:r>
              <a:rPr lang="en-US" dirty="0"/>
              <a:t>K</a:t>
            </a:r>
            <a:r>
              <a:rPr lang="en-US" dirty="0" smtClean="0"/>
              <a:t>ey is never shared, so only you can read the messages.</a:t>
            </a:r>
            <a:endParaRPr lang="en-US" dirty="0"/>
          </a:p>
        </p:txBody>
      </p:sp>
    </p:spTree>
    <p:extLst>
      <p:ext uri="{BB962C8B-B14F-4D97-AF65-F5344CB8AC3E}">
        <p14:creationId xmlns:p14="http://schemas.microsoft.com/office/powerpoint/2010/main" val="94949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 for Email Encryption</a:t>
            </a:r>
            <a:endParaRPr lang="en-US" dirty="0"/>
          </a:p>
        </p:txBody>
      </p:sp>
      <p:sp>
        <p:nvSpPr>
          <p:cNvPr id="3" name="Content Placeholder 2"/>
          <p:cNvSpPr>
            <a:spLocks noGrp="1"/>
          </p:cNvSpPr>
          <p:nvPr>
            <p:ph idx="1"/>
          </p:nvPr>
        </p:nvSpPr>
        <p:spPr>
          <a:xfrm>
            <a:off x="284165" y="1893712"/>
            <a:ext cx="8574087" cy="4470399"/>
          </a:xfrm>
        </p:spPr>
        <p:txBody>
          <a:bodyPr>
            <a:normAutofit fontScale="92500" lnSpcReduction="20000"/>
          </a:bodyPr>
          <a:lstStyle/>
          <a:p>
            <a:pPr marL="0" indent="0">
              <a:spcBef>
                <a:spcPts val="1400"/>
              </a:spcBef>
              <a:buNone/>
            </a:pPr>
            <a:r>
              <a:rPr lang="en-US" dirty="0" smtClean="0"/>
              <a:t>If I have explained this well, you can hopefully already see why we use Key Pairs for encrypting email messages. Here’s a quick summary:</a:t>
            </a:r>
          </a:p>
          <a:p>
            <a:pPr>
              <a:spcBef>
                <a:spcPts val="1400"/>
              </a:spcBef>
              <a:buBlip>
                <a:blip r:embed="rId2"/>
              </a:buBlip>
            </a:pPr>
            <a:r>
              <a:rPr lang="en-US" b="1" dirty="0" smtClean="0"/>
              <a:t>You do not always have a secure way to contact someone. </a:t>
            </a:r>
            <a:r>
              <a:rPr lang="en-US" dirty="0" smtClean="0"/>
              <a:t>If you only contact someone through email, how could you tell them a password? If you emailed a symmetric password, you might as well not have one, since anyone monitoring the email could see the password and use it just as easily as the intended recipient could.</a:t>
            </a:r>
          </a:p>
          <a:p>
            <a:pPr>
              <a:spcBef>
                <a:spcPts val="1400"/>
              </a:spcBef>
              <a:buBlip>
                <a:blip r:embed="rId2"/>
              </a:buBlip>
            </a:pPr>
            <a:r>
              <a:rPr lang="en-US" b="1" dirty="0" smtClean="0"/>
              <a:t>You want to be the only person who can decrypt the message.</a:t>
            </a:r>
            <a:r>
              <a:rPr lang="en-US" dirty="0" smtClean="0"/>
              <a:t> If you tell anyone a password, there is some chance of them sharing it with someone else. Having one password to encrypt a message and a different password to decrypt it means that you never have to share the password that “unlocks” the messages, but you can tell anyone the password to “lock” a message. There’s no harm in more people finding out how to send a message that only you can read.</a:t>
            </a:r>
          </a:p>
          <a:p>
            <a:pPr>
              <a:buBlip>
                <a:blip r:embed="rId2"/>
              </a:buBlip>
            </a:pPr>
            <a:endParaRPr lang="en-US" dirty="0"/>
          </a:p>
        </p:txBody>
      </p:sp>
    </p:spTree>
    <p:extLst>
      <p:ext uri="{BB962C8B-B14F-4D97-AF65-F5344CB8AC3E}">
        <p14:creationId xmlns:p14="http://schemas.microsoft.com/office/powerpoint/2010/main" val="2359685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Email Encryption</a:t>
            </a:r>
            <a:endParaRPr lang="en-US" dirty="0"/>
          </a:p>
        </p:txBody>
      </p:sp>
      <p:sp>
        <p:nvSpPr>
          <p:cNvPr id="3" name="Text Placeholder 2"/>
          <p:cNvSpPr>
            <a:spLocks noGrp="1"/>
          </p:cNvSpPr>
          <p:nvPr>
            <p:ph type="body" idx="1"/>
          </p:nvPr>
        </p:nvSpPr>
        <p:spPr/>
        <p:txBody>
          <a:bodyPr/>
          <a:lstStyle/>
          <a:p>
            <a:r>
              <a:rPr lang="en-US" dirty="0" smtClean="0"/>
              <a:t>What it </a:t>
            </a:r>
            <a:r>
              <a:rPr lang="en-US" i="1" dirty="0" smtClean="0"/>
              <a:t>does</a:t>
            </a:r>
            <a:r>
              <a:rPr lang="en-US" dirty="0" smtClean="0"/>
              <a:t>, and what it </a:t>
            </a:r>
            <a:r>
              <a:rPr lang="en-US" i="1" dirty="0" smtClean="0"/>
              <a:t>does not</a:t>
            </a:r>
            <a:endParaRPr lang="en-US" i="1" dirty="0"/>
          </a:p>
        </p:txBody>
      </p:sp>
    </p:spTree>
    <p:extLst>
      <p:ext uri="{BB962C8B-B14F-4D97-AF65-F5344CB8AC3E}">
        <p14:creationId xmlns:p14="http://schemas.microsoft.com/office/powerpoint/2010/main" val="2538162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84164" y="4360333"/>
            <a:ext cx="8574088" cy="2282224"/>
          </a:xfrm>
          <a:prstGeom prst="roundRect">
            <a:avLst/>
          </a:prstGeom>
          <a:gradFill>
            <a:gsLst>
              <a:gs pos="0">
                <a:srgbClr val="00229B"/>
              </a:gs>
              <a:gs pos="100000">
                <a:srgbClr val="0032E7"/>
              </a:gs>
            </a:gsLst>
          </a:gradFill>
          <a:ln>
            <a:solidFill>
              <a:srgbClr val="FE921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How Private is Email?</a:t>
            </a:r>
            <a:endParaRPr lang="en-US" dirty="0"/>
          </a:p>
        </p:txBody>
      </p:sp>
      <p:sp>
        <p:nvSpPr>
          <p:cNvPr id="3" name="TextBox 2"/>
          <p:cNvSpPr txBox="1"/>
          <p:nvPr/>
        </p:nvSpPr>
        <p:spPr>
          <a:xfrm>
            <a:off x="284164" y="1779686"/>
            <a:ext cx="8574088" cy="4862871"/>
          </a:xfrm>
          <a:prstGeom prst="rect">
            <a:avLst/>
          </a:prstGeom>
          <a:noFill/>
        </p:spPr>
        <p:txBody>
          <a:bodyPr wrap="square" rtlCol="0">
            <a:spAutoFit/>
          </a:bodyPr>
          <a:lstStyle/>
          <a:p>
            <a:r>
              <a:rPr lang="en-US" sz="2000" b="1" dirty="0" smtClean="0"/>
              <a:t>Would you want to use postcards for </a:t>
            </a:r>
            <a:r>
              <a:rPr lang="en-US" sz="2000" b="1" dirty="0" smtClean="0"/>
              <a:t>nearly every </a:t>
            </a:r>
            <a:r>
              <a:rPr lang="en-US" sz="2000" b="1" dirty="0" smtClean="0"/>
              <a:t>message you send? (You do.)</a:t>
            </a:r>
            <a:endParaRPr lang="en-US" sz="2000" dirty="0" smtClean="0"/>
          </a:p>
          <a:p>
            <a:r>
              <a:rPr lang="en-US" dirty="0" smtClean="0"/>
              <a:t>When you send a postcard, anyone who handles it along the way could look down and read the message. Sometimes it doesn’t matter, but I would not want to send every letter this way. Sometimes I want only the recipient to be able to read the message.</a:t>
            </a:r>
          </a:p>
          <a:p>
            <a:endParaRPr lang="en-US" sz="1000" dirty="0"/>
          </a:p>
          <a:p>
            <a:r>
              <a:rPr lang="en-US" b="1" u="sng" dirty="0" smtClean="0"/>
              <a:t>When you send an email, it’s just about as private as a postcard</a:t>
            </a:r>
            <a:r>
              <a:rPr lang="en-US" dirty="0" smtClean="0"/>
              <a:t>. </a:t>
            </a:r>
            <a:r>
              <a:rPr lang="en-US" dirty="0"/>
              <a:t>Instead of being handed from person to person and sent by truck, however, emails are passed from server to server until they end up at the </a:t>
            </a:r>
            <a:r>
              <a:rPr lang="en-US" dirty="0" smtClean="0"/>
              <a:t>destination. But like it is with postcards, any server involved in transmitting the message could also read or store the whole message. </a:t>
            </a:r>
          </a:p>
          <a:p>
            <a:endParaRPr lang="en-US" sz="1000" dirty="0"/>
          </a:p>
          <a:p>
            <a:pPr algn="ctr"/>
            <a:r>
              <a:rPr lang="en-US" b="1" dirty="0" smtClean="0">
                <a:solidFill>
                  <a:schemeClr val="bg1"/>
                </a:solidFill>
              </a:rPr>
              <a:t>With email, the following parties could possibly read the message as it goes by:</a:t>
            </a:r>
            <a:endParaRPr lang="en-US" b="1" dirty="0">
              <a:solidFill>
                <a:schemeClr val="bg1"/>
              </a:solidFill>
            </a:endParaRPr>
          </a:p>
          <a:p>
            <a:pPr marL="742950" lvl="1" indent="-285750">
              <a:buFont typeface="Arial"/>
              <a:buChar char="•"/>
            </a:pPr>
            <a:r>
              <a:rPr lang="en-US" dirty="0" smtClean="0">
                <a:solidFill>
                  <a:schemeClr val="bg1"/>
                </a:solidFill>
              </a:rPr>
              <a:t>Anyone on the same open or wired network, unless using SSL</a:t>
            </a:r>
          </a:p>
          <a:p>
            <a:pPr marL="742950" lvl="1" indent="-285750">
              <a:buFont typeface="Arial"/>
              <a:buChar char="•"/>
            </a:pPr>
            <a:r>
              <a:rPr lang="en-US" dirty="0" smtClean="0">
                <a:solidFill>
                  <a:schemeClr val="bg1"/>
                </a:solidFill>
              </a:rPr>
              <a:t>Your Internet </a:t>
            </a:r>
            <a:r>
              <a:rPr lang="en-US" dirty="0">
                <a:solidFill>
                  <a:schemeClr val="bg1"/>
                </a:solidFill>
              </a:rPr>
              <a:t>S</a:t>
            </a:r>
            <a:r>
              <a:rPr lang="en-US" dirty="0" smtClean="0">
                <a:solidFill>
                  <a:schemeClr val="bg1"/>
                </a:solidFill>
              </a:rPr>
              <a:t>ervice Provider (ISP) (</a:t>
            </a:r>
            <a:r>
              <a:rPr lang="en-US" i="1" dirty="0" smtClean="0">
                <a:solidFill>
                  <a:schemeClr val="bg1"/>
                </a:solidFill>
              </a:rPr>
              <a:t>e.g., TWC, ATT, Grande, etc.</a:t>
            </a:r>
            <a:r>
              <a:rPr lang="en-US" dirty="0" smtClean="0">
                <a:solidFill>
                  <a:schemeClr val="bg1"/>
                </a:solidFill>
              </a:rPr>
              <a:t>), unless using SSL</a:t>
            </a:r>
          </a:p>
          <a:p>
            <a:pPr marL="742950" lvl="1" indent="-285750">
              <a:buFont typeface="Arial"/>
              <a:buChar char="•"/>
            </a:pPr>
            <a:r>
              <a:rPr lang="en-US" dirty="0" smtClean="0">
                <a:solidFill>
                  <a:schemeClr val="bg1"/>
                </a:solidFill>
              </a:rPr>
              <a:t>Your email provider (</a:t>
            </a:r>
            <a:r>
              <a:rPr lang="en-US" i="1" dirty="0" smtClean="0">
                <a:solidFill>
                  <a:schemeClr val="bg1"/>
                </a:solidFill>
              </a:rPr>
              <a:t>e.g., Gmail, Yahoo, Hotmail, etc</a:t>
            </a:r>
            <a:r>
              <a:rPr lang="en-US" dirty="0" smtClean="0">
                <a:solidFill>
                  <a:schemeClr val="bg1"/>
                </a:solidFill>
              </a:rPr>
              <a:t>.)</a:t>
            </a:r>
          </a:p>
          <a:p>
            <a:pPr marL="742950" lvl="1" indent="-285750">
              <a:buFont typeface="Arial"/>
              <a:buChar char="•"/>
            </a:pPr>
            <a:r>
              <a:rPr lang="en-US" dirty="0" smtClean="0">
                <a:solidFill>
                  <a:schemeClr val="bg1"/>
                </a:solidFill>
              </a:rPr>
              <a:t>Your contact’s email provider</a:t>
            </a:r>
          </a:p>
          <a:p>
            <a:pPr marL="742950" lvl="1" indent="-285750">
              <a:buFont typeface="Arial"/>
              <a:buChar char="•"/>
            </a:pPr>
            <a:r>
              <a:rPr lang="en-US" dirty="0" smtClean="0">
                <a:solidFill>
                  <a:schemeClr val="bg1"/>
                </a:solidFill>
              </a:rPr>
              <a:t>Your contact’s Internet Service Provider (ISP)</a:t>
            </a:r>
          </a:p>
          <a:p>
            <a:pPr marL="742950" lvl="1" indent="-285750">
              <a:buFont typeface="Arial"/>
              <a:buChar char="•"/>
            </a:pPr>
            <a:r>
              <a:rPr lang="en-US" dirty="0" smtClean="0">
                <a:solidFill>
                  <a:schemeClr val="bg1"/>
                </a:solidFill>
              </a:rPr>
              <a:t>Your contact</a:t>
            </a:r>
          </a:p>
          <a:p>
            <a:pPr marL="742950" lvl="1" indent="-285750">
              <a:buFont typeface="Arial"/>
              <a:buChar char="•"/>
            </a:pPr>
            <a:r>
              <a:rPr lang="en-US" b="1" u="sng" dirty="0" smtClean="0">
                <a:solidFill>
                  <a:schemeClr val="bg1"/>
                </a:solidFill>
              </a:rPr>
              <a:t>AND…anyone with access to the data of any person or company above</a:t>
            </a:r>
          </a:p>
        </p:txBody>
      </p:sp>
    </p:spTree>
    <p:extLst>
      <p:ext uri="{BB962C8B-B14F-4D97-AF65-F5344CB8AC3E}">
        <p14:creationId xmlns:p14="http://schemas.microsoft.com/office/powerpoint/2010/main" val="504538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Postcards More Private</a:t>
            </a:r>
            <a:endParaRPr lang="en-US" dirty="0"/>
          </a:p>
        </p:txBody>
      </p:sp>
      <p:sp>
        <p:nvSpPr>
          <p:cNvPr id="3" name="Text Placeholder 2"/>
          <p:cNvSpPr>
            <a:spLocks noGrp="1"/>
          </p:cNvSpPr>
          <p:nvPr>
            <p:ph type="body" idx="1"/>
          </p:nvPr>
        </p:nvSpPr>
        <p:spPr>
          <a:xfrm>
            <a:off x="403412" y="1735137"/>
            <a:ext cx="3931920" cy="833251"/>
          </a:xfrm>
        </p:spPr>
        <p:txBody>
          <a:bodyPr/>
          <a:lstStyle/>
          <a:p>
            <a:pPr>
              <a:spcBef>
                <a:spcPts val="0"/>
              </a:spcBef>
            </a:pPr>
            <a:r>
              <a:rPr lang="en-US" b="1" dirty="0" smtClean="0"/>
              <a:t>Normal</a:t>
            </a:r>
            <a:r>
              <a:rPr lang="en-US" dirty="0" smtClean="0"/>
              <a:t> Email Message:</a:t>
            </a:r>
          </a:p>
          <a:p>
            <a:pPr>
              <a:spcBef>
                <a:spcPts val="0"/>
              </a:spcBef>
            </a:pPr>
            <a:r>
              <a:rPr lang="en-US" sz="2000" dirty="0" smtClean="0"/>
              <a:t>Message </a:t>
            </a:r>
            <a:r>
              <a:rPr lang="en-US" sz="2000" i="1" dirty="0" smtClean="0"/>
              <a:t>and</a:t>
            </a:r>
            <a:r>
              <a:rPr lang="en-US" sz="2000" dirty="0" smtClean="0"/>
              <a:t> Metadata visible</a:t>
            </a:r>
            <a:endParaRPr lang="en-US" sz="2000" dirty="0"/>
          </a:p>
        </p:txBody>
      </p:sp>
      <p:pic>
        <p:nvPicPr>
          <p:cNvPr id="7" name="Content Placeholder 6" descr="postcard.jpg"/>
          <p:cNvPicPr>
            <a:picLocks noGrp="1" noChangeAspect="1"/>
          </p:cNvPicPr>
          <p:nvPr>
            <p:ph sz="half" idx="2"/>
          </p:nvPr>
        </p:nvPicPr>
        <p:blipFill>
          <a:blip r:embed="rId2">
            <a:extLst>
              <a:ext uri="{28A0092B-C50C-407E-A947-70E740481C1C}">
                <a14:useLocalDpi xmlns:a14="http://schemas.microsoft.com/office/drawing/2010/main" val="0"/>
              </a:ext>
            </a:extLst>
          </a:blip>
          <a:srcRect t="-9943" b="-9943"/>
          <a:stretch>
            <a:fillRect/>
          </a:stretch>
        </p:blipFill>
        <p:spPr>
          <a:ln>
            <a:solidFill>
              <a:schemeClr val="tx1"/>
            </a:solidFill>
          </a:ln>
        </p:spPr>
      </p:pic>
      <p:sp>
        <p:nvSpPr>
          <p:cNvPr id="5" name="Text Placeholder 4"/>
          <p:cNvSpPr>
            <a:spLocks noGrp="1"/>
          </p:cNvSpPr>
          <p:nvPr>
            <p:ph type="body" sz="quarter" idx="3"/>
          </p:nvPr>
        </p:nvSpPr>
        <p:spPr>
          <a:xfrm>
            <a:off x="4878272" y="1735137"/>
            <a:ext cx="3931920" cy="833251"/>
          </a:xfrm>
        </p:spPr>
        <p:txBody>
          <a:bodyPr/>
          <a:lstStyle/>
          <a:p>
            <a:pPr>
              <a:spcBef>
                <a:spcPts val="0"/>
              </a:spcBef>
            </a:pPr>
            <a:r>
              <a:rPr lang="en-US" b="1" dirty="0" smtClean="0"/>
              <a:t>Encrypted</a:t>
            </a:r>
            <a:r>
              <a:rPr lang="en-US" dirty="0" smtClean="0"/>
              <a:t> Email Message:</a:t>
            </a:r>
          </a:p>
          <a:p>
            <a:pPr algn="r">
              <a:spcBef>
                <a:spcPts val="0"/>
              </a:spcBef>
            </a:pPr>
            <a:r>
              <a:rPr lang="en-US" sz="2000" dirty="0" smtClean="0"/>
              <a:t>Only metadata visible</a:t>
            </a:r>
            <a:endParaRPr lang="en-US" sz="2000" dirty="0"/>
          </a:p>
        </p:txBody>
      </p:sp>
      <p:pic>
        <p:nvPicPr>
          <p:cNvPr id="8" name="Content Placeholder 7" descr="postcard_enc.jpg"/>
          <p:cNvPicPr>
            <a:picLocks noGrp="1" noChangeAspect="1"/>
          </p:cNvPicPr>
          <p:nvPr>
            <p:ph sz="quarter" idx="4"/>
          </p:nvPr>
        </p:nvPicPr>
        <p:blipFill>
          <a:blip r:embed="rId3">
            <a:extLst>
              <a:ext uri="{28A0092B-C50C-407E-A947-70E740481C1C}">
                <a14:useLocalDpi xmlns:a14="http://schemas.microsoft.com/office/drawing/2010/main" val="0"/>
              </a:ext>
            </a:extLst>
          </a:blip>
          <a:srcRect t="-9943" b="-9943"/>
          <a:stretch>
            <a:fillRect/>
          </a:stretch>
        </p:blipFill>
        <p:spPr>
          <a:ln>
            <a:solidFill>
              <a:schemeClr val="tx1"/>
            </a:solidFill>
          </a:ln>
        </p:spPr>
      </p:pic>
    </p:spTree>
    <p:extLst>
      <p:ext uri="{BB962C8B-B14F-4D97-AF65-F5344CB8AC3E}">
        <p14:creationId xmlns:p14="http://schemas.microsoft.com/office/powerpoint/2010/main" val="966790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Email Encryption Does</a:t>
            </a:r>
            <a:endParaRPr lang="en-US" dirty="0"/>
          </a:p>
        </p:txBody>
      </p:sp>
      <p:sp>
        <p:nvSpPr>
          <p:cNvPr id="3" name="Content Placeholder 2"/>
          <p:cNvSpPr>
            <a:spLocks noGrp="1"/>
          </p:cNvSpPr>
          <p:nvPr>
            <p:ph idx="1"/>
          </p:nvPr>
        </p:nvSpPr>
        <p:spPr>
          <a:xfrm>
            <a:off x="1146505" y="2133601"/>
            <a:ext cx="7076747" cy="3992563"/>
          </a:xfrm>
        </p:spPr>
        <p:txBody>
          <a:bodyPr/>
          <a:lstStyle/>
          <a:p>
            <a:r>
              <a:rPr lang="en-US" dirty="0" smtClean="0"/>
              <a:t>Email Encryption will allow you to put the content of a message into code.</a:t>
            </a:r>
          </a:p>
          <a:p>
            <a:r>
              <a:rPr lang="en-US" dirty="0" smtClean="0"/>
              <a:t>When you encrypt the message using your contact’s Public Key, only your contact will be able to decrypt it; they are the only one with the Private Key of the same pair.</a:t>
            </a:r>
          </a:p>
          <a:p>
            <a:r>
              <a:rPr lang="en-US" dirty="0" smtClean="0"/>
              <a:t>If a contact sends you a message encrypted with your Public Key, only you have the right Private key to decrypt it.</a:t>
            </a:r>
            <a:endParaRPr lang="en-US" dirty="0"/>
          </a:p>
        </p:txBody>
      </p:sp>
    </p:spTree>
    <p:extLst>
      <p:ext uri="{BB962C8B-B14F-4D97-AF65-F5344CB8AC3E}">
        <p14:creationId xmlns:p14="http://schemas.microsoft.com/office/powerpoint/2010/main" val="1145093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Email Encryption Doesn’t</a:t>
            </a:r>
            <a:endParaRPr lang="en-US" dirty="0"/>
          </a:p>
        </p:txBody>
      </p:sp>
      <p:sp>
        <p:nvSpPr>
          <p:cNvPr id="3" name="Content Placeholder 2"/>
          <p:cNvSpPr>
            <a:spLocks noGrp="1"/>
          </p:cNvSpPr>
          <p:nvPr>
            <p:ph idx="1"/>
          </p:nvPr>
        </p:nvSpPr>
        <p:spPr>
          <a:xfrm>
            <a:off x="284165" y="2133601"/>
            <a:ext cx="8574087" cy="4597399"/>
          </a:xfrm>
        </p:spPr>
        <p:txBody>
          <a:bodyPr>
            <a:normAutofit/>
          </a:bodyPr>
          <a:lstStyle/>
          <a:p>
            <a:r>
              <a:rPr lang="en-US" dirty="0" smtClean="0"/>
              <a:t>Email Encryption </a:t>
            </a:r>
            <a:r>
              <a:rPr lang="en-US" u="sng" dirty="0" smtClean="0"/>
              <a:t>will not hide </a:t>
            </a:r>
            <a:r>
              <a:rPr lang="en-US" dirty="0" smtClean="0"/>
              <a:t>the fact that you sent a message</a:t>
            </a:r>
          </a:p>
          <a:p>
            <a:r>
              <a:rPr lang="en-US" dirty="0" smtClean="0"/>
              <a:t>It </a:t>
            </a:r>
            <a:r>
              <a:rPr lang="en-US" u="sng" dirty="0" smtClean="0"/>
              <a:t>will not hide </a:t>
            </a:r>
            <a:r>
              <a:rPr lang="en-US" dirty="0" smtClean="0"/>
              <a:t>your email address or your contact’s email address.</a:t>
            </a:r>
          </a:p>
          <a:p>
            <a:r>
              <a:rPr lang="en-US" dirty="0" smtClean="0"/>
              <a:t>It </a:t>
            </a:r>
            <a:r>
              <a:rPr lang="en-US" u="sng" dirty="0" smtClean="0"/>
              <a:t>will not hide </a:t>
            </a:r>
            <a:r>
              <a:rPr lang="en-US" dirty="0" smtClean="0"/>
              <a:t>the date or time the message was sent.</a:t>
            </a:r>
          </a:p>
          <a:p>
            <a:r>
              <a:rPr lang="en-US" dirty="0" smtClean="0"/>
              <a:t>It </a:t>
            </a:r>
            <a:r>
              <a:rPr lang="en-US" u="sng" dirty="0" smtClean="0"/>
              <a:t>will not hide </a:t>
            </a:r>
            <a:r>
              <a:rPr lang="en-US" dirty="0" smtClean="0"/>
              <a:t>the Subject line of your message.</a:t>
            </a:r>
          </a:p>
          <a:p>
            <a:r>
              <a:rPr lang="en-US" dirty="0" smtClean="0"/>
              <a:t>Any snoops will be able to see whom the message was sent from and to, when it was sent, the subject line, and possibly the IP from which the message was sent. But they will not be able to read the message.</a:t>
            </a:r>
            <a:endParaRPr lang="en-US" dirty="0"/>
          </a:p>
        </p:txBody>
      </p:sp>
    </p:spTree>
    <p:extLst>
      <p:ext uri="{BB962C8B-B14F-4D97-AF65-F5344CB8AC3E}">
        <p14:creationId xmlns:p14="http://schemas.microsoft.com/office/powerpoint/2010/main" val="389774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Email Encryption</a:t>
            </a:r>
            <a:endParaRPr lang="en-US" dirty="0"/>
          </a:p>
        </p:txBody>
      </p:sp>
      <p:sp>
        <p:nvSpPr>
          <p:cNvPr id="3" name="Text Placeholder 2"/>
          <p:cNvSpPr>
            <a:spLocks noGrp="1"/>
          </p:cNvSpPr>
          <p:nvPr>
            <p:ph type="body" idx="1"/>
          </p:nvPr>
        </p:nvSpPr>
        <p:spPr/>
        <p:txBody>
          <a:bodyPr/>
          <a:lstStyle/>
          <a:p>
            <a:r>
              <a:rPr lang="en-US" dirty="0" smtClean="0"/>
              <a:t>Putting theory into practice</a:t>
            </a:r>
            <a:endParaRPr lang="en-US" dirty="0"/>
          </a:p>
        </p:txBody>
      </p:sp>
    </p:spTree>
    <p:extLst>
      <p:ext uri="{BB962C8B-B14F-4D97-AF65-F5344CB8AC3E}">
        <p14:creationId xmlns:p14="http://schemas.microsoft.com/office/powerpoint/2010/main" val="170522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Tonight’s Topic: Email Encryption</a:t>
            </a:r>
            <a:endParaRPr lang="en-US" dirty="0"/>
          </a:p>
        </p:txBody>
      </p:sp>
      <p:sp>
        <p:nvSpPr>
          <p:cNvPr id="3" name="Content Placeholder 2"/>
          <p:cNvSpPr>
            <a:spLocks noGrp="1"/>
          </p:cNvSpPr>
          <p:nvPr>
            <p:ph idx="1"/>
          </p:nvPr>
        </p:nvSpPr>
        <p:spPr>
          <a:xfrm>
            <a:off x="284166" y="2133601"/>
            <a:ext cx="8574086" cy="3992563"/>
          </a:xfrm>
        </p:spPr>
        <p:txBody>
          <a:bodyPr/>
          <a:lstStyle/>
          <a:p>
            <a:r>
              <a:rPr lang="en-US" dirty="0" smtClean="0"/>
              <a:t>Basics of Encryption in General</a:t>
            </a:r>
          </a:p>
          <a:p>
            <a:pPr lvl="1"/>
            <a:r>
              <a:rPr lang="en-US" dirty="0" smtClean="0"/>
              <a:t>Definition and Examples</a:t>
            </a:r>
          </a:p>
          <a:p>
            <a:pPr lvl="1"/>
            <a:r>
              <a:rPr lang="en-US" dirty="0" smtClean="0"/>
              <a:t>Keys and Key Pairs</a:t>
            </a:r>
          </a:p>
          <a:p>
            <a:r>
              <a:rPr lang="en-US" dirty="0" smtClean="0"/>
              <a:t>What Email Encryption does and does not do</a:t>
            </a:r>
          </a:p>
          <a:p>
            <a:r>
              <a:rPr lang="en-US" dirty="0" smtClean="0"/>
              <a:t>How to set up Email Encryption</a:t>
            </a:r>
          </a:p>
          <a:p>
            <a:r>
              <a:rPr lang="en-US" dirty="0" smtClean="0"/>
              <a:t>Questions?</a:t>
            </a:r>
          </a:p>
        </p:txBody>
      </p:sp>
    </p:spTree>
    <p:extLst>
      <p:ext uri="{BB962C8B-B14F-4D97-AF65-F5344CB8AC3E}">
        <p14:creationId xmlns:p14="http://schemas.microsoft.com/office/powerpoint/2010/main" val="2916790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Encryption in General</a:t>
            </a:r>
            <a:endParaRPr lang="en-US" dirty="0"/>
          </a:p>
        </p:txBody>
      </p:sp>
      <p:sp>
        <p:nvSpPr>
          <p:cNvPr id="3" name="Content Placeholder 2"/>
          <p:cNvSpPr>
            <a:spLocks noGrp="1"/>
          </p:cNvSpPr>
          <p:nvPr>
            <p:ph idx="1"/>
          </p:nvPr>
        </p:nvSpPr>
        <p:spPr>
          <a:xfrm>
            <a:off x="284165" y="1936046"/>
            <a:ext cx="8574087" cy="4315177"/>
          </a:xfrm>
        </p:spPr>
        <p:txBody>
          <a:bodyPr>
            <a:normAutofit lnSpcReduction="10000"/>
          </a:bodyPr>
          <a:lstStyle/>
          <a:p>
            <a:pPr marL="0" indent="0">
              <a:buNone/>
            </a:pPr>
            <a:r>
              <a:rPr lang="en-US" sz="2300" b="1" dirty="0" smtClean="0"/>
              <a:t>Here’s how we go about using Key Pairs in Email Encryption:</a:t>
            </a:r>
          </a:p>
          <a:p>
            <a:pPr marL="457200" indent="-457200">
              <a:buFont typeface="+mj-lt"/>
              <a:buAutoNum type="arabicPeriod"/>
            </a:pPr>
            <a:r>
              <a:rPr lang="en-US" sz="2300" dirty="0" smtClean="0"/>
              <a:t>Install an </a:t>
            </a:r>
            <a:r>
              <a:rPr lang="en-US" sz="2300" u="sng" dirty="0" smtClean="0"/>
              <a:t>Email Program </a:t>
            </a:r>
            <a:r>
              <a:rPr lang="en-US" sz="2300" dirty="0" smtClean="0"/>
              <a:t>that supports PGP encryption</a:t>
            </a:r>
          </a:p>
          <a:p>
            <a:pPr marL="457200" indent="-457200">
              <a:buFont typeface="+mj-lt"/>
              <a:buAutoNum type="arabicPeriod"/>
            </a:pPr>
            <a:r>
              <a:rPr lang="en-US" sz="2300" dirty="0" smtClean="0"/>
              <a:t>Install a </a:t>
            </a:r>
            <a:r>
              <a:rPr lang="en-US" sz="2300" u="sng" dirty="0" smtClean="0"/>
              <a:t>Key Manager</a:t>
            </a:r>
            <a:r>
              <a:rPr lang="en-US" sz="2300" dirty="0" smtClean="0"/>
              <a:t> program to keep track of our own Key Pairs and our contacts’ Public Keys.</a:t>
            </a:r>
          </a:p>
          <a:p>
            <a:pPr marL="457200" indent="-457200">
              <a:buFont typeface="+mj-lt"/>
              <a:buAutoNum type="arabicPeriod"/>
            </a:pPr>
            <a:r>
              <a:rPr lang="en-US" sz="2300" dirty="0" smtClean="0"/>
              <a:t>Create a Key Pair.</a:t>
            </a:r>
          </a:p>
          <a:p>
            <a:pPr marL="457200" indent="-457200">
              <a:buFont typeface="+mj-lt"/>
              <a:buAutoNum type="arabicPeriod"/>
            </a:pPr>
            <a:r>
              <a:rPr lang="en-US" sz="2300" dirty="0" smtClean="0"/>
              <a:t>Install an </a:t>
            </a:r>
            <a:r>
              <a:rPr lang="en-US" sz="2300" u="sng" dirty="0" smtClean="0"/>
              <a:t>Add-On to </a:t>
            </a:r>
            <a:r>
              <a:rPr lang="en-US" sz="2300" u="sng" dirty="0" smtClean="0"/>
              <a:t>the Email </a:t>
            </a:r>
            <a:r>
              <a:rPr lang="en-US" sz="2300" u="sng" dirty="0" smtClean="0"/>
              <a:t>Program </a:t>
            </a:r>
            <a:r>
              <a:rPr lang="en-US" sz="2300" dirty="0" smtClean="0"/>
              <a:t>to let it work with our Key Manager</a:t>
            </a:r>
          </a:p>
          <a:p>
            <a:pPr marL="457200" indent="-457200">
              <a:buFont typeface="+mj-lt"/>
              <a:buAutoNum type="arabicPeriod"/>
            </a:pPr>
            <a:r>
              <a:rPr lang="en-US" sz="2300" dirty="0" smtClean="0"/>
              <a:t>Use a contact’s Public Key to send them a message. Use our own Private Key to read a message from our contact.</a:t>
            </a:r>
          </a:p>
          <a:p>
            <a:pPr marL="457200" indent="-457200">
              <a:buFont typeface="+mj-lt"/>
              <a:buAutoNum type="arabicPeriod"/>
            </a:pPr>
            <a:endParaRPr lang="en-US" sz="2300" dirty="0"/>
          </a:p>
        </p:txBody>
      </p:sp>
    </p:spTree>
    <p:extLst>
      <p:ext uri="{BB962C8B-B14F-4D97-AF65-F5344CB8AC3E}">
        <p14:creationId xmlns:p14="http://schemas.microsoft.com/office/powerpoint/2010/main" val="974511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Program - Thunderbird</a:t>
            </a:r>
            <a:endParaRPr lang="en-US" dirty="0"/>
          </a:p>
        </p:txBody>
      </p:sp>
      <p:sp>
        <p:nvSpPr>
          <p:cNvPr id="3" name="Text Placeholder 2"/>
          <p:cNvSpPr>
            <a:spLocks noGrp="1"/>
          </p:cNvSpPr>
          <p:nvPr>
            <p:ph idx="1"/>
          </p:nvPr>
        </p:nvSpPr>
        <p:spPr>
          <a:xfrm>
            <a:off x="284165" y="3489391"/>
            <a:ext cx="8574087" cy="3128720"/>
          </a:xfrm>
        </p:spPr>
        <p:txBody>
          <a:bodyPr>
            <a:normAutofit/>
          </a:bodyPr>
          <a:lstStyle/>
          <a:p>
            <a:pPr marL="0" indent="0" algn="ctr">
              <a:buNone/>
            </a:pPr>
            <a:r>
              <a:rPr lang="de-DE" dirty="0">
                <a:hlinkClick r:id="rId2"/>
              </a:rPr>
              <a:t>https://www.mozilla.org/en-US/thunderbird</a:t>
            </a:r>
            <a:r>
              <a:rPr lang="de-DE" dirty="0" smtClean="0">
                <a:hlinkClick r:id="rId2"/>
              </a:rPr>
              <a:t>/</a:t>
            </a:r>
            <a:endParaRPr lang="de-DE" dirty="0" smtClean="0"/>
          </a:p>
          <a:p>
            <a:pPr marL="0" indent="0" algn="ctr">
              <a:buNone/>
            </a:pPr>
            <a:endParaRPr lang="en-US" sz="1600" dirty="0" smtClean="0"/>
          </a:p>
          <a:p>
            <a:r>
              <a:rPr lang="en-US" dirty="0" smtClean="0"/>
              <a:t>Thunderbird is an open source email program from Mozilla, the makers of Firefox. It is available for Windows, OS X, and Linux. </a:t>
            </a:r>
          </a:p>
          <a:p>
            <a:r>
              <a:rPr lang="en-US" dirty="0" smtClean="0"/>
              <a:t>Download and install Thunderbird, then follow the on-screen steps to add your current email account.</a:t>
            </a:r>
            <a:endParaRPr lang="en-US" dirty="0"/>
          </a:p>
        </p:txBody>
      </p:sp>
      <p:pic>
        <p:nvPicPr>
          <p:cNvPr id="7" name="Picture 6" descr="thunderbi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64" y="2160408"/>
            <a:ext cx="8574087" cy="1328983"/>
          </a:xfrm>
          <a:prstGeom prst="rect">
            <a:avLst/>
          </a:prstGeom>
        </p:spPr>
      </p:pic>
    </p:spTree>
    <p:extLst>
      <p:ext uri="{BB962C8B-B14F-4D97-AF65-F5344CB8AC3E}">
        <p14:creationId xmlns:p14="http://schemas.microsoft.com/office/powerpoint/2010/main" val="1148293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GPG / Key Manager Program</a:t>
            </a:r>
            <a:endParaRPr lang="en-US" dirty="0"/>
          </a:p>
        </p:txBody>
      </p:sp>
      <p:sp>
        <p:nvSpPr>
          <p:cNvPr id="5" name="Content Placeholder 4"/>
          <p:cNvSpPr>
            <a:spLocks noGrp="1"/>
          </p:cNvSpPr>
          <p:nvPr>
            <p:ph sz="half" idx="1"/>
          </p:nvPr>
        </p:nvSpPr>
        <p:spPr>
          <a:xfrm>
            <a:off x="403412" y="2765776"/>
            <a:ext cx="3931920" cy="4007556"/>
          </a:xfrm>
        </p:spPr>
        <p:txBody>
          <a:bodyPr>
            <a:normAutofit lnSpcReduction="10000"/>
          </a:bodyPr>
          <a:lstStyle/>
          <a:p>
            <a:pPr marL="0" indent="0">
              <a:buNone/>
            </a:pPr>
            <a:r>
              <a:rPr lang="pl-PL" dirty="0">
                <a:hlinkClick r:id="rId2"/>
              </a:rPr>
              <a:t>http://www.gpg4win.org</a:t>
            </a:r>
            <a:r>
              <a:rPr lang="pl-PL" dirty="0" smtClean="0">
                <a:hlinkClick r:id="rId2"/>
              </a:rPr>
              <a:t>/</a:t>
            </a:r>
            <a:endParaRPr lang="pl-PL" dirty="0" smtClean="0"/>
          </a:p>
          <a:p>
            <a:r>
              <a:rPr lang="en-US" dirty="0" smtClean="0"/>
              <a:t>GNU Privacy Assistant (Windows)</a:t>
            </a:r>
          </a:p>
          <a:p>
            <a:r>
              <a:rPr lang="en-US" dirty="0" smtClean="0"/>
              <a:t>GPA is a key manager included in the the GPG4Win package. GPG4Win is an open-source package implementing many of the features of GPG on Windows systems.</a:t>
            </a:r>
            <a:endParaRPr lang="en-US" dirty="0"/>
          </a:p>
        </p:txBody>
      </p:sp>
      <p:sp>
        <p:nvSpPr>
          <p:cNvPr id="6" name="Content Placeholder 5"/>
          <p:cNvSpPr>
            <a:spLocks noGrp="1"/>
          </p:cNvSpPr>
          <p:nvPr>
            <p:ph sz="half" idx="2"/>
          </p:nvPr>
        </p:nvSpPr>
        <p:spPr>
          <a:xfrm>
            <a:off x="4778188" y="2765776"/>
            <a:ext cx="3931920" cy="4007556"/>
          </a:xfrm>
        </p:spPr>
        <p:txBody>
          <a:bodyPr>
            <a:normAutofit lnSpcReduction="10000"/>
          </a:bodyPr>
          <a:lstStyle/>
          <a:p>
            <a:pPr marL="0" indent="0">
              <a:buNone/>
            </a:pPr>
            <a:r>
              <a:rPr lang="nl-NL" dirty="0">
                <a:hlinkClick r:id="rId3"/>
              </a:rPr>
              <a:t>https://gpgtools.org</a:t>
            </a:r>
            <a:r>
              <a:rPr lang="nl-NL" dirty="0" smtClean="0">
                <a:hlinkClick r:id="rId3"/>
              </a:rPr>
              <a:t>/</a:t>
            </a:r>
            <a:endParaRPr lang="nl-NL" dirty="0" smtClean="0"/>
          </a:p>
          <a:p>
            <a:r>
              <a:rPr lang="en-US" dirty="0" smtClean="0"/>
              <a:t>GPG Keychain Access </a:t>
            </a:r>
            <a:br>
              <a:rPr lang="en-US" dirty="0" smtClean="0"/>
            </a:br>
            <a:r>
              <a:rPr lang="en-US" dirty="0" smtClean="0"/>
              <a:t>(OS X)</a:t>
            </a:r>
          </a:p>
          <a:p>
            <a:r>
              <a:rPr lang="en-US" dirty="0" smtClean="0"/>
              <a:t>GPG Keychain Access is the key manager included in the </a:t>
            </a:r>
            <a:r>
              <a:rPr lang="en-US" dirty="0" err="1" smtClean="0"/>
              <a:t>GPGTools</a:t>
            </a:r>
            <a:r>
              <a:rPr lang="en-US" dirty="0" smtClean="0"/>
              <a:t>’ </a:t>
            </a:r>
            <a:r>
              <a:rPr lang="en-US" dirty="0" err="1" smtClean="0"/>
              <a:t>GPGSuite</a:t>
            </a:r>
            <a:r>
              <a:rPr lang="en-US" dirty="0" smtClean="0"/>
              <a:t> package. </a:t>
            </a:r>
            <a:r>
              <a:rPr lang="en-US" dirty="0" err="1" smtClean="0"/>
              <a:t>GPGSuite</a:t>
            </a:r>
            <a:r>
              <a:rPr lang="en-US" dirty="0" smtClean="0"/>
              <a:t> is an open-source package implementing many of the features of GPG on OS X systems.</a:t>
            </a:r>
            <a:endParaRPr lang="en-US" dirty="0"/>
          </a:p>
        </p:txBody>
      </p:sp>
      <p:pic>
        <p:nvPicPr>
          <p:cNvPr id="8" name="Picture 7" descr="gpgtools-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2777" y="1903570"/>
            <a:ext cx="2116667" cy="782876"/>
          </a:xfrm>
          <a:prstGeom prst="rect">
            <a:avLst/>
          </a:prstGeom>
        </p:spPr>
      </p:pic>
      <p:pic>
        <p:nvPicPr>
          <p:cNvPr id="9" name="Picture 8" descr="gpg4win_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189" y="1939602"/>
            <a:ext cx="2295469" cy="642731"/>
          </a:xfrm>
          <a:prstGeom prst="rect">
            <a:avLst/>
          </a:prstGeom>
        </p:spPr>
      </p:pic>
    </p:spTree>
    <p:extLst>
      <p:ext uri="{BB962C8B-B14F-4D97-AF65-F5344CB8AC3E}">
        <p14:creationId xmlns:p14="http://schemas.microsoft.com/office/powerpoint/2010/main" val="1069274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Key Pair</a:t>
            </a:r>
            <a:endParaRPr lang="en-US" dirty="0"/>
          </a:p>
        </p:txBody>
      </p:sp>
      <p:sp>
        <p:nvSpPr>
          <p:cNvPr id="3" name="Content Placeholder 2"/>
          <p:cNvSpPr>
            <a:spLocks noGrp="1"/>
          </p:cNvSpPr>
          <p:nvPr>
            <p:ph idx="1"/>
          </p:nvPr>
        </p:nvSpPr>
        <p:spPr>
          <a:xfrm>
            <a:off x="284165" y="2133601"/>
            <a:ext cx="8574087" cy="3992563"/>
          </a:xfrm>
        </p:spPr>
        <p:txBody>
          <a:bodyPr/>
          <a:lstStyle/>
          <a:p>
            <a:r>
              <a:rPr lang="en-US" dirty="0" smtClean="0"/>
              <a:t>First, download and install the key manager program for your operating system. </a:t>
            </a:r>
            <a:endParaRPr lang="en-US" dirty="0"/>
          </a:p>
          <a:p>
            <a:pPr lvl="1"/>
            <a:r>
              <a:rPr lang="en-US" dirty="0" smtClean="0"/>
              <a:t>WINDOWS USERS: Please be sure to select the checkbox next to GPA when installing gpg4win</a:t>
            </a:r>
          </a:p>
          <a:p>
            <a:r>
              <a:rPr lang="en-US" dirty="0" smtClean="0"/>
              <a:t>Next, find and click “New Key” or something similar.</a:t>
            </a:r>
          </a:p>
          <a:p>
            <a:r>
              <a:rPr lang="en-US" dirty="0" smtClean="0"/>
              <a:t>Fill out the requested information and set a password.</a:t>
            </a:r>
          </a:p>
          <a:p>
            <a:r>
              <a:rPr lang="en-US" dirty="0" smtClean="0"/>
              <a:t>You now have a key a pair – a private key to decrypt messages and a public key so people can send you messages</a:t>
            </a:r>
            <a:endParaRPr lang="en-US" dirty="0"/>
          </a:p>
        </p:txBody>
      </p:sp>
    </p:spTree>
    <p:extLst>
      <p:ext uri="{BB962C8B-B14F-4D97-AF65-F5344CB8AC3E}">
        <p14:creationId xmlns:p14="http://schemas.microsoft.com/office/powerpoint/2010/main" val="257861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Thunderbird Add-on: </a:t>
            </a:r>
            <a:r>
              <a:rPr lang="en-US" dirty="0" err="1" smtClean="0"/>
              <a:t>Engimail</a:t>
            </a:r>
            <a:endParaRPr lang="en-US" dirty="0"/>
          </a:p>
        </p:txBody>
      </p:sp>
      <p:sp>
        <p:nvSpPr>
          <p:cNvPr id="3" name="Text Placeholder 2"/>
          <p:cNvSpPr>
            <a:spLocks noGrp="1"/>
          </p:cNvSpPr>
          <p:nvPr>
            <p:ph idx="1"/>
          </p:nvPr>
        </p:nvSpPr>
        <p:spPr>
          <a:xfrm>
            <a:off x="284165" y="2568222"/>
            <a:ext cx="8574087" cy="4049889"/>
          </a:xfrm>
        </p:spPr>
        <p:txBody>
          <a:bodyPr>
            <a:normAutofit/>
          </a:bodyPr>
          <a:lstStyle/>
          <a:p>
            <a:pPr marL="0" indent="0" algn="ctr">
              <a:buNone/>
            </a:pPr>
            <a:r>
              <a:rPr lang="pl-PL" dirty="0">
                <a:hlinkClick r:id="rId2"/>
              </a:rPr>
              <a:t>https://www.enigmail.net</a:t>
            </a:r>
            <a:r>
              <a:rPr lang="pl-PL" dirty="0" smtClean="0">
                <a:hlinkClick r:id="rId2"/>
              </a:rPr>
              <a:t>/</a:t>
            </a:r>
            <a:endParaRPr lang="pl-PL" dirty="0" smtClean="0"/>
          </a:p>
          <a:p>
            <a:r>
              <a:rPr lang="en-US" dirty="0" err="1" smtClean="0"/>
              <a:t>Enigmail</a:t>
            </a:r>
            <a:r>
              <a:rPr lang="en-US" dirty="0" smtClean="0"/>
              <a:t> is a Thunderbird Add-on that works with your key manager program. </a:t>
            </a:r>
            <a:endParaRPr lang="en-US" dirty="0" smtClean="0"/>
          </a:p>
          <a:p>
            <a:r>
              <a:rPr lang="en-US" dirty="0" smtClean="0"/>
              <a:t>Go to the Add-ons section in Thunderbird and search for </a:t>
            </a:r>
            <a:r>
              <a:rPr lang="en-US" dirty="0" err="1" smtClean="0"/>
              <a:t>Enigmail</a:t>
            </a:r>
            <a:r>
              <a:rPr lang="en-US" dirty="0" smtClean="0"/>
              <a:t>. Install the </a:t>
            </a:r>
            <a:r>
              <a:rPr lang="en-US" dirty="0" smtClean="0"/>
              <a:t>Add-on </a:t>
            </a:r>
            <a:r>
              <a:rPr lang="en-US" dirty="0" smtClean="0"/>
              <a:t>and restart Thunderbird.</a:t>
            </a:r>
            <a:endParaRPr lang="en-US" dirty="0"/>
          </a:p>
          <a:p>
            <a:r>
              <a:rPr lang="en-US" dirty="0" smtClean="0"/>
              <a:t>Check the </a:t>
            </a:r>
            <a:r>
              <a:rPr lang="en-US" dirty="0" err="1" smtClean="0"/>
              <a:t>OpenPGP</a:t>
            </a:r>
            <a:r>
              <a:rPr lang="en-US" dirty="0" smtClean="0"/>
              <a:t> Security settings in the Account Settings menu to make sure it uses the correct Private Key and encrypts </a:t>
            </a:r>
            <a:r>
              <a:rPr lang="en-US" dirty="0" smtClean="0"/>
              <a:t>your messages by default (if desired).</a:t>
            </a:r>
            <a:endParaRPr lang="en-US" dirty="0" smtClean="0"/>
          </a:p>
        </p:txBody>
      </p:sp>
      <p:pic>
        <p:nvPicPr>
          <p:cNvPr id="4" name="Picture 3" descr="engimail_logo.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64" y="1789000"/>
            <a:ext cx="8574088" cy="757192"/>
          </a:xfrm>
          <a:prstGeom prst="rect">
            <a:avLst/>
          </a:prstGeom>
        </p:spPr>
      </p:pic>
    </p:spTree>
    <p:extLst>
      <p:ext uri="{BB962C8B-B14F-4D97-AF65-F5344CB8AC3E}">
        <p14:creationId xmlns:p14="http://schemas.microsoft.com/office/powerpoint/2010/main" val="678179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 Encrypted Message</a:t>
            </a:r>
            <a:endParaRPr lang="en-US" dirty="0"/>
          </a:p>
        </p:txBody>
      </p:sp>
      <p:sp>
        <p:nvSpPr>
          <p:cNvPr id="3" name="Content Placeholder 2"/>
          <p:cNvSpPr>
            <a:spLocks noGrp="1"/>
          </p:cNvSpPr>
          <p:nvPr>
            <p:ph idx="1"/>
          </p:nvPr>
        </p:nvSpPr>
        <p:spPr>
          <a:xfrm>
            <a:off x="284165" y="2133601"/>
            <a:ext cx="8574087" cy="4498621"/>
          </a:xfrm>
        </p:spPr>
        <p:txBody>
          <a:bodyPr>
            <a:normAutofit fontScale="92500" lnSpcReduction="20000"/>
          </a:bodyPr>
          <a:lstStyle/>
          <a:p>
            <a:r>
              <a:rPr lang="en-US" dirty="0" smtClean="0"/>
              <a:t>First you will need someone else’s public key. If you don’t know anyone with a public key, you can download mine from our website (or from a </a:t>
            </a:r>
            <a:r>
              <a:rPr lang="en-US" dirty="0" err="1" smtClean="0"/>
              <a:t>keyserver</a:t>
            </a:r>
            <a:r>
              <a:rPr lang="en-US" dirty="0" smtClean="0"/>
              <a:t>):</a:t>
            </a:r>
          </a:p>
          <a:p>
            <a:pPr marL="0" indent="0">
              <a:buNone/>
            </a:pPr>
            <a:r>
              <a:rPr lang="pt-BR" dirty="0" smtClean="0"/>
              <a:t>	</a:t>
            </a:r>
            <a:r>
              <a:rPr lang="pt-BR" dirty="0" smtClean="0">
                <a:hlinkClick r:id="rId2"/>
              </a:rPr>
              <a:t>https:</a:t>
            </a:r>
            <a:r>
              <a:rPr lang="pt-BR" dirty="0">
                <a:hlinkClick r:id="rId2"/>
              </a:rPr>
              <a:t>/</a:t>
            </a:r>
            <a:r>
              <a:rPr lang="pt-BR" dirty="0" smtClean="0">
                <a:hlinkClick r:id="rId2"/>
              </a:rPr>
              <a:t>/cryptopartyatx.org/</a:t>
            </a:r>
            <a:r>
              <a:rPr lang="pt-BR" dirty="0">
                <a:hlinkClick r:id="rId2"/>
              </a:rPr>
              <a:t>content/FE0E7924.</a:t>
            </a:r>
            <a:r>
              <a:rPr lang="pt-BR" dirty="0" smtClean="0">
                <a:hlinkClick r:id="rId2"/>
              </a:rPr>
              <a:t>asc</a:t>
            </a:r>
            <a:endParaRPr lang="en-US" dirty="0" smtClean="0"/>
          </a:p>
          <a:p>
            <a:r>
              <a:rPr lang="en-US" dirty="0" smtClean="0"/>
              <a:t>Save your contact’s public key to a file, and click Import to import it to your Key Manager program (GPA or GPG Keychain Access)</a:t>
            </a:r>
            <a:endParaRPr lang="en-US" dirty="0" smtClean="0"/>
          </a:p>
          <a:p>
            <a:r>
              <a:rPr lang="en-US" dirty="0" smtClean="0"/>
              <a:t>Press the “Write” button in Thunderbird and compose an email. </a:t>
            </a:r>
            <a:r>
              <a:rPr lang="en-US" sz="2000" dirty="0" smtClean="0"/>
              <a:t>(If you’re using my Public Key, send the email to </a:t>
            </a:r>
            <a:r>
              <a:rPr lang="en-US" sz="2000" dirty="0" smtClean="0">
                <a:hlinkClick r:id="rId3"/>
              </a:rPr>
              <a:t>plexiglass@riseup.net</a:t>
            </a:r>
            <a:r>
              <a:rPr lang="en-US" sz="2000" dirty="0" smtClean="0"/>
              <a:t>)</a:t>
            </a:r>
          </a:p>
          <a:p>
            <a:r>
              <a:rPr lang="en-US" dirty="0" smtClean="0"/>
              <a:t>Click the lock icon in the bottom right to activate it. When you send the message, it will be automatically be encrypted with the Public Key of the recipient (as long as you imported that key into your key manager program already).</a:t>
            </a:r>
            <a:endParaRPr lang="en-US" dirty="0"/>
          </a:p>
        </p:txBody>
      </p:sp>
    </p:spTree>
    <p:extLst>
      <p:ext uri="{BB962C8B-B14F-4D97-AF65-F5344CB8AC3E}">
        <p14:creationId xmlns:p14="http://schemas.microsoft.com/office/powerpoint/2010/main" val="2722970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an Encrypted Message</a:t>
            </a:r>
            <a:endParaRPr lang="en-US" dirty="0"/>
          </a:p>
        </p:txBody>
      </p:sp>
      <p:sp>
        <p:nvSpPr>
          <p:cNvPr id="3" name="Content Placeholder 2"/>
          <p:cNvSpPr>
            <a:spLocks noGrp="1"/>
          </p:cNvSpPr>
          <p:nvPr>
            <p:ph idx="1"/>
          </p:nvPr>
        </p:nvSpPr>
        <p:spPr>
          <a:xfrm>
            <a:off x="284165" y="2427112"/>
            <a:ext cx="8574087" cy="2794000"/>
          </a:xfrm>
        </p:spPr>
        <p:txBody>
          <a:bodyPr>
            <a:normAutofit/>
          </a:bodyPr>
          <a:lstStyle/>
          <a:p>
            <a:r>
              <a:rPr lang="en-US" dirty="0" smtClean="0"/>
              <a:t>If someone uses your Public Key to encrypt a message, then you will use your Private Key to decrypt it.</a:t>
            </a:r>
          </a:p>
          <a:p>
            <a:r>
              <a:rPr lang="en-US" dirty="0" smtClean="0"/>
              <a:t>The process is nearly automatic. When you get an encrypted email, as soon as you try to read it you will be asked for a password. Type the password you used when you made your key pair.</a:t>
            </a:r>
          </a:p>
        </p:txBody>
      </p:sp>
    </p:spTree>
    <p:extLst>
      <p:ext uri="{BB962C8B-B14F-4D97-AF65-F5344CB8AC3E}">
        <p14:creationId xmlns:p14="http://schemas.microsoft.com/office/powerpoint/2010/main" val="3239299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470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Text Placeholder 2"/>
          <p:cNvSpPr>
            <a:spLocks noGrp="1"/>
          </p:cNvSpPr>
          <p:nvPr>
            <p:ph type="body" idx="1"/>
          </p:nvPr>
        </p:nvSpPr>
        <p:spPr/>
        <p:txBody>
          <a:bodyPr/>
          <a:lstStyle/>
          <a:p>
            <a:r>
              <a:rPr lang="en-US" dirty="0" smtClean="0"/>
              <a:t>An Introduction</a:t>
            </a:r>
            <a:endParaRPr lang="en-US" dirty="0"/>
          </a:p>
        </p:txBody>
      </p:sp>
    </p:spTree>
    <p:extLst>
      <p:ext uri="{BB962C8B-B14F-4D97-AF65-F5344CB8AC3E}">
        <p14:creationId xmlns:p14="http://schemas.microsoft.com/office/powerpoint/2010/main" val="3917177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Encryption?</a:t>
            </a:r>
            <a:endParaRPr lang="en-US" dirty="0"/>
          </a:p>
        </p:txBody>
      </p:sp>
      <p:sp>
        <p:nvSpPr>
          <p:cNvPr id="3" name="Content Placeholder 2"/>
          <p:cNvSpPr>
            <a:spLocks noGrp="1"/>
          </p:cNvSpPr>
          <p:nvPr>
            <p:ph idx="1"/>
          </p:nvPr>
        </p:nvSpPr>
        <p:spPr>
          <a:xfrm>
            <a:off x="284165" y="2133601"/>
            <a:ext cx="8574087" cy="3992563"/>
          </a:xfrm>
        </p:spPr>
        <p:txBody>
          <a:bodyPr>
            <a:normAutofit fontScale="92500" lnSpcReduction="20000"/>
          </a:bodyPr>
          <a:lstStyle/>
          <a:p>
            <a:r>
              <a:rPr lang="en-US" b="1" u="sng" dirty="0" smtClean="0"/>
              <a:t>Encryption</a:t>
            </a:r>
            <a:r>
              <a:rPr lang="en-US" dirty="0" smtClean="0"/>
              <a:t> is a means of putting text (or any computer data) into a secret code, so only the intended person can read it.</a:t>
            </a:r>
          </a:p>
          <a:p>
            <a:r>
              <a:rPr lang="en-US" dirty="0" smtClean="0"/>
              <a:t>A </a:t>
            </a:r>
            <a:r>
              <a:rPr lang="en-US" b="1" u="sng" dirty="0" smtClean="0"/>
              <a:t>cipher</a:t>
            </a:r>
            <a:r>
              <a:rPr lang="en-US" dirty="0"/>
              <a:t> </a:t>
            </a:r>
            <a:r>
              <a:rPr lang="en-US" dirty="0" smtClean="0"/>
              <a:t>or </a:t>
            </a:r>
            <a:r>
              <a:rPr lang="en-US" b="1" u="sng" dirty="0" smtClean="0"/>
              <a:t>algorithm</a:t>
            </a:r>
            <a:r>
              <a:rPr lang="en-US" dirty="0" smtClean="0"/>
              <a:t> is the set of rules or instructions that shows how to write a message using the secret code.</a:t>
            </a:r>
            <a:endParaRPr lang="en-US" b="1" u="sng" dirty="0" smtClean="0"/>
          </a:p>
          <a:p>
            <a:r>
              <a:rPr lang="en-US" dirty="0" smtClean="0"/>
              <a:t>Historical examples: Caesar’s Cipher, Enigma Machine, PGP</a:t>
            </a:r>
          </a:p>
          <a:p>
            <a:r>
              <a:rPr lang="en-US" dirty="0" smtClean="0"/>
              <a:t>Commonly </a:t>
            </a:r>
            <a:r>
              <a:rPr lang="en-US" b="1" u="sng" dirty="0" smtClean="0"/>
              <a:t>substitution</a:t>
            </a:r>
            <a:r>
              <a:rPr lang="en-US" dirty="0" smtClean="0"/>
              <a:t> and/or </a:t>
            </a:r>
            <a:r>
              <a:rPr lang="en-US" b="1" u="sng" dirty="0" smtClean="0"/>
              <a:t>transposition</a:t>
            </a:r>
          </a:p>
          <a:p>
            <a:pPr lvl="1"/>
            <a:r>
              <a:rPr lang="en-US" dirty="0" smtClean="0"/>
              <a:t>Substitution: switching particular characters for others</a:t>
            </a:r>
          </a:p>
          <a:p>
            <a:pPr lvl="1"/>
            <a:r>
              <a:rPr lang="en-US" dirty="0" smtClean="0"/>
              <a:t>Transposition: moving characters around using set rules</a:t>
            </a:r>
            <a:endParaRPr lang="en-US" dirty="0"/>
          </a:p>
          <a:p>
            <a:r>
              <a:rPr lang="en-US" b="1" u="sng" dirty="0" smtClean="0"/>
              <a:t>Keys</a:t>
            </a:r>
            <a:r>
              <a:rPr lang="en-US" dirty="0" smtClean="0"/>
              <a:t> – essentially just long passwords, but they also help determine how text is substituted and transformed</a:t>
            </a:r>
          </a:p>
        </p:txBody>
      </p:sp>
    </p:spTree>
    <p:extLst>
      <p:ext uri="{BB962C8B-B14F-4D97-AF65-F5344CB8AC3E}">
        <p14:creationId xmlns:p14="http://schemas.microsoft.com/office/powerpoint/2010/main" val="181889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 Examples</a:t>
            </a:r>
            <a:endParaRPr lang="en-US" dirty="0"/>
          </a:p>
        </p:txBody>
      </p:sp>
      <p:sp>
        <p:nvSpPr>
          <p:cNvPr id="4" name="Content Placeholder 3"/>
          <p:cNvSpPr>
            <a:spLocks noGrp="1"/>
          </p:cNvSpPr>
          <p:nvPr>
            <p:ph sz="half" idx="2"/>
          </p:nvPr>
        </p:nvSpPr>
        <p:spPr>
          <a:xfrm>
            <a:off x="284165" y="1834444"/>
            <a:ext cx="8425943" cy="4755445"/>
          </a:xfrm>
        </p:spPr>
        <p:txBody>
          <a:bodyPr>
            <a:normAutofit fontScale="92500" lnSpcReduction="20000"/>
          </a:bodyPr>
          <a:lstStyle/>
          <a:p>
            <a:pPr marL="0" indent="0">
              <a:buNone/>
            </a:pPr>
            <a:r>
              <a:rPr lang="en-US" sz="2600" b="1" u="sng" dirty="0" smtClean="0"/>
              <a:t>Substitution</a:t>
            </a:r>
            <a:r>
              <a:rPr lang="en-US" sz="2600" dirty="0" smtClean="0"/>
              <a:t> is the process of switching letters with other letters in a specific way, so the letters can be un-switched later if the reader knows how they were switched, </a:t>
            </a:r>
            <a:r>
              <a:rPr lang="en-US" sz="2600" i="1" dirty="0" smtClean="0"/>
              <a:t>or if the reader can figure out how they were switched</a:t>
            </a:r>
            <a:r>
              <a:rPr lang="en-US" sz="2600" dirty="0" smtClean="0"/>
              <a:t>.</a:t>
            </a:r>
          </a:p>
          <a:p>
            <a:pPr marL="0" indent="0">
              <a:buNone/>
            </a:pPr>
            <a:r>
              <a:rPr lang="en-US" b="1" dirty="0" smtClean="0"/>
              <a:t>Reverse-Alphabet</a:t>
            </a:r>
          </a:p>
          <a:p>
            <a:pPr marL="0" indent="0" algn="ctr">
              <a:spcBef>
                <a:spcPts val="600"/>
              </a:spcBef>
              <a:buNone/>
            </a:pPr>
            <a:r>
              <a:rPr lang="en-US" sz="2400" dirty="0" smtClean="0">
                <a:latin typeface="Monaco"/>
                <a:cs typeface="Monaco"/>
              </a:rPr>
              <a:t>ABCDEFGHIJKLMNOPQRSTUVWXY</a:t>
            </a:r>
            <a:r>
              <a:rPr lang="en-US" sz="2400" u="sng" dirty="0" smtClean="0">
                <a:latin typeface="Monaco"/>
                <a:cs typeface="Monaco"/>
              </a:rPr>
              <a:t>Z</a:t>
            </a:r>
          </a:p>
          <a:p>
            <a:pPr marL="0" indent="0" algn="ctr">
              <a:spcBef>
                <a:spcPts val="600"/>
              </a:spcBef>
              <a:buNone/>
            </a:pPr>
            <a:r>
              <a:rPr lang="en-US" sz="2400" u="sng" dirty="0" smtClean="0">
                <a:latin typeface="Monaco"/>
                <a:cs typeface="Monaco"/>
              </a:rPr>
              <a:t>Z</a:t>
            </a:r>
            <a:r>
              <a:rPr lang="en-US" sz="2400" dirty="0" smtClean="0">
                <a:latin typeface="Monaco"/>
                <a:cs typeface="Monaco"/>
              </a:rPr>
              <a:t>YXWVUTSRQPONMLKJIHGFEDCBA</a:t>
            </a:r>
          </a:p>
          <a:p>
            <a:pPr marL="685800" lvl="1">
              <a:buBlip>
                <a:blip r:embed="rId2"/>
              </a:buBlip>
            </a:pPr>
            <a:r>
              <a:rPr lang="en-US" dirty="0" smtClean="0"/>
              <a:t>The message “HOWDY” is written “SLDWB”</a:t>
            </a:r>
          </a:p>
          <a:p>
            <a:pPr marL="0" indent="0">
              <a:buNone/>
            </a:pPr>
            <a:r>
              <a:rPr lang="en-US" b="1" dirty="0" smtClean="0"/>
              <a:t>Caesar’s Cipher – Shift letters 3 spaces</a:t>
            </a:r>
          </a:p>
          <a:p>
            <a:pPr marL="0" indent="0" algn="ctr">
              <a:spcBef>
                <a:spcPts val="600"/>
              </a:spcBef>
              <a:buNone/>
            </a:pPr>
            <a:r>
              <a:rPr lang="en-US" sz="2400" dirty="0">
                <a:latin typeface="Monaco"/>
                <a:cs typeface="Monaco"/>
              </a:rPr>
              <a:t>ABC</a:t>
            </a:r>
            <a:r>
              <a:rPr lang="en-US" sz="2400" u="sng" dirty="0">
                <a:latin typeface="Monaco"/>
                <a:cs typeface="Monaco"/>
              </a:rPr>
              <a:t>D</a:t>
            </a:r>
            <a:r>
              <a:rPr lang="en-US" sz="2400" dirty="0">
                <a:latin typeface="Monaco"/>
                <a:cs typeface="Monaco"/>
              </a:rPr>
              <a:t>EFGHIJKLMNOPQRSTUVWXYZ</a:t>
            </a:r>
          </a:p>
          <a:p>
            <a:pPr marL="0" indent="0" algn="ctr">
              <a:spcBef>
                <a:spcPts val="600"/>
              </a:spcBef>
              <a:buNone/>
            </a:pPr>
            <a:r>
              <a:rPr lang="en-US" sz="2400" b="1" u="sng" dirty="0" smtClean="0">
                <a:latin typeface="Monaco"/>
                <a:cs typeface="Monaco"/>
              </a:rPr>
              <a:t>D</a:t>
            </a:r>
            <a:r>
              <a:rPr lang="en-US" sz="2400" dirty="0" smtClean="0">
                <a:latin typeface="Monaco"/>
                <a:cs typeface="Monaco"/>
              </a:rPr>
              <a:t>EFGHIJKLMNOPQRSTUVWXYZABC</a:t>
            </a:r>
            <a:endParaRPr lang="en-US" dirty="0">
              <a:latin typeface="Monaco"/>
              <a:cs typeface="Monaco"/>
            </a:endParaRPr>
          </a:p>
          <a:p>
            <a:pPr marL="688975" lvl="2" indent="-342900">
              <a:spcBef>
                <a:spcPts val="2000"/>
              </a:spcBef>
              <a:buBlip>
                <a:blip r:embed="rId2"/>
              </a:buBlip>
            </a:pPr>
            <a:r>
              <a:rPr lang="en-US" sz="2000" dirty="0" smtClean="0"/>
              <a:t>The </a:t>
            </a:r>
            <a:r>
              <a:rPr lang="en-US" sz="2000" dirty="0"/>
              <a:t>message “HOWDY” is written </a:t>
            </a:r>
            <a:r>
              <a:rPr lang="en-US" sz="2000" dirty="0" smtClean="0"/>
              <a:t>“KRZGB”</a:t>
            </a:r>
            <a:endParaRPr lang="en-US" sz="2000" dirty="0"/>
          </a:p>
        </p:txBody>
      </p:sp>
    </p:spTree>
    <p:extLst>
      <p:ext uri="{BB962C8B-B14F-4D97-AF65-F5344CB8AC3E}">
        <p14:creationId xmlns:p14="http://schemas.microsoft.com/office/powerpoint/2010/main" val="127877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Transposition Examples</a:t>
            </a:r>
            <a:endParaRPr lang="en-US" dirty="0"/>
          </a:p>
        </p:txBody>
      </p:sp>
      <p:sp>
        <p:nvSpPr>
          <p:cNvPr id="4" name="Content Placeholder 3"/>
          <p:cNvSpPr>
            <a:spLocks noGrp="1"/>
          </p:cNvSpPr>
          <p:nvPr>
            <p:ph sz="half" idx="2"/>
          </p:nvPr>
        </p:nvSpPr>
        <p:spPr>
          <a:xfrm>
            <a:off x="284165" y="2017889"/>
            <a:ext cx="8425943" cy="4108273"/>
          </a:xfrm>
        </p:spPr>
        <p:txBody>
          <a:bodyPr>
            <a:normAutofit/>
          </a:bodyPr>
          <a:lstStyle/>
          <a:p>
            <a:pPr marL="0" indent="0">
              <a:buNone/>
            </a:pPr>
            <a:r>
              <a:rPr lang="en-US" sz="2400" b="1" u="sng" dirty="0" smtClean="0"/>
              <a:t>Transposition</a:t>
            </a:r>
            <a:r>
              <a:rPr lang="en-US" sz="2400" dirty="0" smtClean="0"/>
              <a:t> is the process of changing the text in a specific way, so that it can be un-changed later if the reader knows how it was changed, </a:t>
            </a:r>
            <a:r>
              <a:rPr lang="en-US" sz="2400" i="1" dirty="0" smtClean="0"/>
              <a:t>or if someone can figure out how it changed</a:t>
            </a:r>
            <a:r>
              <a:rPr lang="en-US" sz="2400" dirty="0" smtClean="0"/>
              <a:t>.</a:t>
            </a:r>
            <a:endParaRPr lang="en-US" sz="2400" dirty="0"/>
          </a:p>
          <a:p>
            <a:pPr marL="0" indent="0">
              <a:buNone/>
            </a:pPr>
            <a:r>
              <a:rPr lang="en-US" b="1" dirty="0" smtClean="0"/>
              <a:t>Reverse characters</a:t>
            </a:r>
          </a:p>
          <a:p>
            <a:pPr marL="0" indent="0" algn="ctr">
              <a:spcBef>
                <a:spcPts val="0"/>
              </a:spcBef>
              <a:buNone/>
            </a:pPr>
            <a:r>
              <a:rPr lang="en-US" u="sng" dirty="0" smtClean="0"/>
              <a:t>MEET</a:t>
            </a:r>
            <a:r>
              <a:rPr lang="en-US" dirty="0" smtClean="0"/>
              <a:t> US AT THE NEXT CRYPTO PARTY</a:t>
            </a:r>
          </a:p>
          <a:p>
            <a:pPr marL="0" indent="0" algn="ctr">
              <a:spcBef>
                <a:spcPts val="0"/>
              </a:spcBef>
              <a:buNone/>
            </a:pPr>
            <a:r>
              <a:rPr lang="en-US" dirty="0"/>
              <a:t>YTRAP OTPYRC TXEN EHT TA </a:t>
            </a:r>
            <a:r>
              <a:rPr lang="en-US" dirty="0" smtClean="0"/>
              <a:t>SU </a:t>
            </a:r>
            <a:r>
              <a:rPr lang="en-US" u="sng" dirty="0"/>
              <a:t>TEEM</a:t>
            </a:r>
            <a:endParaRPr lang="en-US" u="sng" dirty="0" smtClean="0"/>
          </a:p>
          <a:p>
            <a:pPr marL="0" indent="0">
              <a:buNone/>
            </a:pPr>
            <a:r>
              <a:rPr lang="en-US" b="1" dirty="0" smtClean="0"/>
              <a:t>Alternate characters</a:t>
            </a:r>
          </a:p>
          <a:p>
            <a:pPr marL="0" indent="0" algn="ctr">
              <a:spcBef>
                <a:spcPts val="0"/>
              </a:spcBef>
              <a:buNone/>
            </a:pPr>
            <a:r>
              <a:rPr lang="en-US" u="sng" dirty="0" smtClean="0"/>
              <a:t>M</a:t>
            </a:r>
            <a:r>
              <a:rPr lang="en-US" dirty="0" smtClean="0"/>
              <a:t>E</a:t>
            </a:r>
            <a:r>
              <a:rPr lang="en-US" u="sng" dirty="0" smtClean="0"/>
              <a:t>E</a:t>
            </a:r>
            <a:r>
              <a:rPr lang="en-US" dirty="0" smtClean="0"/>
              <a:t>T_U</a:t>
            </a:r>
            <a:r>
              <a:rPr lang="en-US" u="sng" dirty="0" smtClean="0"/>
              <a:t>S</a:t>
            </a:r>
            <a:r>
              <a:rPr lang="en-US" dirty="0" smtClean="0"/>
              <a:t>  </a:t>
            </a:r>
            <a:r>
              <a:rPr lang="en-US" u="sng" dirty="0" smtClean="0"/>
              <a:t>A</a:t>
            </a:r>
            <a:r>
              <a:rPr lang="en-US" dirty="0" smtClean="0"/>
              <a:t>T_T</a:t>
            </a:r>
            <a:r>
              <a:rPr lang="en-US" u="sng" dirty="0" smtClean="0"/>
              <a:t>H</a:t>
            </a:r>
            <a:r>
              <a:rPr lang="en-US" dirty="0" smtClean="0"/>
              <a:t>E_N</a:t>
            </a:r>
            <a:r>
              <a:rPr lang="en-US" u="sng" dirty="0" smtClean="0"/>
              <a:t>E</a:t>
            </a:r>
            <a:r>
              <a:rPr lang="en-US" dirty="0" smtClean="0"/>
              <a:t>X</a:t>
            </a:r>
            <a:r>
              <a:rPr lang="en-US" u="sng" dirty="0" smtClean="0"/>
              <a:t>T</a:t>
            </a:r>
            <a:r>
              <a:rPr lang="en-US" dirty="0" smtClean="0"/>
              <a:t>  </a:t>
            </a:r>
            <a:r>
              <a:rPr lang="en-US" u="sng" dirty="0" smtClean="0"/>
              <a:t>C</a:t>
            </a:r>
            <a:r>
              <a:rPr lang="en-US" dirty="0" smtClean="0"/>
              <a:t>R</a:t>
            </a:r>
            <a:r>
              <a:rPr lang="en-US" u="sng" dirty="0" smtClean="0"/>
              <a:t>Y</a:t>
            </a:r>
            <a:r>
              <a:rPr lang="en-US" dirty="0" smtClean="0"/>
              <a:t>P</a:t>
            </a:r>
            <a:r>
              <a:rPr lang="en-US" u="sng" dirty="0" smtClean="0"/>
              <a:t>T</a:t>
            </a:r>
            <a:r>
              <a:rPr lang="en-US" dirty="0" smtClean="0"/>
              <a:t>O_P</a:t>
            </a:r>
            <a:r>
              <a:rPr lang="en-US" u="sng" dirty="0" smtClean="0"/>
              <a:t>A</a:t>
            </a:r>
            <a:r>
              <a:rPr lang="en-US" dirty="0" smtClean="0"/>
              <a:t>R</a:t>
            </a:r>
            <a:r>
              <a:rPr lang="en-US" u="sng" dirty="0" smtClean="0"/>
              <a:t>T</a:t>
            </a:r>
            <a:r>
              <a:rPr lang="en-US" dirty="0" smtClean="0"/>
              <a:t>Y</a:t>
            </a:r>
          </a:p>
          <a:p>
            <a:pPr marL="0" indent="0" algn="ctr">
              <a:spcBef>
                <a:spcPts val="0"/>
              </a:spcBef>
              <a:buNone/>
            </a:pPr>
            <a:r>
              <a:rPr lang="en-US" u="sng" dirty="0" smtClean="0"/>
              <a:t>ME</a:t>
            </a:r>
            <a:r>
              <a:rPr lang="en-US" dirty="0" smtClean="0"/>
              <a:t>_</a:t>
            </a:r>
            <a:r>
              <a:rPr lang="en-US" u="sng" dirty="0" smtClean="0"/>
              <a:t>SA</a:t>
            </a:r>
            <a:r>
              <a:rPr lang="en-US" dirty="0" smtClean="0"/>
              <a:t>_</a:t>
            </a:r>
            <a:r>
              <a:rPr lang="en-US" u="sng" dirty="0" smtClean="0"/>
              <a:t>H</a:t>
            </a:r>
            <a:r>
              <a:rPr lang="en-US" dirty="0" smtClean="0"/>
              <a:t>_</a:t>
            </a:r>
            <a:r>
              <a:rPr lang="en-US" u="sng" dirty="0" smtClean="0"/>
              <a:t>ETCYT</a:t>
            </a:r>
            <a:r>
              <a:rPr lang="en-US" dirty="0" smtClean="0"/>
              <a:t>_</a:t>
            </a:r>
            <a:r>
              <a:rPr lang="en-US" u="sng" dirty="0" smtClean="0"/>
              <a:t>AT</a:t>
            </a:r>
            <a:r>
              <a:rPr lang="en-US" dirty="0" smtClean="0"/>
              <a:t>ETU  TTENX  RPOPRY</a:t>
            </a:r>
          </a:p>
          <a:p>
            <a:endParaRPr lang="en-US" dirty="0"/>
          </a:p>
        </p:txBody>
      </p:sp>
    </p:spTree>
    <p:extLst>
      <p:ext uri="{BB962C8B-B14F-4D97-AF65-F5344CB8AC3E}">
        <p14:creationId xmlns:p14="http://schemas.microsoft.com/office/powerpoint/2010/main" val="3081753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step further…keys</a:t>
            </a:r>
            <a:endParaRPr lang="en-US" dirty="0"/>
          </a:p>
        </p:txBody>
      </p:sp>
      <p:sp>
        <p:nvSpPr>
          <p:cNvPr id="4" name="Content Placeholder 3"/>
          <p:cNvSpPr>
            <a:spLocks noGrp="1"/>
          </p:cNvSpPr>
          <p:nvPr>
            <p:ph sz="half" idx="2"/>
          </p:nvPr>
        </p:nvSpPr>
        <p:spPr>
          <a:xfrm>
            <a:off x="284165" y="1820333"/>
            <a:ext cx="5910614" cy="4840111"/>
          </a:xfrm>
        </p:spPr>
        <p:txBody>
          <a:bodyPr>
            <a:normAutofit fontScale="85000" lnSpcReduction="10000"/>
          </a:bodyPr>
          <a:lstStyle/>
          <a:p>
            <a:pPr marL="0" indent="0">
              <a:buNone/>
            </a:pPr>
            <a:r>
              <a:rPr lang="en-US" sz="2400" dirty="0" smtClean="0"/>
              <a:t>Think about Caesar’s cipher. If he always used the same +3 transposition, then anyone who figured it out or learned it would be able to read all of his coded messages. </a:t>
            </a:r>
          </a:p>
          <a:p>
            <a:pPr marL="0" indent="0">
              <a:buNone/>
            </a:pPr>
            <a:r>
              <a:rPr lang="en-US" sz="2400" dirty="0" smtClean="0"/>
              <a:t>We need some way to change the code when we need to, and fortunately we have one. This is by adding a </a:t>
            </a:r>
            <a:r>
              <a:rPr lang="en-US" sz="2400" b="1" u="sng" dirty="0" smtClean="0"/>
              <a:t>key</a:t>
            </a:r>
            <a:r>
              <a:rPr lang="en-US" sz="2400" dirty="0" smtClean="0"/>
              <a:t> or </a:t>
            </a:r>
            <a:r>
              <a:rPr lang="en-US" sz="2400" b="1" u="sng" dirty="0" smtClean="0"/>
              <a:t>password</a:t>
            </a:r>
            <a:r>
              <a:rPr lang="en-US" sz="2400" dirty="0"/>
              <a:t> </a:t>
            </a:r>
            <a:r>
              <a:rPr lang="en-US" sz="2400" dirty="0" smtClean="0"/>
              <a:t>to the mix.</a:t>
            </a:r>
          </a:p>
          <a:p>
            <a:pPr marL="0" indent="0">
              <a:buNone/>
            </a:pPr>
            <a:r>
              <a:rPr lang="en-US" sz="2400" dirty="0" smtClean="0"/>
              <a:t>In a simple way, Caesar’s cipher could be improved by changing how much is added to each letter. </a:t>
            </a:r>
            <a:r>
              <a:rPr lang="en-US" sz="2400" dirty="0"/>
              <a:t>I</a:t>
            </a:r>
            <a:r>
              <a:rPr lang="en-US" sz="2400" dirty="0" smtClean="0"/>
              <a:t>nstead of using the same key of 3 every time, we could use the key 4 for one person, and the key 5 for another.</a:t>
            </a:r>
          </a:p>
          <a:p>
            <a:pPr marL="0" indent="0">
              <a:buNone/>
            </a:pPr>
            <a:r>
              <a:rPr lang="en-US" sz="2400" dirty="0" smtClean="0"/>
              <a:t>We’re still following the same method of adding to the letter positions (i.e., the same cipher), but now we can do it differently for different people.</a:t>
            </a:r>
          </a:p>
        </p:txBody>
      </p:sp>
      <p:sp>
        <p:nvSpPr>
          <p:cNvPr id="7" name="Rectangular Callout 6"/>
          <p:cNvSpPr/>
          <p:nvPr/>
        </p:nvSpPr>
        <p:spPr>
          <a:xfrm>
            <a:off x="6378221" y="2467000"/>
            <a:ext cx="1010946" cy="677334"/>
          </a:xfrm>
          <a:prstGeom prst="wedgeRectCallout">
            <a:avLst/>
          </a:prstGeom>
          <a:solidFill>
            <a:srgbClr val="FE921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Message</a:t>
            </a:r>
            <a:endParaRPr lang="en-US" dirty="0">
              <a:solidFill>
                <a:schemeClr val="tx1"/>
              </a:solidFill>
            </a:endParaRPr>
          </a:p>
        </p:txBody>
      </p:sp>
      <p:sp>
        <p:nvSpPr>
          <p:cNvPr id="8" name="Rectangular Callout 7"/>
          <p:cNvSpPr/>
          <p:nvPr/>
        </p:nvSpPr>
        <p:spPr>
          <a:xfrm>
            <a:off x="7541567" y="2467000"/>
            <a:ext cx="1010946" cy="677334"/>
          </a:xfrm>
          <a:prstGeom prst="wedgeRectCallout">
            <a:avLst/>
          </a:prstGeom>
          <a:solidFill>
            <a:srgbClr val="FE921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Message</a:t>
            </a:r>
            <a:endParaRPr lang="en-US" dirty="0">
              <a:solidFill>
                <a:srgbClr val="000000"/>
              </a:solidFill>
            </a:endParaRPr>
          </a:p>
        </p:txBody>
      </p:sp>
      <p:sp>
        <p:nvSpPr>
          <p:cNvPr id="9" name="Down Arrow 8"/>
          <p:cNvSpPr/>
          <p:nvPr/>
        </p:nvSpPr>
        <p:spPr>
          <a:xfrm>
            <a:off x="6378221" y="3313667"/>
            <a:ext cx="1010946" cy="352778"/>
          </a:xfrm>
          <a:prstGeom prst="downArrow">
            <a:avLst/>
          </a:prstGeom>
          <a:solidFill>
            <a:srgbClr val="00229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11" name="Down Arrow 10"/>
          <p:cNvSpPr/>
          <p:nvPr/>
        </p:nvSpPr>
        <p:spPr>
          <a:xfrm>
            <a:off x="7541567" y="3313667"/>
            <a:ext cx="1010946" cy="352778"/>
          </a:xfrm>
          <a:prstGeom prst="downArrow">
            <a:avLst/>
          </a:prstGeom>
          <a:solidFill>
            <a:srgbClr val="00229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12" name="Plaque 11"/>
          <p:cNvSpPr/>
          <p:nvPr/>
        </p:nvSpPr>
        <p:spPr>
          <a:xfrm>
            <a:off x="6378221" y="3760337"/>
            <a:ext cx="2174292" cy="247219"/>
          </a:xfrm>
          <a:prstGeom prst="plaqu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Phvvdjh</a:t>
            </a:r>
            <a:endParaRPr lang="en-US" dirty="0"/>
          </a:p>
        </p:txBody>
      </p:sp>
      <p:sp>
        <p:nvSpPr>
          <p:cNvPr id="13" name="TextBox 12"/>
          <p:cNvSpPr txBox="1"/>
          <p:nvPr/>
        </p:nvSpPr>
        <p:spPr>
          <a:xfrm>
            <a:off x="6033441" y="1810561"/>
            <a:ext cx="3016252" cy="584776"/>
          </a:xfrm>
          <a:prstGeom prst="rect">
            <a:avLst/>
          </a:prstGeom>
          <a:noFill/>
        </p:spPr>
        <p:txBody>
          <a:bodyPr wrap="square" rtlCol="0">
            <a:spAutoFit/>
          </a:bodyPr>
          <a:lstStyle/>
          <a:p>
            <a:pPr algn="ctr"/>
            <a:r>
              <a:rPr lang="en-US" sz="1600" b="1" dirty="0" smtClean="0"/>
              <a:t>Same message to two parties coded the same way</a:t>
            </a:r>
          </a:p>
        </p:txBody>
      </p:sp>
      <p:sp>
        <p:nvSpPr>
          <p:cNvPr id="14" name="Rectangular Callout 13"/>
          <p:cNvSpPr/>
          <p:nvPr/>
        </p:nvSpPr>
        <p:spPr>
          <a:xfrm>
            <a:off x="6378221" y="4870018"/>
            <a:ext cx="1010946" cy="677334"/>
          </a:xfrm>
          <a:prstGeom prst="wedgeRectCallout">
            <a:avLst/>
          </a:prstGeom>
          <a:solidFill>
            <a:srgbClr val="FE921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Message</a:t>
            </a:r>
            <a:endParaRPr lang="en-US" dirty="0">
              <a:solidFill>
                <a:schemeClr val="tx1"/>
              </a:solidFill>
            </a:endParaRPr>
          </a:p>
        </p:txBody>
      </p:sp>
      <p:sp>
        <p:nvSpPr>
          <p:cNvPr id="15" name="Rectangular Callout 14"/>
          <p:cNvSpPr/>
          <p:nvPr/>
        </p:nvSpPr>
        <p:spPr>
          <a:xfrm>
            <a:off x="7541567" y="4870018"/>
            <a:ext cx="1010946" cy="677334"/>
          </a:xfrm>
          <a:prstGeom prst="wedgeRectCallout">
            <a:avLst/>
          </a:prstGeom>
          <a:solidFill>
            <a:srgbClr val="FE921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Message</a:t>
            </a:r>
            <a:endParaRPr lang="en-US" dirty="0">
              <a:solidFill>
                <a:srgbClr val="000000"/>
              </a:solidFill>
            </a:endParaRPr>
          </a:p>
        </p:txBody>
      </p:sp>
      <p:sp>
        <p:nvSpPr>
          <p:cNvPr id="16" name="Down Arrow 15"/>
          <p:cNvSpPr/>
          <p:nvPr/>
        </p:nvSpPr>
        <p:spPr>
          <a:xfrm>
            <a:off x="6378221" y="5716685"/>
            <a:ext cx="1010946" cy="352778"/>
          </a:xfrm>
          <a:prstGeom prst="downArrow">
            <a:avLst/>
          </a:prstGeom>
          <a:solidFill>
            <a:srgbClr val="00229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+4</a:t>
            </a:r>
            <a:endParaRPr lang="en-US" dirty="0"/>
          </a:p>
        </p:txBody>
      </p:sp>
      <p:sp>
        <p:nvSpPr>
          <p:cNvPr id="17" name="Down Arrow 16"/>
          <p:cNvSpPr/>
          <p:nvPr/>
        </p:nvSpPr>
        <p:spPr>
          <a:xfrm>
            <a:off x="7541567" y="5716685"/>
            <a:ext cx="1010946" cy="352778"/>
          </a:xfrm>
          <a:prstGeom prst="downArrow">
            <a:avLst/>
          </a:prstGeom>
          <a:solidFill>
            <a:srgbClr val="00229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+5</a:t>
            </a:r>
            <a:endParaRPr lang="en-US" dirty="0"/>
          </a:p>
        </p:txBody>
      </p:sp>
      <p:sp>
        <p:nvSpPr>
          <p:cNvPr id="18" name="Plaque 17"/>
          <p:cNvSpPr/>
          <p:nvPr/>
        </p:nvSpPr>
        <p:spPr>
          <a:xfrm>
            <a:off x="6307666" y="6163355"/>
            <a:ext cx="1163346" cy="247219"/>
          </a:xfrm>
          <a:prstGeom prst="plaqu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Qiwweki</a:t>
            </a:r>
            <a:endParaRPr lang="en-US" dirty="0"/>
          </a:p>
        </p:txBody>
      </p:sp>
      <p:sp>
        <p:nvSpPr>
          <p:cNvPr id="19" name="TextBox 18"/>
          <p:cNvSpPr txBox="1"/>
          <p:nvPr/>
        </p:nvSpPr>
        <p:spPr>
          <a:xfrm>
            <a:off x="6033441" y="4213579"/>
            <a:ext cx="3016252" cy="584776"/>
          </a:xfrm>
          <a:prstGeom prst="rect">
            <a:avLst/>
          </a:prstGeom>
          <a:noFill/>
        </p:spPr>
        <p:txBody>
          <a:bodyPr wrap="square" rtlCol="0">
            <a:spAutoFit/>
          </a:bodyPr>
          <a:lstStyle/>
          <a:p>
            <a:pPr algn="ctr"/>
            <a:r>
              <a:rPr lang="en-US" sz="1600" b="1" dirty="0" smtClean="0"/>
              <a:t>Same message to two parties w/ different passwords</a:t>
            </a:r>
          </a:p>
        </p:txBody>
      </p:sp>
      <p:sp>
        <p:nvSpPr>
          <p:cNvPr id="20" name="Plaque 19"/>
          <p:cNvSpPr/>
          <p:nvPr/>
        </p:nvSpPr>
        <p:spPr>
          <a:xfrm>
            <a:off x="7488535" y="6163923"/>
            <a:ext cx="1163346" cy="247219"/>
          </a:xfrm>
          <a:prstGeom prst="plaque">
            <a:avLst/>
          </a:prstGeom>
          <a:solidFill>
            <a:schemeClr val="accent1"/>
          </a:solidFill>
          <a:ln>
            <a:solidFill>
              <a:schemeClr val="tx2"/>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Rjxxflj</a:t>
            </a:r>
            <a:endParaRPr lang="en-US" dirty="0"/>
          </a:p>
        </p:txBody>
      </p:sp>
    </p:spTree>
    <p:extLst>
      <p:ext uri="{BB962C8B-B14F-4D97-AF65-F5344CB8AC3E}">
        <p14:creationId xmlns:p14="http://schemas.microsoft.com/office/powerpoint/2010/main" val="89430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a:t>
            </a:r>
            <a:endParaRPr lang="en-US" dirty="0"/>
          </a:p>
        </p:txBody>
      </p:sp>
      <p:sp>
        <p:nvSpPr>
          <p:cNvPr id="4" name="Content Placeholder 3"/>
          <p:cNvSpPr>
            <a:spLocks noGrp="1"/>
          </p:cNvSpPr>
          <p:nvPr>
            <p:ph sz="half" idx="2"/>
          </p:nvPr>
        </p:nvSpPr>
        <p:spPr>
          <a:xfrm>
            <a:off x="284165" y="1806223"/>
            <a:ext cx="8574087" cy="4699000"/>
          </a:xfrm>
        </p:spPr>
        <p:txBody>
          <a:bodyPr>
            <a:normAutofit fontScale="92500"/>
          </a:bodyPr>
          <a:lstStyle/>
          <a:p>
            <a:pPr marL="0" indent="0">
              <a:buNone/>
            </a:pPr>
            <a:r>
              <a:rPr lang="en-US" sz="2400" b="1" u="sng" dirty="0" smtClean="0"/>
              <a:t>Keys</a:t>
            </a:r>
            <a:r>
              <a:rPr lang="en-US" sz="2400" dirty="0" smtClean="0"/>
              <a:t>, along with </a:t>
            </a:r>
            <a:r>
              <a:rPr lang="en-US" sz="2400" dirty="0"/>
              <a:t>a</a:t>
            </a:r>
            <a:r>
              <a:rPr lang="en-US" sz="2400" dirty="0" smtClean="0"/>
              <a:t> cipher, are used to encrypt messages (“plain text”) and/or decrypt coded text (“cipher text”). A key could be as simple as a digit or password, or as complicated as a PGP key.</a:t>
            </a:r>
          </a:p>
          <a:p>
            <a:pPr>
              <a:buBlip>
                <a:blip r:embed="rId2"/>
              </a:buBlip>
            </a:pPr>
            <a:r>
              <a:rPr lang="en-US" sz="2400" dirty="0" smtClean="0"/>
              <a:t>Keys make it more difficult to decrypt the coded message by changing the rules for how things are encoded or decoded.</a:t>
            </a:r>
          </a:p>
          <a:p>
            <a:pPr lvl="1">
              <a:buBlip>
                <a:blip r:embed="rId3"/>
              </a:buBlip>
            </a:pPr>
            <a:r>
              <a:rPr lang="en-US" dirty="0" smtClean="0"/>
              <a:t>Example: </a:t>
            </a:r>
            <a:r>
              <a:rPr lang="en-US" dirty="0" smtClean="0">
                <a:hlinkClick r:id="rId4"/>
              </a:rPr>
              <a:t>Enigma Machine</a:t>
            </a:r>
            <a:endParaRPr lang="en-US" dirty="0" smtClean="0"/>
          </a:p>
          <a:p>
            <a:pPr>
              <a:buBlip>
                <a:blip r:embed="rId2"/>
              </a:buBlip>
            </a:pPr>
            <a:r>
              <a:rPr lang="en-US" sz="2400" dirty="0" smtClean="0"/>
              <a:t>Sometimes there are two </a:t>
            </a:r>
            <a:r>
              <a:rPr lang="en-US" sz="2400" dirty="0" smtClean="0"/>
              <a:t>keys –one to lock and another to unlock:</a:t>
            </a:r>
            <a:endParaRPr lang="en-US" sz="2400" dirty="0" smtClean="0"/>
          </a:p>
          <a:p>
            <a:pPr lvl="1">
              <a:buBlip>
                <a:blip r:embed="rId2"/>
              </a:buBlip>
            </a:pPr>
            <a:r>
              <a:rPr lang="en-US" b="1" u="sng" dirty="0" smtClean="0"/>
              <a:t>Private Keys</a:t>
            </a:r>
            <a:r>
              <a:rPr lang="en-US" dirty="0" smtClean="0"/>
              <a:t> </a:t>
            </a:r>
            <a:r>
              <a:rPr lang="en-US" dirty="0" smtClean="0"/>
              <a:t>(or </a:t>
            </a:r>
            <a:r>
              <a:rPr lang="en-US" b="1" u="sng" dirty="0" smtClean="0"/>
              <a:t>Secret </a:t>
            </a:r>
            <a:r>
              <a:rPr lang="en-US" b="1" u="sng" dirty="0" smtClean="0"/>
              <a:t>Keys</a:t>
            </a:r>
            <a:r>
              <a:rPr lang="en-US" dirty="0" smtClean="0"/>
              <a:t>) </a:t>
            </a:r>
            <a:r>
              <a:rPr lang="en-US" dirty="0" smtClean="0"/>
              <a:t>such as passwords are used to decode messages. Never share a Private Key with anyone you don’t want to read your coded messages.</a:t>
            </a:r>
          </a:p>
          <a:p>
            <a:pPr lvl="1">
              <a:buBlip>
                <a:blip r:embed="rId2"/>
              </a:buBlip>
            </a:pPr>
            <a:r>
              <a:rPr lang="en-US" b="1" u="sng" dirty="0" smtClean="0"/>
              <a:t>Public Keys</a:t>
            </a:r>
            <a:r>
              <a:rPr lang="en-US" dirty="0" smtClean="0"/>
              <a:t> are used to encode messages. There is generally no harm in giving out a Public Key.</a:t>
            </a:r>
            <a:endParaRPr lang="en-US" b="1" u="sng" dirty="0" smtClean="0"/>
          </a:p>
        </p:txBody>
      </p:sp>
    </p:spTree>
    <p:extLst>
      <p:ext uri="{BB962C8B-B14F-4D97-AF65-F5344CB8AC3E}">
        <p14:creationId xmlns:p14="http://schemas.microsoft.com/office/powerpoint/2010/main" val="7522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Keys (Symmetric Encryption) </a:t>
            </a:r>
            <a:endParaRPr lang="en-US" dirty="0"/>
          </a:p>
        </p:txBody>
      </p:sp>
      <p:sp>
        <p:nvSpPr>
          <p:cNvPr id="4" name="Content Placeholder 3"/>
          <p:cNvSpPr>
            <a:spLocks noGrp="1"/>
          </p:cNvSpPr>
          <p:nvPr>
            <p:ph sz="half" idx="2"/>
          </p:nvPr>
        </p:nvSpPr>
        <p:spPr>
          <a:xfrm>
            <a:off x="284165" y="1834444"/>
            <a:ext cx="8425943" cy="2271889"/>
          </a:xfrm>
        </p:spPr>
        <p:txBody>
          <a:bodyPr>
            <a:normAutofit fontScale="92500"/>
          </a:bodyPr>
          <a:lstStyle/>
          <a:p>
            <a:pPr marL="0" indent="0">
              <a:buNone/>
            </a:pPr>
            <a:r>
              <a:rPr lang="en-US" dirty="0" smtClean="0"/>
              <a:t>Some types of encryption use a single key such as a password. For example, if you encrypt a message with the password “dog”, you would use the password “dog” to decrypt it as well. To send a coded message, you will have to tell someone the key and hope that no one else finds out.</a:t>
            </a:r>
          </a:p>
          <a:p>
            <a:pPr marL="0" indent="0">
              <a:buNone/>
            </a:pPr>
            <a:r>
              <a:rPr lang="en-US" dirty="0" smtClean="0"/>
              <a:t>If a cipher uses </a:t>
            </a:r>
            <a:r>
              <a:rPr lang="en-US" i="1" dirty="0" smtClean="0"/>
              <a:t>the same key </a:t>
            </a:r>
            <a:r>
              <a:rPr lang="en-US" dirty="0" smtClean="0"/>
              <a:t>to put something into code as it does to take it back out, then the cipher is said to be </a:t>
            </a:r>
            <a:r>
              <a:rPr lang="en-US" b="1" u="sng" dirty="0" smtClean="0"/>
              <a:t>symmetric</a:t>
            </a:r>
            <a:r>
              <a:rPr lang="en-US" dirty="0" smtClean="0"/>
              <a:t>.</a:t>
            </a:r>
          </a:p>
          <a:p>
            <a:pPr marL="0" indent="0">
              <a:buNone/>
            </a:pPr>
            <a:endParaRPr lang="en-US" dirty="0" smtClean="0"/>
          </a:p>
        </p:txBody>
      </p:sp>
      <p:sp>
        <p:nvSpPr>
          <p:cNvPr id="3" name="Rectangular Callout 2"/>
          <p:cNvSpPr/>
          <p:nvPr/>
        </p:nvSpPr>
        <p:spPr>
          <a:xfrm>
            <a:off x="3810001" y="4289778"/>
            <a:ext cx="1185334" cy="794174"/>
          </a:xfrm>
          <a:prstGeom prst="wedgeRectCallout">
            <a:avLst/>
          </a:prstGeom>
          <a:solidFill>
            <a:srgbClr val="FE9214"/>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Message</a:t>
            </a:r>
            <a:endParaRPr lang="en-US" dirty="0"/>
          </a:p>
        </p:txBody>
      </p:sp>
      <p:sp>
        <p:nvSpPr>
          <p:cNvPr id="5" name="Notched Right Arrow 4"/>
          <p:cNvSpPr/>
          <p:nvPr/>
        </p:nvSpPr>
        <p:spPr>
          <a:xfrm>
            <a:off x="5305779" y="4289778"/>
            <a:ext cx="1603334" cy="794174"/>
          </a:xfrm>
          <a:prstGeom prst="notchedRightArrow">
            <a:avLst/>
          </a:prstGeom>
          <a:solidFill>
            <a:srgbClr val="00229B"/>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Password</a:t>
            </a:r>
            <a:endParaRPr lang="en-US" dirty="0"/>
          </a:p>
        </p:txBody>
      </p:sp>
      <p:sp>
        <p:nvSpPr>
          <p:cNvPr id="6" name="Plaque 5"/>
          <p:cNvSpPr/>
          <p:nvPr/>
        </p:nvSpPr>
        <p:spPr>
          <a:xfrm>
            <a:off x="7154334" y="4289778"/>
            <a:ext cx="1157112" cy="931334"/>
          </a:xfrm>
          <a:prstGeom prst="plaqu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Secret Code</a:t>
            </a:r>
            <a:endParaRPr lang="en-US" dirty="0"/>
          </a:p>
        </p:txBody>
      </p:sp>
      <p:sp>
        <p:nvSpPr>
          <p:cNvPr id="7" name="Rectangular Callout 6"/>
          <p:cNvSpPr/>
          <p:nvPr/>
        </p:nvSpPr>
        <p:spPr>
          <a:xfrm>
            <a:off x="3810001" y="5373512"/>
            <a:ext cx="1185334" cy="794174"/>
          </a:xfrm>
          <a:prstGeom prst="wedgeRectCallout">
            <a:avLst/>
          </a:prstGeom>
          <a:solidFill>
            <a:srgbClr val="FE9214"/>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Message</a:t>
            </a:r>
            <a:endParaRPr lang="en-US" dirty="0"/>
          </a:p>
        </p:txBody>
      </p:sp>
      <p:sp>
        <p:nvSpPr>
          <p:cNvPr id="8" name="Notched Right Arrow 7"/>
          <p:cNvSpPr/>
          <p:nvPr/>
        </p:nvSpPr>
        <p:spPr>
          <a:xfrm flipH="1">
            <a:off x="5305779" y="5373512"/>
            <a:ext cx="1603334" cy="851280"/>
          </a:xfrm>
          <a:prstGeom prst="notchedRightArrow">
            <a:avLst/>
          </a:prstGeom>
          <a:solidFill>
            <a:srgbClr val="00229B"/>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Password</a:t>
            </a:r>
            <a:endParaRPr lang="en-US" dirty="0"/>
          </a:p>
        </p:txBody>
      </p:sp>
      <p:sp>
        <p:nvSpPr>
          <p:cNvPr id="9" name="Plaque 8"/>
          <p:cNvSpPr/>
          <p:nvPr/>
        </p:nvSpPr>
        <p:spPr>
          <a:xfrm>
            <a:off x="7154334" y="5373512"/>
            <a:ext cx="1157112" cy="931334"/>
          </a:xfrm>
          <a:prstGeom prst="plaqu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Secret Code</a:t>
            </a:r>
            <a:endParaRPr lang="en-US" dirty="0"/>
          </a:p>
        </p:txBody>
      </p:sp>
      <p:sp>
        <p:nvSpPr>
          <p:cNvPr id="13" name="TextBox 12"/>
          <p:cNvSpPr txBox="1"/>
          <p:nvPr/>
        </p:nvSpPr>
        <p:spPr>
          <a:xfrm>
            <a:off x="284165" y="4744058"/>
            <a:ext cx="2975502" cy="954107"/>
          </a:xfrm>
          <a:prstGeom prst="rect">
            <a:avLst/>
          </a:prstGeom>
          <a:noFill/>
        </p:spPr>
        <p:txBody>
          <a:bodyPr wrap="square" rtlCol="0">
            <a:spAutoFit/>
          </a:bodyPr>
          <a:lstStyle/>
          <a:p>
            <a:pPr algn="r"/>
            <a:r>
              <a:rPr lang="en-US" sz="2000" b="1" dirty="0" smtClean="0"/>
              <a:t>Symmetric Encryption</a:t>
            </a:r>
          </a:p>
          <a:p>
            <a:pPr algn="r"/>
            <a:r>
              <a:rPr lang="en-US" dirty="0" smtClean="0"/>
              <a:t>The same password works in both directions</a:t>
            </a:r>
            <a:endParaRPr lang="en-US" dirty="0"/>
          </a:p>
        </p:txBody>
      </p:sp>
    </p:spTree>
    <p:extLst>
      <p:ext uri="{BB962C8B-B14F-4D97-AF65-F5344CB8AC3E}">
        <p14:creationId xmlns:p14="http://schemas.microsoft.com/office/powerpoint/2010/main" val="4084593339"/>
      </p:ext>
    </p:extLst>
  </p:cSld>
  <p:clrMapOvr>
    <a:masterClrMapping/>
  </p:clrMapOvr>
</p:sld>
</file>

<file path=ppt/theme/theme1.xml><?xml version="1.0" encoding="utf-8"?>
<a:theme xmlns:a="http://schemas.openxmlformats.org/drawingml/2006/main" name="Spectrum">
  <a:themeElements>
    <a:clrScheme name="Kilter">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Spectrum">
      <a:majorFont>
        <a:latin typeface="Corbel"/>
        <a:ea typeface=""/>
        <a:cs typeface=""/>
        <a:font script="Jpan" typeface="ＭＳ ゴシック"/>
      </a:majorFont>
      <a:minorFont>
        <a:latin typeface="Calibri"/>
        <a:ea typeface=""/>
        <a:cs typeface=""/>
        <a:font script="Jpan" typeface="ＭＳ ゴシック"/>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496</TotalTime>
  <Words>2436</Words>
  <Application>Microsoft Macintosh PowerPoint</Application>
  <PresentationFormat>On-screen Show (4:3)</PresentationFormat>
  <Paragraphs>198</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Spectrum</vt:lpstr>
      <vt:lpstr>Crypto Party ATX</vt:lpstr>
      <vt:lpstr>Tonight’s Topic: Email Encryption</vt:lpstr>
      <vt:lpstr>Encryption</vt:lpstr>
      <vt:lpstr>What is Encryption?</vt:lpstr>
      <vt:lpstr>Substitution Examples</vt:lpstr>
      <vt:lpstr>Transposition Examples</vt:lpstr>
      <vt:lpstr>A step further…keys</vt:lpstr>
      <vt:lpstr>Keys </vt:lpstr>
      <vt:lpstr>Single Keys (Symmetric Encryption) </vt:lpstr>
      <vt:lpstr>Key Pairs (Asymmetric Encryption) </vt:lpstr>
      <vt:lpstr>The Advantage of Key Pairs</vt:lpstr>
      <vt:lpstr>Summary</vt:lpstr>
      <vt:lpstr>Key Pairs for Email Encryption</vt:lpstr>
      <vt:lpstr>Purpose of Email Encryption</vt:lpstr>
      <vt:lpstr>How Private is Email?</vt:lpstr>
      <vt:lpstr>Making Postcards More Private</vt:lpstr>
      <vt:lpstr>What Email Encryption Does</vt:lpstr>
      <vt:lpstr>What Email Encryption Doesn’t</vt:lpstr>
      <vt:lpstr>Setting Up Email Encryption</vt:lpstr>
      <vt:lpstr>Email Encryption in General</vt:lpstr>
      <vt:lpstr>Email Program - Thunderbird</vt:lpstr>
      <vt:lpstr>GPG / Key Manager Program</vt:lpstr>
      <vt:lpstr>Creating a Key Pair</vt:lpstr>
      <vt:lpstr>Thunderbird Add-on: Engimail</vt:lpstr>
      <vt:lpstr>Sending an Encrypted Message</vt:lpstr>
      <vt:lpstr>Receiving an Encrypted Message</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Party</dc:title>
  <dc:creator>tr0n</dc:creator>
  <cp:lastModifiedBy>tr0n</cp:lastModifiedBy>
  <cp:revision>93</cp:revision>
  <dcterms:created xsi:type="dcterms:W3CDTF">2013-12-05T00:59:00Z</dcterms:created>
  <dcterms:modified xsi:type="dcterms:W3CDTF">2013-12-12T02:51:41Z</dcterms:modified>
</cp:coreProperties>
</file>