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4"/>
  </p:notesMasterIdLst>
  <p:sldIdLst>
    <p:sldId id="256" r:id="rId5"/>
    <p:sldId id="278" r:id="rId6"/>
    <p:sldId id="279" r:id="rId7"/>
    <p:sldId id="280" r:id="rId8"/>
    <p:sldId id="281" r:id="rId9"/>
    <p:sldId id="285" r:id="rId10"/>
    <p:sldId id="282" r:id="rId11"/>
    <p:sldId id="286" r:id="rId12"/>
    <p:sldId id="287" r:id="rId13"/>
    <p:sldId id="283" r:id="rId14"/>
    <p:sldId id="284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7" r:id="rId29"/>
    <p:sldId id="270" r:id="rId30"/>
    <p:sldId id="271" r:id="rId31"/>
    <p:sldId id="272" r:id="rId32"/>
    <p:sldId id="27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17BC1A-EA57-406B-8950-42860CF3A95F}" v="5" dt="2020-12-04T05:44:17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zza\Desktop\&#49892;&#54665;&#44208;&#442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Sheet1!$A$1:$A$9</c:f>
              <c:strCache>
                <c:ptCount val="9"/>
                <c:pt idx="1">
                  <c:v>ADD</c:v>
                </c:pt>
                <c:pt idx="2">
                  <c:v>SUB</c:v>
                </c:pt>
                <c:pt idx="3">
                  <c:v>Schoolbook MUL</c:v>
                </c:pt>
                <c:pt idx="4">
                  <c:v>Karatsuba MUL</c:v>
                </c:pt>
                <c:pt idx="5">
                  <c:v>Schoolbook SQU</c:v>
                </c:pt>
                <c:pt idx="6">
                  <c:v>Karatsuba SQU</c:v>
                </c:pt>
                <c:pt idx="7">
                  <c:v>Binary_Long_Division</c:v>
                </c:pt>
                <c:pt idx="8">
                  <c:v>Multiprecision_DIV</c:v>
                </c:pt>
              </c:strCache>
            </c:strRef>
          </c:cat>
          <c:val>
            <c:numRef>
              <c:f>Sheet1!$B$1:$B$9</c:f>
              <c:numCache>
                <c:formatCode>General</c:formatCode>
                <c:ptCount val="9"/>
                <c:pt idx="1">
                  <c:v>0.1</c:v>
                </c:pt>
                <c:pt idx="2">
                  <c:v>0.04</c:v>
                </c:pt>
                <c:pt idx="3">
                  <c:v>13.504</c:v>
                </c:pt>
                <c:pt idx="4">
                  <c:v>5.1589999999999998</c:v>
                </c:pt>
                <c:pt idx="5">
                  <c:v>6.1859999999999999</c:v>
                </c:pt>
                <c:pt idx="6">
                  <c:v>3.0510000000000002</c:v>
                </c:pt>
                <c:pt idx="7">
                  <c:v>21.712</c:v>
                </c:pt>
                <c:pt idx="8">
                  <c:v>6.0739999999999998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4F-46F3-AECF-D42CCA286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87894288"/>
        <c:axId val="1316933968"/>
      </c:barChart>
      <c:catAx>
        <c:axId val="178789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6933968"/>
        <c:crosses val="autoZero"/>
        <c:auto val="1"/>
        <c:lblAlgn val="ctr"/>
        <c:lblOffset val="100"/>
        <c:noMultiLvlLbl val="0"/>
      </c:catAx>
      <c:valAx>
        <c:axId val="1316933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789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E00D9-C7D4-44D2-BC0D-A62A142BDF37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C62D0-AB82-4042-A35F-2C5692508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6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CFAEFD2-C049-4D91-B3FD-729644084A5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174070B3-3A1E-42EB-BBF9-67B248EAE3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11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CFAEFD2-C049-4D91-B3FD-729644084A5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174070B3-3A1E-42EB-BBF9-67B248EA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CFAEFD2-C049-4D91-B3FD-729644084A5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174070B3-3A1E-42EB-BBF9-67B248EA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CFAEFD2-C049-4D91-B3FD-729644084A5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174070B3-3A1E-42EB-BBF9-67B248EA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40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CFAEFD2-C049-4D91-B3FD-729644084A5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174070B3-3A1E-42EB-BBF9-67B248EA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0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CFAEFD2-C049-4D91-B3FD-729644084A5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174070B3-3A1E-42EB-BBF9-67B248EA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8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CFAEFD2-C049-4D91-B3FD-729644084A5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174070B3-3A1E-42EB-BBF9-67B248EA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CFAEFD2-C049-4D91-B3FD-729644084A5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174070B3-3A1E-42EB-BBF9-67B248EA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7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7CFAEFD2-C049-4D91-B3FD-729644084A5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4070B3-3A1E-42EB-BBF9-67B248EA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59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7CFAEFD2-C049-4D91-B3FD-729644084A53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174070B3-3A1E-42EB-BBF9-67B248EAE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FF06CEE-D78E-4626-8D9E-5005D164425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06765" y="5120155"/>
            <a:ext cx="1519990" cy="13977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6575932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838" y="295483"/>
            <a:ext cx="6953879" cy="4058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// </a:t>
            </a:r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029813"/>
            <a:ext cx="7543801" cy="52466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dirty="0"/>
              <a:t>// </a:t>
            </a:r>
            <a:r>
              <a:rPr lang="ko-KR" altLang="en-US" dirty="0"/>
              <a:t>내용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82662" y="70720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7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2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01130-2A3D-4FAC-A64D-C5245599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4440294"/>
            <a:ext cx="5707419" cy="97283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325" dirty="0">
                <a:solidFill>
                  <a:srgbClr val="000000"/>
                </a:solidFill>
                <a:latin typeface="DX영화자막 M" panose="02020600000000000000" pitchFamily="18" charset="-127"/>
                <a:ea typeface="DX영화자막 M" panose="02020600000000000000" pitchFamily="18" charset="-127"/>
              </a:rPr>
              <a:t>CRYPTEEMO Library showcase</a:t>
            </a:r>
            <a:endParaRPr lang="ko-KR" altLang="en-US" sz="2325" dirty="0">
              <a:solidFill>
                <a:srgbClr val="000000"/>
              </a:solidFill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7D7F55-8606-49BD-B250-E586785B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3429000"/>
            <a:ext cx="4648199" cy="629123"/>
          </a:xfrm>
        </p:spPr>
        <p:txBody>
          <a:bodyPr anchor="b">
            <a:noAutofit/>
          </a:bodyPr>
          <a:lstStyle/>
          <a:p>
            <a:pPr algn="l"/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국민대학교 정보보안 암호 수학과</a:t>
            </a:r>
            <a:endParaRPr lang="en-US" altLang="ko-KR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algn="l"/>
            <a:r>
              <a:rPr lang="ko-KR" altLang="en-US" sz="2000" dirty="0">
                <a:solidFill>
                  <a:srgbClr val="000000"/>
                </a:solidFill>
                <a:latin typeface="+mj-ea"/>
                <a:ea typeface="+mj-ea"/>
              </a:rPr>
              <a:t>최장혁 인재휘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3A024D-8322-48AC-890C-662667EA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70" y="1142937"/>
            <a:ext cx="3000986" cy="276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6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68589"/>
            <a:ext cx="6953879" cy="405854"/>
          </a:xfrm>
        </p:spPr>
        <p:txBody>
          <a:bodyPr/>
          <a:lstStyle/>
          <a:p>
            <a:r>
              <a:rPr lang="en-US" altLang="ko-KR" sz="3200" dirty="0"/>
              <a:t>Division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C3619-684B-4434-99B5-64A45F80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83771"/>
            <a:ext cx="7543801" cy="5712823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5. </a:t>
            </a:r>
            <a:r>
              <a:rPr lang="ko-KR" altLang="en-US" sz="2500" dirty="0"/>
              <a:t>나눗셈 함수</a:t>
            </a:r>
            <a:endParaRPr lang="en-US" altLang="ko-KR" sz="2500" dirty="0"/>
          </a:p>
          <a:p>
            <a:r>
              <a:rPr lang="en-US" altLang="ko-KR" sz="2500" dirty="0"/>
              <a:t>      1)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2500" dirty="0"/>
              <a:t>      </a:t>
            </a:r>
            <a:r>
              <a:rPr lang="en-US" altLang="ko-KR" sz="2500" dirty="0"/>
              <a:t>2)</a:t>
            </a:r>
          </a:p>
          <a:p>
            <a:pPr marL="0" indent="0">
              <a:buNone/>
            </a:pPr>
            <a:r>
              <a:rPr lang="en-US" altLang="ko-KR" sz="3500" dirty="0"/>
              <a:t> </a:t>
            </a:r>
          </a:p>
          <a:p>
            <a:r>
              <a:rPr lang="en-US" altLang="ko-KR" sz="2500" dirty="0"/>
              <a:t>      3)</a:t>
            </a:r>
          </a:p>
          <a:p>
            <a:pPr marL="0" indent="0">
              <a:buNone/>
            </a:pPr>
            <a:r>
              <a:rPr lang="en-US" altLang="ko-KR" sz="4000" dirty="0"/>
              <a:t>   </a:t>
            </a:r>
          </a:p>
          <a:p>
            <a:r>
              <a:rPr lang="en-US" altLang="ko-KR" sz="2500" dirty="0"/>
              <a:t>      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41A5EC-2CD3-416C-AF1B-54BFE927F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87" y="1278026"/>
            <a:ext cx="3628231" cy="10591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CE538E-4B6D-49F5-9343-8574CF1B2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387" y="2452402"/>
            <a:ext cx="5116735" cy="10591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1BC8FE-3CDD-4583-A4F0-94747B1F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387" y="3620858"/>
            <a:ext cx="4880578" cy="10877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53A0A8-0E08-4F27-A461-5E5EFE10E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387" y="4817940"/>
            <a:ext cx="4458359" cy="10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0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E8713E4-0BA6-42A5-835F-B75F2D66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098" y="4708199"/>
            <a:ext cx="6705600" cy="13430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68589"/>
            <a:ext cx="6953879" cy="405854"/>
          </a:xfrm>
        </p:spPr>
        <p:txBody>
          <a:bodyPr/>
          <a:lstStyle/>
          <a:p>
            <a:r>
              <a:rPr lang="en-US" altLang="ko-KR" sz="3200" dirty="0"/>
              <a:t>Modular Exponentiation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C3619-684B-4434-99B5-64A45F80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6. </a:t>
            </a:r>
            <a:r>
              <a:rPr lang="ko-KR" altLang="en-US" sz="2500" dirty="0" err="1"/>
              <a:t>지수승</a:t>
            </a:r>
            <a:r>
              <a:rPr lang="ko-KR" altLang="en-US" sz="2500" dirty="0"/>
              <a:t> 함수</a:t>
            </a:r>
            <a:endParaRPr lang="en-US" altLang="ko-KR" sz="2500" dirty="0"/>
          </a:p>
          <a:p>
            <a:r>
              <a:rPr lang="en-US" altLang="ko-KR" sz="2500" dirty="0"/>
              <a:t>      1)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      2)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      3)</a:t>
            </a:r>
            <a:endParaRPr lang="ko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D91B5D-2FC9-4A5E-BF9D-8AD6CE2B8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98" y="1598567"/>
            <a:ext cx="6115050" cy="1381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005712-530E-4241-8CAD-BB98B7B94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098" y="3124808"/>
            <a:ext cx="6143625" cy="1438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E1AA22-2B14-4BB7-8696-B12194F9F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141" y="5076825"/>
            <a:ext cx="14478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68589"/>
            <a:ext cx="6953879" cy="405854"/>
          </a:xfrm>
        </p:spPr>
        <p:txBody>
          <a:bodyPr/>
          <a:lstStyle/>
          <a:p>
            <a:r>
              <a:rPr lang="en-US" altLang="ko-KR" sz="3000" dirty="0" err="1"/>
              <a:t>CrypTeemo</a:t>
            </a:r>
            <a:r>
              <a:rPr lang="en-US" altLang="ko-KR" sz="3000" dirty="0"/>
              <a:t> Library</a:t>
            </a:r>
            <a:r>
              <a:rPr lang="ko-KR" altLang="en-US" sz="3000" dirty="0"/>
              <a:t>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C3619-684B-4434-99B5-64A45F80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1.</a:t>
            </a:r>
            <a:r>
              <a:rPr lang="ko-KR" altLang="en-US" sz="2500" dirty="0"/>
              <a:t> 속도 검사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2. </a:t>
            </a:r>
            <a:r>
              <a:rPr lang="ko-KR" altLang="en-US" sz="2500" dirty="0"/>
              <a:t>구현 정확성 검사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3. big number</a:t>
            </a:r>
            <a:r>
              <a:rPr lang="ko-KR" altLang="en-US" sz="2500" dirty="0"/>
              <a:t>를 직접 입력 후 연산 수행</a:t>
            </a:r>
          </a:p>
        </p:txBody>
      </p:sp>
    </p:spTree>
    <p:extLst>
      <p:ext uri="{BB962C8B-B14F-4D97-AF65-F5344CB8AC3E}">
        <p14:creationId xmlns:p14="http://schemas.microsoft.com/office/powerpoint/2010/main" val="333216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사전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C3619-684B-4434-99B5-64A45F80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사용자는 </a:t>
            </a:r>
            <a:r>
              <a:rPr lang="en-US" altLang="ko-KR" dirty="0" err="1"/>
              <a:t>config.h</a:t>
            </a:r>
            <a:r>
              <a:rPr lang="en-US" altLang="ko-KR" dirty="0"/>
              <a:t> </a:t>
            </a:r>
            <a:r>
              <a:rPr lang="ko-KR" altLang="en-US" dirty="0"/>
              <a:t>에서 워드 비트 길이를 설정할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B8ACAC-9FC1-4718-9770-59BF0BA1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31" y="1649642"/>
            <a:ext cx="5891691" cy="43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9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후 실행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83D32B-794E-48F4-A52E-D5364963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gcc</a:t>
            </a:r>
            <a:r>
              <a:rPr lang="en-US" altLang="ko-KR" dirty="0"/>
              <a:t> *c </a:t>
            </a:r>
            <a:r>
              <a:rPr lang="ko-KR" altLang="en-US" dirty="0"/>
              <a:t>를 입력해서 컴파일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를 입력해서 실행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014420-92B2-4E8E-B539-94C28ACF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15" y="1997885"/>
            <a:ext cx="6637287" cy="358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6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후 실행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6FED3-4ED1-413A-A641-1F630191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사용자는 입력을 통해 원하는 기능을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을 입력하면 속도 검사 실행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를 입력하면 구현 정확성 검사 실행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을 입력하면 사용자가 </a:t>
            </a:r>
            <a:r>
              <a:rPr lang="en-US" altLang="ko-KR" dirty="0"/>
              <a:t>big number</a:t>
            </a:r>
            <a:r>
              <a:rPr lang="ko-KR" altLang="en-US" dirty="0"/>
              <a:t>를 설정한 후 연산을 실행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251226-460C-4C4E-A6AC-125D53AD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18" y="2863888"/>
            <a:ext cx="4721318" cy="32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7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속도 검사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6FED3-4ED1-413A-A641-1F630191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사용자는 원하는 속도 검사 함수를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DBDAE1-7215-4D5C-9B36-0FA0946E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95" y="1466849"/>
            <a:ext cx="5986974" cy="463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속도 검사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6FED3-4ED1-413A-A641-1F630191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                     테스트 케이스 개수 </a:t>
            </a:r>
            <a:r>
              <a:rPr lang="en-US" altLang="ko-KR" dirty="0"/>
              <a:t>/ </a:t>
            </a:r>
            <a:r>
              <a:rPr lang="ko-KR" altLang="en-US" dirty="0"/>
              <a:t>피연산자의 워드 길이</a:t>
            </a:r>
            <a:endParaRPr lang="en-US" altLang="ko-KR" dirty="0"/>
          </a:p>
          <a:p>
            <a:r>
              <a:rPr lang="en-US" altLang="ko-KR" dirty="0"/>
              <a:t>     </a:t>
            </a:r>
          </a:p>
          <a:p>
            <a:r>
              <a:rPr lang="ko-KR" altLang="en-US" dirty="0"/>
              <a:t>                                             연산 속도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CA993-6D88-4D48-A86D-1A4DD8E4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84" y="2399187"/>
            <a:ext cx="5695950" cy="3429000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3E2C108-2687-4DAC-98A1-6C8EA3B1CC02}"/>
              </a:ext>
            </a:extLst>
          </p:cNvPr>
          <p:cNvSpPr/>
          <p:nvPr/>
        </p:nvSpPr>
        <p:spPr>
          <a:xfrm>
            <a:off x="4308777" y="1444086"/>
            <a:ext cx="179295" cy="40341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2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속도 검사 결과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6FED3-4ED1-413A-A641-1F630191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각 함수의 속도를 검사한 결과는 다음과 같다</a:t>
            </a:r>
            <a:r>
              <a:rPr lang="en-US" altLang="ko-KR" dirty="0"/>
              <a:t>(32</a:t>
            </a:r>
            <a:r>
              <a:rPr lang="ko-KR" altLang="en-US" dirty="0"/>
              <a:t>비트 기준</a:t>
            </a:r>
            <a:r>
              <a:rPr lang="en-US" altLang="ko-KR" dirty="0"/>
              <a:t>). </a:t>
            </a:r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A6939EB7-C373-428E-BA1D-7486AD63E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148106"/>
              </p:ext>
            </p:extLst>
          </p:nvPr>
        </p:nvGraphicFramePr>
        <p:xfrm>
          <a:off x="1577789" y="1767766"/>
          <a:ext cx="6293224" cy="377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723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정확성 검증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6FED3-4ED1-413A-A641-1F630191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구현 정확성을 검증할 함수를 선택한다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모든 출력 결과는 세이지를 통해 검증할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B7D68A-85FA-481F-8B06-BEC2BD68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52" y="2083173"/>
            <a:ext cx="6419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68589"/>
            <a:ext cx="6953879" cy="405854"/>
          </a:xfrm>
        </p:spPr>
        <p:txBody>
          <a:bodyPr/>
          <a:lstStyle/>
          <a:p>
            <a:r>
              <a:rPr lang="en-US" altLang="ko-KR" sz="3000" dirty="0" err="1"/>
              <a:t>CrypTeemo</a:t>
            </a:r>
            <a:r>
              <a:rPr lang="en-US" altLang="ko-KR" sz="3000" dirty="0"/>
              <a:t> Library</a:t>
            </a:r>
            <a:r>
              <a:rPr lang="ko-KR" altLang="en-US" sz="3000" dirty="0"/>
              <a:t>의 내부함수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C3619-684B-4434-99B5-64A45F80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1.</a:t>
            </a:r>
            <a:r>
              <a:rPr lang="ko-KR" altLang="en-US" sz="2500" dirty="0"/>
              <a:t> </a:t>
            </a:r>
            <a:r>
              <a:rPr lang="en-US" altLang="ko-KR" sz="2500" dirty="0"/>
              <a:t>Addition</a:t>
            </a:r>
          </a:p>
          <a:p>
            <a:r>
              <a:rPr lang="en-US" altLang="ko-KR" sz="2500" dirty="0"/>
              <a:t>2. Subtraction</a:t>
            </a:r>
          </a:p>
          <a:p>
            <a:r>
              <a:rPr lang="en-US" altLang="ko-KR" sz="2500" dirty="0"/>
              <a:t>3. Multiplication</a:t>
            </a:r>
          </a:p>
          <a:p>
            <a:r>
              <a:rPr lang="en-US" altLang="ko-KR" sz="2500" dirty="0"/>
              <a:t>4. Squaring</a:t>
            </a:r>
          </a:p>
          <a:p>
            <a:r>
              <a:rPr lang="en-US" altLang="ko-KR" sz="2500" dirty="0"/>
              <a:t>5. Division</a:t>
            </a:r>
          </a:p>
          <a:p>
            <a:r>
              <a:rPr lang="en-US" altLang="ko-KR" sz="2500" dirty="0"/>
              <a:t>6. Modular Exponentiation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0403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정확성 검증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6FED3-4ED1-413A-A641-1F630191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테스트 케이스 개수 </a:t>
            </a:r>
            <a:r>
              <a:rPr lang="en-US" altLang="ko-KR" dirty="0"/>
              <a:t>/ </a:t>
            </a:r>
            <a:r>
              <a:rPr lang="ko-KR" altLang="en-US" dirty="0"/>
              <a:t>워드길이 상한 </a:t>
            </a:r>
            <a:r>
              <a:rPr lang="en-US" altLang="ko-KR" dirty="0"/>
              <a:t>/ </a:t>
            </a:r>
            <a:r>
              <a:rPr lang="ko-KR" altLang="en-US" dirty="0"/>
              <a:t>워드길이 하한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검증할 함수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236C87-28C0-4487-862E-394785D7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2" y="1941987"/>
            <a:ext cx="6686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7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175639"/>
            <a:ext cx="6953879" cy="405854"/>
          </a:xfrm>
        </p:spPr>
        <p:txBody>
          <a:bodyPr/>
          <a:lstStyle/>
          <a:p>
            <a:r>
              <a:rPr lang="ko-KR" altLang="en-US" dirty="0"/>
              <a:t>구현 정확성 검증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6FED3-4ED1-413A-A641-1F6301914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020848"/>
            <a:ext cx="7543801" cy="524669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피연산자와 연산 결과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319C01-DD9A-4A77-9EA5-6BBEEFBA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90650"/>
            <a:ext cx="7315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97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정확성 검증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6FED3-4ED1-413A-A641-1F630191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 결과를 </a:t>
            </a:r>
            <a:r>
              <a:rPr lang="en-US" altLang="ko-KR" dirty="0"/>
              <a:t>sage </a:t>
            </a:r>
            <a:r>
              <a:rPr lang="ko-KR" altLang="en-US" dirty="0"/>
              <a:t>파일에 붙여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2723D6-B6A2-4210-8384-490102AA7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87" y="1649119"/>
            <a:ext cx="6953879" cy="41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01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정확성 검증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6FED3-4ED1-413A-A641-1F630191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Sage</a:t>
            </a:r>
            <a:r>
              <a:rPr lang="ko-KR" altLang="en-US" dirty="0"/>
              <a:t>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6D5510-0AAB-420A-8099-1E24F0B0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09" y="1518297"/>
            <a:ext cx="5449182" cy="46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37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연산 수행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6FED3-4ED1-413A-A641-1F630191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사용자는 계산을 수행할 함수를 고른다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802301-278E-4BE5-82DB-3F68FEE6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10" y="1530881"/>
            <a:ext cx="5636838" cy="379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5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연산 수행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6FED3-4ED1-413A-A641-1F630191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입력할 문자열의 </a:t>
            </a:r>
            <a:r>
              <a:rPr lang="en-US" altLang="ko-KR" dirty="0"/>
              <a:t>base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Multiplication</a:t>
            </a:r>
            <a:r>
              <a:rPr lang="ko-KR" altLang="en-US" dirty="0"/>
              <a:t> 또는 </a:t>
            </a:r>
            <a:r>
              <a:rPr lang="en-US" altLang="ko-KR" dirty="0"/>
              <a:t>Squaring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피연산자 입력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92BC23-F7D0-4233-A2B7-93072B01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75" y="2333790"/>
            <a:ext cx="5429004" cy="383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03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crypTeemo</a:t>
            </a:r>
            <a:r>
              <a:rPr lang="en-US" altLang="ko-KR" dirty="0"/>
              <a:t> Library</a:t>
            </a:r>
            <a:r>
              <a:rPr lang="ko-KR" altLang="en-US" dirty="0"/>
              <a:t>의 장점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6FED3-4ED1-413A-A641-1F630191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제한받지</a:t>
            </a:r>
            <a:r>
              <a:rPr lang="ko-KR" altLang="en-US" dirty="0"/>
              <a:t> 않는 사용 환경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E348B7-C1C8-4455-9581-4ADDB219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5" y="2894528"/>
            <a:ext cx="2624946" cy="1546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5765BE-6F5A-4F07-8BA1-A6C893C39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536" y="2894528"/>
            <a:ext cx="2624947" cy="1546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77906F-36ED-4A0A-A2C2-D23306DD0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058" y="2894529"/>
            <a:ext cx="2619489" cy="1546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9E12D5-1B93-4195-A417-521A83F6AFAF}"/>
              </a:ext>
            </a:extLst>
          </p:cNvPr>
          <p:cNvSpPr txBox="1"/>
          <p:nvPr/>
        </p:nvSpPr>
        <p:spPr>
          <a:xfrm>
            <a:off x="948743" y="1976658"/>
            <a:ext cx="17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윈도우 </a:t>
            </a:r>
            <a:r>
              <a:rPr lang="en-US" altLang="ko-KR" dirty="0" err="1"/>
              <a:t>cmd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63CE0-5ED3-4A97-A16A-29002AC11DB1}"/>
              </a:ext>
            </a:extLst>
          </p:cNvPr>
          <p:cNvSpPr txBox="1"/>
          <p:nvPr/>
        </p:nvSpPr>
        <p:spPr>
          <a:xfrm>
            <a:off x="3602473" y="1976658"/>
            <a:ext cx="22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Visual code </a:t>
            </a:r>
            <a:r>
              <a:rPr lang="ko-KR" altLang="en-US" dirty="0"/>
              <a:t>터미널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0E8DB-754D-47E2-8C5C-6D66131464E8}"/>
              </a:ext>
            </a:extLst>
          </p:cNvPr>
          <p:cNvSpPr txBox="1"/>
          <p:nvPr/>
        </p:nvSpPr>
        <p:spPr>
          <a:xfrm>
            <a:off x="6776156" y="1976658"/>
            <a:ext cx="17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리눅스 터미널</a:t>
            </a:r>
          </a:p>
        </p:txBody>
      </p:sp>
    </p:spTree>
    <p:extLst>
      <p:ext uri="{BB962C8B-B14F-4D97-AF65-F5344CB8AC3E}">
        <p14:creationId xmlns:p14="http://schemas.microsoft.com/office/powerpoint/2010/main" val="3085048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crypTeemo</a:t>
            </a:r>
            <a:r>
              <a:rPr lang="en-US" altLang="ko-KR" dirty="0"/>
              <a:t> Library</a:t>
            </a:r>
            <a:r>
              <a:rPr lang="ko-KR" altLang="en-US" dirty="0"/>
              <a:t>의 장점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6FED3-4ED1-413A-A641-1F630191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메모리 누수 방지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38401A4-4F17-4C7F-9407-E2D5F66C1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05" y="2691000"/>
            <a:ext cx="706853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6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가격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66FED3-4ED1-413A-A641-1F6301914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126" y="1550125"/>
            <a:ext cx="6816634" cy="4726381"/>
          </a:xfrm>
        </p:spPr>
        <p:txBody>
          <a:bodyPr/>
          <a:lstStyle/>
          <a:p>
            <a:r>
              <a:rPr lang="en-US" altLang="ko-KR" dirty="0"/>
              <a:t>8500 * 10(</a:t>
            </a:r>
            <a:r>
              <a:rPr lang="ko-KR" altLang="en-US" dirty="0"/>
              <a:t>시간</a:t>
            </a:r>
            <a:r>
              <a:rPr lang="en-US" altLang="ko-KR" dirty="0"/>
              <a:t>) * 13(</a:t>
            </a:r>
            <a:r>
              <a:rPr lang="ko-KR" altLang="en-US" dirty="0"/>
              <a:t>주</a:t>
            </a:r>
            <a:r>
              <a:rPr lang="en-US" altLang="ko-KR" dirty="0"/>
              <a:t>) = 1,105,000</a:t>
            </a:r>
            <a:r>
              <a:rPr lang="ko-KR" altLang="en-US" dirty="0"/>
              <a:t>원</a:t>
            </a:r>
            <a:endParaRPr lang="en-US" altLang="ko-KR" dirty="0"/>
          </a:p>
          <a:p>
            <a:r>
              <a:rPr lang="ko-KR" altLang="en-US" dirty="0"/>
              <a:t>대략 </a:t>
            </a:r>
            <a:r>
              <a:rPr lang="en-US" altLang="ko-KR" dirty="0"/>
              <a:t>20</a:t>
            </a:r>
            <a:r>
              <a:rPr lang="ko-KR" altLang="en-US" dirty="0"/>
              <a:t>곳의 기업이 구매할 것으로 예상됨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손익분기점을 넘기 위해 가격 제품은 </a:t>
            </a:r>
            <a:r>
              <a:rPr lang="en-US" altLang="ko-KR" dirty="0"/>
              <a:t>60,000</a:t>
            </a:r>
            <a:r>
              <a:rPr lang="ko-KR" altLang="en-US" dirty="0"/>
              <a:t>원으로 책정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crypTeemo</a:t>
            </a:r>
            <a:r>
              <a:rPr lang="en-US" altLang="ko-KR" dirty="0"/>
              <a:t> </a:t>
            </a:r>
            <a:r>
              <a:rPr lang="ko-KR" altLang="en-US" dirty="0"/>
              <a:t>팀의 첫 개발 제품 특별 할인가</a:t>
            </a:r>
            <a:endParaRPr lang="en-US" altLang="ko-KR" dirty="0"/>
          </a:p>
          <a:p>
            <a:r>
              <a:rPr lang="ko-KR" altLang="en-US" dirty="0"/>
              <a:t>제품 가격</a:t>
            </a:r>
            <a:r>
              <a:rPr lang="en-US" altLang="ko-KR" dirty="0"/>
              <a:t>: 40,000</a:t>
            </a:r>
            <a:r>
              <a:rPr lang="ko-KR" altLang="en-US" dirty="0"/>
              <a:t>원 </a:t>
            </a:r>
            <a:r>
              <a:rPr lang="en-US" altLang="ko-KR" dirty="0"/>
              <a:t>(</a:t>
            </a:r>
            <a:r>
              <a:rPr lang="ko-KR" altLang="en-US" dirty="0"/>
              <a:t>무료  사후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495D29C-5EAD-4A9C-B837-1E30B6A27562}"/>
              </a:ext>
            </a:extLst>
          </p:cNvPr>
          <p:cNvSpPr/>
          <p:nvPr/>
        </p:nvSpPr>
        <p:spPr>
          <a:xfrm>
            <a:off x="3413760" y="3033785"/>
            <a:ext cx="1419497" cy="99828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99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96F07-0D69-4535-8967-1433FC0B28DB}"/>
              </a:ext>
            </a:extLst>
          </p:cNvPr>
          <p:cNvSpPr txBox="1"/>
          <p:nvPr/>
        </p:nvSpPr>
        <p:spPr>
          <a:xfrm>
            <a:off x="3052482" y="2859741"/>
            <a:ext cx="303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감사합니다</a:t>
            </a:r>
            <a:r>
              <a:rPr lang="en-US" altLang="ko-KR" sz="4000" b="1" dirty="0"/>
              <a:t>!</a:t>
            </a:r>
            <a:endParaRPr lang="ko-KR" altLang="en-US" sz="4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0B0D97-462C-4412-AB9F-5FBF9D19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47" y="5857875"/>
            <a:ext cx="1143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4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68589"/>
            <a:ext cx="6953879" cy="405854"/>
          </a:xfrm>
        </p:spPr>
        <p:txBody>
          <a:bodyPr/>
          <a:lstStyle/>
          <a:p>
            <a:r>
              <a:rPr lang="en-US" altLang="ko-KR" sz="3000" dirty="0"/>
              <a:t>Addition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C3619-684B-4434-99B5-64A45F80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29813"/>
            <a:ext cx="7543801" cy="5246694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1. </a:t>
            </a:r>
            <a:r>
              <a:rPr lang="ko-KR" altLang="en-US" sz="2500" dirty="0"/>
              <a:t>덧셈 함수</a:t>
            </a:r>
            <a:endParaRPr lang="en-US" altLang="ko-KR" sz="2500" dirty="0"/>
          </a:p>
          <a:p>
            <a:r>
              <a:rPr lang="ko-KR" altLang="en-US" sz="2500" dirty="0"/>
              <a:t>         </a:t>
            </a:r>
            <a:r>
              <a:rPr lang="en-US" altLang="ko-KR" sz="2500" dirty="0"/>
              <a:t>1)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         </a:t>
            </a:r>
            <a:r>
              <a:rPr lang="en-US" altLang="ko-KR" sz="2500" dirty="0"/>
              <a:t>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1F17F4-5EFE-47FD-86C5-47AB5342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39" y="1579487"/>
            <a:ext cx="4267200" cy="1524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F0AE27-5DF5-4787-A268-BA19A928E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5" t="1127"/>
          <a:stretch/>
        </p:blipFill>
        <p:spPr>
          <a:xfrm>
            <a:off x="1966585" y="3670126"/>
            <a:ext cx="4076753" cy="14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3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68589"/>
            <a:ext cx="6953879" cy="405854"/>
          </a:xfrm>
        </p:spPr>
        <p:txBody>
          <a:bodyPr/>
          <a:lstStyle/>
          <a:p>
            <a:r>
              <a:rPr lang="en-US" altLang="ko-KR" sz="3200" dirty="0"/>
              <a:t>Subtraction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C3619-684B-4434-99B5-64A45F80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2. </a:t>
            </a:r>
            <a:r>
              <a:rPr lang="ko-KR" altLang="en-US" sz="2500" dirty="0"/>
              <a:t>뺄셈 함수</a:t>
            </a:r>
            <a:endParaRPr lang="en-US" altLang="ko-KR" sz="2500" dirty="0"/>
          </a:p>
          <a:p>
            <a:r>
              <a:rPr lang="en-US" altLang="ko-KR" sz="2500" dirty="0"/>
              <a:t>         1)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         </a:t>
            </a:r>
            <a:r>
              <a:rPr lang="en-US" altLang="ko-KR" sz="2500" dirty="0"/>
              <a:t>2)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         3)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2B469F-B658-439D-BCF3-EC15CA08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03" y="3070706"/>
            <a:ext cx="4572000" cy="1590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186BCA-0A8A-4679-8EDA-3C859C830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03" y="4716469"/>
            <a:ext cx="4210050" cy="1504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4530E7-82E8-467E-BDBB-FCF651BA3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403" y="1558293"/>
            <a:ext cx="50482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8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68589"/>
            <a:ext cx="6953879" cy="405854"/>
          </a:xfrm>
        </p:spPr>
        <p:txBody>
          <a:bodyPr/>
          <a:lstStyle/>
          <a:p>
            <a:r>
              <a:rPr lang="en-US" altLang="ko-KR" sz="3200" dirty="0"/>
              <a:t>Multiplication(School book)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C3619-684B-4434-99B5-64A45F80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3. </a:t>
            </a:r>
            <a:r>
              <a:rPr lang="ko-KR" altLang="en-US" sz="2500" dirty="0"/>
              <a:t>곱셈 함수</a:t>
            </a:r>
            <a:r>
              <a:rPr lang="en-US" altLang="ko-KR" sz="2500" dirty="0"/>
              <a:t>(School book ver.)</a:t>
            </a:r>
          </a:p>
          <a:p>
            <a:r>
              <a:rPr lang="en-US" altLang="ko-KR" sz="2500" dirty="0"/>
              <a:t>         1)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         2)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         3)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B0058-1208-469C-8DA7-F33605CAD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68" y="3080251"/>
            <a:ext cx="4200525" cy="146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850842-5277-4A5B-A30A-1DE94553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468" y="4678966"/>
            <a:ext cx="4343400" cy="1381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0B025A-91CD-4E06-A5DC-F69C4556A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468" y="1576786"/>
            <a:ext cx="38576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1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68589"/>
            <a:ext cx="6953879" cy="405854"/>
          </a:xfrm>
        </p:spPr>
        <p:txBody>
          <a:bodyPr/>
          <a:lstStyle/>
          <a:p>
            <a:r>
              <a:rPr lang="en-US" altLang="ko-KR" sz="3200" dirty="0"/>
              <a:t>Multiplication(Karatsuba)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C3619-684B-4434-99B5-64A45F80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3. </a:t>
            </a:r>
            <a:r>
              <a:rPr lang="ko-KR" altLang="en-US" sz="2500" dirty="0"/>
              <a:t>곱셈 함수</a:t>
            </a:r>
            <a:r>
              <a:rPr lang="en-US" altLang="ko-KR" sz="2500" dirty="0"/>
              <a:t>(Karatsuba ver.)</a:t>
            </a:r>
          </a:p>
          <a:p>
            <a:r>
              <a:rPr lang="en-US" altLang="ko-KR" sz="2500" dirty="0"/>
              <a:t>         1)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         2)</a:t>
            </a:r>
            <a:endParaRPr lang="ko-KR" alt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3FAE8C-F8E2-40A8-B45B-70FC48813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328" y="3653160"/>
            <a:ext cx="4829175" cy="1457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098197-C250-4423-9C27-77227692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328" y="1537178"/>
            <a:ext cx="51530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4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68589"/>
            <a:ext cx="6953879" cy="405854"/>
          </a:xfrm>
        </p:spPr>
        <p:txBody>
          <a:bodyPr/>
          <a:lstStyle/>
          <a:p>
            <a:r>
              <a:rPr lang="en-US" altLang="ko-KR" sz="3200" dirty="0"/>
              <a:t>Squaring</a:t>
            </a:r>
            <a:r>
              <a:rPr lang="en-US" altLang="ko-KR" sz="2800" dirty="0"/>
              <a:t> (School book)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C3619-684B-4434-99B5-64A45F80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4. </a:t>
            </a:r>
            <a:r>
              <a:rPr lang="ko-KR" altLang="en-US" sz="2500" dirty="0"/>
              <a:t>제곱 함수</a:t>
            </a:r>
            <a:r>
              <a:rPr lang="en-US" altLang="ko-KR" sz="2500" dirty="0"/>
              <a:t>(School book ver.)</a:t>
            </a:r>
          </a:p>
          <a:p>
            <a:r>
              <a:rPr lang="en-US" altLang="ko-KR" sz="2500" dirty="0"/>
              <a:t>         1)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         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F8C615-4B60-41AE-83AA-F86E4E4F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40" y="1545499"/>
            <a:ext cx="4019550" cy="1428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C6E18E-4377-41C0-8E7E-03267DAC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240" y="3653160"/>
            <a:ext cx="41719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6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68589"/>
            <a:ext cx="6953879" cy="405854"/>
          </a:xfrm>
        </p:spPr>
        <p:txBody>
          <a:bodyPr/>
          <a:lstStyle/>
          <a:p>
            <a:r>
              <a:rPr lang="en-US" altLang="ko-KR" sz="3200" dirty="0"/>
              <a:t>Squaring</a:t>
            </a:r>
            <a:r>
              <a:rPr lang="en-US" altLang="ko-KR" sz="2800" dirty="0"/>
              <a:t> (Karatsuba)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C3619-684B-4434-99B5-64A45F80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4. </a:t>
            </a:r>
            <a:r>
              <a:rPr lang="ko-KR" altLang="en-US" sz="2500" dirty="0"/>
              <a:t>제곱 함수</a:t>
            </a:r>
            <a:r>
              <a:rPr lang="en-US" altLang="ko-KR" sz="2500" dirty="0"/>
              <a:t>(Karatsuba ver.)</a:t>
            </a:r>
          </a:p>
          <a:p>
            <a:r>
              <a:rPr lang="en-US" altLang="ko-KR" sz="2500" dirty="0"/>
              <a:t>         1)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         2)</a:t>
            </a:r>
          </a:p>
          <a:p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2B4106-11BB-4C3F-8907-6C4E94BB4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885" y="3653160"/>
            <a:ext cx="4410075" cy="1495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F7219E-0398-44D2-BBF7-5163831C5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 t="1258"/>
          <a:stretch/>
        </p:blipFill>
        <p:spPr>
          <a:xfrm>
            <a:off x="1915885" y="1598434"/>
            <a:ext cx="4891087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9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619D0-A177-43DC-86C1-AECC828E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68589"/>
            <a:ext cx="6953879" cy="405854"/>
          </a:xfrm>
        </p:spPr>
        <p:txBody>
          <a:bodyPr/>
          <a:lstStyle/>
          <a:p>
            <a:r>
              <a:rPr lang="en-US" altLang="ko-KR" sz="3200" dirty="0"/>
              <a:t>Division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C3619-684B-4434-99B5-64A45F80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5. </a:t>
            </a:r>
            <a:r>
              <a:rPr lang="ko-KR" altLang="en-US" sz="2500" dirty="0"/>
              <a:t>나눗셈 함수</a:t>
            </a:r>
            <a:endParaRPr lang="en-US" altLang="ko-KR" sz="2500" dirty="0"/>
          </a:p>
          <a:p>
            <a:r>
              <a:rPr lang="en-US" altLang="ko-KR" sz="2500" dirty="0"/>
              <a:t>   1)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   2)</a:t>
            </a:r>
            <a:r>
              <a:rPr lang="ko-KR" altLang="en-US" sz="25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475DE3-CC48-475C-A356-F5065B2A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71" y="1598537"/>
            <a:ext cx="6200775" cy="1485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F0587C-0202-4FA1-B940-61019369E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71" y="3653160"/>
            <a:ext cx="70580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10114"/>
      </p:ext>
    </p:extLst>
  </p:cSld>
  <p:clrMapOvr>
    <a:masterClrMapping/>
  </p:clrMapOvr>
</p:sld>
</file>

<file path=ppt/theme/theme1.xml><?xml version="1.0" encoding="utf-8"?>
<a:theme xmlns:a="http://schemas.openxmlformats.org/drawingml/2006/main" name="1_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277C3824CEA0542916F3E1DA78A316B" ma:contentTypeVersion="5" ma:contentTypeDescription="새 문서를 만듭니다." ma:contentTypeScope="" ma:versionID="b1be3e46de8fffc4b547c803b7f4aeb0">
  <xsd:schema xmlns:xsd="http://www.w3.org/2001/XMLSchema" xmlns:xs="http://www.w3.org/2001/XMLSchema" xmlns:p="http://schemas.microsoft.com/office/2006/metadata/properties" xmlns:ns3="82c60d41-88e1-4d83-b623-fd777917121f" targetNamespace="http://schemas.microsoft.com/office/2006/metadata/properties" ma:root="true" ma:fieldsID="4686bbd6b72afa399c6f4b6e2844cdb4" ns3:_="">
    <xsd:import namespace="82c60d41-88e1-4d83-b623-fd77791712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60d41-88e1-4d83-b623-fd77791712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D354D7-0C8E-43C5-8DB6-118A68C5D1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98FA8D-6D76-45FB-9EBC-A41E616149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786A4A-1E26-4168-A7EB-921CED12BF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c60d41-88e1-4d83-b623-fd77791712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479</Words>
  <Application>Microsoft Office PowerPoint</Application>
  <PresentationFormat>화면 슬라이드 쇼(4:3)</PresentationFormat>
  <Paragraphs>148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DX영화자막 M</vt:lpstr>
      <vt:lpstr>맑은 고딕</vt:lpstr>
      <vt:lpstr>Calibri</vt:lpstr>
      <vt:lpstr>Calibri Light</vt:lpstr>
      <vt:lpstr>1_추억</vt:lpstr>
      <vt:lpstr>CRYPTEEMO Library showcase</vt:lpstr>
      <vt:lpstr>CrypTeemo Library의 내부함수</vt:lpstr>
      <vt:lpstr>Addition</vt:lpstr>
      <vt:lpstr>Subtraction</vt:lpstr>
      <vt:lpstr>Multiplication(School book)</vt:lpstr>
      <vt:lpstr>Multiplication(Karatsuba)</vt:lpstr>
      <vt:lpstr>Squaring (School book)</vt:lpstr>
      <vt:lpstr>Squaring (Karatsuba)</vt:lpstr>
      <vt:lpstr>Division</vt:lpstr>
      <vt:lpstr>Division</vt:lpstr>
      <vt:lpstr>Modular Exponentiation</vt:lpstr>
      <vt:lpstr>CrypTeemo Library의 기능</vt:lpstr>
      <vt:lpstr>사용자 사전 설정</vt:lpstr>
      <vt:lpstr>컴파일 후 실행</vt:lpstr>
      <vt:lpstr>컴파일 후 실행</vt:lpstr>
      <vt:lpstr>속도 검사</vt:lpstr>
      <vt:lpstr>속도 검사</vt:lpstr>
      <vt:lpstr>속도 검사 결과</vt:lpstr>
      <vt:lpstr>구현 정확성 검증</vt:lpstr>
      <vt:lpstr>구현 정확성 검증</vt:lpstr>
      <vt:lpstr>구현 정확성 검증</vt:lpstr>
      <vt:lpstr>구현 정확성 검증</vt:lpstr>
      <vt:lpstr>구현 정확성 검증</vt:lpstr>
      <vt:lpstr>직접 연산 수행</vt:lpstr>
      <vt:lpstr>직접 연산 수행</vt:lpstr>
      <vt:lpstr>crypTeemo Library의 장점</vt:lpstr>
      <vt:lpstr>crypTeemo Library의 장점</vt:lpstr>
      <vt:lpstr>가격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장혁 최</dc:creator>
  <cp:lastModifiedBy>장혁 최</cp:lastModifiedBy>
  <cp:revision>76</cp:revision>
  <dcterms:created xsi:type="dcterms:W3CDTF">2020-11-02T13:40:40Z</dcterms:created>
  <dcterms:modified xsi:type="dcterms:W3CDTF">2020-12-06T14:03:01Z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0x0101005277C3824CEA0542916F3E1DA78A316B</vt:lpwstr>
  </property>
</Properties>
</file>