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Inter"/>
      <p:bold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ter-bold.fntdata"/><Relationship Id="rId14" Type="http://schemas.openxmlformats.org/officeDocument/2006/relationships/slide" Target="slides/slide10.xml"/><Relationship Id="rId16" Type="http://schemas.openxmlformats.org/officeDocument/2006/relationships/font" Target="fonts/Inter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9eb519550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79eb519550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79eb519550_0_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9eb519550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9eb519550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79eb519550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9eb519550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9eb519550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79eb519550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9eb519550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79eb519550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79eb519550_0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9eb519550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79eb519550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79eb519550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Relationship Id="rId5" Type="http://schemas.openxmlformats.org/officeDocument/2006/relationships/hyperlink" Target="https://github.com/anza-xyz/agave/blob/v2.1.13/sdk/program/src/system_instruction.rs#L85" TargetMode="External"/><Relationship Id="rId6" Type="http://schemas.openxmlformats.org/officeDocument/2006/relationships/hyperlink" Target="https://github.com/anza-xyz/agave/blob/v2.1.13/sdk/account/src/lib.rs#L55" TargetMode="External"/><Relationship Id="rId7" Type="http://schemas.openxmlformats.org/officeDocument/2006/relationships/hyperlink" Target="https://github.com/anza-xyz/agave/blob/v2.1.13/sdk/rent/src/lib.rs#L93-L97" TargetMode="External"/><Relationship Id="rId8" Type="http://schemas.openxmlformats.org/officeDocument/2006/relationships/hyperlink" Target="https://github.com/anza-xyz/agave/blob/v2.1.13/sdk/rent/src/lib.rs#L93-L97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3" title="ChatGPT Image 30 de ago. de 2025, 13_24_4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793800" y="3054425"/>
            <a:ext cx="8003100" cy="3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Solana:</a:t>
            </a:r>
            <a:r>
              <a:rPr b="1" lang="en-US" sz="4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-US" sz="3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I</a:t>
            </a:r>
            <a:r>
              <a:rPr b="1" lang="en-US" sz="380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ntrodução à Arquitetura de Contas e Tokens.</a:t>
            </a:r>
            <a:endParaRPr sz="3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t/>
            </a:r>
            <a:endParaRPr b="1" sz="445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93800" y="6564900"/>
            <a:ext cx="80031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</a:rPr>
              <a:t>Marco Monteiro</a:t>
            </a:r>
            <a:endParaRPr b="1" sz="15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/>
          <p:nvPr/>
        </p:nvSpPr>
        <p:spPr>
          <a:xfrm>
            <a:off x="7055644" y="4708088"/>
            <a:ext cx="23433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800"/>
              <a:buFont typeface="Inter"/>
              <a:buNone/>
            </a:pPr>
            <a:r>
              <a:t/>
            </a:r>
            <a:endParaRPr b="0" i="0" sz="1800" u="none" cap="none" strike="noStrike"/>
          </a:p>
        </p:txBody>
      </p:sp>
      <p:sp>
        <p:nvSpPr>
          <p:cNvPr id="164" name="Google Shape;164;p22"/>
          <p:cNvSpPr/>
          <p:nvPr/>
        </p:nvSpPr>
        <p:spPr>
          <a:xfrm>
            <a:off x="5833045" y="3357725"/>
            <a:ext cx="29643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Obrigado!</a:t>
            </a:r>
            <a:endParaRPr b="0" i="0" sz="44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793790" y="1610320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Introdução à Solana</a:t>
            </a:r>
            <a:endParaRPr b="0" i="0" sz="4450" u="none" cap="none" strike="noStrike"/>
          </a:p>
        </p:txBody>
      </p:sp>
      <p:sp>
        <p:nvSpPr>
          <p:cNvPr id="65" name="Google Shape;65;p14"/>
          <p:cNvSpPr/>
          <p:nvPr/>
        </p:nvSpPr>
        <p:spPr>
          <a:xfrm>
            <a:off x="793790" y="2659261"/>
            <a:ext cx="3664744" cy="2410897"/>
          </a:xfrm>
          <a:prstGeom prst="roundRect">
            <a:avLst>
              <a:gd fmla="val 3952" name="adj"/>
            </a:avLst>
          </a:prstGeom>
          <a:solidFill>
            <a:srgbClr val="4967E9"/>
          </a:solidFill>
          <a:ln cap="flat" cmpd="sng" w="9525">
            <a:solidFill>
              <a:srgbClr val="628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028224" y="289369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Alta Performance</a:t>
            </a:r>
            <a:endParaRPr b="0" i="0" sz="2200" u="none" cap="none" strike="noStrike"/>
          </a:p>
        </p:txBody>
      </p:sp>
      <p:sp>
        <p:nvSpPr>
          <p:cNvPr id="67" name="Google Shape;67;p14"/>
          <p:cNvSpPr/>
          <p:nvPr/>
        </p:nvSpPr>
        <p:spPr>
          <a:xfrm>
            <a:off x="1028224" y="3384113"/>
            <a:ext cx="3195876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Blockchain com baixa latência e altíssima capacidade de transações por segundo (TPS)</a:t>
            </a:r>
            <a:endParaRPr b="0" i="0" sz="1750" u="none" cap="none" strike="noStrike"/>
          </a:p>
        </p:txBody>
      </p:sp>
      <p:sp>
        <p:nvSpPr>
          <p:cNvPr id="68" name="Google Shape;68;p14"/>
          <p:cNvSpPr/>
          <p:nvPr/>
        </p:nvSpPr>
        <p:spPr>
          <a:xfrm>
            <a:off x="4685348" y="2659261"/>
            <a:ext cx="3664863" cy="2410897"/>
          </a:xfrm>
          <a:prstGeom prst="roundRect">
            <a:avLst>
              <a:gd fmla="val 3952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4919782" y="289369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Consenso</a:t>
            </a:r>
            <a:endParaRPr b="0" i="0" sz="2200" u="none" cap="none" strike="noStrike"/>
          </a:p>
        </p:txBody>
      </p:sp>
      <p:sp>
        <p:nvSpPr>
          <p:cNvPr id="70" name="Google Shape;70;p14"/>
          <p:cNvSpPr/>
          <p:nvPr/>
        </p:nvSpPr>
        <p:spPr>
          <a:xfrm>
            <a:off x="4919782" y="3384113"/>
            <a:ext cx="3195995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Utiliza</a:t>
            </a:r>
            <a:r>
              <a:rPr lang="en-US" sz="175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Proof of History (PoH) combinado com Proof of Stake.</a:t>
            </a:r>
            <a:endParaRPr b="0" i="0" sz="1750" u="none" cap="none" strike="noStrike">
              <a:solidFill>
                <a:srgbClr val="E5E0D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lang="en-US" sz="1500">
                <a:solidFill>
                  <a:srgbClr val="FF9900"/>
                </a:solidFill>
                <a:latin typeface="Inter"/>
                <a:ea typeface="Inter"/>
                <a:cs typeface="Inter"/>
                <a:sym typeface="Inter"/>
              </a:rPr>
              <a:t>NOTA: Está em Votação Alpenglow</a:t>
            </a:r>
            <a:endParaRPr sz="1500">
              <a:solidFill>
                <a:srgbClr val="FF99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793790" y="5296972"/>
            <a:ext cx="7556421" cy="1322189"/>
          </a:xfrm>
          <a:prstGeom prst="roundRect">
            <a:avLst>
              <a:gd fmla="val 7205" name="adj"/>
            </a:avLst>
          </a:prstGeom>
          <a:solidFill>
            <a:srgbClr val="110080"/>
          </a:solidFill>
          <a:ln cap="flat" cmpd="sng" w="952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1028224" y="553140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Aplicações</a:t>
            </a:r>
            <a:endParaRPr b="0" i="0" sz="2200" u="none" cap="none" strike="noStrike"/>
          </a:p>
        </p:txBody>
      </p:sp>
      <p:sp>
        <p:nvSpPr>
          <p:cNvPr id="73" name="Google Shape;73;p14"/>
          <p:cNvSpPr/>
          <p:nvPr/>
        </p:nvSpPr>
        <p:spPr>
          <a:xfrm>
            <a:off x="1028224" y="6021824"/>
            <a:ext cx="708755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Voltada para DeFi, NFTs, jogos e infraestrutura Web3</a:t>
            </a:r>
            <a:endParaRPr b="0" i="0" sz="1750" u="none" cap="none" strike="noStrike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3021" y="2652729"/>
            <a:ext cx="4870821" cy="39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9505825" y="3502275"/>
            <a:ext cx="4476900" cy="2314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793790" y="2050137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Contas na Solana</a:t>
            </a:r>
            <a:endParaRPr b="0" i="0" sz="4450" u="none" cap="none" strike="noStrike"/>
          </a:p>
        </p:txBody>
      </p:sp>
      <p:sp>
        <p:nvSpPr>
          <p:cNvPr id="82" name="Google Shape;82;p15"/>
          <p:cNvSpPr/>
          <p:nvPr/>
        </p:nvSpPr>
        <p:spPr>
          <a:xfrm>
            <a:off x="793790" y="3212544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Diferente do Ethereum, na Solana </a:t>
            </a:r>
            <a:r>
              <a:rPr b="1" i="0" lang="en-US" sz="1750" u="none" cap="none" strike="noStrike">
                <a:solidFill>
                  <a:srgbClr val="4967E9"/>
                </a:solidFill>
                <a:latin typeface="Inter"/>
                <a:ea typeface="Inter"/>
                <a:cs typeface="Inter"/>
                <a:sym typeface="Inter"/>
              </a:rPr>
              <a:t>tudo é uma conta</a:t>
            </a:r>
            <a:endParaRPr b="0" i="0" sz="1750" u="none" cap="none" strike="noStrike"/>
          </a:p>
        </p:txBody>
      </p:sp>
      <p:sp>
        <p:nvSpPr>
          <p:cNvPr id="83" name="Google Shape;83;p15"/>
          <p:cNvSpPr/>
          <p:nvPr/>
        </p:nvSpPr>
        <p:spPr>
          <a:xfrm>
            <a:off x="793790" y="3830598"/>
            <a:ext cx="4196358" cy="1730812"/>
          </a:xfrm>
          <a:prstGeom prst="roundRect">
            <a:avLst>
              <a:gd fmla="val 5504" name="adj"/>
            </a:avLst>
          </a:prstGeom>
          <a:solidFill>
            <a:srgbClr val="272525"/>
          </a:solidFill>
          <a:ln cap="flat" cmpd="sng" w="3047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793790" y="3830598"/>
            <a:ext cx="121920" cy="1730812"/>
          </a:xfrm>
          <a:prstGeom prst="roundRect">
            <a:avLst>
              <a:gd fmla="val 78139" name="adj"/>
            </a:avLst>
          </a:prstGeom>
          <a:solidFill>
            <a:srgbClr val="2B0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173004" y="4087892"/>
            <a:ext cx="3348752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User Accounts (Wallets)</a:t>
            </a:r>
            <a:endParaRPr b="0" i="0" sz="2200" u="none" cap="none" strike="noStrike"/>
          </a:p>
        </p:txBody>
      </p:sp>
      <p:sp>
        <p:nvSpPr>
          <p:cNvPr id="86" name="Google Shape;86;p15"/>
          <p:cNvSpPr/>
          <p:nvPr/>
        </p:nvSpPr>
        <p:spPr>
          <a:xfrm>
            <a:off x="1173004" y="4578310"/>
            <a:ext cx="355985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lang="en-US" sz="175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Gerenciados</a:t>
            </a: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 por chaves públicas/privadas</a:t>
            </a:r>
            <a:endParaRPr b="0" i="0" sz="1750" u="none" cap="none" strike="noStrike"/>
          </a:p>
        </p:txBody>
      </p:sp>
      <p:sp>
        <p:nvSpPr>
          <p:cNvPr id="87" name="Google Shape;87;p15"/>
          <p:cNvSpPr/>
          <p:nvPr/>
        </p:nvSpPr>
        <p:spPr>
          <a:xfrm>
            <a:off x="5216962" y="3830598"/>
            <a:ext cx="4196358" cy="1730812"/>
          </a:xfrm>
          <a:prstGeom prst="roundRect">
            <a:avLst>
              <a:gd fmla="val 5504" name="adj"/>
            </a:avLst>
          </a:prstGeom>
          <a:solidFill>
            <a:srgbClr val="272525"/>
          </a:solidFill>
          <a:ln cap="flat" cmpd="sng" w="3047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216962" y="3830598"/>
            <a:ext cx="121920" cy="1730812"/>
          </a:xfrm>
          <a:prstGeom prst="roundRect">
            <a:avLst>
              <a:gd fmla="val 78139" name="adj"/>
            </a:avLst>
          </a:prstGeom>
          <a:solidFill>
            <a:srgbClr val="2B0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596176" y="408789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Program Accounts</a:t>
            </a:r>
            <a:endParaRPr b="0" i="0" sz="2200" u="none" cap="none" strike="noStrike"/>
          </a:p>
        </p:txBody>
      </p:sp>
      <p:sp>
        <p:nvSpPr>
          <p:cNvPr id="90" name="Google Shape;90;p15"/>
          <p:cNvSpPr/>
          <p:nvPr/>
        </p:nvSpPr>
        <p:spPr>
          <a:xfrm>
            <a:off x="5596176" y="4578310"/>
            <a:ext cx="355985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Onde ficam os contratos inteligentes (programs)</a:t>
            </a:r>
            <a:endParaRPr b="0" i="0" sz="1750" u="none" cap="none" strike="noStrike"/>
          </a:p>
        </p:txBody>
      </p:sp>
      <p:sp>
        <p:nvSpPr>
          <p:cNvPr id="91" name="Google Shape;91;p15"/>
          <p:cNvSpPr/>
          <p:nvPr/>
        </p:nvSpPr>
        <p:spPr>
          <a:xfrm>
            <a:off x="9640133" y="3830598"/>
            <a:ext cx="4196358" cy="1730812"/>
          </a:xfrm>
          <a:prstGeom prst="roundRect">
            <a:avLst>
              <a:gd fmla="val 5504" name="adj"/>
            </a:avLst>
          </a:prstGeom>
          <a:solidFill>
            <a:srgbClr val="272525"/>
          </a:solidFill>
          <a:ln cap="flat" cmpd="sng" w="3047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9640133" y="3830598"/>
            <a:ext cx="121920" cy="1730812"/>
          </a:xfrm>
          <a:prstGeom prst="roundRect">
            <a:avLst>
              <a:gd fmla="val 78139" name="adj"/>
            </a:avLst>
          </a:prstGeom>
          <a:solidFill>
            <a:srgbClr val="2B0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10019348" y="408789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Data Accounts</a:t>
            </a:r>
            <a:endParaRPr b="0" i="0" sz="2200" u="none" cap="none" strike="noStrike"/>
          </a:p>
        </p:txBody>
      </p:sp>
      <p:sp>
        <p:nvSpPr>
          <p:cNvPr id="94" name="Google Shape;94;p15"/>
          <p:cNvSpPr/>
          <p:nvPr/>
        </p:nvSpPr>
        <p:spPr>
          <a:xfrm>
            <a:off x="10019348" y="4578310"/>
            <a:ext cx="355985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lang="en-US" sz="175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Armazenar</a:t>
            </a: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 dados do estado para programas</a:t>
            </a:r>
            <a:endParaRPr b="0" i="0" sz="1750" u="none" cap="none" strike="noStrike"/>
          </a:p>
        </p:txBody>
      </p:sp>
      <p:sp>
        <p:nvSpPr>
          <p:cNvPr id="95" name="Google Shape;95;p15"/>
          <p:cNvSpPr/>
          <p:nvPr/>
        </p:nvSpPr>
        <p:spPr>
          <a:xfrm>
            <a:off x="793790" y="5816560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743454" y="1106375"/>
            <a:ext cx="79785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Estrutura Base de Contas</a:t>
            </a:r>
            <a:endParaRPr b="0" i="0" sz="4450" u="none" cap="none" strike="noStrike"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625" y="2036650"/>
            <a:ext cx="8757326" cy="27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5950" y="2541662"/>
            <a:ext cx="49149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914250" y="4761150"/>
            <a:ext cx="13576500" cy="3024900"/>
          </a:xfrm>
          <a:prstGeom prst="roundRect">
            <a:avLst>
              <a:gd fmla="val 5504" name="adj"/>
            </a:avLst>
          </a:prstGeom>
          <a:solidFill>
            <a:srgbClr val="272525"/>
          </a:solidFill>
          <a:ln cap="flat" cmpd="sng" w="30475">
            <a:solidFill>
              <a:srgbClr val="2A1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914250" y="4770375"/>
            <a:ext cx="141600" cy="3024900"/>
          </a:xfrm>
          <a:prstGeom prst="roundRect">
            <a:avLst>
              <a:gd fmla="val 50000" name="adj"/>
            </a:avLst>
          </a:prstGeom>
          <a:solidFill>
            <a:srgbClr val="2B0A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1173000" y="5311050"/>
            <a:ext cx="13242000" cy="23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457200" rtl="0" algn="just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Char char="●"/>
            </a:pPr>
            <a:r>
              <a:rPr lang="en-US" sz="175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As contas podem armazenar até </a:t>
            </a:r>
            <a:r>
              <a:rPr lang="en-US" sz="1750">
                <a:solidFill>
                  <a:schemeClr val="accent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10MiB</a:t>
            </a:r>
            <a:r>
              <a:rPr lang="en-US" sz="175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de dados, que contêm código de programa executável ou estado do programa. Os dados são armazenados na propriedade </a:t>
            </a:r>
            <a:r>
              <a:rPr lang="en-US" sz="175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data</a:t>
            </a:r>
            <a:r>
              <a:rPr lang="en-US" sz="175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750">
              <a:solidFill>
                <a:srgbClr val="E5E0D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97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Char char="●"/>
            </a:pPr>
            <a:r>
              <a:rPr lang="en-US" sz="175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Cada conta tem um </a:t>
            </a:r>
            <a:r>
              <a:rPr lang="en-US" sz="1750">
                <a:solidFill>
                  <a:schemeClr val="accent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proprietário</a:t>
            </a:r>
            <a:r>
              <a:rPr lang="en-US" sz="175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de programa</a:t>
            </a:r>
            <a:r>
              <a:rPr lang="en-US" sz="175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. Apenas o programa que possui uma conta pode alterar seus dados ou deduzir seu saldo de lamports. Mas qualquer pessoa pode aumentar o saldo.</a:t>
            </a:r>
            <a:endParaRPr sz="1750">
              <a:solidFill>
                <a:srgbClr val="E5E0D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97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Char char="●"/>
            </a:pPr>
            <a:r>
              <a:rPr lang="en-US" sz="175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As contas exigem um </a:t>
            </a:r>
            <a:r>
              <a:rPr lang="en-US" sz="1750">
                <a:solidFill>
                  <a:srgbClr val="E5E0DF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depósito de </a:t>
            </a:r>
            <a:r>
              <a:rPr lang="en-US" sz="1750">
                <a:solidFill>
                  <a:schemeClr val="accent2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rent</a:t>
            </a:r>
            <a:r>
              <a:rPr lang="en-US" sz="175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em lamports (SOL)</a:t>
            </a:r>
            <a:r>
              <a:rPr lang="en-US" sz="175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 que é </a:t>
            </a:r>
            <a:r>
              <a:rPr lang="en-US" sz="175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proporcional à quantidade de dados armazenados</a:t>
            </a:r>
            <a:r>
              <a:rPr lang="en-US" sz="175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, e você pode recuperá-lo totalmente ao fechar a conta.</a:t>
            </a:r>
            <a:endParaRPr sz="1350">
              <a:solidFill>
                <a:schemeClr val="dk1"/>
              </a:solidFill>
              <a:highlight>
                <a:srgbClr val="121212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E5E0D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rgbClr val="FF99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240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t/>
            </a:r>
            <a:endParaRPr sz="1750">
              <a:solidFill>
                <a:srgbClr val="E5E0D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/>
          <p:nvPr/>
        </p:nvSpPr>
        <p:spPr>
          <a:xfrm>
            <a:off x="353365" y="955477"/>
            <a:ext cx="6899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Rent (Aluguel de Contas)</a:t>
            </a:r>
            <a:endParaRPr b="0" i="0" sz="4450" u="none" cap="none" strike="noStrike"/>
          </a:p>
        </p:txBody>
      </p:sp>
      <p:sp>
        <p:nvSpPr>
          <p:cNvPr id="113" name="Google Shape;113;p17"/>
          <p:cNvSpPr/>
          <p:nvPr/>
        </p:nvSpPr>
        <p:spPr>
          <a:xfrm>
            <a:off x="353375" y="1759625"/>
            <a:ext cx="90465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Na Solana, contas armazenam dados on-chain e precisam pagar por espaço em SOL.</a:t>
            </a:r>
            <a:endParaRPr b="0" i="0" sz="1750" u="none" cap="none" strike="noStrike">
              <a:solidFill>
                <a:srgbClr val="E5E0D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just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rPr lang="en-US" sz="175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Esse custo é chamado de </a:t>
            </a:r>
            <a:r>
              <a:rPr b="1" lang="en-US" sz="175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rent</a:t>
            </a:r>
            <a:r>
              <a:rPr lang="en-US" sz="175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7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t/>
            </a:r>
            <a:endParaRPr sz="1750">
              <a:solidFill>
                <a:srgbClr val="E5E0D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6280190" y="3501271"/>
            <a:ext cx="35015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115" name="Google Shape;115;p17"/>
          <p:cNvSpPr/>
          <p:nvPr/>
        </p:nvSpPr>
        <p:spPr>
          <a:xfrm>
            <a:off x="6280190" y="4068247"/>
            <a:ext cx="350150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t/>
            </a:r>
            <a:endParaRPr b="0" i="0" sz="1750" u="none" cap="none" strike="noStrike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75" y="2730875"/>
            <a:ext cx="9348500" cy="250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71525" y="4656150"/>
            <a:ext cx="2734036" cy="250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371" y="7574919"/>
            <a:ext cx="11230154" cy="468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375" y="5384625"/>
            <a:ext cx="6019209" cy="2037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080750" y="2110263"/>
            <a:ext cx="4313021" cy="2426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07375" y="3501275"/>
            <a:ext cx="468700" cy="4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/>
          <p:nvPr/>
        </p:nvSpPr>
        <p:spPr>
          <a:xfrm>
            <a:off x="793801" y="814875"/>
            <a:ext cx="87735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i="0" lang="en-US" sz="445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Tokens </a:t>
            </a:r>
            <a:r>
              <a:rPr b="1" lang="en-US" sz="445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em </a:t>
            </a:r>
            <a:r>
              <a:rPr b="1" i="0" lang="en-US" sz="445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Solana – SPL Tokens</a:t>
            </a:r>
            <a:endParaRPr b="0" i="0" sz="4450" u="none" cap="none" strike="noStrike"/>
          </a:p>
        </p:txBody>
      </p:sp>
      <p:sp>
        <p:nvSpPr>
          <p:cNvPr id="128" name="Google Shape;128;p18"/>
          <p:cNvSpPr/>
          <p:nvPr/>
        </p:nvSpPr>
        <p:spPr>
          <a:xfrm>
            <a:off x="793808" y="1933750"/>
            <a:ext cx="135084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457200" marR="0" rtl="0" algn="just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Inter"/>
              <a:buChar char="●"/>
            </a:pPr>
            <a:r>
              <a:rPr b="0" i="0" lang="en-US" sz="175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SPL (Solana Program Library) é o padrão de token, equivalente ao ERC-20 no Ethereum. Mas em </a:t>
            </a:r>
            <a:r>
              <a:rPr lang="en-US" sz="175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Solana é a base para todos os tipos de Token.</a:t>
            </a:r>
            <a:endParaRPr sz="175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9725" lvl="0" marL="457200" marR="0" rtl="0" algn="just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Inter"/>
              <a:buChar char="●"/>
            </a:pPr>
            <a:r>
              <a:rPr b="1" lang="en-US" sz="175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Token Programs</a:t>
            </a:r>
            <a:r>
              <a:rPr lang="en-US" sz="175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contêm toda a lógica de instrução para interagir com tokens na rede, é um programa nativo da rede criado pelo BPF Loader. </a:t>
            </a:r>
            <a:r>
              <a:rPr lang="en-US" sz="175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Endereç</a:t>
            </a:r>
            <a:r>
              <a:rPr lang="en-US" sz="175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 oficial Token Programs Mainnet: </a:t>
            </a:r>
            <a:r>
              <a:rPr lang="en-US" sz="175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TokenkegQfeZyiNwAJbNbGKPFXCWuBvf9Ss623VQ5DA</a:t>
            </a:r>
            <a:endParaRPr sz="175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9725" lvl="0" marL="457200" marR="0" rtl="0" algn="just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Inter"/>
              <a:buChar char="●"/>
            </a:pPr>
            <a:r>
              <a:rPr b="1" lang="en-US" sz="175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Mint Account</a:t>
            </a:r>
            <a:r>
              <a:rPr lang="en-US" sz="175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75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representa um token em sí (ex. USDC, Theter...), define propriedades do token com número de casas decimais, supply total, autoridade de mint.</a:t>
            </a:r>
            <a:endParaRPr sz="175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9725" lvl="0" marL="457200" marR="0" rtl="0" algn="just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Inter"/>
              <a:buChar char="●"/>
            </a:pPr>
            <a:r>
              <a:rPr b="1" lang="en-US" sz="175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Token Account</a:t>
            </a:r>
            <a:r>
              <a:rPr lang="en-US" sz="175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guarda o saldo de um token </a:t>
            </a:r>
            <a:r>
              <a:rPr b="1" lang="en-US" sz="175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para um usuário</a:t>
            </a:r>
            <a:r>
              <a:rPr lang="en-US" sz="175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, armazena somente o </a:t>
            </a:r>
            <a:r>
              <a:rPr b="1" lang="en-US" sz="175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saldo de um único token SPL</a:t>
            </a:r>
            <a:endParaRPr b="1" sz="175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50">
                <a:solidFill>
                  <a:srgbClr val="FF0000"/>
                </a:solidFill>
                <a:latin typeface="Inter"/>
                <a:ea typeface="Inter"/>
                <a:cs typeface="Inter"/>
                <a:sym typeface="Inter"/>
              </a:rPr>
              <a:t>Obs: Nenhuma dessas contas possuem chaves privadas</a:t>
            </a:r>
            <a:endParaRPr b="1" i="1" sz="1750">
              <a:solidFill>
                <a:srgbClr val="FF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Inter"/>
              <a:buNone/>
            </a:pPr>
            <a:r>
              <a:t/>
            </a:r>
            <a:endParaRPr sz="1750">
              <a:solidFill>
                <a:schemeClr val="accen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00" y="5498700"/>
            <a:ext cx="6721774" cy="26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9800" y="5498700"/>
            <a:ext cx="6721774" cy="2205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793800" y="814875"/>
            <a:ext cx="13085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lang="en-US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Token Account</a:t>
            </a:r>
            <a:endParaRPr b="0" i="0" sz="4000" u="none" cap="none" strike="noStrike"/>
          </a:p>
        </p:txBody>
      </p:sp>
      <p:sp>
        <p:nvSpPr>
          <p:cNvPr id="137" name="Google Shape;137;p19"/>
          <p:cNvSpPr/>
          <p:nvPr/>
        </p:nvSpPr>
        <p:spPr>
          <a:xfrm>
            <a:off x="793808" y="1933750"/>
            <a:ext cx="135084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457200" marR="0" rtl="0" algn="just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Inter"/>
              <a:buChar char="●"/>
            </a:pPr>
            <a:r>
              <a:rPr lang="en-US" sz="175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Em Solana, tokens SPL (ex. USDC, USDT, ou qualquer token criado na rede) não ficam diretamente na wallet como acontece no Ethereum.</a:t>
            </a:r>
            <a:endParaRPr sz="175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38" name="Google Shape;138;p19" title="Diagrama sem nom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825" y="3000600"/>
            <a:ext cx="5343525" cy="414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8600" y="3189375"/>
            <a:ext cx="72009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/>
          <p:nvPr/>
        </p:nvSpPr>
        <p:spPr>
          <a:xfrm>
            <a:off x="793800" y="814875"/>
            <a:ext cx="13085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Inter"/>
              <a:buNone/>
            </a:pPr>
            <a:r>
              <a:rPr b="1" lang="en-US" sz="38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PDAs: a solução para simplificar e padronizar Token Accounts em Solana</a:t>
            </a:r>
            <a:endParaRPr b="0" i="0" sz="3800" u="none" cap="none" strike="noStrike"/>
          </a:p>
        </p:txBody>
      </p:sp>
      <p:sp>
        <p:nvSpPr>
          <p:cNvPr id="146" name="Google Shape;146;p20"/>
          <p:cNvSpPr txBox="1"/>
          <p:nvPr/>
        </p:nvSpPr>
        <p:spPr>
          <a:xfrm>
            <a:off x="855675" y="2232375"/>
            <a:ext cx="126465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75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Program Derived Addresses (PDAs)</a:t>
            </a:r>
            <a:r>
              <a:rPr lang="en-US" sz="175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 : São endereços que derivam deterministicamente e se parecem com chaves públicas, mas não possuem chaves privadas. Isso significa que não é possível gerar uma assinatura válida para o endereço. 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675" y="3279300"/>
            <a:ext cx="5359526" cy="28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675" y="6223825"/>
            <a:ext cx="5359524" cy="19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0" title="Diagrama sem nome.drawio2 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2801" y="4688675"/>
            <a:ext cx="5359524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6669600" y="3634150"/>
            <a:ext cx="7209900" cy="12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750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rPr>
              <a:t>Associated Token Account (ATA):</a:t>
            </a:r>
            <a:r>
              <a:rPr lang="en-US" sz="1750">
                <a:solidFill>
                  <a:srgbClr val="E5E0DF"/>
                </a:solidFill>
                <a:latin typeface="Inter"/>
                <a:ea typeface="Inter"/>
                <a:cs typeface="Inter"/>
                <a:sym typeface="Inter"/>
              </a:rPr>
              <a:t> é criada com um endereço derivado do endereço do proprietário e do endereço da mint account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055644" y="4708088"/>
            <a:ext cx="23433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800"/>
              <a:buFont typeface="Inter"/>
              <a:buNone/>
            </a:pPr>
            <a:r>
              <a:t/>
            </a:r>
            <a:endParaRPr b="0" i="0" sz="1800" u="none" cap="none" strike="noStrike"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775" y="954925"/>
            <a:ext cx="6750844" cy="6319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