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Work Sans"/>
      <p:regular r:id="rId30"/>
      <p:bold r:id="rId31"/>
    </p:embeddedFont>
    <p:embeddedFont>
      <p:font typeface="Work Sans 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0AFD91-4E8A-42C8-A22F-BEAD896E0D72}">
  <a:tblStyle styleId="{C30AFD91-4E8A-42C8-A22F-BEAD896E0D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5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Whitepaper writer for varied blockchain startup clients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Rewrite section 50x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Brought onboard my strategy and triple A startup experience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Whitepaper writer for varied blockchain startup clients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Rewrite section 50x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Brought onboard my strategy and triple A startup experience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pros of having a strong economic model?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raise massive amounts, just get enough hype to carry you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experts and ask them if this idea will work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tokens work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use case needs to be done well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Rubriks Cube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be easy to understand from a tech side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Backed up by formal proofs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users at the end of the day - trust wallet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thedappernetwork.com/" TargetMode="External"/><Relationship Id="rId4" Type="http://schemas.openxmlformats.org/officeDocument/2006/relationships/hyperlink" Target="https://fr8.netwo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048725" y="33634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Economics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Blockparty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2018.03.30</a:t>
            </a:r>
            <a:br>
              <a:rPr lang="en" sz="2400"/>
            </a:br>
            <a:r>
              <a:rPr lang="en" sz="2400"/>
              <a:t>Ling Qing Meng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VP Engineering Fr8 Network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ling@fr8.network</a:t>
            </a:r>
            <a:endParaRPr sz="2400"/>
          </a:p>
        </p:txBody>
      </p:sp>
      <p:grpSp>
        <p:nvGrpSpPr>
          <p:cNvPr id="59" name="Shape 59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Shape 6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MC = TH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let H = 1/V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time that a user holds a coin before using it to make a transaction</a:t>
            </a:r>
            <a:endParaRPr/>
          </a:p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Then using substitution 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M/H = T/C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can also be rearranged to be  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MC = TH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Shape 154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5" name="Shape 155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Shape 15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let C = 1/P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price of the currency (think C = cost)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716750" y="906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MC is our coin’s market cap</a:t>
            </a:r>
            <a:endParaRPr sz="3000"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16750" y="2381900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 again is the total money supply, when multiplied by the cost C of each coin, gives us the total market cap. 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is the number that we target when people are trying to do a raise. </a:t>
            </a:r>
            <a:endParaRPr sz="1400"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but overused token sale pitch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Network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Provider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Consumer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Sale Structuring</a:t>
            </a:r>
            <a:endParaRPr/>
          </a:p>
        </p:txBody>
      </p:sp>
      <p:graphicFrame>
        <p:nvGraphicFramePr>
          <p:cNvPr id="182" name="Shape 182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{C30AFD91-4E8A-42C8-A22F-BEAD896E0D72}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Initial Offer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Actual Value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Cost to build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Token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21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Ether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USD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3" name="Shape 183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4" name="Shape 18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people value a product that will exist in a decentralized network at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$x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product will be sold at a price of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$w &lt; x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each buy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$w</a:t>
            </a:r>
            <a:r>
              <a:rPr lang="en"/>
              <a:t> of tokens in the sale.</a:t>
            </a: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96" name="Shape 196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Shape 19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Consumers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sellers come in, and offer the product inside the network for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$w</a:t>
            </a:r>
            <a:r>
              <a:rPr lang="en"/>
              <a:t>. The buyers use their tokens to purchase this product, spending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$w</a:t>
            </a:r>
            <a:r>
              <a:rPr lang="en"/>
              <a:t> of tokens and getting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$x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Providers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sellers spend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$v &lt; w</a:t>
            </a:r>
            <a:r>
              <a:rPr lang="en"/>
              <a:t> of resources and effort producing this product, and they now have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$w</a:t>
            </a:r>
            <a:r>
              <a:rPr lang="en"/>
              <a:t> worth of tokens.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grpSp>
        <p:nvGrpSpPr>
          <p:cNvPr id="207" name="Shape 20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208" name="Shape 20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Shape 2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794376" y="844901"/>
            <a:ext cx="7678103" cy="365767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Cycle needs to continue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19" name="Shape 219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22" name="Shape 222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25" name="Shape 2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28" name="Shape 228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31" name="Shape 23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34" name="Shape 23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Shape 2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MC = TH</a:t>
            </a:r>
            <a:endParaRPr sz="9600"/>
          </a:p>
        </p:txBody>
      </p:sp>
      <p:sp>
        <p:nvSpPr>
          <p:cNvPr id="242" name="Shape 242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Market Cap is </a:t>
            </a:r>
            <a:r>
              <a:rPr lang="en"/>
              <a:t>strongly</a:t>
            </a:r>
            <a:r>
              <a:rPr lang="en"/>
              <a:t> dependent on Holding Time H</a:t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44" name="Shape 24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Shape 24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Building a strong foundation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</a:t>
            </a:r>
            <a:r>
              <a:rPr lang="en" sz="4800"/>
              <a:t>200.00</a:t>
            </a:r>
            <a:endParaRPr sz="4800"/>
          </a:p>
        </p:txBody>
      </p:sp>
      <p:sp>
        <p:nvSpPr>
          <p:cNvPr id="261" name="Shape 261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Hold fiat and invest in bonds and real estate</a:t>
            </a:r>
            <a:endParaRPr sz="1800"/>
          </a:p>
        </p:txBody>
      </p:sp>
      <p:sp>
        <p:nvSpPr>
          <p:cNvPr id="262" name="Shape 262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r>
              <a:rPr lang="en" sz="4800"/>
              <a:t>%</a:t>
            </a:r>
            <a:endParaRPr sz="4800"/>
          </a:p>
        </p:txBody>
      </p:sp>
      <p:sp>
        <p:nvSpPr>
          <p:cNvPr id="263" name="Shape 263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ppreciation year over a year.</a:t>
            </a:r>
            <a:endParaRPr sz="1800"/>
          </a:p>
        </p:txBody>
      </p:sp>
      <p:sp>
        <p:nvSpPr>
          <p:cNvPr id="264" name="Shape 264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6e09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5" name="Shape 265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 lot of users</a:t>
            </a:r>
            <a:endParaRPr sz="1800"/>
          </a:p>
        </p:txBody>
      </p:sp>
      <p:sp>
        <p:nvSpPr>
          <p:cNvPr id="266" name="Shape 266"/>
          <p:cNvSpPr/>
          <p:nvPr/>
        </p:nvSpPr>
        <p:spPr>
          <a:xfrm>
            <a:off x="905846" y="2209978"/>
            <a:ext cx="700511" cy="73849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68" name="Shape 26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Shape 27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797651" y="989989"/>
            <a:ext cx="916892" cy="680227"/>
            <a:chOff x="1241275" y="3718400"/>
            <a:chExt cx="450650" cy="302875"/>
          </a:xfrm>
        </p:grpSpPr>
        <p:sp>
          <p:nvSpPr>
            <p:cNvPr id="272" name="Shape 27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0" name="Shape 70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Ling Qing Meng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Understand the importance of economics in Token Design. Leads to understanding financial ecosystem as a whole. </a:t>
            </a:r>
            <a:endParaRPr b="1"/>
          </a:p>
        </p:txBody>
      </p:sp>
      <p:pic>
        <p:nvPicPr>
          <p:cNvPr descr="photo-1434030216411-0b793f4b4173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200 PIG</a:t>
            </a:r>
            <a:endParaRPr sz="4800"/>
          </a:p>
        </p:txBody>
      </p:sp>
      <p:sp>
        <p:nvSpPr>
          <p:cNvPr id="281" name="Shape 281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Hold a lot of PIG tokens for a year</a:t>
            </a:r>
            <a:endParaRPr sz="1800"/>
          </a:p>
        </p:txBody>
      </p:sp>
      <p:sp>
        <p:nvSpPr>
          <p:cNvPr id="282" name="Shape 282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15%</a:t>
            </a:r>
            <a:endParaRPr sz="4800"/>
          </a:p>
        </p:txBody>
      </p:sp>
      <p:sp>
        <p:nvSpPr>
          <p:cNvPr id="283" name="Shape 283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Appreciation rate year over year</a:t>
            </a:r>
            <a:endParaRPr sz="1800"/>
          </a:p>
        </p:txBody>
      </p:sp>
      <p:sp>
        <p:nvSpPr>
          <p:cNvPr id="284" name="Shape 284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 users</a:t>
            </a:r>
            <a:endParaRPr sz="4800"/>
          </a:p>
        </p:txBody>
      </p:sp>
      <p:sp>
        <p:nvSpPr>
          <p:cNvPr id="285" name="Shape 285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86" name="Shape 286"/>
          <p:cNvSpPr/>
          <p:nvPr/>
        </p:nvSpPr>
        <p:spPr>
          <a:xfrm>
            <a:off x="905846" y="2209978"/>
            <a:ext cx="700511" cy="73849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88" name="Shape 28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832017" y="929980"/>
            <a:ext cx="848173" cy="66689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Sustaining Ecosystem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Transactions Volume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Value Creation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Token 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Sink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301" name="Shape 301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Shape 30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Market Makers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These agents provide liquidity, they are professional holders and take profits between the bid and the ask. </a:t>
            </a:r>
            <a:endParaRPr sz="1100"/>
          </a:p>
        </p:txBody>
      </p:sp>
      <p:sp>
        <p:nvSpPr>
          <p:cNvPr id="311" name="Shape 311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Liquidity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What most crypto exchange markets suffer from. Also applied to transaction volume for goods and services in a marketplace.</a:t>
            </a:r>
            <a:endParaRPr sz="1100"/>
          </a:p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Security Tokens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Dividend payments, Stocks. Advanced financial instruments. Crypto ETFs and Exchange Hedges.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Network Effect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power of a network to grow to economies of scale.</a:t>
            </a:r>
            <a:endParaRPr sz="1100"/>
          </a:p>
        </p:txBody>
      </p:sp>
      <p:grpSp>
        <p:nvGrpSpPr>
          <p:cNvPr id="314" name="Shape 314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315" name="Shape 315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Shape 3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Utility Tokens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Discount token to pay for services. Exchange fees centralized and decentralized.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Airline miles and MLM.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24" name="Shape 324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https://t.me/lingqingmeng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ling@fr8.network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543431" y="805362"/>
            <a:ext cx="1752310" cy="175231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this presentation possible: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Dapper Network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Website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Fr8 Network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Company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7434236" y="711718"/>
            <a:ext cx="1006453" cy="9034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Whitepaper Technical Writing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tokens used for</a:t>
            </a:r>
            <a:endParaRPr/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review on macroeconomics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Cryptocurrencies are just another attempt to create some new currency right? It’s not backed by anything!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typical news anchors</a:t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869100" y="2298538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M</a:t>
            </a:r>
            <a:r>
              <a:rPr lang="en" sz="1600"/>
              <a:t> is the total money supply; that is, the total number of coins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V</a:t>
            </a:r>
            <a:r>
              <a:rPr lang="en" sz="1600"/>
              <a:t> is the “velocity of money”; that is, the number of times that an average coin changes hands every day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n" sz="1600"/>
              <a:t> is the “price level”. This is the price of goods and services in terms of the token; so it is actually the inverse of the currency’s price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" sz="1600"/>
              <a:t> is the transaction volume: the economic value of transactions per day</a:t>
            </a:r>
            <a:endParaRPr sz="1600"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Exchange</a:t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99" name="Shape 9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MV = 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point of core token economics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7415036" y="2688700"/>
            <a:ext cx="257297" cy="2456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1" name="Shape 11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14" name="Shape 11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Shape 118"/>
          <p:cNvSpPr/>
          <p:nvPr/>
        </p:nvSpPr>
        <p:spPr>
          <a:xfrm rot="2466840">
            <a:off x="6273713" y="907482"/>
            <a:ext cx="357493" cy="3413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1609288">
            <a:off x="6796553" y="1122274"/>
            <a:ext cx="257260" cy="2456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2926112">
            <a:off x="8197797" y="1932099"/>
            <a:ext cx="192660" cy="18395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1609326">
            <a:off x="7396010" y="699666"/>
            <a:ext cx="173600" cy="16572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M * V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there are M coins, and each changes hands V times per day,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 this is M * V coins is total number of coin hand changes per day in the world.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be the economic value, some metric or bench mark describing just exactly how much all the transactions per day is worth to someone</a:t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1" name="Shape 131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Price Level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 is price level, the inverse of the cost (that you see on coinmarketcap.com)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Cost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$100 value per day  / 10 tx per day`  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  `$100 value / tx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fulfils the tautology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43" name="Shape 143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