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embeddedFontLst>
    <p:embeddedFont>
      <p:font typeface="Open Sans" panose="020B0600000101010101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FFFFF"/>
              </a:highlight>
            </a:endParaRP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constitution으로 바꿈</a:t>
            </a: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A0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0" y="2183550"/>
            <a:ext cx="9177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Chainerator</a:t>
            </a:r>
            <a:endParaRPr sz="4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3748150" y="4168475"/>
            <a:ext cx="53532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600">
                <a:solidFill>
                  <a:srgbClr val="FFFFFF"/>
                </a:solidFill>
              </a:rPr>
              <a:t>  Chianerator : The Most Flexible Blockchain Framework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Shape 240"/>
          <p:cNvCxnSpPr/>
          <p:nvPr/>
        </p:nvCxnSpPr>
        <p:spPr>
          <a:xfrm>
            <a:off x="-198276" y="3787774"/>
            <a:ext cx="9828600" cy="910200"/>
          </a:xfrm>
          <a:prstGeom prst="bentConnector3">
            <a:avLst>
              <a:gd name="adj1" fmla="val 4112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Shape 241"/>
          <p:cNvSpPr txBox="1"/>
          <p:nvPr/>
        </p:nvSpPr>
        <p:spPr>
          <a:xfrm>
            <a:off x="4499975" y="6328500"/>
            <a:ext cx="44886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600">
                <a:solidFill>
                  <a:srgbClr val="FFFFFF"/>
                </a:solidFill>
              </a:rPr>
              <a:t>Team Pabcon : 신재철, 정구익, 하현수, 홍상원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A02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4477275" y="2848475"/>
            <a:ext cx="3639600" cy="576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3DD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0" y="2852936"/>
            <a:ext cx="9144000" cy="576000"/>
          </a:xfrm>
          <a:prstGeom prst="bentConnector3">
            <a:avLst>
              <a:gd name="adj1" fmla="val 4898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4" name="Shape 374"/>
          <p:cNvSpPr/>
          <p:nvPr/>
        </p:nvSpPr>
        <p:spPr>
          <a:xfrm>
            <a:off x="4362175" y="2879325"/>
            <a:ext cx="387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04. Design Structure</a:t>
            </a:r>
            <a:endParaRPr sz="2800"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513" y="1292533"/>
            <a:ext cx="661697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525" y="3704191"/>
            <a:ext cx="6616950" cy="2491087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1268850" y="3061100"/>
            <a:ext cx="66168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&lt; Transaction Structure &gt;</a:t>
            </a:r>
            <a:endParaRPr sz="1600" b="1"/>
          </a:p>
        </p:txBody>
      </p:sp>
      <p:sp>
        <p:nvSpPr>
          <p:cNvPr id="382" name="Shape 382"/>
          <p:cNvSpPr txBox="1"/>
          <p:nvPr/>
        </p:nvSpPr>
        <p:spPr>
          <a:xfrm>
            <a:off x="1268850" y="6371850"/>
            <a:ext cx="66168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&lt; Block Structure &gt;</a:t>
            </a:r>
            <a:endParaRPr sz="1600" b="1"/>
          </a:p>
        </p:txBody>
      </p:sp>
      <p:sp>
        <p:nvSpPr>
          <p:cNvPr id="383" name="Shape 383"/>
          <p:cNvSpPr/>
          <p:nvPr/>
        </p:nvSpPr>
        <p:spPr>
          <a:xfrm>
            <a:off x="675368" y="256414"/>
            <a:ext cx="3240300" cy="576000"/>
          </a:xfrm>
          <a:prstGeom prst="round1Rect">
            <a:avLst>
              <a:gd name="adj" fmla="val 16667"/>
            </a:avLst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Shape 384"/>
          <p:cNvCxnSpPr/>
          <p:nvPr/>
        </p:nvCxnSpPr>
        <p:spPr>
          <a:xfrm>
            <a:off x="0" y="260648"/>
            <a:ext cx="9144000" cy="576000"/>
          </a:xfrm>
          <a:prstGeom prst="bentConnector3">
            <a:avLst>
              <a:gd name="adj1" fmla="val 7361"/>
            </a:avLst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Shape 385"/>
          <p:cNvSpPr txBox="1"/>
          <p:nvPr/>
        </p:nvSpPr>
        <p:spPr>
          <a:xfrm>
            <a:off x="675300" y="298750"/>
            <a:ext cx="324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Design Structure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-38100" y="313492"/>
            <a:ext cx="80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>
                <a:solidFill>
                  <a:srgbClr val="201A02"/>
                </a:solidFill>
              </a:rPr>
              <a:t>4</a:t>
            </a: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26" y="1799625"/>
            <a:ext cx="4910325" cy="421610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675368" y="256414"/>
            <a:ext cx="3240300" cy="576000"/>
          </a:xfrm>
          <a:prstGeom prst="round1Rect">
            <a:avLst>
              <a:gd name="adj" fmla="val 16667"/>
            </a:avLst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Shape 393"/>
          <p:cNvCxnSpPr/>
          <p:nvPr/>
        </p:nvCxnSpPr>
        <p:spPr>
          <a:xfrm>
            <a:off x="0" y="260648"/>
            <a:ext cx="9144000" cy="576000"/>
          </a:xfrm>
          <a:prstGeom prst="bentConnector3">
            <a:avLst>
              <a:gd name="adj1" fmla="val 7361"/>
            </a:avLst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Shape 394"/>
          <p:cNvSpPr txBox="1"/>
          <p:nvPr/>
        </p:nvSpPr>
        <p:spPr>
          <a:xfrm>
            <a:off x="675300" y="298750"/>
            <a:ext cx="324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Design Structure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-38100" y="313492"/>
            <a:ext cx="80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>
                <a:solidFill>
                  <a:srgbClr val="201A02"/>
                </a:solidFill>
              </a:rPr>
              <a:t>4</a:t>
            </a: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96" name="Shape 396"/>
          <p:cNvSpPr txBox="1"/>
          <p:nvPr/>
        </p:nvSpPr>
        <p:spPr>
          <a:xfrm>
            <a:off x="337125" y="6136700"/>
            <a:ext cx="4910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&lt; P2P Network Structure &gt;</a:t>
            </a:r>
            <a:endParaRPr sz="1600" b="1"/>
          </a:p>
        </p:txBody>
      </p:sp>
      <p:sp>
        <p:nvSpPr>
          <p:cNvPr id="397" name="Shape 397"/>
          <p:cNvSpPr txBox="1"/>
          <p:nvPr/>
        </p:nvSpPr>
        <p:spPr>
          <a:xfrm>
            <a:off x="5420200" y="1739125"/>
            <a:ext cx="3515700" cy="4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SeedNode</a:t>
            </a:r>
            <a:endParaRPr b="1"/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first node in the network and the other nodes are connected to that node first when they are first connected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White Node</a:t>
            </a:r>
            <a:endParaRPr b="1"/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</a:rPr>
              <a:t>Nodes currently operating connected to the network with P2P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chemeClr val="dk1"/>
                </a:solidFill>
                <a:highlight>
                  <a:srgbClr val="FFFFFF"/>
                </a:highlight>
              </a:rPr>
              <a:t>Gray Node</a:t>
            </a:r>
            <a:endParaRPr sz="13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</a:rPr>
              <a:t>Nodes that participated in the P2P network but is currently disconnected and each has a White List at the time of the termination.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/>
        </p:nvSpPr>
        <p:spPr>
          <a:xfrm>
            <a:off x="675368" y="256414"/>
            <a:ext cx="3240300" cy="576000"/>
          </a:xfrm>
          <a:prstGeom prst="round1Rect">
            <a:avLst>
              <a:gd name="adj" fmla="val 16667"/>
            </a:avLst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Shape 403"/>
          <p:cNvCxnSpPr/>
          <p:nvPr/>
        </p:nvCxnSpPr>
        <p:spPr>
          <a:xfrm>
            <a:off x="0" y="260648"/>
            <a:ext cx="9144000" cy="576000"/>
          </a:xfrm>
          <a:prstGeom prst="bentConnector3">
            <a:avLst>
              <a:gd name="adj1" fmla="val 7361"/>
            </a:avLst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4" name="Shape 404"/>
          <p:cNvSpPr txBox="1"/>
          <p:nvPr/>
        </p:nvSpPr>
        <p:spPr>
          <a:xfrm>
            <a:off x="675300" y="298750"/>
            <a:ext cx="324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Design Structure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-38100" y="313492"/>
            <a:ext cx="80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>
                <a:solidFill>
                  <a:srgbClr val="201A02"/>
                </a:solidFill>
              </a:rPr>
              <a:t>4</a:t>
            </a: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25" y="1799625"/>
            <a:ext cx="4910325" cy="421610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 txBox="1"/>
          <p:nvPr/>
        </p:nvSpPr>
        <p:spPr>
          <a:xfrm>
            <a:off x="337125" y="6136700"/>
            <a:ext cx="4910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&lt; Blockchain Network Structure &gt;</a:t>
            </a:r>
            <a:endParaRPr sz="1600" b="1"/>
          </a:p>
        </p:txBody>
      </p:sp>
      <p:sp>
        <p:nvSpPr>
          <p:cNvPr id="408" name="Shape 408"/>
          <p:cNvSpPr txBox="1"/>
          <p:nvPr/>
        </p:nvSpPr>
        <p:spPr>
          <a:xfrm>
            <a:off x="5247450" y="1739125"/>
            <a:ext cx="3688200" cy="4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Each node has a Daemon and Wallet, which uses an RPC Server and an HTTP Server to communication with external nodes and processes.</a:t>
            </a:r>
            <a:endParaRPr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When communicating between nodes and processes, the demander forwords a JSON written signal and method execution request and receive the State value or JSON result accordingly.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A02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4477274" y="2848475"/>
            <a:ext cx="3411600" cy="576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3DD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Shape 414"/>
          <p:cNvCxnSpPr/>
          <p:nvPr/>
        </p:nvCxnSpPr>
        <p:spPr>
          <a:xfrm>
            <a:off x="0" y="2852936"/>
            <a:ext cx="9144000" cy="576000"/>
          </a:xfrm>
          <a:prstGeom prst="bentConnector3">
            <a:avLst>
              <a:gd name="adj1" fmla="val 4898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5" name="Shape 415"/>
          <p:cNvSpPr/>
          <p:nvPr/>
        </p:nvSpPr>
        <p:spPr>
          <a:xfrm>
            <a:off x="4362175" y="2879325"/>
            <a:ext cx="361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05. Conclusion</a:t>
            </a:r>
            <a:endParaRPr sz="2400"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75375" y="256425"/>
            <a:ext cx="3951600" cy="576000"/>
          </a:xfrm>
          <a:prstGeom prst="round1Rect">
            <a:avLst>
              <a:gd name="adj" fmla="val 16667"/>
            </a:avLst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Shape 421"/>
          <p:cNvCxnSpPr/>
          <p:nvPr/>
        </p:nvCxnSpPr>
        <p:spPr>
          <a:xfrm>
            <a:off x="0" y="260648"/>
            <a:ext cx="9144000" cy="576000"/>
          </a:xfrm>
          <a:prstGeom prst="bentConnector3">
            <a:avLst>
              <a:gd name="adj1" fmla="val 7361"/>
            </a:avLst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Shape 422"/>
          <p:cNvSpPr txBox="1"/>
          <p:nvPr/>
        </p:nvSpPr>
        <p:spPr>
          <a:xfrm>
            <a:off x="766803" y="287050"/>
            <a:ext cx="386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Roadmap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-38100" y="313492"/>
            <a:ext cx="80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>
                <a:solidFill>
                  <a:srgbClr val="201A02"/>
                </a:solidFill>
              </a:rPr>
              <a:t>5</a:t>
            </a: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424" name="Shape 424"/>
          <p:cNvCxnSpPr/>
          <p:nvPr/>
        </p:nvCxnSpPr>
        <p:spPr>
          <a:xfrm>
            <a:off x="0" y="6453336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5" name="Shape 425"/>
          <p:cNvSpPr txBox="1"/>
          <p:nvPr/>
        </p:nvSpPr>
        <p:spPr>
          <a:xfrm rot="-172234">
            <a:off x="2905394" y="2781854"/>
            <a:ext cx="2210474" cy="52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</a:rPr>
              <a:t>Consensus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0" y="2141586"/>
            <a:ext cx="8839200" cy="298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675375" y="256425"/>
            <a:ext cx="3951600" cy="576000"/>
          </a:xfrm>
          <a:prstGeom prst="round1Rect">
            <a:avLst>
              <a:gd name="adj" fmla="val 16667"/>
            </a:avLst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Shape 432"/>
          <p:cNvCxnSpPr/>
          <p:nvPr/>
        </p:nvCxnSpPr>
        <p:spPr>
          <a:xfrm>
            <a:off x="0" y="260648"/>
            <a:ext cx="9144000" cy="576000"/>
          </a:xfrm>
          <a:prstGeom prst="bentConnector3">
            <a:avLst>
              <a:gd name="adj1" fmla="val 7361"/>
            </a:avLst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" name="Shape 433"/>
          <p:cNvSpPr txBox="1"/>
          <p:nvPr/>
        </p:nvSpPr>
        <p:spPr>
          <a:xfrm>
            <a:off x="766803" y="287050"/>
            <a:ext cx="386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Expectation Effect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-38100" y="313492"/>
            <a:ext cx="80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>
                <a:solidFill>
                  <a:srgbClr val="201A02"/>
                </a:solidFill>
              </a:rPr>
              <a:t>5</a:t>
            </a: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435" name="Shape 435"/>
          <p:cNvCxnSpPr/>
          <p:nvPr/>
        </p:nvCxnSpPr>
        <p:spPr>
          <a:xfrm>
            <a:off x="0" y="6453336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6" name="Shape 436"/>
          <p:cNvSpPr txBox="1"/>
          <p:nvPr/>
        </p:nvSpPr>
        <p:spPr>
          <a:xfrm>
            <a:off x="-303025" y="5052025"/>
            <a:ext cx="96252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The Blockchain Core Developers can make more flexible blockchain for their own network by using our Open Source.</a:t>
            </a:r>
            <a:endParaRPr sz="2400" b="1"/>
          </a:p>
        </p:txBody>
      </p:sp>
      <p:sp>
        <p:nvSpPr>
          <p:cNvPr id="437" name="Shape 437"/>
          <p:cNvSpPr txBox="1"/>
          <p:nvPr/>
        </p:nvSpPr>
        <p:spPr>
          <a:xfrm rot="-172234">
            <a:off x="2905394" y="2781854"/>
            <a:ext cx="2210474" cy="52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</a:rPr>
              <a:t>Consensus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875" y="1220500"/>
            <a:ext cx="6640426" cy="367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675375" y="256425"/>
            <a:ext cx="3951600" cy="576000"/>
          </a:xfrm>
          <a:prstGeom prst="round1Rect">
            <a:avLst>
              <a:gd name="adj" fmla="val 16667"/>
            </a:avLst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Shape 444"/>
          <p:cNvCxnSpPr/>
          <p:nvPr/>
        </p:nvCxnSpPr>
        <p:spPr>
          <a:xfrm>
            <a:off x="0" y="260648"/>
            <a:ext cx="9144000" cy="576000"/>
          </a:xfrm>
          <a:prstGeom prst="bentConnector3">
            <a:avLst>
              <a:gd name="adj1" fmla="val 7361"/>
            </a:avLst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Shape 445"/>
          <p:cNvSpPr txBox="1"/>
          <p:nvPr/>
        </p:nvSpPr>
        <p:spPr>
          <a:xfrm>
            <a:off x="766803" y="287050"/>
            <a:ext cx="386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Development Status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-38100" y="313492"/>
            <a:ext cx="80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>
                <a:solidFill>
                  <a:srgbClr val="201A02"/>
                </a:solidFill>
              </a:rPr>
              <a:t>5</a:t>
            </a: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447" name="Shape 447"/>
          <p:cNvCxnSpPr/>
          <p:nvPr/>
        </p:nvCxnSpPr>
        <p:spPr>
          <a:xfrm>
            <a:off x="0" y="6453336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0" y="1057187"/>
            <a:ext cx="4635375" cy="43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 rotWithShape="1">
          <a:blip r:embed="rId4">
            <a:alphaModFix/>
          </a:blip>
          <a:srcRect l="1244"/>
          <a:stretch/>
        </p:blipFill>
        <p:spPr>
          <a:xfrm>
            <a:off x="4999300" y="1126225"/>
            <a:ext cx="3902550" cy="433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0" name="Shape 450"/>
          <p:cNvSpPr txBox="1"/>
          <p:nvPr/>
        </p:nvSpPr>
        <p:spPr>
          <a:xfrm>
            <a:off x="195975" y="5457125"/>
            <a:ext cx="4910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&lt;Transfer in Wallet&gt;</a:t>
            </a:r>
            <a:endParaRPr sz="1600" b="1"/>
          </a:p>
        </p:txBody>
      </p:sp>
      <p:sp>
        <p:nvSpPr>
          <p:cNvPr id="451" name="Shape 451"/>
          <p:cNvSpPr txBox="1"/>
          <p:nvPr/>
        </p:nvSpPr>
        <p:spPr>
          <a:xfrm>
            <a:off x="4626975" y="5457125"/>
            <a:ext cx="4910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&lt;Result JSON of Transaction&gt;</a:t>
            </a:r>
            <a:endParaRPr sz="16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734" y="1023973"/>
            <a:ext cx="4763025" cy="35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/>
          <p:nvPr/>
        </p:nvSpPr>
        <p:spPr>
          <a:xfrm>
            <a:off x="675375" y="256425"/>
            <a:ext cx="3951600" cy="576000"/>
          </a:xfrm>
          <a:prstGeom prst="round1Rect">
            <a:avLst>
              <a:gd name="adj" fmla="val 16667"/>
            </a:avLst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8" name="Shape 458"/>
          <p:cNvCxnSpPr/>
          <p:nvPr/>
        </p:nvCxnSpPr>
        <p:spPr>
          <a:xfrm>
            <a:off x="0" y="260648"/>
            <a:ext cx="9144000" cy="576000"/>
          </a:xfrm>
          <a:prstGeom prst="bentConnector3">
            <a:avLst>
              <a:gd name="adj1" fmla="val 7361"/>
            </a:avLst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9" name="Shape 459"/>
          <p:cNvSpPr txBox="1"/>
          <p:nvPr/>
        </p:nvSpPr>
        <p:spPr>
          <a:xfrm>
            <a:off x="766803" y="287050"/>
            <a:ext cx="386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Challenges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-38100" y="313492"/>
            <a:ext cx="80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>
                <a:solidFill>
                  <a:srgbClr val="201A02"/>
                </a:solidFill>
              </a:rPr>
              <a:t>5</a:t>
            </a: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461" name="Shape 461"/>
          <p:cNvCxnSpPr/>
          <p:nvPr/>
        </p:nvCxnSpPr>
        <p:spPr>
          <a:xfrm>
            <a:off x="0" y="6453336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2" name="Shape 462"/>
          <p:cNvSpPr txBox="1"/>
          <p:nvPr/>
        </p:nvSpPr>
        <p:spPr>
          <a:xfrm>
            <a:off x="-240600" y="4197050"/>
            <a:ext cx="96252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Most of Blockchain Project Developed by C++, but C++ has very complex architecture and code dependency problem.</a:t>
            </a:r>
            <a:endParaRPr sz="2400" b="1"/>
          </a:p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So, If we want to make flexible and lightweight framework, </a:t>
            </a:r>
            <a:endParaRPr sz="2400" b="1"/>
          </a:p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we have to change programming language to more lightweight programming language such as go, javascript.</a:t>
            </a:r>
            <a:endParaRPr sz="2400" b="1"/>
          </a:p>
        </p:txBody>
      </p:sp>
      <p:pic>
        <p:nvPicPr>
          <p:cNvPr id="463" name="Shape 4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825" y="1347015"/>
            <a:ext cx="2750525" cy="25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A02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3016541" y="2171660"/>
            <a:ext cx="3333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2F2F2"/>
                </a:solidFill>
              </a:rPr>
              <a:t>Thank You</a:t>
            </a:r>
            <a:endParaRPr/>
          </a:p>
        </p:txBody>
      </p:sp>
      <p:sp>
        <p:nvSpPr>
          <p:cNvPr id="469" name="Shape 469"/>
          <p:cNvSpPr txBox="1"/>
          <p:nvPr/>
        </p:nvSpPr>
        <p:spPr>
          <a:xfrm>
            <a:off x="0" y="3893325"/>
            <a:ext cx="4565400" cy="29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Name : Hyun-Soo HA (CryptoSalamander)</a:t>
            </a: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Email : dhy03196@naver.com</a:t>
            </a: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Tel : 010-9367-7178</a:t>
            </a: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Name : Gu-Ik Jung (Pandog)</a:t>
            </a: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Email : rndlr96@gmail.com</a:t>
            </a: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Tel : 010-4816-4676</a:t>
            </a: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</a:endParaRPr>
          </a:p>
        </p:txBody>
      </p:sp>
      <p:cxnSp>
        <p:nvCxnSpPr>
          <p:cNvPr id="470" name="Shape 470"/>
          <p:cNvCxnSpPr/>
          <p:nvPr/>
        </p:nvCxnSpPr>
        <p:spPr>
          <a:xfrm>
            <a:off x="0" y="3077655"/>
            <a:ext cx="9144000" cy="683100"/>
          </a:xfrm>
          <a:prstGeom prst="bentConnector3">
            <a:avLst>
              <a:gd name="adj1" fmla="val 5035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1" name="Shape 471"/>
          <p:cNvSpPr txBox="1"/>
          <p:nvPr/>
        </p:nvSpPr>
        <p:spPr>
          <a:xfrm>
            <a:off x="0" y="3893325"/>
            <a:ext cx="91440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2F2F2"/>
                </a:solidFill>
              </a:rPr>
              <a:t>TEAM MEMBERS</a:t>
            </a:r>
            <a:endParaRPr b="1">
              <a:solidFill>
                <a:srgbClr val="F2F2F2"/>
              </a:solidFill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4747275" y="3893325"/>
            <a:ext cx="4565400" cy="29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Name : Sang-Won Hong (qpakzk)</a:t>
            </a: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Email : qpakzk@gmail.com</a:t>
            </a: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Tel : 010-8774-7599</a:t>
            </a: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Name : Jae-Chul Shin (JCGOD)</a:t>
            </a: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Email : jcgod413@gmail.com</a:t>
            </a: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Tel : 010-8939-9673</a:t>
            </a:r>
            <a:endParaRPr>
              <a:solidFill>
                <a:srgbClr val="F2F2F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0" y="6516700"/>
            <a:ext cx="91440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A0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hape 246"/>
          <p:cNvCxnSpPr/>
          <p:nvPr/>
        </p:nvCxnSpPr>
        <p:spPr>
          <a:xfrm>
            <a:off x="2026545" y="3359673"/>
            <a:ext cx="5720100" cy="44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7" name="Shape 247"/>
          <p:cNvGrpSpPr/>
          <p:nvPr/>
        </p:nvGrpSpPr>
        <p:grpSpPr>
          <a:xfrm>
            <a:off x="999799" y="2382090"/>
            <a:ext cx="1859475" cy="1799621"/>
            <a:chOff x="3626010" y="2550798"/>
            <a:chExt cx="1018500" cy="991800"/>
          </a:xfrm>
        </p:grpSpPr>
        <p:sp>
          <p:nvSpPr>
            <p:cNvPr id="248" name="Shape 248"/>
            <p:cNvSpPr/>
            <p:nvPr/>
          </p:nvSpPr>
          <p:spPr>
            <a:xfrm>
              <a:off x="3682516" y="2600758"/>
              <a:ext cx="914400" cy="914400"/>
            </a:xfrm>
            <a:prstGeom prst="ellipse">
              <a:avLst/>
            </a:prstGeom>
            <a:solidFill>
              <a:srgbClr val="201A0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626010" y="2550798"/>
              <a:ext cx="1018500" cy="9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2F2F2"/>
                  </a:solidFill>
                </a:rPr>
                <a:t>01.</a:t>
              </a:r>
              <a:endParaRPr sz="1800" b="1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2F2F2"/>
                  </a:solidFill>
                </a:rPr>
                <a:t>Project</a:t>
              </a:r>
              <a:endParaRPr sz="1800" b="1">
                <a:solidFill>
                  <a:srgbClr val="F2F2F2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2F2F2"/>
                  </a:solidFill>
                </a:rPr>
                <a:t>Outline</a:t>
              </a:r>
              <a:endParaRPr sz="1800" b="1">
                <a:solidFill>
                  <a:srgbClr val="F2F2F2"/>
                </a:solidFill>
              </a:endParaRPr>
            </a:p>
          </p:txBody>
        </p:sp>
      </p:grpSp>
      <p:sp>
        <p:nvSpPr>
          <p:cNvPr id="250" name="Shape 250"/>
          <p:cNvSpPr txBox="1"/>
          <p:nvPr/>
        </p:nvSpPr>
        <p:spPr>
          <a:xfrm>
            <a:off x="2397823" y="1331168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Index   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Shape 251"/>
          <p:cNvCxnSpPr/>
          <p:nvPr/>
        </p:nvCxnSpPr>
        <p:spPr>
          <a:xfrm>
            <a:off x="0" y="1340768"/>
            <a:ext cx="9396600" cy="504000"/>
          </a:xfrm>
          <a:prstGeom prst="bentConnector3">
            <a:avLst>
              <a:gd name="adj1" fmla="val 3812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2" name="Shape 252"/>
          <p:cNvGrpSpPr/>
          <p:nvPr/>
        </p:nvGrpSpPr>
        <p:grpSpPr>
          <a:xfrm>
            <a:off x="3751369" y="2411113"/>
            <a:ext cx="1808245" cy="1795059"/>
            <a:chOff x="3626010" y="2550798"/>
            <a:chExt cx="1018500" cy="991800"/>
          </a:xfrm>
        </p:grpSpPr>
        <p:sp>
          <p:nvSpPr>
            <p:cNvPr id="253" name="Shape 253"/>
            <p:cNvSpPr/>
            <p:nvPr/>
          </p:nvSpPr>
          <p:spPr>
            <a:xfrm>
              <a:off x="3682516" y="2600758"/>
              <a:ext cx="914400" cy="914400"/>
            </a:xfrm>
            <a:prstGeom prst="ellipse">
              <a:avLst/>
            </a:prstGeom>
            <a:solidFill>
              <a:srgbClr val="201A0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3626010" y="2550798"/>
              <a:ext cx="1018500" cy="9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2F2F2"/>
                  </a:solidFill>
                </a:rPr>
                <a:t>0</a:t>
              </a:r>
              <a:r>
                <a:rPr lang="en-US" sz="1800" b="1">
                  <a:solidFill>
                    <a:srgbClr val="F2F2F2"/>
                  </a:solidFill>
                </a:rPr>
                <a:t>2</a:t>
              </a:r>
              <a:r>
                <a:rPr lang="en-US" sz="1800" b="1" i="0" u="none" strike="noStrike" cap="none">
                  <a:solidFill>
                    <a:srgbClr val="F2F2F2"/>
                  </a:solidFill>
                </a:rPr>
                <a:t>.</a:t>
              </a:r>
              <a:endParaRPr sz="1800" b="1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2F2F2"/>
                  </a:solidFill>
                </a:rPr>
                <a:t>Motivation</a:t>
              </a:r>
              <a:endParaRPr sz="1800" b="1">
                <a:solidFill>
                  <a:srgbClr val="F2F2F2"/>
                </a:solidFill>
              </a:endParaRPr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6527917" y="2415579"/>
            <a:ext cx="1881882" cy="1786133"/>
            <a:chOff x="3626010" y="2550798"/>
            <a:chExt cx="1018500" cy="991800"/>
          </a:xfrm>
        </p:grpSpPr>
        <p:sp>
          <p:nvSpPr>
            <p:cNvPr id="256" name="Shape 256"/>
            <p:cNvSpPr/>
            <p:nvPr/>
          </p:nvSpPr>
          <p:spPr>
            <a:xfrm>
              <a:off x="3682516" y="2600758"/>
              <a:ext cx="914400" cy="914400"/>
            </a:xfrm>
            <a:prstGeom prst="ellipse">
              <a:avLst/>
            </a:prstGeom>
            <a:solidFill>
              <a:srgbClr val="201A0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3626010" y="2550798"/>
              <a:ext cx="1018500" cy="9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2F2F2"/>
                  </a:solidFill>
                </a:rPr>
                <a:t>0</a:t>
              </a:r>
              <a:r>
                <a:rPr lang="en-US" sz="1800" b="1">
                  <a:solidFill>
                    <a:srgbClr val="F2F2F2"/>
                  </a:solidFill>
                </a:rPr>
                <a:t>3</a:t>
              </a:r>
              <a:r>
                <a:rPr lang="en-US" sz="1800" b="1" i="0" u="none" strike="noStrike" cap="none">
                  <a:solidFill>
                    <a:srgbClr val="F2F2F2"/>
                  </a:solidFill>
                </a:rPr>
                <a:t>.</a:t>
              </a:r>
              <a:endParaRPr sz="18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1">
                  <a:solidFill>
                    <a:srgbClr val="F2F2F2"/>
                  </a:solidFill>
                </a:rPr>
                <a:t>Researching</a:t>
              </a:r>
              <a:endParaRPr sz="1800" b="1" i="0" u="none" strike="noStrike" cap="none">
                <a:solidFill>
                  <a:srgbClr val="F2F2F2"/>
                </a:solidFill>
              </a:endParaRPr>
            </a:p>
          </p:txBody>
        </p:sp>
      </p:grpSp>
      <p:cxnSp>
        <p:nvCxnSpPr>
          <p:cNvPr id="258" name="Shape 258"/>
          <p:cNvCxnSpPr/>
          <p:nvPr/>
        </p:nvCxnSpPr>
        <p:spPr>
          <a:xfrm>
            <a:off x="3047820" y="5341560"/>
            <a:ext cx="3475800" cy="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9" name="Shape 259"/>
          <p:cNvGrpSpPr/>
          <p:nvPr/>
        </p:nvGrpSpPr>
        <p:grpSpPr>
          <a:xfrm>
            <a:off x="2305717" y="4470554"/>
            <a:ext cx="1881882" cy="1786133"/>
            <a:chOff x="3626010" y="2550798"/>
            <a:chExt cx="1018500" cy="991800"/>
          </a:xfrm>
        </p:grpSpPr>
        <p:sp>
          <p:nvSpPr>
            <p:cNvPr id="260" name="Shape 260"/>
            <p:cNvSpPr/>
            <p:nvPr/>
          </p:nvSpPr>
          <p:spPr>
            <a:xfrm>
              <a:off x="3682516" y="2600758"/>
              <a:ext cx="914400" cy="914400"/>
            </a:xfrm>
            <a:prstGeom prst="ellipse">
              <a:avLst/>
            </a:prstGeom>
            <a:solidFill>
              <a:srgbClr val="201A0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626010" y="2550798"/>
              <a:ext cx="1018500" cy="9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2F2F2"/>
                  </a:solidFill>
                </a:rPr>
                <a:t>0</a:t>
              </a:r>
              <a:r>
                <a:rPr lang="en-US" sz="1800" b="1">
                  <a:solidFill>
                    <a:srgbClr val="F2F2F2"/>
                  </a:solidFill>
                </a:rPr>
                <a:t>4</a:t>
              </a:r>
              <a:r>
                <a:rPr lang="en-US" sz="1800" b="1" i="0" u="none" strike="noStrike" cap="none">
                  <a:solidFill>
                    <a:srgbClr val="F2F2F2"/>
                  </a:solidFill>
                </a:rPr>
                <a:t>.</a:t>
              </a:r>
              <a:endParaRPr sz="18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1">
                  <a:solidFill>
                    <a:srgbClr val="F2F2F2"/>
                  </a:solidFill>
                </a:rPr>
                <a:t>Design Structure</a:t>
              </a:r>
              <a:endParaRPr sz="1800" b="1">
                <a:solidFill>
                  <a:srgbClr val="F2F2F2"/>
                </a:solidFill>
              </a:endParaRPr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5134117" y="4470554"/>
            <a:ext cx="1881882" cy="1786133"/>
            <a:chOff x="3626010" y="2550798"/>
            <a:chExt cx="1018500" cy="991800"/>
          </a:xfrm>
        </p:grpSpPr>
        <p:sp>
          <p:nvSpPr>
            <p:cNvPr id="263" name="Shape 263"/>
            <p:cNvSpPr/>
            <p:nvPr/>
          </p:nvSpPr>
          <p:spPr>
            <a:xfrm>
              <a:off x="3682516" y="2600758"/>
              <a:ext cx="914400" cy="914400"/>
            </a:xfrm>
            <a:prstGeom prst="ellipse">
              <a:avLst/>
            </a:prstGeom>
            <a:solidFill>
              <a:srgbClr val="201A0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3626010" y="2550798"/>
              <a:ext cx="1018500" cy="9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2F2F2"/>
                  </a:solidFill>
                </a:rPr>
                <a:t>0</a:t>
              </a:r>
              <a:r>
                <a:rPr lang="en-US" sz="1800" b="1">
                  <a:solidFill>
                    <a:srgbClr val="F2F2F2"/>
                  </a:solidFill>
                </a:rPr>
                <a:t>5</a:t>
              </a:r>
              <a:r>
                <a:rPr lang="en-US" sz="1800" b="1" i="0" u="none" strike="noStrike" cap="none">
                  <a:solidFill>
                    <a:srgbClr val="F2F2F2"/>
                  </a:solidFill>
                </a:rPr>
                <a:t>.</a:t>
              </a:r>
              <a:endParaRPr sz="1800" b="1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2F2F2"/>
                  </a:solidFill>
                </a:rPr>
                <a:t>Expectation</a:t>
              </a:r>
              <a:endParaRPr sz="1800" b="1">
                <a:solidFill>
                  <a:srgbClr val="F2F2F2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2F2F2"/>
                  </a:solidFill>
                </a:rPr>
                <a:t>&amp;</a:t>
              </a:r>
              <a:endParaRPr sz="1800" b="1">
                <a:solidFill>
                  <a:srgbClr val="F2F2F2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2F2F2"/>
                  </a:solidFill>
                </a:rPr>
                <a:t>Conclusion</a:t>
              </a:r>
              <a:endParaRPr sz="1800" b="1">
                <a:solidFill>
                  <a:srgbClr val="F2F2F2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A02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4477274" y="2848475"/>
            <a:ext cx="3411600" cy="576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3DD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Shape 270"/>
          <p:cNvCxnSpPr/>
          <p:nvPr/>
        </p:nvCxnSpPr>
        <p:spPr>
          <a:xfrm>
            <a:off x="0" y="2852936"/>
            <a:ext cx="9144000" cy="576000"/>
          </a:xfrm>
          <a:prstGeom prst="bentConnector3">
            <a:avLst>
              <a:gd name="adj1" fmla="val 4898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Shape 271"/>
          <p:cNvSpPr/>
          <p:nvPr/>
        </p:nvSpPr>
        <p:spPr>
          <a:xfrm>
            <a:off x="4666976" y="2879325"/>
            <a:ext cx="318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 b="1"/>
              <a:t>Project Outline</a:t>
            </a:r>
            <a:endParaRPr sz="2800"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75" y="2051275"/>
            <a:ext cx="2736300" cy="30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675368" y="256414"/>
            <a:ext cx="3240300" cy="576000"/>
          </a:xfrm>
          <a:prstGeom prst="round1Rect">
            <a:avLst>
              <a:gd name="adj" fmla="val 16667"/>
            </a:avLst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Shape 278"/>
          <p:cNvCxnSpPr/>
          <p:nvPr/>
        </p:nvCxnSpPr>
        <p:spPr>
          <a:xfrm>
            <a:off x="0" y="260648"/>
            <a:ext cx="9144000" cy="576000"/>
          </a:xfrm>
          <a:prstGeom prst="bentConnector3">
            <a:avLst>
              <a:gd name="adj1" fmla="val 7361"/>
            </a:avLst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Shape 279"/>
          <p:cNvSpPr txBox="1"/>
          <p:nvPr/>
        </p:nvSpPr>
        <p:spPr>
          <a:xfrm>
            <a:off x="912292" y="298748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Project Outline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-38100" y="313492"/>
            <a:ext cx="80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>
                <a:solidFill>
                  <a:srgbClr val="201A02"/>
                </a:solidFill>
              </a:rPr>
              <a:t>1</a:t>
            </a: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137600" y="1909402"/>
            <a:ext cx="2893800" cy="4775700"/>
          </a:xfrm>
          <a:prstGeom prst="rect">
            <a:avLst/>
          </a:prstGeom>
          <a:noFill/>
          <a:ln w="9525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37599" y="1556800"/>
            <a:ext cx="2893800" cy="378000"/>
          </a:xfrm>
          <a:prstGeom prst="rect">
            <a:avLst/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51475" y="1574600"/>
            <a:ext cx="28938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</a:rPr>
              <a:t>Modularization</a:t>
            </a:r>
            <a:endParaRPr sz="18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128475" y="5059950"/>
            <a:ext cx="28938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Blockchain Core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Function Modularization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3133875" y="1918402"/>
            <a:ext cx="2893800" cy="4757700"/>
          </a:xfrm>
          <a:prstGeom prst="rect">
            <a:avLst/>
          </a:prstGeom>
          <a:noFill/>
          <a:ln w="9525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3122374" y="1574600"/>
            <a:ext cx="2893800" cy="378000"/>
          </a:xfrm>
          <a:prstGeom prst="rect">
            <a:avLst/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3266383" y="1592403"/>
            <a:ext cx="26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C000"/>
                </a:solidFill>
              </a:rPr>
              <a:t>Open Source</a:t>
            </a:r>
            <a:endParaRPr sz="17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3088425" y="5073150"/>
            <a:ext cx="29847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Deploying Open Source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For Blockchain Core Developer</a:t>
            </a:r>
            <a:br>
              <a:rPr lang="en-US" b="1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And Getting Some Contribution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825" y="2051275"/>
            <a:ext cx="2679900" cy="30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6116275" y="1927202"/>
            <a:ext cx="2893800" cy="4757700"/>
          </a:xfrm>
          <a:prstGeom prst="rect">
            <a:avLst/>
          </a:prstGeom>
          <a:noFill/>
          <a:ln w="9525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6116274" y="1574600"/>
            <a:ext cx="2893800" cy="378000"/>
          </a:xfrm>
          <a:prstGeom prst="rect">
            <a:avLst/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952150" y="1578950"/>
            <a:ext cx="324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C000"/>
                </a:solidFill>
              </a:rPr>
              <a:t>Lightweight Source Code</a:t>
            </a:r>
            <a:endParaRPr sz="16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125400" y="5145800"/>
            <a:ext cx="2893800" cy="15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Develop Lightweight Blockchain Core 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475" y="2209246"/>
            <a:ext cx="2679900" cy="26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A02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4477274" y="2848475"/>
            <a:ext cx="3411600" cy="576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3DD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Shape 300"/>
          <p:cNvCxnSpPr/>
          <p:nvPr/>
        </p:nvCxnSpPr>
        <p:spPr>
          <a:xfrm>
            <a:off x="0" y="2852936"/>
            <a:ext cx="9144000" cy="576000"/>
          </a:xfrm>
          <a:prstGeom prst="bentConnector3">
            <a:avLst>
              <a:gd name="adj1" fmla="val 4898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" name="Shape 301"/>
          <p:cNvSpPr/>
          <p:nvPr/>
        </p:nvSpPr>
        <p:spPr>
          <a:xfrm>
            <a:off x="4362176" y="2879325"/>
            <a:ext cx="318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02. Motivation</a:t>
            </a:r>
            <a:endParaRPr sz="2800"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675375" y="256425"/>
            <a:ext cx="5838900" cy="576000"/>
          </a:xfrm>
          <a:prstGeom prst="round1Rect">
            <a:avLst>
              <a:gd name="adj" fmla="val 16667"/>
            </a:avLst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0" y="260648"/>
            <a:ext cx="9144000" cy="576000"/>
          </a:xfrm>
          <a:prstGeom prst="bentConnector3">
            <a:avLst>
              <a:gd name="adj1" fmla="val 7361"/>
            </a:avLst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Shape 309"/>
          <p:cNvSpPr txBox="1"/>
          <p:nvPr/>
        </p:nvSpPr>
        <p:spPr>
          <a:xfrm>
            <a:off x="759900" y="298750"/>
            <a:ext cx="543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Problems in existing Project</a:t>
            </a:r>
            <a:endParaRPr sz="24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-38100" y="313492"/>
            <a:ext cx="80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>
                <a:solidFill>
                  <a:srgbClr val="201A02"/>
                </a:solidFill>
              </a:rPr>
              <a:t>2</a:t>
            </a: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311" name="Shape 311"/>
          <p:cNvCxnSpPr/>
          <p:nvPr/>
        </p:nvCxnSpPr>
        <p:spPr>
          <a:xfrm>
            <a:off x="0" y="6453336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Shape 312"/>
          <p:cNvSpPr/>
          <p:nvPr/>
        </p:nvSpPr>
        <p:spPr>
          <a:xfrm>
            <a:off x="899592" y="1700808"/>
            <a:ext cx="2160300" cy="1152000"/>
          </a:xfrm>
          <a:prstGeom prst="homePlate">
            <a:avLst>
              <a:gd name="adj" fmla="val 50000"/>
            </a:avLst>
          </a:prstGeom>
          <a:noFill/>
          <a:ln w="19050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2699792" y="1700808"/>
            <a:ext cx="5688600" cy="11520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899592" y="3052530"/>
            <a:ext cx="2160300" cy="1152000"/>
          </a:xfrm>
          <a:prstGeom prst="homePlate">
            <a:avLst>
              <a:gd name="adj" fmla="val 50000"/>
            </a:avLst>
          </a:prstGeom>
          <a:noFill/>
          <a:ln w="19050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2699792" y="3052530"/>
            <a:ext cx="5688600" cy="11520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899592" y="4404252"/>
            <a:ext cx="2160300" cy="1152000"/>
          </a:xfrm>
          <a:prstGeom prst="homePlate">
            <a:avLst>
              <a:gd name="adj" fmla="val 50000"/>
            </a:avLst>
          </a:prstGeom>
          <a:noFill/>
          <a:ln w="19050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699792" y="4404252"/>
            <a:ext cx="5688600" cy="11520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887500" y="1700800"/>
            <a:ext cx="17580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72123"/>
                </a:solidFill>
              </a:rPr>
              <a:t>Too Heavy</a:t>
            </a:r>
            <a:endParaRPr sz="1800" b="1">
              <a:solidFill>
                <a:srgbClr val="272123"/>
              </a:solidFill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887500" y="3083725"/>
            <a:ext cx="17580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72123"/>
                </a:solidFill>
              </a:rPr>
              <a:t>Small Community</a:t>
            </a:r>
            <a:endParaRPr sz="1800" b="1"/>
          </a:p>
        </p:txBody>
      </p:sp>
      <p:sp>
        <p:nvSpPr>
          <p:cNvPr id="320" name="Shape 320"/>
          <p:cNvSpPr txBox="1"/>
          <p:nvPr/>
        </p:nvSpPr>
        <p:spPr>
          <a:xfrm>
            <a:off x="941800" y="4398250"/>
            <a:ext cx="16494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72123"/>
                </a:solidFill>
              </a:rPr>
              <a:t>Inflexible</a:t>
            </a:r>
            <a:endParaRPr sz="1800" b="1">
              <a:solidFill>
                <a:srgbClr val="272123"/>
              </a:solidFill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3323700" y="1700725"/>
            <a:ext cx="46149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72123"/>
                </a:solidFill>
              </a:rPr>
              <a:t>Blockchain Core’s Code is Too heavy to handling</a:t>
            </a:r>
            <a:endParaRPr b="1">
              <a:solidFill>
                <a:srgbClr val="27212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72123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72123"/>
                </a:solidFill>
              </a:rPr>
              <a:t>Bitcoin Core : Approximately </a:t>
            </a:r>
            <a:r>
              <a:rPr lang="en-US" b="1" i="1">
                <a:solidFill>
                  <a:srgbClr val="FF0000"/>
                </a:solidFill>
              </a:rPr>
              <a:t>100K</a:t>
            </a:r>
            <a:r>
              <a:rPr lang="en-US" b="1">
                <a:solidFill>
                  <a:srgbClr val="272123"/>
                </a:solidFill>
              </a:rPr>
              <a:t> Lines!</a:t>
            </a:r>
            <a:br>
              <a:rPr lang="en-US" b="1">
                <a:solidFill>
                  <a:srgbClr val="272123"/>
                </a:solidFill>
              </a:rPr>
            </a:br>
            <a:r>
              <a:rPr lang="en-US" b="1">
                <a:solidFill>
                  <a:srgbClr val="272123"/>
                </a:solidFill>
              </a:rPr>
              <a:t>Bytecoin Previous Version : </a:t>
            </a:r>
            <a:r>
              <a:rPr lang="en-US" b="1" i="1">
                <a:solidFill>
                  <a:srgbClr val="FF0000"/>
                </a:solidFill>
              </a:rPr>
              <a:t>600K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272123"/>
                </a:solidFill>
              </a:rPr>
              <a:t>Lines!</a:t>
            </a:r>
            <a:endParaRPr b="1">
              <a:solidFill>
                <a:srgbClr val="272123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72123"/>
                </a:solidFill>
              </a:rPr>
              <a:t>So, We have to Develop lightweight blockchain.</a:t>
            </a:r>
            <a:endParaRPr b="1">
              <a:solidFill>
                <a:srgbClr val="272123"/>
              </a:solidFill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3118975" y="3177200"/>
            <a:ext cx="4903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72123"/>
                </a:solidFill>
              </a:rPr>
              <a:t>Blockchain Core is very difficult and complex, And</a:t>
            </a:r>
            <a:endParaRPr b="1">
              <a:solidFill>
                <a:srgbClr val="272123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72123"/>
                </a:solidFill>
              </a:rPr>
              <a:t>There is no framework for Start-Level Core Developer.</a:t>
            </a:r>
            <a:br>
              <a:rPr lang="en-US" b="1">
                <a:solidFill>
                  <a:srgbClr val="272123"/>
                </a:solidFill>
              </a:rPr>
            </a:br>
            <a:r>
              <a:rPr lang="en-US" b="1">
                <a:solidFill>
                  <a:srgbClr val="272123"/>
                </a:solidFill>
              </a:rPr>
              <a:t>So, we want to make Blockchain core framework such as Start-Kit.</a:t>
            </a:r>
            <a:endParaRPr b="1">
              <a:solidFill>
                <a:srgbClr val="272123"/>
              </a:solidFill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3262975" y="4391525"/>
            <a:ext cx="45564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72123"/>
                </a:solidFill>
              </a:rPr>
              <a:t>Most Blockchain Project is very inflexible.</a:t>
            </a:r>
            <a:br>
              <a:rPr lang="en-US" b="1">
                <a:solidFill>
                  <a:srgbClr val="272123"/>
                </a:solidFill>
              </a:rPr>
            </a:br>
            <a:r>
              <a:rPr lang="en-US" b="1">
                <a:solidFill>
                  <a:srgbClr val="272123"/>
                </a:solidFill>
              </a:rPr>
              <a:t>Changing Consensus or Protocol is very hard because of Inflexible of Architecture</a:t>
            </a:r>
            <a:endParaRPr b="1">
              <a:solidFill>
                <a:srgbClr val="27212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A0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4477274" y="2848475"/>
            <a:ext cx="3411600" cy="576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3DD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Shape 329"/>
          <p:cNvCxnSpPr/>
          <p:nvPr/>
        </p:nvCxnSpPr>
        <p:spPr>
          <a:xfrm>
            <a:off x="0" y="2852936"/>
            <a:ext cx="9144000" cy="576000"/>
          </a:xfrm>
          <a:prstGeom prst="bentConnector3">
            <a:avLst>
              <a:gd name="adj1" fmla="val 4898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Shape 330"/>
          <p:cNvSpPr/>
          <p:nvPr/>
        </p:nvSpPr>
        <p:spPr>
          <a:xfrm>
            <a:off x="4362176" y="2879325"/>
            <a:ext cx="318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03. Researching</a:t>
            </a:r>
            <a:endParaRPr sz="2800"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390806" y="1649002"/>
            <a:ext cx="3960000" cy="4775700"/>
          </a:xfrm>
          <a:prstGeom prst="rect">
            <a:avLst/>
          </a:prstGeom>
          <a:noFill/>
          <a:ln w="9525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675368" y="256414"/>
            <a:ext cx="3240300" cy="576000"/>
          </a:xfrm>
          <a:prstGeom prst="round1Rect">
            <a:avLst>
              <a:gd name="adj" fmla="val 16667"/>
            </a:avLst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Shape 337"/>
          <p:cNvCxnSpPr/>
          <p:nvPr/>
        </p:nvCxnSpPr>
        <p:spPr>
          <a:xfrm>
            <a:off x="0" y="260648"/>
            <a:ext cx="9144000" cy="576000"/>
          </a:xfrm>
          <a:prstGeom prst="bentConnector3">
            <a:avLst>
              <a:gd name="adj1" fmla="val 7361"/>
            </a:avLst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8" name="Shape 338"/>
          <p:cNvSpPr txBox="1"/>
          <p:nvPr/>
        </p:nvSpPr>
        <p:spPr>
          <a:xfrm>
            <a:off x="912292" y="298748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Researching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-38100" y="313492"/>
            <a:ext cx="80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>
                <a:solidFill>
                  <a:srgbClr val="201A02"/>
                </a:solidFill>
              </a:rPr>
              <a:t>3</a:t>
            </a: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90655" y="1296400"/>
            <a:ext cx="3960000" cy="378000"/>
          </a:xfrm>
          <a:prstGeom prst="rect">
            <a:avLst/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377988" y="4992650"/>
            <a:ext cx="39600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Bitcoin is the first Blockchain based Cryptocurrency, and it is open source.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It is difficult to modify flexibly as constant and variable are dependent by coin. Also, It is difficult to analyze source code because of poor modularization.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409642" y="1314200"/>
            <a:ext cx="39600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</a:rPr>
              <a:t>Bitcoin</a:t>
            </a:r>
            <a:endParaRPr sz="18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4687498" y="1640202"/>
            <a:ext cx="4114200" cy="4757700"/>
          </a:xfrm>
          <a:prstGeom prst="rect">
            <a:avLst/>
          </a:prstGeom>
          <a:noFill/>
          <a:ln w="9525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4671148" y="1296400"/>
            <a:ext cx="4114200" cy="378000"/>
          </a:xfrm>
          <a:prstGeom prst="rect">
            <a:avLst/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4875879" y="1314203"/>
            <a:ext cx="381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C000"/>
                </a:solidFill>
              </a:rPr>
              <a:t>Litecoin</a:t>
            </a:r>
            <a:endParaRPr sz="17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4509925" y="4992650"/>
            <a:ext cx="4344600" cy="1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Litecoin is relatively easy to modify the blockchain property such as maximum amount of coin, hashing method, block size, and block creating time by removing restriction of modification in Bitcoin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380" y="1867075"/>
            <a:ext cx="3008550" cy="30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980" y="1867080"/>
            <a:ext cx="3008550" cy="30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390806" y="1649002"/>
            <a:ext cx="3960000" cy="4775700"/>
          </a:xfrm>
          <a:prstGeom prst="rect">
            <a:avLst/>
          </a:prstGeom>
          <a:noFill/>
          <a:ln w="9525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675368" y="256414"/>
            <a:ext cx="3240300" cy="576000"/>
          </a:xfrm>
          <a:prstGeom prst="round1Rect">
            <a:avLst>
              <a:gd name="adj" fmla="val 16667"/>
            </a:avLst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Shape 355"/>
          <p:cNvCxnSpPr/>
          <p:nvPr/>
        </p:nvCxnSpPr>
        <p:spPr>
          <a:xfrm>
            <a:off x="0" y="260648"/>
            <a:ext cx="9144000" cy="576000"/>
          </a:xfrm>
          <a:prstGeom prst="bentConnector3">
            <a:avLst>
              <a:gd name="adj1" fmla="val 7361"/>
            </a:avLst>
          </a:prstGeom>
          <a:noFill/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" name="Shape 356"/>
          <p:cNvSpPr txBox="1"/>
          <p:nvPr/>
        </p:nvSpPr>
        <p:spPr>
          <a:xfrm>
            <a:off x="912292" y="298748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Researching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-38100" y="313492"/>
            <a:ext cx="80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>
                <a:solidFill>
                  <a:srgbClr val="201A02"/>
                </a:solidFill>
              </a:rPr>
              <a:t>3</a:t>
            </a:r>
            <a:r>
              <a:rPr lang="en-US" sz="2800" b="1">
                <a:solidFill>
                  <a:srgbClr val="201A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390655" y="1296400"/>
            <a:ext cx="3960000" cy="378000"/>
          </a:xfrm>
          <a:prstGeom prst="rect">
            <a:avLst/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409642" y="1314200"/>
            <a:ext cx="39600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</a:rPr>
              <a:t>Peercoin</a:t>
            </a:r>
            <a:endParaRPr sz="18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4687498" y="1640202"/>
            <a:ext cx="4114200" cy="4757700"/>
          </a:xfrm>
          <a:prstGeom prst="rect">
            <a:avLst/>
          </a:prstGeom>
          <a:noFill/>
          <a:ln w="9525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4671148" y="1296400"/>
            <a:ext cx="4114200" cy="378000"/>
          </a:xfrm>
          <a:prstGeom prst="rect">
            <a:avLst/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4875879" y="1314203"/>
            <a:ext cx="381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C000"/>
                </a:solidFill>
              </a:rPr>
              <a:t>Bytecoin</a:t>
            </a:r>
            <a:endParaRPr sz="17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4622704" y="4909900"/>
            <a:ext cx="4243500" cy="15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Bytecoin is the first independent Blockchain to have nothing to do with the Bitcoin.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Created with its own Blockchain Core technology called Cryptonote, It is relatively easy to modify the value of the Blockchain Properties, but the source code extensive and poorly modular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54" y="1817804"/>
            <a:ext cx="2990750" cy="29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651" y="1817801"/>
            <a:ext cx="2990750" cy="29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377959" y="5152975"/>
            <a:ext cx="39600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324494" y="4813350"/>
            <a:ext cx="4075200" cy="1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Peercoin is based on Bitcoin and changed Proof-of-Work(POW), which is a consensus algorithm to Proof-of-Stake(POS)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Existing code and new Peercoin codes are mixed in a disorderly. so, It is still lacking in flexibility and modularization to using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화면 슬라이드 쇼(4:3)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Open Sans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</cp:revision>
  <dcterms:modified xsi:type="dcterms:W3CDTF">2018-05-23T08:42:10Z</dcterms:modified>
</cp:coreProperties>
</file>