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8" r:id="rId3"/>
    <p:sldId id="291" r:id="rId4"/>
    <p:sldId id="286" r:id="rId5"/>
    <p:sldId id="289" r:id="rId6"/>
    <p:sldId id="290" r:id="rId7"/>
    <p:sldId id="287" r:id="rId8"/>
    <p:sldId id="262" r:id="rId9"/>
    <p:sldId id="279" r:id="rId10"/>
    <p:sldId id="281" r:id="rId11"/>
    <p:sldId id="282" r:id="rId12"/>
    <p:sldId id="276" r:id="rId13"/>
    <p:sldId id="275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CryptoUSF/CS486/blob/master/code/cipher.p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books/1996%20-%20Handbook%20of%20Applied%20Crypto.pdf" TargetMode="External"/><Relationship Id="rId4" Type="http://schemas.openxmlformats.org/officeDocument/2006/relationships/hyperlink" Target="https://github.com/CryptoUSF/CS486/blob/master/code/prim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4" Type="http://schemas.openxmlformats.org/officeDocument/2006/relationships/hyperlink" Target="https://github.com/parrt/cs652/blob/master/lectures/functional-python.md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s://cseweb.ucsd.edu/~mihir/cse107/index.html" TargetMode="External"/><Relationship Id="rId5" Type="http://schemas.openxmlformats.org/officeDocument/2006/relationships/hyperlink" Target="https://rwc.iacr.org/2017/program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ata_Encryption_Standar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code/cipher.py" TargetMode="External"/><Relationship Id="rId4" Type="http://schemas.openxmlformats.org/officeDocument/2006/relationships/hyperlink" Target="https://github.com/jameslyons/pycipher/tree/master/pycip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September </a:t>
            </a:r>
            <a:r>
              <a:rPr lang="en-US" dirty="0" smtClean="0">
                <a:solidFill>
                  <a:srgbClr val="FFFFFF"/>
                </a:solidFill>
              </a:rPr>
              <a:t>11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	  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Cryptanalytic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HW2</a:t>
            </a:r>
            <a:endParaRPr lang="en-US" sz="2600" dirty="0"/>
          </a:p>
          <a:p>
            <a:r>
              <a:rPr lang="en-US" sz="2600" dirty="0" smtClean="0"/>
              <a:t>Write </a:t>
            </a:r>
            <a:r>
              <a:rPr lang="en-US" sz="2600" dirty="0"/>
              <a:t>a </a:t>
            </a:r>
            <a:r>
              <a:rPr lang="en-US" sz="2600" dirty="0" smtClean="0"/>
              <a:t>cryptanalytic </a:t>
            </a:r>
            <a:r>
              <a:rPr lang="en-US" sz="2600" dirty="0"/>
              <a:t>toolkit in Python to analyze the statistical properties of files.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frequency distribution of </a:t>
            </a:r>
            <a:r>
              <a:rPr lang="en-US" sz="2000" dirty="0" smtClean="0"/>
              <a:t>characters </a:t>
            </a:r>
            <a:r>
              <a:rPr lang="en-US" sz="2000" dirty="0"/>
              <a:t>in an arbitrary string. Print out the Monogram distribution of the characters.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Bigram, Trigram or higher distribution of symbols in a file.</a:t>
            </a:r>
          </a:p>
          <a:p>
            <a:pPr marL="457200" lvl="1" indent="0"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1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HW3</a:t>
            </a:r>
          </a:p>
          <a:p>
            <a:r>
              <a:rPr lang="en-US" sz="2400" dirty="0" smtClean="0"/>
              <a:t>Review section 4.2 of the “Handbook of Applied Cryptography” [</a:t>
            </a:r>
            <a:r>
              <a:rPr lang="en-US" sz="2400" dirty="0" smtClean="0">
                <a:hlinkClick r:id="rId3"/>
              </a:rPr>
              <a:t>HAC</a:t>
            </a:r>
            <a:r>
              <a:rPr lang="en-US" sz="2400" dirty="0" smtClean="0"/>
              <a:t>]. Closely read section 4.2.3 (Rabin-Miller)</a:t>
            </a:r>
          </a:p>
          <a:p>
            <a:r>
              <a:rPr lang="en-US" sz="2400" dirty="0" smtClean="0"/>
              <a:t>Complete the ‘</a:t>
            </a:r>
            <a:r>
              <a:rPr lang="en-US" sz="2400" dirty="0" err="1" smtClean="0"/>
              <a:t>is_prime</a:t>
            </a:r>
            <a:r>
              <a:rPr lang="en-US" sz="2400" dirty="0" smtClean="0"/>
              <a:t>’ routine in: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>
                <a:hlinkClick r:id="rId4"/>
              </a:rPr>
              <a:t>https://github.com/CryptoUSF/CS486/blob/master/code/</a:t>
            </a:r>
            <a:r>
              <a:rPr lang="en-US" sz="2400" dirty="0" smtClean="0">
                <a:hlinkClick r:id="rId4"/>
              </a:rPr>
              <a:t>prime.py</a:t>
            </a:r>
            <a:endParaRPr lang="en-US" sz="2400" dirty="0"/>
          </a:p>
          <a:p>
            <a:r>
              <a:rPr lang="en-US" sz="2400" dirty="0" smtClean="0"/>
              <a:t>Your goal is to understand the nature of generating ‘good’ prime numbers. You should understand the implications of the selection of the number of iterations of the Rabin-Miller algorithm. This is a useful routine that you should write to a ‘production grade’. Look at other references and worked code example for the best way to select the number and value of the witness numbers.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2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also be able to simply install many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Python Documentation</a:t>
            </a:r>
            <a:r>
              <a:rPr lang="en-US" sz="2400" dirty="0" smtClean="0"/>
              <a:t> (Python Web Site)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Transforming Code into Beautiful, Idiomatic Python</a:t>
            </a:r>
            <a:r>
              <a:rPr lang="en-US" sz="2400" dirty="0" smtClean="0"/>
              <a:t> (video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hlinkClick r:id="rId4"/>
              </a:rPr>
              <a:t>Functional programming in Python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Look at repositories for Python crypto implementations and read the code.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2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Cryptography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https://cseweb.ucsd.edu/~mihir/cse107/</a:t>
            </a:r>
            <a:r>
              <a:rPr lang="en-US" sz="2400" dirty="0" smtClean="0">
                <a:hlinkClick r:id="rId4"/>
              </a:rPr>
              <a:t>index.html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Conferences:</a:t>
            </a:r>
          </a:p>
          <a:p>
            <a:r>
              <a:rPr lang="en-US" sz="2400" dirty="0">
                <a:hlinkClick r:id="rId5"/>
              </a:rPr>
              <a:t>Real World Cryptography</a:t>
            </a: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September 11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Logistics</a:t>
            </a:r>
            <a:endParaRPr lang="en-US" sz="2000" dirty="0" smtClean="0"/>
          </a:p>
          <a:p>
            <a:r>
              <a:rPr lang="en-US" sz="2400" dirty="0" smtClean="0"/>
              <a:t>HW3 - Number Theory and Prime Numbers</a:t>
            </a:r>
          </a:p>
          <a:p>
            <a:r>
              <a:rPr lang="en-US" sz="2400" dirty="0" smtClean="0"/>
              <a:t>Reading for Wednesday September 13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[HAC] Chapter 7, Block Ciphers and others ...</a:t>
            </a:r>
          </a:p>
          <a:p>
            <a:r>
              <a:rPr lang="en-US" sz="2400" dirty="0" smtClean="0"/>
              <a:t>Block Ciphers</a:t>
            </a:r>
          </a:p>
          <a:p>
            <a:r>
              <a:rPr lang="en-US" sz="2400" dirty="0" smtClean="0"/>
              <a:t>RSA</a:t>
            </a:r>
          </a:p>
          <a:p>
            <a:r>
              <a:rPr lang="en-US" sz="2400" dirty="0" smtClean="0"/>
              <a:t>Analysis Tools on Raspberry Pi</a:t>
            </a:r>
          </a:p>
          <a:p>
            <a:r>
              <a:rPr lang="en-US" sz="2400" dirty="0" smtClean="0"/>
              <a:t>Scheduling project discussions.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One-time Pads</a:t>
            </a:r>
          </a:p>
          <a:p>
            <a:r>
              <a:rPr lang="en-US" dirty="0" smtClean="0"/>
              <a:t>Stream Ciphers </a:t>
            </a:r>
          </a:p>
          <a:p>
            <a:r>
              <a:rPr lang="en-US" dirty="0" smtClean="0"/>
              <a:t>Block Ciphers</a:t>
            </a:r>
          </a:p>
          <a:p>
            <a:r>
              <a:rPr lang="en-US" dirty="0" smtClean="0"/>
              <a:t>Block Cipher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8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1977 </a:t>
            </a:r>
            <a:r>
              <a:rPr lang="mr-IN" dirty="0" smtClean="0"/>
              <a:t>–</a:t>
            </a:r>
            <a:r>
              <a:rPr lang="en-US" dirty="0" smtClean="0"/>
              <a:t> The Data Encryption Standard (</a:t>
            </a:r>
            <a:r>
              <a:rPr lang="en-US" dirty="0" smtClean="0">
                <a:hlinkClick r:id="rId2"/>
              </a:rPr>
              <a:t>DES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Feistel</a:t>
            </a:r>
            <a:r>
              <a:rPr lang="en-US" dirty="0" smtClean="0"/>
              <a:t> structure, 1998 </a:t>
            </a:r>
            <a:r>
              <a:rPr lang="mr-IN" dirty="0" smtClean="0"/>
              <a:t>–</a:t>
            </a:r>
            <a:r>
              <a:rPr lang="en-US" dirty="0" smtClean="0"/>
              <a:t> Deep crack</a:t>
            </a:r>
          </a:p>
          <a:p>
            <a:pPr marL="0" indent="0">
              <a:buNone/>
            </a:pPr>
            <a:r>
              <a:rPr lang="en-US" dirty="0" smtClean="0"/>
              <a:t>Others </a:t>
            </a:r>
            <a:r>
              <a:rPr lang="mr-IN" dirty="0" smtClean="0"/>
              <a:t>–</a:t>
            </a:r>
            <a:r>
              <a:rPr lang="en-US" dirty="0" smtClean="0"/>
              <a:t> IDEA, RC5, GOST, AES</a:t>
            </a:r>
          </a:p>
          <a:p>
            <a:pPr marL="0" indent="0">
              <a:buNone/>
            </a:pPr>
            <a:r>
              <a:rPr lang="en-US" dirty="0" smtClean="0"/>
              <a:t>2001 </a:t>
            </a:r>
            <a:r>
              <a:rPr lang="mr-IN" dirty="0" smtClean="0"/>
              <a:t>–</a:t>
            </a:r>
            <a:r>
              <a:rPr lang="en-US" dirty="0" smtClean="0"/>
              <a:t> Advanced Encryption Standard </a:t>
            </a:r>
          </a:p>
          <a:p>
            <a:pPr marL="800100" lvl="2" indent="0">
              <a:buNone/>
            </a:pPr>
            <a:r>
              <a:rPr lang="en-US" dirty="0" smtClean="0"/>
              <a:t>after 5 years of competitive standardization process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9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441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ECB </a:t>
            </a:r>
            <a:r>
              <a:rPr lang="mr-IN" sz="2800" dirty="0" smtClean="0"/>
              <a:t>–</a:t>
            </a:r>
            <a:r>
              <a:rPr lang="en-US" sz="2800" dirty="0" smtClean="0"/>
              <a:t> Electronic Code Book</a:t>
            </a:r>
          </a:p>
          <a:p>
            <a:pPr marL="0" indent="0">
              <a:buNone/>
            </a:pPr>
            <a:r>
              <a:rPr lang="en-US" sz="2800" dirty="0" smtClean="0"/>
              <a:t>CBC </a:t>
            </a:r>
            <a:r>
              <a:rPr lang="mr-IN" sz="2800" dirty="0" smtClean="0"/>
              <a:t>–</a:t>
            </a:r>
            <a:r>
              <a:rPr lang="en-US" sz="2800" dirty="0" smtClean="0"/>
              <a:t> Cipher Block Chaining</a:t>
            </a:r>
          </a:p>
          <a:p>
            <a:pPr marL="0" indent="0">
              <a:buNone/>
            </a:pPr>
            <a:r>
              <a:rPr lang="en-US" sz="2800" dirty="0" smtClean="0"/>
              <a:t>PCBC </a:t>
            </a:r>
            <a:r>
              <a:rPr lang="mr-IN" sz="2800" dirty="0" smtClean="0"/>
              <a:t>–</a:t>
            </a:r>
            <a:r>
              <a:rPr lang="en-US" sz="2800" dirty="0" smtClean="0"/>
              <a:t> Propagating Cipher Block Chaining </a:t>
            </a:r>
          </a:p>
          <a:p>
            <a:pPr marL="0" indent="0">
              <a:buNone/>
            </a:pPr>
            <a:r>
              <a:rPr lang="en-US" sz="2800" dirty="0" smtClean="0"/>
              <a:t>CFB </a:t>
            </a:r>
            <a:r>
              <a:rPr lang="mr-IN" sz="2800" dirty="0" smtClean="0"/>
              <a:t>–</a:t>
            </a:r>
            <a:r>
              <a:rPr lang="en-US" sz="2800" dirty="0" smtClean="0"/>
              <a:t> Cipher Feedback</a:t>
            </a:r>
          </a:p>
          <a:p>
            <a:pPr marL="0" indent="0">
              <a:buNone/>
            </a:pPr>
            <a:r>
              <a:rPr lang="en-US" sz="2800" dirty="0" smtClean="0"/>
              <a:t>OFB </a:t>
            </a:r>
            <a:r>
              <a:rPr lang="mr-IN" sz="2800" dirty="0" smtClean="0"/>
              <a:t>–</a:t>
            </a:r>
            <a:r>
              <a:rPr lang="en-US" sz="2800" dirty="0" smtClean="0"/>
              <a:t> Output Feedback</a:t>
            </a:r>
          </a:p>
          <a:p>
            <a:pPr marL="0" indent="0">
              <a:buNone/>
            </a:pPr>
            <a:r>
              <a:rPr lang="en-US" sz="2800" dirty="0" smtClean="0"/>
              <a:t>CTR </a:t>
            </a:r>
            <a:r>
              <a:rPr lang="mr-IN" sz="2800" dirty="0" smtClean="0"/>
              <a:t>–</a:t>
            </a:r>
            <a:r>
              <a:rPr lang="en-US" sz="2800" dirty="0" smtClean="0"/>
              <a:t> Counter</a:t>
            </a:r>
          </a:p>
          <a:p>
            <a:pPr marL="0" indent="0">
              <a:buNone/>
            </a:pPr>
            <a:r>
              <a:rPr lang="en-US" sz="2800" dirty="0" smtClean="0"/>
              <a:t>SIV </a:t>
            </a:r>
            <a:r>
              <a:rPr lang="mr-IN" sz="2800" dirty="0" smtClean="0"/>
              <a:t>–</a:t>
            </a:r>
            <a:r>
              <a:rPr lang="en-US" sz="2800" dirty="0" smtClean="0"/>
              <a:t> Synthetic initialization Vector</a:t>
            </a:r>
          </a:p>
          <a:p>
            <a:pPr marL="0" indent="0">
              <a:buNone/>
            </a:pPr>
            <a:r>
              <a:rPr lang="en-US" sz="2800" dirty="0" smtClean="0"/>
              <a:t>AEAD </a:t>
            </a:r>
            <a:r>
              <a:rPr lang="mr-IN" sz="2800" dirty="0" smtClean="0"/>
              <a:t>–</a:t>
            </a:r>
            <a:r>
              <a:rPr lang="en-US" sz="2800" dirty="0" smtClean="0"/>
              <a:t> Authenticated Encryption with Associated Data</a:t>
            </a:r>
          </a:p>
          <a:p>
            <a:pPr marL="0" indent="0">
              <a:buNone/>
            </a:pPr>
            <a:r>
              <a:rPr lang="en-US" sz="2800" dirty="0" smtClean="0"/>
              <a:t>Nonce/IV Misuse Insensitivity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206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Code Book (ECB)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30" y="1600200"/>
            <a:ext cx="6396461" cy="377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2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Encryption with Classic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HW1</a:t>
            </a:r>
          </a:p>
          <a:p>
            <a:r>
              <a:rPr lang="en-US" sz="2400" dirty="0" smtClean="0"/>
              <a:t>Write </a:t>
            </a:r>
            <a:r>
              <a:rPr lang="en-US" sz="2400" dirty="0"/>
              <a:t>a Python command-line program to encrypt or decrypt a file.</a:t>
            </a:r>
          </a:p>
          <a:p>
            <a:pPr lvl="1"/>
            <a:r>
              <a:rPr lang="en-US" sz="2000" dirty="0"/>
              <a:t>The program should:</a:t>
            </a:r>
            <a:br>
              <a:rPr lang="en-US" sz="2000" dirty="0"/>
            </a:br>
            <a:r>
              <a:rPr lang="en-US" sz="2000" dirty="0"/>
              <a:t> - provide command to encrypt or decrypt a file</a:t>
            </a:r>
            <a:br>
              <a:rPr lang="en-US" sz="2000" dirty="0"/>
            </a:br>
            <a:r>
              <a:rPr lang="en-US" sz="2000" dirty="0"/>
              <a:t> - provide option flags to select the algorithm to use for encryption or decryption</a:t>
            </a:r>
            <a:br>
              <a:rPr lang="en-US" sz="2000" dirty="0"/>
            </a:br>
            <a:r>
              <a:rPr lang="en-US" sz="2000" dirty="0"/>
              <a:t> - multiple simple ciphers should be implemented and should include:</a:t>
            </a:r>
            <a:br>
              <a:rPr lang="en-US" sz="2000" dirty="0"/>
            </a:br>
            <a:r>
              <a:rPr lang="en-US" sz="2000" dirty="0"/>
              <a:t>    - the Caesar Cipher</a:t>
            </a:r>
            <a:br>
              <a:rPr lang="en-US" sz="2000" dirty="0"/>
            </a:br>
            <a:r>
              <a:rPr lang="en-US" sz="2000" dirty="0"/>
              <a:t>    - another simple substitution cipher</a:t>
            </a:r>
            <a:br>
              <a:rPr lang="en-US" sz="2000" dirty="0"/>
            </a:br>
            <a:r>
              <a:rPr lang="en-US" sz="2000" dirty="0"/>
              <a:t>    - a poly-alphabetic cipher</a:t>
            </a:r>
            <a:br>
              <a:rPr lang="en-US" sz="2000" dirty="0"/>
            </a:br>
            <a:r>
              <a:rPr lang="en-US" sz="2000" dirty="0"/>
              <a:t>    - a transposition cipher</a:t>
            </a:r>
            <a:br>
              <a:rPr lang="en-US" sz="2000" dirty="0"/>
            </a:br>
            <a:r>
              <a:rPr lang="en-US" sz="2000" dirty="0"/>
              <a:t>For every algorithm you implement, please include a description of the algorithm in the </a:t>
            </a:r>
            <a:r>
              <a:rPr lang="en-US" sz="2000" dirty="0" err="1"/>
              <a:t>docstring</a:t>
            </a:r>
            <a:r>
              <a:rPr lang="en-US" sz="2000" dirty="0"/>
              <a:t> and a reference to the source description of the algorithm. References should be wherever possible to historic text for these older algorithms. A list of books are in Canvas for such references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Existing python library reference: </a:t>
            </a:r>
            <a:r>
              <a:rPr lang="en-US" sz="2400" dirty="0" smtClean="0">
                <a:hlinkClick r:id="rId4"/>
              </a:rPr>
              <a:t>pycipher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7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17772</TotalTime>
  <Words>423</Words>
  <Application>Microsoft Macintosh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Cryptography </vt:lpstr>
      <vt:lpstr>Cryptography Monday September 11th, 2017</vt:lpstr>
      <vt:lpstr>Logistics for Class</vt:lpstr>
      <vt:lpstr>Ciphers</vt:lpstr>
      <vt:lpstr>Block Ciphers</vt:lpstr>
      <vt:lpstr>Block Cipher Modes</vt:lpstr>
      <vt:lpstr>Electronic Code Book (ECB)</vt:lpstr>
      <vt:lpstr>Backup Material</vt:lpstr>
      <vt:lpstr>File Encryption with Classic Ciphers</vt:lpstr>
      <vt:lpstr>Cryptanalytic Toolkit</vt:lpstr>
      <vt:lpstr>Prime Numbers </vt:lpstr>
      <vt:lpstr>Raspberry Pi</vt:lpstr>
      <vt:lpstr>Python References</vt:lpstr>
      <vt:lpstr>Additional Cryptography 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90</cp:revision>
  <dcterms:created xsi:type="dcterms:W3CDTF">2017-07-28T18:02:06Z</dcterms:created>
  <dcterms:modified xsi:type="dcterms:W3CDTF">2017-09-11T23:50:40Z</dcterms:modified>
</cp:coreProperties>
</file>