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4" r:id="rId2"/>
    <p:sldId id="278" r:id="rId3"/>
    <p:sldId id="327" r:id="rId4"/>
    <p:sldId id="300" r:id="rId5"/>
    <p:sldId id="302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15" r:id="rId15"/>
    <p:sldId id="317" r:id="rId16"/>
    <p:sldId id="316" r:id="rId17"/>
    <p:sldId id="312" r:id="rId18"/>
    <p:sldId id="293" r:id="rId19"/>
    <p:sldId id="262" r:id="rId20"/>
    <p:sldId id="291" r:id="rId21"/>
    <p:sldId id="283" r:id="rId22"/>
    <p:sldId id="279" r:id="rId23"/>
    <p:sldId id="281" r:id="rId24"/>
    <p:sldId id="282" r:id="rId25"/>
    <p:sldId id="318" r:id="rId26"/>
    <p:sldId id="276" r:id="rId27"/>
    <p:sldId id="275" r:id="rId28"/>
    <p:sldId id="32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710" autoAdjust="0"/>
  </p:normalViewPr>
  <p:slideViewPr>
    <p:cSldViewPr snapToGrid="0" snapToObjects="1">
      <p:cViewPr varScale="1">
        <p:scale>
          <a:sx n="137" d="100"/>
          <a:sy n="13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7AD823-0C93-6A4A-A068-A57A236D781C}" type="slidenum">
              <a:rPr lang="en-US">
                <a:latin typeface="Times" charset="0"/>
              </a:rPr>
              <a:pPr/>
              <a:t>4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842BE76-4C28-F24C-9579-5467518BDDEF}" type="slidenum">
              <a:rPr lang="en-US">
                <a:latin typeface="Times" charset="0"/>
              </a:rPr>
              <a:pPr/>
              <a:t>5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01B0F05-563E-B04C-8530-389CD46DFEB1}" type="slidenum">
              <a:rPr lang="en-US">
                <a:latin typeface="Times" charset="0"/>
              </a:rPr>
              <a:pPr/>
              <a:t>7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7A2B28-4678-2F4A-8D7A-C69571156DE6}" type="slidenum">
              <a:rPr lang="en-US">
                <a:latin typeface="Times" charset="0"/>
              </a:rPr>
              <a:pPr/>
              <a:t>8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395C4FF-5C92-654E-A051-67513A5B208F}" type="slidenum">
              <a:rPr lang="en-US">
                <a:latin typeface="Times" charset="0"/>
              </a:rPr>
              <a:pPr/>
              <a:t>9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DB9689-190A-3741-B588-DC5721AE04A6}" type="slidenum">
              <a:rPr lang="en-US">
                <a:latin typeface="Times" charset="0"/>
              </a:rPr>
              <a:pPr/>
              <a:t>10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906FCEE-6EBB-FE42-9D6D-A5857FC8C4A2}" type="slidenum">
              <a:rPr lang="en-US">
                <a:latin typeface="Times" charset="0"/>
              </a:rPr>
              <a:pPr/>
              <a:t>11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C1A371-E917-4F45-BC64-DB558E7DA7D9}" type="slidenum">
              <a:rPr lang="en-US">
                <a:latin typeface="Times" charset="0"/>
              </a:rPr>
              <a:pPr/>
              <a:t>12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187212" y="8853069"/>
            <a:ext cx="507128" cy="181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3143" indent="-281978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791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9077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0242" indent="-225582" defTabSz="92112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8140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3257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3737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4902" indent="-225582" defTabSz="92112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6EB243-6B1B-B449-AE31-1657EFA711A9}" type="slidenum">
              <a:rPr lang="en-US">
                <a:latin typeface="Times" charset="0"/>
              </a:rPr>
              <a:pPr/>
              <a:t>13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jhu.edu/~astubble/dss/notes3c.pdf" TargetMode="External"/><Relationship Id="rId4" Type="http://schemas.openxmlformats.org/officeDocument/2006/relationships/hyperlink" Target="http://cseweb.ucsd.edu/~mihir/papers/oe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eprint.iacr.org/2000/02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tools.ietf.org/html/rfc2104" TargetMode="External"/><Relationship Id="rId5" Type="http://schemas.openxmlformats.org/officeDocument/2006/relationships/hyperlink" Target="http://cseweb.ucsd.edu/~mihir/cse207/w-ma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ali.org/introduction/download-official-kali-linux-images" TargetMode="External"/><Relationship Id="rId4" Type="http://schemas.openxmlformats.org/officeDocument/2006/relationships/hyperlink" Target="https://crypto.stanford.edu/~dabo/courses/OnlineCrypto/slides/04-using-block-v2-annotated.pdf" TargetMode="External"/><Relationship Id="rId5" Type="http://schemas.openxmlformats.org/officeDocument/2006/relationships/hyperlink" Target="https://eprint.iacr.org/2000/02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s://github.com/parrt/cs652/blob/master/lectures/functional-python.md" TargetMode="External"/><Relationship Id="rId5" Type="http://schemas.openxmlformats.org/officeDocument/2006/relationships/hyperlink" Target="https://www.youtube.com/watch?v=gR73nLbbgqY" TargetMode="External"/><Relationship Id="rId6" Type="http://schemas.openxmlformats.org/officeDocument/2006/relationships/hyperlink" Target="https://www.youtube.com/watch?v=kNke39OZ2k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hyperlink" Target="http://www.economist.com/blogs/johnson/2011/01/big_numb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September 18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	  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571625"/>
            <a:ext cx="78755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7683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ntique Olive Roman" charset="0"/>
              </a:rPr>
              <a:t>Evil Twin APs</a:t>
            </a:r>
          </a:p>
        </p:txBody>
      </p:sp>
      <p:cxnSp>
        <p:nvCxnSpPr>
          <p:cNvPr id="22532" name="Straight Arrow Connector 37"/>
          <p:cNvCxnSpPr>
            <a:cxnSpLocks noChangeShapeType="1"/>
          </p:cNvCxnSpPr>
          <p:nvPr/>
        </p:nvCxnSpPr>
        <p:spPr bwMode="auto">
          <a:xfrm>
            <a:off x="1196975" y="4116917"/>
            <a:ext cx="2663825" cy="567796"/>
          </a:xfrm>
          <a:prstGeom prst="straightConnector1">
            <a:avLst/>
          </a:prstGeom>
          <a:noFill/>
          <a:ln w="28575">
            <a:solidFill>
              <a:srgbClr val="660066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Rectangle 58"/>
          <p:cNvSpPr>
            <a:spLocks noChangeArrowheads="1"/>
          </p:cNvSpPr>
          <p:nvPr/>
        </p:nvSpPr>
        <p:spPr bwMode="auto">
          <a:xfrm>
            <a:off x="412750" y="830947"/>
            <a:ext cx="57573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Antique Olive Roman" charset="0"/>
              </a:rPr>
              <a:t>A rogue AP tricks a user into connecting to a network controlled by the attacker. </a:t>
            </a:r>
          </a:p>
        </p:txBody>
      </p:sp>
      <p:sp>
        <p:nvSpPr>
          <p:cNvPr id="19" name="Rectangular Callout 18"/>
          <p:cNvSpPr>
            <a:spLocks noChangeArrowheads="1"/>
          </p:cNvSpPr>
          <p:nvPr/>
        </p:nvSpPr>
        <p:spPr bwMode="auto">
          <a:xfrm>
            <a:off x="4572000" y="1447800"/>
            <a:ext cx="4191000" cy="859367"/>
          </a:xfrm>
          <a:prstGeom prst="wedgeRectCallout">
            <a:avLst>
              <a:gd name="adj1" fmla="val -50444"/>
              <a:gd name="adj2" fmla="val 27932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b="1" dirty="0">
                <a:latin typeface="Antique Olive Roman" pitchFamily="34" charset="0"/>
                <a:ea typeface="+mn-ea"/>
              </a:rPr>
              <a:t>Vulnerabilities	      Prevention	</a:t>
            </a:r>
            <a:endParaRPr lang="en-US" sz="105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 - SSID Confusion                   </a:t>
            </a:r>
            <a:r>
              <a:rPr lang="en-US" sz="1050" dirty="0" smtClean="0">
                <a:latin typeface="Antique Olive Roman" pitchFamily="34" charset="0"/>
                <a:ea typeface="+mn-ea"/>
              </a:rPr>
              <a:t> </a:t>
            </a:r>
            <a:r>
              <a:rPr lang="en-US" sz="1050" dirty="0">
                <a:latin typeface="Antique Olive Roman" pitchFamily="34" charset="0"/>
                <a:ea typeface="+mn-ea"/>
              </a:rPr>
              <a:t>- intrusion detection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 - open network                       </a:t>
            </a:r>
            <a:r>
              <a:rPr lang="en-US" sz="1050" dirty="0" smtClean="0">
                <a:latin typeface="Antique Olive Roman" pitchFamily="34" charset="0"/>
                <a:ea typeface="+mn-ea"/>
              </a:rPr>
              <a:t> </a:t>
            </a:r>
            <a:r>
              <a:rPr lang="en-US" sz="1050" dirty="0">
                <a:latin typeface="Antique Olive Roman" pitchFamily="34" charset="0"/>
                <a:ea typeface="+mn-ea"/>
              </a:rPr>
              <a:t>- strong authentication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 - weak or no authentication          </a:t>
            </a:r>
          </a:p>
          <a:p>
            <a:pPr>
              <a:defRPr/>
            </a:pPr>
            <a:endParaRPr lang="en-US" sz="105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endParaRPr lang="en-US" sz="1050" dirty="0">
              <a:latin typeface="Antique Olive Roman" pitchFamily="34" charset="0"/>
              <a:ea typeface="+mn-ea"/>
            </a:endParaRPr>
          </a:p>
        </p:txBody>
      </p:sp>
      <p:sp>
        <p:nvSpPr>
          <p:cNvPr id="23" name="Rectangular Callout 22"/>
          <p:cNvSpPr>
            <a:spLocks noChangeArrowheads="1"/>
          </p:cNvSpPr>
          <p:nvPr/>
        </p:nvSpPr>
        <p:spPr bwMode="auto">
          <a:xfrm>
            <a:off x="300038" y="5227638"/>
            <a:ext cx="7167562" cy="944562"/>
          </a:xfrm>
          <a:prstGeom prst="wedgeRectCallout">
            <a:avLst>
              <a:gd name="adj1" fmla="val -36795"/>
              <a:gd name="adj2" fmla="val -15953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b="1" dirty="0">
                <a:latin typeface="Antique Olive Roman" pitchFamily="34" charset="0"/>
                <a:ea typeface="+mn-ea"/>
              </a:rPr>
              <a:t>Vulnerabilities	 	 Prevention	</a:t>
            </a:r>
            <a:endParaRPr lang="en-US" sz="105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 - Weak </a:t>
            </a:r>
            <a:r>
              <a:rPr lang="en-US" sz="1050" dirty="0" smtClean="0">
                <a:latin typeface="Antique Olive Roman" pitchFamily="34" charset="0"/>
                <a:ea typeface="+mn-ea"/>
              </a:rPr>
              <a:t>Authentication                         </a:t>
            </a:r>
            <a:r>
              <a:rPr lang="en-US" sz="1050" dirty="0">
                <a:latin typeface="Antique Olive Roman" pitchFamily="34" charset="0"/>
                <a:ea typeface="+mn-ea"/>
              </a:rPr>
              <a:t>- STAs MUST authenticate and validate  server and AP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 - SSID confusion                                     - STA UI must be clear on connection type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                                                                   - activity monitoring   / intrusion detection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  		                  </a:t>
            </a:r>
            <a:r>
              <a:rPr lang="en-US" sz="1050" dirty="0" smtClean="0">
                <a:latin typeface="Antique Olive Roman" pitchFamily="34" charset="0"/>
                <a:ea typeface="+mn-ea"/>
              </a:rPr>
              <a:t>                    - </a:t>
            </a:r>
            <a:r>
              <a:rPr lang="en-US" sz="1050" dirty="0">
                <a:latin typeface="Antique Olive Roman" pitchFamily="34" charset="0"/>
                <a:ea typeface="+mn-ea"/>
              </a:rPr>
              <a:t>binding of expected service to authentication</a:t>
            </a:r>
          </a:p>
          <a:p>
            <a:pPr>
              <a:defRPr/>
            </a:pPr>
            <a:endParaRPr lang="en-US" sz="105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endParaRPr lang="en-US" sz="1050" dirty="0">
              <a:latin typeface="Antique Olive Roman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645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681163"/>
            <a:ext cx="7735888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ntique Olive Roman" charset="0"/>
              </a:rPr>
              <a:t>Active Wireless Attacks </a:t>
            </a:r>
            <a:br>
              <a:rPr lang="en-US" sz="2800" dirty="0">
                <a:latin typeface="Antique Olive Roman" charset="0"/>
              </a:rPr>
            </a:br>
            <a:r>
              <a:rPr lang="en-US" sz="2800" dirty="0">
                <a:latin typeface="Antique Olive Roman" charset="0"/>
              </a:rPr>
              <a:t>without Network Membership</a:t>
            </a:r>
          </a:p>
        </p:txBody>
      </p:sp>
      <p:cxnSp>
        <p:nvCxnSpPr>
          <p:cNvPr id="23556" name="Straight Arrow Connector 4"/>
          <p:cNvCxnSpPr>
            <a:cxnSpLocks noChangeShapeType="1"/>
          </p:cNvCxnSpPr>
          <p:nvPr/>
        </p:nvCxnSpPr>
        <p:spPr bwMode="auto">
          <a:xfrm flipH="1" flipV="1">
            <a:off x="1746251" y="2566989"/>
            <a:ext cx="497416" cy="1179511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Rectangle 58"/>
          <p:cNvSpPr>
            <a:spLocks noChangeArrowheads="1"/>
          </p:cNvSpPr>
          <p:nvPr/>
        </p:nvSpPr>
        <p:spPr bwMode="auto">
          <a:xfrm>
            <a:off x="4572000" y="12192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ntique Olive Roman" charset="0"/>
              </a:rPr>
              <a:t>The Attacker does NOT have keys for a secure connection, but can still cause problems.</a:t>
            </a:r>
          </a:p>
        </p:txBody>
      </p:sp>
      <p:sp>
        <p:nvSpPr>
          <p:cNvPr id="22" name="Rectangular Callout 21"/>
          <p:cNvSpPr>
            <a:spLocks noChangeArrowheads="1"/>
          </p:cNvSpPr>
          <p:nvPr/>
        </p:nvSpPr>
        <p:spPr bwMode="auto">
          <a:xfrm>
            <a:off x="381000" y="4479925"/>
            <a:ext cx="4892675" cy="1768475"/>
          </a:xfrm>
          <a:prstGeom prst="wedgeRectCallout">
            <a:avLst>
              <a:gd name="adj1" fmla="val -21594"/>
              <a:gd name="adj2" fmla="val -10955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Vulnerabilities	      Prevention	</a:t>
            </a:r>
          </a:p>
          <a:p>
            <a:pPr>
              <a:defRPr/>
            </a:pPr>
            <a:r>
              <a:rPr lang="en-US" dirty="0">
                <a:latin typeface="Antique Olive Roman" pitchFamily="34" charset="0"/>
                <a:ea typeface="+mn-ea"/>
              </a:rPr>
              <a:t> - </a:t>
            </a:r>
            <a:r>
              <a:rPr lang="en-US" sz="1000" dirty="0">
                <a:latin typeface="Antique Olive Roman" pitchFamily="34" charset="0"/>
                <a:ea typeface="+mn-ea"/>
              </a:rPr>
              <a:t>Management Frame Spoofing          - Use 11w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  (</a:t>
            </a:r>
            <a:r>
              <a:rPr lang="en-US" sz="1000" dirty="0" err="1">
                <a:latin typeface="Antique Olive Roman" pitchFamily="34" charset="0"/>
                <a:ea typeface="+mn-ea"/>
              </a:rPr>
              <a:t>DoS</a:t>
            </a:r>
            <a:r>
              <a:rPr lang="en-US" sz="1000" dirty="0">
                <a:latin typeface="Antique Olive Roman" pitchFamily="34" charset="0"/>
                <a:ea typeface="+mn-ea"/>
              </a:rPr>
              <a:t> generally used to help </a:t>
            </a:r>
            <a:br>
              <a:rPr lang="en-US" sz="1000" dirty="0">
                <a:latin typeface="Antique Olive Roman" pitchFamily="34" charset="0"/>
                <a:ea typeface="+mn-ea"/>
              </a:rPr>
            </a:br>
            <a:r>
              <a:rPr lang="en-US" sz="1000" dirty="0">
                <a:latin typeface="Antique Olive Roman" pitchFamily="34" charset="0"/>
                <a:ea typeface="+mn-ea"/>
              </a:rPr>
              <a:t>    bump STA to Rogue device)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Wi-Fi Firmware Attacks                      - Vendor specific patches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 Active key cracking                            - Use RSN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- 11u/GAS/ANQP  Unprotected            -? Is this a Risk?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</p:txBody>
      </p: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341813" y="1752600"/>
            <a:ext cx="4802187" cy="1033463"/>
          </a:xfrm>
          <a:prstGeom prst="wedgeRectCallout">
            <a:avLst>
              <a:gd name="adj1" fmla="val -77375"/>
              <a:gd name="adj2" fmla="val 9822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b="1" dirty="0">
                <a:latin typeface="Antique Olive Roman" pitchFamily="34" charset="0"/>
                <a:ea typeface="+mn-ea"/>
              </a:rPr>
              <a:t>Vulnerabilities	         Prevention	</a:t>
            </a:r>
          </a:p>
          <a:p>
            <a:pPr>
              <a:defRPr/>
            </a:pPr>
            <a:r>
              <a:rPr lang="en-US" sz="1400" dirty="0">
                <a:latin typeface="Antique Olive Roman" pitchFamily="34" charset="0"/>
                <a:ea typeface="+mn-ea"/>
              </a:rPr>
              <a:t> - </a:t>
            </a:r>
            <a:r>
              <a:rPr lang="en-US" sz="1050" dirty="0">
                <a:latin typeface="Antique Olive Roman" pitchFamily="34" charset="0"/>
                <a:ea typeface="+mn-ea"/>
              </a:rPr>
              <a:t>Management Frame Spoofing    - Use Management Frame Prot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- Wi-Fi Firmware Attacks                  - Vendor specific patches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- WPS 1.0 Cracking                              - Use WPS 2.0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- ANQP Unprotected</a:t>
            </a:r>
            <a:r>
              <a:rPr lang="en-US" sz="1000" dirty="0">
                <a:latin typeface="Antique Olive Roman" pitchFamily="34" charset="0"/>
                <a:ea typeface="+mn-ea"/>
              </a:rPr>
              <a:t>	           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</p:txBody>
      </p:sp>
      <p:cxnSp>
        <p:nvCxnSpPr>
          <p:cNvPr id="23560" name="Straight Arrow Connector 22"/>
          <p:cNvCxnSpPr>
            <a:cxnSpLocks noChangeShapeType="1"/>
          </p:cNvCxnSpPr>
          <p:nvPr/>
        </p:nvCxnSpPr>
        <p:spPr bwMode="auto">
          <a:xfrm rot="5400000">
            <a:off x="959644" y="2912269"/>
            <a:ext cx="1004887" cy="282575"/>
          </a:xfrm>
          <a:prstGeom prst="straightConnector1">
            <a:avLst/>
          </a:prstGeom>
          <a:noFill/>
          <a:ln w="19050">
            <a:solidFill>
              <a:srgbClr val="3333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52"/>
          <p:cNvCxnSpPr>
            <a:cxnSpLocks noChangeShapeType="1"/>
          </p:cNvCxnSpPr>
          <p:nvPr/>
        </p:nvCxnSpPr>
        <p:spPr bwMode="auto">
          <a:xfrm>
            <a:off x="1760538" y="2495550"/>
            <a:ext cx="1727200" cy="1082675"/>
          </a:xfrm>
          <a:prstGeom prst="straightConnector1">
            <a:avLst/>
          </a:prstGeom>
          <a:noFill/>
          <a:ln w="19050">
            <a:solidFill>
              <a:srgbClr val="3333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8892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635125"/>
            <a:ext cx="768667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0668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ntique Olive Roman" charset="0"/>
              </a:rPr>
              <a:t>Attacks from Wi-Fi Users </a:t>
            </a:r>
            <a:r>
              <a:rPr lang="en-US" sz="3200" dirty="0" smtClean="0">
                <a:latin typeface="Antique Olive Roman" charset="0"/>
              </a:rPr>
              <a:t/>
            </a:r>
            <a:br>
              <a:rPr lang="en-US" sz="3200" dirty="0" smtClean="0">
                <a:latin typeface="Antique Olive Roman" charset="0"/>
              </a:rPr>
            </a:br>
            <a:r>
              <a:rPr lang="en-US" sz="3200" dirty="0" smtClean="0">
                <a:latin typeface="Antique Olive Roman" charset="0"/>
              </a:rPr>
              <a:t>on the </a:t>
            </a:r>
            <a:r>
              <a:rPr lang="en-US" sz="3200" dirty="0">
                <a:latin typeface="Antique Olive Roman" charset="0"/>
              </a:rPr>
              <a:t>Same Secure BSS</a:t>
            </a:r>
          </a:p>
        </p:txBody>
      </p:sp>
      <p:cxnSp>
        <p:nvCxnSpPr>
          <p:cNvPr id="24580" name="Straight Arrow Connector 12"/>
          <p:cNvCxnSpPr>
            <a:cxnSpLocks noChangeShapeType="1"/>
          </p:cNvCxnSpPr>
          <p:nvPr/>
        </p:nvCxnSpPr>
        <p:spPr bwMode="auto">
          <a:xfrm rot="10800000" flipV="1">
            <a:off x="1287463" y="4006850"/>
            <a:ext cx="1851025" cy="349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2077244" y="4087019"/>
            <a:ext cx="1117600" cy="10048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Rectangle 58"/>
          <p:cNvSpPr>
            <a:spLocks noChangeArrowheads="1"/>
          </p:cNvSpPr>
          <p:nvPr/>
        </p:nvSpPr>
        <p:spPr bwMode="auto">
          <a:xfrm>
            <a:off x="4572000" y="1371600"/>
            <a:ext cx="4572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Antique Olive Roman" charset="0"/>
              </a:rPr>
              <a:t>This is a Hotspot specific attack vector.  </a:t>
            </a:r>
            <a:br>
              <a:rPr lang="en-US" sz="1400" b="1">
                <a:latin typeface="Antique Olive Roman" charset="0"/>
              </a:rPr>
            </a:br>
            <a:r>
              <a:rPr lang="en-US" sz="1400">
                <a:latin typeface="Antique Olive Roman" charset="0"/>
              </a:rPr>
              <a:t>In homes, you trust your peer devices and users.  In a Hotspot there is no way to prevent malicious users from connecting to the network.</a:t>
            </a:r>
          </a:p>
        </p:txBody>
      </p:sp>
      <p:cxnSp>
        <p:nvCxnSpPr>
          <p:cNvPr id="24583" name="Straight Arrow Connector 59"/>
          <p:cNvCxnSpPr>
            <a:cxnSpLocks noChangeShapeType="1"/>
          </p:cNvCxnSpPr>
          <p:nvPr/>
        </p:nvCxnSpPr>
        <p:spPr bwMode="auto">
          <a:xfrm flipV="1">
            <a:off x="1287463" y="4132263"/>
            <a:ext cx="1636712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Arrow Connector 63"/>
          <p:cNvCxnSpPr>
            <a:cxnSpLocks noChangeShapeType="1"/>
          </p:cNvCxnSpPr>
          <p:nvPr/>
        </p:nvCxnSpPr>
        <p:spPr bwMode="auto">
          <a:xfrm rot="5400000">
            <a:off x="2082801" y="4183062"/>
            <a:ext cx="812800" cy="733425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ular Callout 19"/>
          <p:cNvSpPr>
            <a:spLocks noChangeArrowheads="1"/>
          </p:cNvSpPr>
          <p:nvPr/>
        </p:nvSpPr>
        <p:spPr bwMode="auto">
          <a:xfrm>
            <a:off x="4277783" y="4323027"/>
            <a:ext cx="2895600" cy="2280973"/>
          </a:xfrm>
          <a:prstGeom prst="wedgeRectCallout">
            <a:avLst>
              <a:gd name="adj1" fmla="val -86090"/>
              <a:gd name="adj2" fmla="val -6639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Vulnerabilities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Attack from WLAN User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   - from hacker or computer worms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Traffic Monitoring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ARP and DNS spoofing, MIM attacks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credential capture (e.g. Firesheep)</a:t>
            </a:r>
            <a:br>
              <a:rPr lang="en-US" sz="1000" dirty="0">
                <a:latin typeface="Antique Olive Roman" pitchFamily="34" charset="0"/>
                <a:ea typeface="+mn-ea"/>
              </a:rPr>
            </a:br>
            <a:r>
              <a:rPr lang="en-US" sz="1000" dirty="0">
                <a:latin typeface="Antique Olive Roman" pitchFamily="34" charset="0"/>
                <a:ea typeface="+mn-ea"/>
              </a:rPr>
              <a:t> -  IPv6 neighbor discovery</a:t>
            </a:r>
            <a:endParaRPr lang="en-US" b="1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Prevention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Access network isolation of users traffic</a:t>
            </a:r>
            <a:br>
              <a:rPr lang="en-US" sz="1000" dirty="0">
                <a:latin typeface="Antique Olive Roman" pitchFamily="34" charset="0"/>
                <a:ea typeface="+mn-ea"/>
              </a:rPr>
            </a:br>
            <a:r>
              <a:rPr lang="en-US" sz="1000" dirty="0">
                <a:latin typeface="Antique Olive Roman" pitchFamily="34" charset="0"/>
                <a:ea typeface="+mn-ea"/>
              </a:rPr>
              <a:t>    (prevent inter-BSS communications)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Use proxy ARP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509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657350"/>
            <a:ext cx="76533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1066800"/>
          </a:xfrm>
        </p:spPr>
        <p:txBody>
          <a:bodyPr/>
          <a:lstStyle/>
          <a:p>
            <a:r>
              <a:rPr lang="en-US" sz="2400">
                <a:latin typeface="Antique Olive Roman" charset="0"/>
              </a:rPr>
              <a:t>Attacks on the Same Secure BSS  </a:t>
            </a:r>
            <a:br>
              <a:rPr lang="en-US" sz="2400">
                <a:latin typeface="Antique Olive Roman" charset="0"/>
              </a:rPr>
            </a:br>
            <a:r>
              <a:rPr lang="en-US" sz="2400">
                <a:latin typeface="Antique Olive Roman" charset="0"/>
              </a:rPr>
              <a:t>with AP Isolation</a:t>
            </a:r>
          </a:p>
        </p:txBody>
      </p:sp>
      <p:sp>
        <p:nvSpPr>
          <p:cNvPr id="25604" name="Rectangle 58"/>
          <p:cNvSpPr>
            <a:spLocks noChangeArrowheads="1"/>
          </p:cNvSpPr>
          <p:nvPr/>
        </p:nvSpPr>
        <p:spPr bwMode="auto">
          <a:xfrm>
            <a:off x="4358217" y="1396206"/>
            <a:ext cx="457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Antique Olive Roman" charset="0"/>
              </a:rPr>
              <a:t>Even when a AP isolates users on a BSS</a:t>
            </a:r>
            <a:br>
              <a:rPr lang="en-US" sz="1400" dirty="0">
                <a:latin typeface="Antique Olive Roman" charset="0"/>
              </a:rPr>
            </a:br>
            <a:r>
              <a:rPr lang="en-US" sz="1400" dirty="0">
                <a:latin typeface="Antique Olive Roman" charset="0"/>
              </a:rPr>
              <a:t> there are still know vulnerabilities for Hotspots.</a:t>
            </a:r>
          </a:p>
        </p:txBody>
      </p:sp>
      <p:sp>
        <p:nvSpPr>
          <p:cNvPr id="20" name="Rectangular Callout 19"/>
          <p:cNvSpPr>
            <a:spLocks noChangeArrowheads="1"/>
          </p:cNvSpPr>
          <p:nvPr/>
        </p:nvSpPr>
        <p:spPr bwMode="auto">
          <a:xfrm>
            <a:off x="268288" y="1489075"/>
            <a:ext cx="3416300" cy="1808163"/>
          </a:xfrm>
          <a:prstGeom prst="wedgeRectCallout">
            <a:avLst>
              <a:gd name="adj1" fmla="val -20426"/>
              <a:gd name="adj2" fmla="val 6974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Vulnerabilities</a:t>
            </a:r>
          </a:p>
          <a:p>
            <a:pPr>
              <a:defRPr/>
            </a:pPr>
            <a:r>
              <a:rPr lang="en-US" dirty="0">
                <a:latin typeface="Antique Olive Roman" pitchFamily="34" charset="0"/>
                <a:ea typeface="+mn-ea"/>
              </a:rPr>
              <a:t> - </a:t>
            </a:r>
            <a:r>
              <a:rPr lang="en-US" sz="1000" dirty="0">
                <a:latin typeface="Antique Olive Roman" pitchFamily="34" charset="0"/>
                <a:ea typeface="+mn-ea"/>
              </a:rPr>
              <a:t>STA accepts unicast IP frame encrypted</a:t>
            </a:r>
            <a:br>
              <a:rPr lang="en-US" sz="1000" dirty="0">
                <a:latin typeface="Antique Olive Roman" pitchFamily="34" charset="0"/>
                <a:ea typeface="+mn-ea"/>
              </a:rPr>
            </a:br>
            <a:r>
              <a:rPr lang="en-US" sz="1000" dirty="0">
                <a:latin typeface="Antique Olive Roman" pitchFamily="34" charset="0"/>
                <a:ea typeface="+mn-ea"/>
              </a:rPr>
              <a:t>    in RSN broadcast key  (aka Hole 196)</a:t>
            </a:r>
            <a:br>
              <a:rPr lang="en-US" sz="1000" dirty="0">
                <a:latin typeface="Antique Olive Roman" pitchFamily="34" charset="0"/>
                <a:ea typeface="+mn-ea"/>
              </a:rPr>
            </a:br>
            <a:r>
              <a:rPr lang="en-US" sz="1000" dirty="0">
                <a:latin typeface="Antique Olive Roman" pitchFamily="34" charset="0"/>
                <a:ea typeface="+mn-ea"/>
              </a:rPr>
              <a:t>     Allows spoofing of ARP and DNS which leads to</a:t>
            </a:r>
            <a:br>
              <a:rPr lang="en-US" sz="1000" dirty="0">
                <a:latin typeface="Antique Olive Roman" pitchFamily="34" charset="0"/>
                <a:ea typeface="+mn-ea"/>
              </a:rPr>
            </a:br>
            <a:r>
              <a:rPr lang="en-US" sz="1000" dirty="0">
                <a:latin typeface="Antique Olive Roman" pitchFamily="34" charset="0"/>
                <a:ea typeface="+mn-ea"/>
              </a:rPr>
              <a:t>       Man-in middle </a:t>
            </a:r>
            <a:r>
              <a:rPr lang="en-US" sz="1000" dirty="0" smtClean="0">
                <a:latin typeface="Antique Olive Roman" pitchFamily="34" charset="0"/>
                <a:ea typeface="+mn-ea"/>
              </a:rPr>
              <a:t>attacks</a:t>
            </a:r>
            <a:endParaRPr lang="en-US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Prevention (at STA)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STA checking of key usage  (not easy)</a:t>
            </a:r>
            <a:br>
              <a:rPr lang="en-US" sz="1000" dirty="0">
                <a:latin typeface="Antique Olive Roman" pitchFamily="34" charset="0"/>
                <a:ea typeface="+mn-ea"/>
              </a:rPr>
            </a:br>
            <a:r>
              <a:rPr lang="en-US" sz="1000" dirty="0">
                <a:latin typeface="Antique Olive Roman" pitchFamily="34" charset="0"/>
                <a:ea typeface="+mn-ea"/>
              </a:rPr>
              <a:t>    (broadcast key only for broadcast traffic)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</p:txBody>
      </p:sp>
      <p:cxnSp>
        <p:nvCxnSpPr>
          <p:cNvPr id="25606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5424488" y="3900487"/>
            <a:ext cx="361950" cy="282575"/>
          </a:xfrm>
          <a:prstGeom prst="straightConnector1">
            <a:avLst/>
          </a:prstGeom>
          <a:noFill/>
          <a:ln w="28575">
            <a:solidFill>
              <a:srgbClr val="660066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Straight Arrow Connector 31"/>
          <p:cNvCxnSpPr>
            <a:cxnSpLocks noChangeShapeType="1"/>
          </p:cNvCxnSpPr>
          <p:nvPr/>
        </p:nvCxnSpPr>
        <p:spPr bwMode="auto">
          <a:xfrm flipV="1">
            <a:off x="6208713" y="3871913"/>
            <a:ext cx="249237" cy="225425"/>
          </a:xfrm>
          <a:prstGeom prst="straightConnector1">
            <a:avLst/>
          </a:prstGeom>
          <a:noFill/>
          <a:ln w="28575">
            <a:solidFill>
              <a:srgbClr val="660066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Arrow Connector 12"/>
          <p:cNvCxnSpPr>
            <a:cxnSpLocks noChangeShapeType="1"/>
          </p:cNvCxnSpPr>
          <p:nvPr/>
        </p:nvCxnSpPr>
        <p:spPr bwMode="auto">
          <a:xfrm rot="16200000" flipV="1">
            <a:off x="1019969" y="4391819"/>
            <a:ext cx="776288" cy="4889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ular Callout 14"/>
          <p:cNvSpPr>
            <a:spLocks noChangeArrowheads="1"/>
          </p:cNvSpPr>
          <p:nvPr/>
        </p:nvSpPr>
        <p:spPr bwMode="auto">
          <a:xfrm>
            <a:off x="4499769" y="2042583"/>
            <a:ext cx="3417887" cy="1254655"/>
          </a:xfrm>
          <a:prstGeom prst="wedgeRectCallout">
            <a:avLst>
              <a:gd name="adj1" fmla="val -63992"/>
              <a:gd name="adj2" fmla="val 8336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r>
              <a:rPr lang="en-US" b="1" dirty="0">
                <a:latin typeface="Antique Olive Roman" charset="0"/>
              </a:rPr>
              <a:t>Vulnerabilities</a:t>
            </a:r>
          </a:p>
          <a:p>
            <a:r>
              <a:rPr lang="en-US" dirty="0">
                <a:latin typeface="Antique Olive Roman" charset="0"/>
              </a:rPr>
              <a:t> - </a:t>
            </a:r>
            <a:r>
              <a:rPr lang="en-US" sz="1000" dirty="0">
                <a:latin typeface="Antique Olive Roman" charset="0"/>
              </a:rPr>
              <a:t>Broadcast key shared by all </a:t>
            </a:r>
            <a:r>
              <a:rPr lang="en-US" sz="1000" dirty="0" smtClean="0">
                <a:latin typeface="Antique Olive Roman" charset="0"/>
              </a:rPr>
              <a:t>users</a:t>
            </a:r>
            <a:endParaRPr lang="en-US" dirty="0">
              <a:latin typeface="Antique Olive Roman" charset="0"/>
            </a:endParaRPr>
          </a:p>
          <a:p>
            <a:r>
              <a:rPr lang="en-US" b="1" dirty="0">
                <a:latin typeface="Antique Olive Roman" charset="0"/>
              </a:rPr>
              <a:t>Prevention (at AP)</a:t>
            </a:r>
          </a:p>
          <a:p>
            <a:r>
              <a:rPr lang="en-US" sz="1000" dirty="0">
                <a:latin typeface="Antique Olive Roman" charset="0"/>
              </a:rPr>
              <a:t> - Don</a:t>
            </a:r>
            <a:r>
              <a:rPr lang="ja-JP" altLang="en-US" sz="1000" dirty="0">
                <a:latin typeface="Antique Olive Roman" charset="0"/>
              </a:rPr>
              <a:t>’</a:t>
            </a:r>
            <a:r>
              <a:rPr lang="en-US" sz="1000" dirty="0">
                <a:latin typeface="Antique Olive Roman" charset="0"/>
              </a:rPr>
              <a:t>t distribute a shared broadcast key</a:t>
            </a:r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6477000" y="4191000"/>
            <a:ext cx="2667000" cy="738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FF0000"/>
                </a:solidFill>
                <a:latin typeface="Antique Olive Roman" charset="0"/>
              </a:rPr>
              <a:t>Threat:</a:t>
            </a:r>
            <a:r>
              <a:rPr lang="en-US" sz="1000">
                <a:solidFill>
                  <a:srgbClr val="FF0000"/>
                </a:solidFill>
                <a:latin typeface="Antique Olive Roman" charset="0"/>
              </a:rPr>
              <a:t/>
            </a:r>
            <a:br>
              <a:rPr lang="en-US" sz="1000">
                <a:solidFill>
                  <a:srgbClr val="FF0000"/>
                </a:solidFill>
                <a:latin typeface="Antique Olive Roman" charset="0"/>
              </a:rPr>
            </a:br>
            <a:r>
              <a:rPr lang="en-US" sz="1000">
                <a:solidFill>
                  <a:srgbClr val="FF0000"/>
                </a:solidFill>
                <a:latin typeface="Antique Olive Roman" charset="0"/>
              </a:rPr>
              <a:t>Anyone with a computer and bad intent anywhere on the Internet </a:t>
            </a:r>
            <a:br>
              <a:rPr lang="en-US" sz="1000">
                <a:solidFill>
                  <a:srgbClr val="FF0000"/>
                </a:solidFill>
                <a:latin typeface="Antique Olive Roman" charset="0"/>
              </a:rPr>
            </a:br>
            <a:r>
              <a:rPr lang="en-US" sz="1000">
                <a:solidFill>
                  <a:srgbClr val="FF0000"/>
                </a:solidFill>
                <a:latin typeface="Antique Olive Roman" charset="0"/>
              </a:rPr>
              <a:t>(and an accomplice at the Hotspot)</a:t>
            </a:r>
          </a:p>
        </p:txBody>
      </p: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1268413" y="4541838"/>
            <a:ext cx="254000" cy="246062"/>
            <a:chOff x="247993" y="4928438"/>
            <a:chExt cx="255198" cy="246221"/>
          </a:xfrm>
        </p:grpSpPr>
        <p:sp>
          <p:nvSpPr>
            <p:cNvPr id="13" name="Oval 12"/>
            <p:cNvSpPr/>
            <p:nvPr/>
          </p:nvSpPr>
          <p:spPr bwMode="auto">
            <a:xfrm>
              <a:off x="252777" y="4928438"/>
              <a:ext cx="245628" cy="246221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ntique Olive Roman" pitchFamily="34" charset="0"/>
                <a:ea typeface="+mn-ea"/>
              </a:endParaRPr>
            </a:p>
          </p:txBody>
        </p:sp>
        <p:sp>
          <p:nvSpPr>
            <p:cNvPr id="25622" name="Rectangle 13"/>
            <p:cNvSpPr>
              <a:spLocks noChangeArrowheads="1"/>
            </p:cNvSpPr>
            <p:nvPr/>
          </p:nvSpPr>
          <p:spPr bwMode="auto">
            <a:xfrm>
              <a:off x="247993" y="4928438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Antique Olive Roman" charset="0"/>
                </a:rPr>
                <a:t>1</a:t>
              </a:r>
            </a:p>
          </p:txBody>
        </p:sp>
      </p:grpSp>
      <p:grpSp>
        <p:nvGrpSpPr>
          <p:cNvPr id="25612" name="Group 15"/>
          <p:cNvGrpSpPr>
            <a:grpSpLocks/>
          </p:cNvGrpSpPr>
          <p:nvPr/>
        </p:nvGrpSpPr>
        <p:grpSpPr bwMode="auto">
          <a:xfrm>
            <a:off x="5394325" y="3967163"/>
            <a:ext cx="255588" cy="246062"/>
            <a:chOff x="400393" y="5690438"/>
            <a:chExt cx="255198" cy="246221"/>
          </a:xfrm>
        </p:grpSpPr>
        <p:sp>
          <p:nvSpPr>
            <p:cNvPr id="17" name="Oval 16"/>
            <p:cNvSpPr/>
            <p:nvPr/>
          </p:nvSpPr>
          <p:spPr bwMode="auto">
            <a:xfrm>
              <a:off x="405149" y="5690438"/>
              <a:ext cx="245687" cy="246221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ntique Olive Roman" pitchFamily="34" charset="0"/>
                <a:ea typeface="+mn-ea"/>
              </a:endParaRPr>
            </a:p>
          </p:txBody>
        </p:sp>
        <p:sp>
          <p:nvSpPr>
            <p:cNvPr id="25620" name="Rectangle 17"/>
            <p:cNvSpPr>
              <a:spLocks noChangeArrowheads="1"/>
            </p:cNvSpPr>
            <p:nvPr/>
          </p:nvSpPr>
          <p:spPr bwMode="auto">
            <a:xfrm>
              <a:off x="400393" y="5690438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Antique Olive Roman" charset="0"/>
                </a:rPr>
                <a:t>2</a:t>
              </a: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4923692" y="5545015"/>
            <a:ext cx="3991708" cy="718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Antique Olive Roman" charset="0"/>
              </a:rPr>
              <a:t>IEEE 802.11 Recommendations:</a:t>
            </a:r>
            <a:r>
              <a:rPr lang="en-US" sz="1100" b="1" dirty="0">
                <a:latin typeface="Antique Olive Roman" charset="0"/>
              </a:rPr>
              <a:t/>
            </a:r>
            <a:br>
              <a:rPr lang="en-US" sz="1100" b="1" dirty="0">
                <a:latin typeface="Antique Olive Roman" charset="0"/>
              </a:rPr>
            </a:br>
            <a:r>
              <a:rPr lang="en-US" sz="1100" b="1" dirty="0">
                <a:latin typeface="Antique Olive Roman" charset="0"/>
              </a:rPr>
              <a:t> - </a:t>
            </a:r>
            <a:r>
              <a:rPr lang="en-US" sz="1100" dirty="0">
                <a:latin typeface="Antique Olive Roman" charset="0"/>
              </a:rPr>
              <a:t>AP optionally may NOT distribute a </a:t>
            </a:r>
            <a:br>
              <a:rPr lang="en-US" sz="1100" dirty="0">
                <a:latin typeface="Antique Olive Roman" charset="0"/>
              </a:rPr>
            </a:br>
            <a:r>
              <a:rPr lang="en-US" sz="1100" dirty="0">
                <a:latin typeface="Antique Olive Roman" charset="0"/>
              </a:rPr>
              <a:t>   shared broadcast key</a:t>
            </a:r>
          </a:p>
          <a:p>
            <a:r>
              <a:rPr lang="en-US" sz="1100" dirty="0">
                <a:latin typeface="Antique Olive Roman" charset="0"/>
              </a:rPr>
              <a:t> - STA  should check broadcast key usage</a:t>
            </a:r>
          </a:p>
        </p:txBody>
      </p:sp>
    </p:spTree>
    <p:extLst>
      <p:ext uri="{BB962C8B-B14F-4D97-AF65-F5344CB8AC3E}">
        <p14:creationId xmlns:p14="http://schemas.microsoft.com/office/powerpoint/2010/main" val="428047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CPA </a:t>
            </a:r>
            <a:r>
              <a:rPr lang="en-US" sz="2800" b="1" dirty="0"/>
              <a:t>- Chosen Plaintext Attack</a:t>
            </a:r>
          </a:p>
          <a:p>
            <a:r>
              <a:rPr lang="en-US" sz="2800" dirty="0"/>
              <a:t>An attacker can obtain the ciphertext for any provided plaintext (but </a:t>
            </a:r>
            <a:r>
              <a:rPr lang="en-US" sz="2800" dirty="0" smtClean="0"/>
              <a:t>does not </a:t>
            </a:r>
            <a:r>
              <a:rPr lang="en-US" sz="2800" dirty="0"/>
              <a:t>have the key).</a:t>
            </a:r>
          </a:p>
          <a:p>
            <a:pPr marL="0" indent="0">
              <a:buNone/>
            </a:pPr>
            <a:r>
              <a:rPr lang="en-US" sz="2800" b="1" dirty="0"/>
              <a:t>CCA - Chosen Ciphertext Attack</a:t>
            </a:r>
          </a:p>
          <a:p>
            <a:r>
              <a:rPr lang="en-US" sz="2800" dirty="0"/>
              <a:t>An attacker can also, in addition to being able to perform a CPA, </a:t>
            </a:r>
            <a:r>
              <a:rPr lang="en-US" sz="2800" dirty="0" smtClean="0"/>
              <a:t>obtain the </a:t>
            </a:r>
            <a:r>
              <a:rPr lang="en-US" sz="2800" dirty="0"/>
              <a:t>plaintext for any provided ciphertext (but does not have the key)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424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Indistinguishability and Non-Malleability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84" y="1132418"/>
            <a:ext cx="7215716" cy="5141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IND </a:t>
            </a:r>
            <a:r>
              <a:rPr lang="en-US" sz="1200" b="1" dirty="0"/>
              <a:t>- Indistinguishability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advantage of a reasonable adversary determining what message was sent,</a:t>
            </a:r>
          </a:p>
          <a:p>
            <a:r>
              <a:rPr lang="en-US" sz="1200" b="1" dirty="0" smtClean="0"/>
              <a:t>IND</a:t>
            </a:r>
            <a:r>
              <a:rPr lang="en-US" sz="1200" b="1" dirty="0"/>
              <a:t>-</a:t>
            </a:r>
            <a:r>
              <a:rPr lang="en-US" sz="1200" b="1" dirty="0" smtClean="0"/>
              <a:t>CPA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Plaintext Attack</a:t>
            </a:r>
          </a:p>
          <a:p>
            <a:r>
              <a:rPr lang="en-US" sz="1200" b="1" dirty="0"/>
              <a:t>IND-</a:t>
            </a:r>
            <a:r>
              <a:rPr lang="en-US" sz="1200" b="1" dirty="0" smtClean="0"/>
              <a:t>CCA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Ciphertext </a:t>
            </a:r>
            <a:r>
              <a:rPr lang="en-US" sz="1200" dirty="0" smtClean="0"/>
              <a:t>Attack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INT </a:t>
            </a:r>
            <a:r>
              <a:rPr lang="en-US" sz="1200" b="1" dirty="0"/>
              <a:t>- </a:t>
            </a:r>
            <a:r>
              <a:rPr lang="en-US" sz="1200" b="1" dirty="0" smtClean="0"/>
              <a:t>Integrity</a:t>
            </a:r>
            <a:endParaRPr lang="en-US" sz="1200" b="1" dirty="0"/>
          </a:p>
          <a:p>
            <a:r>
              <a:rPr lang="en-US" sz="1200" b="1" dirty="0" smtClean="0"/>
              <a:t>INT-PTXT - </a:t>
            </a:r>
            <a:r>
              <a:rPr lang="en-US" sz="1200" dirty="0"/>
              <a:t>Computationally infeasible to produce a ciphertext decrypting to a message which the sender has never encrypted </a:t>
            </a:r>
            <a:endParaRPr lang="en-US" sz="1200" b="1" dirty="0"/>
          </a:p>
          <a:p>
            <a:r>
              <a:rPr lang="en-US" sz="1200" b="1" dirty="0" smtClean="0"/>
              <a:t>INT- CTXT </a:t>
            </a:r>
            <a:r>
              <a:rPr lang="mr-IN" sz="1200" b="1" dirty="0" smtClean="0"/>
              <a:t>–</a:t>
            </a:r>
            <a:r>
              <a:rPr lang="en-US" sz="1200" b="1" dirty="0" smtClean="0"/>
              <a:t> </a:t>
            </a:r>
            <a:r>
              <a:rPr lang="en-US" sz="1200" dirty="0"/>
              <a:t>Computationally infeasible to produce a ciphertext not previously produced by the sender, regardless of whether or not the underlying plaintext is “new” </a:t>
            </a:r>
            <a:endParaRPr lang="en-US" sz="1200" dirty="0" smtClean="0"/>
          </a:p>
          <a:p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NM - Non-malleability</a:t>
            </a:r>
          </a:p>
          <a:p>
            <a:pPr marL="0" indent="0">
              <a:buNone/>
            </a:pPr>
            <a:r>
              <a:rPr lang="en-US" sz="1200" dirty="0"/>
              <a:t>Is the advantage of a reasonable adversary being able to change the message to be meaningful</a:t>
            </a:r>
          </a:p>
          <a:p>
            <a:r>
              <a:rPr lang="en-US" sz="1200" b="1" dirty="0"/>
              <a:t>NM-CPA - </a:t>
            </a:r>
            <a:r>
              <a:rPr lang="en-US" sz="1200" dirty="0"/>
              <a:t>Non-malleability under a Chosen Plaintext Attack</a:t>
            </a:r>
          </a:p>
          <a:p>
            <a:r>
              <a:rPr lang="en-US" sz="1200" b="1" dirty="0"/>
              <a:t>NM-CCA - </a:t>
            </a:r>
            <a:r>
              <a:rPr lang="en-US" sz="1200" dirty="0"/>
              <a:t>Non-malleability under a Chosen Ciphertext Attack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WUF </a:t>
            </a:r>
            <a:r>
              <a:rPr lang="en-US" sz="1200" b="1" dirty="0"/>
              <a:t>- Weakly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message cannot have previously been queried)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SUF - Strongly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tag cannot have previously been returned </a:t>
            </a:r>
            <a:r>
              <a:rPr lang="en-US" sz="1200" dirty="0" smtClean="0"/>
              <a:t>in response </a:t>
            </a:r>
            <a:r>
              <a:rPr lang="en-US" sz="1200" dirty="0"/>
              <a:t>to a query - but the message may have been queried)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140883" y="6278278"/>
            <a:ext cx="6606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https://www.cs.jhu.edu/~astubble/dss/</a:t>
            </a:r>
            <a:r>
              <a:rPr lang="en-US" sz="1400" dirty="0" smtClean="0">
                <a:hlinkClick r:id="rId3"/>
              </a:rPr>
              <a:t>notes3c.pdf</a:t>
            </a:r>
            <a:r>
              <a:rPr lang="en-US" sz="1400" dirty="0"/>
              <a:t>  </a:t>
            </a:r>
            <a:endParaRPr lang="en-US" sz="1400" dirty="0" smtClean="0"/>
          </a:p>
          <a:p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://cseweb.ucsd.edu/~mihir/papers/</a:t>
            </a:r>
            <a:r>
              <a:rPr lang="en-US" sz="1400" dirty="0" smtClean="0">
                <a:hlinkClick r:id="rId4"/>
              </a:rPr>
              <a:t>oem.pdf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515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 ‘Notions’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1082" y="1600200"/>
            <a:ext cx="2135717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40743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0415" y="5972274"/>
            <a:ext cx="7646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4"/>
              </a:rPr>
              <a:t>Authenticated Encryption: Relations among notions and analysis of the generic composition paradigm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err="1" smtClean="0"/>
              <a:t>Mihir</a:t>
            </a:r>
            <a:r>
              <a:rPr lang="en-US" sz="1400" dirty="0" smtClean="0"/>
              <a:t> </a:t>
            </a:r>
            <a:r>
              <a:rPr lang="en-US" sz="1400" dirty="0" err="1" smtClean="0"/>
              <a:t>Bellare</a:t>
            </a:r>
            <a:r>
              <a:rPr lang="en-US" sz="1400" dirty="0" smtClean="0"/>
              <a:t>, </a:t>
            </a:r>
            <a:r>
              <a:rPr lang="en-US" sz="1400" dirty="0" err="1" smtClean="0"/>
              <a:t>Chanathip</a:t>
            </a:r>
            <a:r>
              <a:rPr lang="en-US" sz="1400" dirty="0" smtClean="0"/>
              <a:t> </a:t>
            </a:r>
            <a:r>
              <a:rPr lang="en-US" sz="1400" dirty="0" err="1" smtClean="0"/>
              <a:t>Namprempre</a:t>
            </a:r>
            <a:r>
              <a:rPr lang="en-US" sz="1400" dirty="0"/>
              <a:t> </a:t>
            </a:r>
            <a:r>
              <a:rPr lang="en-US" sz="1400" dirty="0" smtClean="0"/>
              <a:t>July </a:t>
            </a:r>
            <a:r>
              <a:rPr lang="en-US" sz="1400" dirty="0"/>
              <a:t>14, </a:t>
            </a:r>
            <a:r>
              <a:rPr lang="en-US" sz="1400" dirty="0" smtClean="0"/>
              <a:t>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551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58" y="1095424"/>
            <a:ext cx="5921375" cy="19712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195"/>
          </a:xfrm>
        </p:spPr>
        <p:txBody>
          <a:bodyPr>
            <a:normAutofit fontScale="90000"/>
          </a:bodyPr>
          <a:lstStyle/>
          <a:p>
            <a:r>
              <a:rPr lang="en-US" dirty="0"/>
              <a:t>Message Authentication </a:t>
            </a:r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51226"/>
            <a:ext cx="8229600" cy="2974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MAC algorithm standards :</a:t>
            </a:r>
          </a:p>
          <a:p>
            <a:pPr lvl="1"/>
            <a:r>
              <a:rPr lang="en-US" sz="2000" dirty="0"/>
              <a:t>FIPS PUB 113 Computer Data Authentication (DES based, withdrawn in 2002)</a:t>
            </a:r>
          </a:p>
          <a:p>
            <a:pPr lvl="1"/>
            <a:r>
              <a:rPr lang="en-US" sz="2000" dirty="0">
                <a:hlinkClick r:id="rId4"/>
              </a:rPr>
              <a:t>RFC 2104 </a:t>
            </a:r>
            <a:r>
              <a:rPr lang="en-US" sz="2000" dirty="0"/>
              <a:t>&amp; FIPS PUB 198-1 The Keyed-Hash Message Authentication Code (HMAC)</a:t>
            </a:r>
          </a:p>
          <a:p>
            <a:pPr lvl="1"/>
            <a:r>
              <a:rPr lang="en-US" sz="2000" dirty="0"/>
              <a:t>ISO/IEC 9797-1 Mechanisms using a block cipher</a:t>
            </a:r>
          </a:p>
          <a:p>
            <a:pPr lvl="1"/>
            <a:r>
              <a:rPr lang="en-US" sz="2000" dirty="0"/>
              <a:t>ISO/IEC 9797-2 Mechanisms using a dedicated hash-function</a:t>
            </a:r>
          </a:p>
          <a:p>
            <a:pPr lvl="1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926417" y="5910719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Message Authentication Codes</a:t>
            </a:r>
          </a:p>
          <a:p>
            <a:pPr lvl="1"/>
            <a:r>
              <a:rPr lang="en-US" sz="1400" dirty="0">
                <a:hlinkClick r:id="rId5"/>
              </a:rPr>
              <a:t>http://cseweb.ucsd.edu/~mihir/cse207/w-mac.pdf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56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encrypt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 smtClean="0"/>
              <a:t>consider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57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September 18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Logistics</a:t>
            </a:r>
          </a:p>
          <a:p>
            <a:r>
              <a:rPr lang="en-US" sz="2400" dirty="0" smtClean="0"/>
              <a:t>Homework #4</a:t>
            </a:r>
          </a:p>
          <a:p>
            <a:pPr lvl="1"/>
            <a:r>
              <a:rPr lang="en-US" sz="2000" dirty="0" smtClean="0"/>
              <a:t>Hashing (see </a:t>
            </a:r>
            <a:r>
              <a:rPr lang="en-US" sz="2000" dirty="0" err="1" smtClean="0"/>
              <a:t>shasum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>
                <a:hlinkClick r:id="rId3"/>
              </a:rPr>
              <a:t>https://docs.kali.org/introduction/download-official-kali-linux-images</a:t>
            </a:r>
            <a:r>
              <a:rPr lang="en-US" sz="1800" dirty="0" smtClean="0"/>
              <a:t> </a:t>
            </a:r>
          </a:p>
          <a:p>
            <a:pPr lvl="1"/>
            <a:r>
              <a:rPr lang="en-US" sz="2000" dirty="0" smtClean="0"/>
              <a:t>Using block ciphers </a:t>
            </a:r>
            <a:r>
              <a:rPr lang="en-US" sz="900" dirty="0" smtClean="0">
                <a:hlinkClick r:id="rId4"/>
              </a:rPr>
              <a:t>https://crypto.stanford.edu/~dabo/courses/OnlineCrypto/slides/04-using-block-v2-annotated.pdf</a:t>
            </a:r>
            <a:r>
              <a:rPr lang="en-US" sz="900" dirty="0" smtClean="0"/>
              <a:t> </a:t>
            </a:r>
          </a:p>
          <a:p>
            <a:pPr lvl="1"/>
            <a:r>
              <a:rPr lang="en-US" sz="2200" dirty="0" smtClean="0"/>
              <a:t>Padding</a:t>
            </a:r>
          </a:p>
          <a:p>
            <a:r>
              <a:rPr lang="en-US" sz="2400" dirty="0" smtClean="0"/>
              <a:t>Quiz</a:t>
            </a:r>
            <a:endParaRPr lang="en-US" sz="2400" dirty="0" smtClean="0"/>
          </a:p>
          <a:p>
            <a:r>
              <a:rPr lang="en-US" sz="2400" dirty="0" smtClean="0"/>
              <a:t>Risks, </a:t>
            </a:r>
            <a:r>
              <a:rPr lang="en-US" sz="2400" dirty="0" smtClean="0"/>
              <a:t>Attacks, Analysis and Mitigation</a:t>
            </a:r>
          </a:p>
          <a:p>
            <a:pPr lvl="1"/>
            <a:r>
              <a:rPr lang="en-US" sz="2000" dirty="0" smtClean="0"/>
              <a:t>Big Numbers</a:t>
            </a:r>
          </a:p>
          <a:p>
            <a:pPr lvl="1"/>
            <a:r>
              <a:rPr lang="en-US" sz="2000" dirty="0" smtClean="0"/>
              <a:t>Symmetric encryption properties</a:t>
            </a:r>
          </a:p>
          <a:p>
            <a:pPr lvl="1"/>
            <a:r>
              <a:rPr lang="en-US" sz="2000" dirty="0" smtClean="0"/>
              <a:t>Authenticated Encryption</a:t>
            </a:r>
          </a:p>
          <a:p>
            <a:pPr lvl="1"/>
            <a:r>
              <a:rPr lang="en-US" sz="2000" dirty="0">
                <a:hlinkClick r:id="rId5"/>
              </a:rPr>
              <a:t>https://eprint.iacr.org/2000/025.</a:t>
            </a:r>
            <a:r>
              <a:rPr lang="en-US" sz="2000" dirty="0" smtClean="0">
                <a:hlinkClick r:id="rId5"/>
              </a:rPr>
              <a:t>pdf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Raspberry Pi and Kali Distribution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40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Python Documentation</a:t>
            </a:r>
            <a:r>
              <a:rPr lang="en-US" sz="2400" dirty="0" smtClean="0"/>
              <a:t> (Python Web Site)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Transforming Code into Beautiful, Idiomatic Python</a:t>
            </a:r>
            <a:r>
              <a:rPr lang="en-US" sz="2400" dirty="0" smtClean="0"/>
              <a:t> (video)</a:t>
            </a:r>
          </a:p>
          <a:p>
            <a:r>
              <a:rPr lang="en-US" sz="2400" dirty="0" smtClean="0">
                <a:hlinkClick r:id="rId4"/>
              </a:rPr>
              <a:t>Functional programming in Python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Writing Awesome Command-Line Programs in Python</a:t>
            </a:r>
            <a:endParaRPr lang="en-US" sz="2400" dirty="0" smtClean="0"/>
          </a:p>
          <a:p>
            <a:pPr lvl="1"/>
            <a:r>
              <a:rPr lang="en-US" sz="2000" dirty="0">
                <a:hlinkClick r:id="rId6"/>
              </a:rPr>
              <a:t>Building Command Line Applications with </a:t>
            </a:r>
            <a:r>
              <a:rPr lang="en-US" sz="2000" dirty="0" smtClean="0">
                <a:hlinkClick r:id="rId6"/>
              </a:rPr>
              <a:t>Click</a:t>
            </a:r>
            <a:endParaRPr lang="en-US" sz="2000" dirty="0"/>
          </a:p>
          <a:p>
            <a:r>
              <a:rPr lang="en-US" sz="2400" dirty="0" smtClean="0"/>
              <a:t>Look at repositories for Python crypto implementations and read the code.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Big Numbers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934" y="1407050"/>
            <a:ext cx="6682538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7900" y="3886200"/>
            <a:ext cx="4114800" cy="2743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buFont typeface="Arial"/>
              <a:buNone/>
            </a:pPr>
            <a:r>
              <a:rPr lang="en-US" sz="1600" i="1" dirty="0" smtClean="0"/>
              <a:t>“Astronomy has long been humanity's go-to subject when it comes to contemplating the truly enormous. But actually, if 2</a:t>
            </a:r>
            <a:r>
              <a:rPr lang="en-US" sz="1600" i="1" baseline="30000" dirty="0" smtClean="0"/>
              <a:t>128</a:t>
            </a:r>
            <a:r>
              <a:rPr lang="en-US" sz="1600" i="1" dirty="0" smtClean="0"/>
              <a:t> is so much more vast than the number of stars in the observable universe (10</a:t>
            </a:r>
            <a:r>
              <a:rPr lang="en-US" sz="1600" i="1" baseline="30000" dirty="0" smtClean="0"/>
              <a:t>15 </a:t>
            </a:r>
            <a:r>
              <a:rPr lang="en-US" sz="1600" i="1" dirty="0" smtClean="0"/>
              <a:t>times more vast*, or 4,000,000,000,000,000 in long-hand notation), then even the name "astronomical" is rather inadequate.” </a:t>
            </a:r>
            <a:endParaRPr lang="en-US" sz="1400" i="1" dirty="0" smtClean="0"/>
          </a:p>
          <a:p>
            <a:pPr marL="0" algn="just">
              <a:buFont typeface="Arial"/>
              <a:buNone/>
            </a:pPr>
            <a:endParaRPr lang="en-US" sz="900" dirty="0" smtClean="0"/>
          </a:p>
          <a:p>
            <a:pPr lvl="1">
              <a:buFont typeface="Arial"/>
              <a:buNone/>
            </a:pPr>
            <a:r>
              <a:rPr lang="en-US" sz="1200" dirty="0" smtClean="0"/>
              <a:t>-- from Economist </a:t>
            </a:r>
          </a:p>
          <a:p>
            <a:pPr lvl="1">
              <a:buFont typeface="Arial"/>
              <a:buNone/>
            </a:pPr>
            <a:r>
              <a:rPr lang="en-US" sz="1000" dirty="0" smtClean="0">
                <a:hlinkClick r:id="rId4"/>
              </a:rPr>
              <a:t>http://www.economist.com/blogs/johnson/2011/01/big_numbers</a:t>
            </a:r>
            <a:r>
              <a:rPr lang="en-US" sz="1000" dirty="0" smtClean="0"/>
              <a:t> </a:t>
            </a:r>
          </a:p>
          <a:p>
            <a:pPr>
              <a:buFont typeface="Arial"/>
              <a:buNone/>
            </a:pPr>
            <a:endParaRPr lang="en-US" sz="1600" dirty="0" smtClean="0"/>
          </a:p>
          <a:p>
            <a:pPr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63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Example padding approach from:</a:t>
            </a:r>
          </a:p>
          <a:p>
            <a:pPr lvl="1"/>
            <a:r>
              <a:rPr lang="en-US" sz="3800" dirty="0" smtClean="0"/>
              <a:t> </a:t>
            </a:r>
            <a:r>
              <a:rPr lang="en-US" sz="3800" dirty="0"/>
              <a:t>draft-mcgrew-aead-aes-cbc-hmac-sha2-05.</a:t>
            </a:r>
            <a:r>
              <a:rPr lang="en-US" sz="3800" dirty="0" smtClean="0"/>
              <a:t>txt</a:t>
            </a:r>
          </a:p>
          <a:p>
            <a:pPr marL="457200" lvl="1" indent="0">
              <a:buNone/>
            </a:pPr>
            <a:r>
              <a:rPr lang="en-US" sz="3400" dirty="0" smtClean="0"/>
              <a:t>Prior </a:t>
            </a:r>
            <a:r>
              <a:rPr lang="en-US" sz="3400" dirty="0"/>
              <a:t>to </a:t>
            </a:r>
            <a:r>
              <a:rPr lang="en-US" sz="3400" dirty="0" smtClean="0"/>
              <a:t> </a:t>
            </a:r>
            <a:r>
              <a:rPr lang="en-US" sz="3400" dirty="0"/>
              <a:t>encryption, the plaintext P is padded by appending </a:t>
            </a:r>
            <a:r>
              <a:rPr lang="en-US" sz="3400" dirty="0" smtClean="0"/>
              <a:t>a padding </a:t>
            </a:r>
            <a:r>
              <a:rPr lang="en-US" sz="3400" dirty="0"/>
              <a:t>string PS to that data, to ensure that </a:t>
            </a:r>
            <a:r>
              <a:rPr lang="en-US" sz="3400" dirty="0" err="1"/>
              <a:t>len</a:t>
            </a:r>
            <a:r>
              <a:rPr lang="en-US" sz="3400" dirty="0"/>
              <a:t>(P || PS) is </a:t>
            </a:r>
            <a:r>
              <a:rPr lang="en-US" sz="3400" dirty="0" smtClean="0"/>
              <a:t>a multiple </a:t>
            </a:r>
            <a:r>
              <a:rPr lang="en-US" sz="3400" dirty="0"/>
              <a:t>of </a:t>
            </a:r>
            <a:r>
              <a:rPr lang="en-US" sz="3400" dirty="0" smtClean="0"/>
              <a:t>the </a:t>
            </a:r>
            <a:r>
              <a:rPr lang="en-US" sz="3400" dirty="0" err="1" smtClean="0"/>
              <a:t>block_size</a:t>
            </a:r>
            <a:r>
              <a:rPr lang="en-US" sz="3400" dirty="0" smtClean="0"/>
              <a:t>, </a:t>
            </a:r>
            <a:r>
              <a:rPr lang="en-US" sz="3400" dirty="0"/>
              <a:t>as is needed for </a:t>
            </a:r>
            <a:r>
              <a:rPr lang="en-US" sz="3400" dirty="0" smtClean="0"/>
              <a:t>the encryption operation</a:t>
            </a:r>
            <a:r>
              <a:rPr lang="en-US" sz="3400" dirty="0"/>
              <a:t>. </a:t>
            </a:r>
            <a:r>
              <a:rPr lang="en-US" sz="3400" dirty="0" smtClean="0"/>
              <a:t>Pseudo code: </a:t>
            </a:r>
          </a:p>
          <a:p>
            <a:pPr marL="457200" lvl="1" indent="0">
              <a:buNone/>
            </a:pPr>
            <a:endParaRPr lang="en-US" sz="3400" dirty="0" smtClean="0"/>
          </a:p>
          <a:p>
            <a:pPr marL="457200" lvl="1" indent="0">
              <a:buNone/>
            </a:pPr>
            <a:r>
              <a:rPr lang="en-US" sz="3400" dirty="0" smtClean="0"/>
              <a:t># encrypt pseudo python</a:t>
            </a:r>
            <a:endParaRPr lang="en-US" sz="3400" dirty="0"/>
          </a:p>
          <a:p>
            <a:pPr marL="457200" lvl="1" indent="0">
              <a:buNone/>
            </a:pPr>
            <a:r>
              <a:rPr lang="en-US" sz="3400" dirty="0" err="1" smtClean="0"/>
              <a:t>num_blocks</a:t>
            </a:r>
            <a:r>
              <a:rPr lang="en-US" sz="3400" dirty="0" smtClean="0"/>
              <a:t>, remainder = </a:t>
            </a:r>
            <a:r>
              <a:rPr lang="en-US" sz="3400" dirty="0" err="1" smtClean="0"/>
              <a:t>divmod</a:t>
            </a:r>
            <a:r>
              <a:rPr lang="en-US" sz="3400" dirty="0" smtClean="0"/>
              <a:t>( </a:t>
            </a:r>
            <a:r>
              <a:rPr lang="en-US" sz="3400" dirty="0" err="1" smtClean="0"/>
              <a:t>plain_text</a:t>
            </a:r>
            <a:r>
              <a:rPr lang="en-US" sz="3400" dirty="0" smtClean="0"/>
              <a:t>, </a:t>
            </a:r>
            <a:r>
              <a:rPr lang="en-US" sz="3400" dirty="0" err="1" smtClean="0"/>
              <a:t>block_size</a:t>
            </a:r>
            <a:r>
              <a:rPr lang="en-US" sz="3400" dirty="0" smtClean="0"/>
              <a:t>)</a:t>
            </a:r>
          </a:p>
          <a:p>
            <a:pPr marL="457200" lvl="1" indent="0">
              <a:buNone/>
            </a:pPr>
            <a:r>
              <a:rPr lang="en-US" sz="3400" dirty="0" err="1"/>
              <a:t>p</a:t>
            </a:r>
            <a:r>
              <a:rPr lang="en-US" sz="3400" dirty="0" err="1" smtClean="0"/>
              <a:t>adding_len</a:t>
            </a:r>
            <a:r>
              <a:rPr lang="en-US" sz="3400" dirty="0" smtClean="0"/>
              <a:t> = </a:t>
            </a:r>
            <a:r>
              <a:rPr lang="en-US" sz="3400" dirty="0" err="1" smtClean="0"/>
              <a:t>block_size</a:t>
            </a:r>
            <a:r>
              <a:rPr lang="en-US" sz="3400" dirty="0" smtClean="0"/>
              <a:t> </a:t>
            </a:r>
            <a:r>
              <a:rPr lang="mr-IN" sz="3400" dirty="0" smtClean="0"/>
              <a:t>–</a:t>
            </a:r>
            <a:r>
              <a:rPr lang="en-US" sz="3400" dirty="0" smtClean="0"/>
              <a:t> remainder</a:t>
            </a:r>
          </a:p>
          <a:p>
            <a:pPr marL="457200" lvl="1" indent="0">
              <a:buNone/>
            </a:pPr>
            <a:r>
              <a:rPr lang="en-US" sz="3400" dirty="0" err="1"/>
              <a:t>p</a:t>
            </a:r>
            <a:r>
              <a:rPr lang="en-US" sz="3400" dirty="0" err="1" smtClean="0"/>
              <a:t>adding_string</a:t>
            </a:r>
            <a:r>
              <a:rPr lang="en-US" sz="3400" dirty="0" smtClean="0"/>
              <a:t> = </a:t>
            </a:r>
            <a:r>
              <a:rPr lang="en-US" sz="3400" dirty="0" err="1" smtClean="0"/>
              <a:t>pad_len</a:t>
            </a:r>
            <a:r>
              <a:rPr lang="en-US" sz="3400" dirty="0" smtClean="0"/>
              <a:t> * </a:t>
            </a:r>
            <a:r>
              <a:rPr lang="en-US" sz="3400" dirty="0" err="1" smtClean="0"/>
              <a:t>chr</a:t>
            </a:r>
            <a:r>
              <a:rPr lang="en-US" sz="3400" dirty="0" smtClean="0"/>
              <a:t>( </a:t>
            </a:r>
            <a:r>
              <a:rPr lang="en-US" sz="3400" dirty="0" err="1" smtClean="0"/>
              <a:t>pad_len</a:t>
            </a:r>
            <a:r>
              <a:rPr lang="en-US" sz="3400" dirty="0" smtClean="0"/>
              <a:t>)</a:t>
            </a:r>
          </a:p>
          <a:p>
            <a:pPr marL="457200" lvl="1" indent="0">
              <a:buNone/>
            </a:pPr>
            <a:r>
              <a:rPr lang="en-US" sz="3400" dirty="0" err="1"/>
              <a:t>c</a:t>
            </a:r>
            <a:r>
              <a:rPr lang="en-US" sz="3400" dirty="0" err="1" smtClean="0"/>
              <a:t>ipher_text</a:t>
            </a:r>
            <a:r>
              <a:rPr lang="en-US" sz="3400" dirty="0" smtClean="0"/>
              <a:t> = </a:t>
            </a:r>
            <a:r>
              <a:rPr lang="en-US" sz="3400" dirty="0" err="1" smtClean="0"/>
              <a:t>block_encrypt</a:t>
            </a:r>
            <a:r>
              <a:rPr lang="en-US" sz="3400" dirty="0" smtClean="0"/>
              <a:t>( </a:t>
            </a:r>
            <a:r>
              <a:rPr lang="en-US" sz="3400" dirty="0" err="1" smtClean="0"/>
              <a:t>plain_text</a:t>
            </a:r>
            <a:r>
              <a:rPr lang="en-US" sz="3400" dirty="0" smtClean="0"/>
              <a:t> + </a:t>
            </a:r>
            <a:r>
              <a:rPr lang="en-US" sz="3400" dirty="0" err="1" smtClean="0"/>
              <a:t>padding_string</a:t>
            </a:r>
            <a:r>
              <a:rPr lang="en-US" sz="3400" dirty="0" smtClean="0"/>
              <a:t> ) </a:t>
            </a:r>
          </a:p>
          <a:p>
            <a:pPr marL="457200" lvl="1" indent="0">
              <a:buNone/>
            </a:pPr>
            <a:endParaRPr lang="en-US" sz="3400" dirty="0"/>
          </a:p>
          <a:p>
            <a:pPr marL="457200" lvl="1" indent="0">
              <a:buNone/>
            </a:pPr>
            <a:r>
              <a:rPr lang="en-US" sz="3400" dirty="0" smtClean="0"/>
              <a:t># decrypt </a:t>
            </a:r>
            <a:r>
              <a:rPr lang="en-US" sz="3400" dirty="0" err="1" smtClean="0"/>
              <a:t>psuedo</a:t>
            </a:r>
            <a:r>
              <a:rPr lang="en-US" sz="3400" dirty="0" smtClean="0"/>
              <a:t> python</a:t>
            </a:r>
          </a:p>
          <a:p>
            <a:pPr marL="457200" lvl="1" indent="0">
              <a:buNone/>
            </a:pPr>
            <a:r>
              <a:rPr lang="en-US" sz="3400" dirty="0" err="1" smtClean="0"/>
              <a:t>plain_text</a:t>
            </a:r>
            <a:r>
              <a:rPr lang="en-US" sz="3400" dirty="0" smtClean="0"/>
              <a:t> = decrypt( </a:t>
            </a:r>
            <a:r>
              <a:rPr lang="en-US" sz="3400" dirty="0" err="1" smtClean="0"/>
              <a:t>cipher_text</a:t>
            </a:r>
            <a:r>
              <a:rPr lang="en-US" sz="3400" dirty="0" smtClean="0"/>
              <a:t>)</a:t>
            </a:r>
          </a:p>
          <a:p>
            <a:pPr marL="457200" lvl="1" indent="0">
              <a:buNone/>
            </a:pPr>
            <a:r>
              <a:rPr lang="en-US" sz="3400" dirty="0" err="1"/>
              <a:t>p</a:t>
            </a:r>
            <a:r>
              <a:rPr lang="en-US" sz="3400" dirty="0" err="1" smtClean="0"/>
              <a:t>ad_len</a:t>
            </a:r>
            <a:r>
              <a:rPr lang="en-US" sz="3400" dirty="0" smtClean="0"/>
              <a:t> = </a:t>
            </a:r>
            <a:r>
              <a:rPr lang="en-US" sz="3400" dirty="0" err="1" smtClean="0"/>
              <a:t>plain_text</a:t>
            </a:r>
            <a:r>
              <a:rPr lang="en-US" sz="3400" dirty="0" smtClean="0"/>
              <a:t>[:-1]</a:t>
            </a:r>
          </a:p>
          <a:p>
            <a:pPr marL="457200" lvl="1" indent="0">
              <a:buNone/>
            </a:pPr>
            <a:r>
              <a:rPr lang="en-US" sz="3400" dirty="0" smtClean="0"/>
              <a:t># strip padding</a:t>
            </a:r>
          </a:p>
          <a:p>
            <a:pPr marL="457200" lvl="1" indent="0">
              <a:buNone/>
            </a:pPr>
            <a:r>
              <a:rPr lang="en-US" sz="3400" dirty="0" err="1" smtClean="0"/>
              <a:t>plain_text</a:t>
            </a:r>
            <a:r>
              <a:rPr lang="en-US" sz="3400" dirty="0" smtClean="0"/>
              <a:t> = </a:t>
            </a:r>
            <a:r>
              <a:rPr lang="en-US" sz="3400" dirty="0" err="1" smtClean="0"/>
              <a:t>plain_text</a:t>
            </a:r>
            <a:r>
              <a:rPr lang="en-US" sz="3400" dirty="0" smtClean="0"/>
              <a:t>[:-</a:t>
            </a:r>
            <a:r>
              <a:rPr lang="en-US" sz="3400" dirty="0" err="1" smtClean="0"/>
              <a:t>pad_len</a:t>
            </a:r>
            <a:r>
              <a:rPr lang="en-US" sz="3400" dirty="0" smtClean="0"/>
              <a:t>]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254765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ntique Olive Roman" charset="0"/>
              </a:rPr>
              <a:t>Risk </a:t>
            </a:r>
            <a:r>
              <a:rPr lang="en-US" dirty="0" smtClean="0">
                <a:latin typeface="Antique Olive Roman" charset="0"/>
              </a:rPr>
              <a:t>Analysis</a:t>
            </a:r>
            <a:endParaRPr lang="en-US" dirty="0">
              <a:latin typeface="Antique Olive Roman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131983" cy="52133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Risk = Vulnerability x Threat x Cost 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>
              <a:buFontTx/>
              <a:buNone/>
            </a:pPr>
            <a:endParaRPr lang="en-US" dirty="0">
              <a:latin typeface="+mj-lt"/>
            </a:endParaRPr>
          </a:p>
          <a:p>
            <a:pPr lvl="1">
              <a:buFontTx/>
              <a:buNone/>
            </a:pPr>
            <a:r>
              <a:rPr lang="en-US" b="1" dirty="0">
                <a:latin typeface="+mj-lt"/>
              </a:rPr>
              <a:t>Vulnerability: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sz="1600" dirty="0">
                <a:latin typeface="+mj-lt"/>
              </a:rPr>
              <a:t>is the probability of success of an attack for a particular threat category. The </a:t>
            </a:r>
            <a:r>
              <a:rPr lang="ja-JP" altLang="en-US" sz="1600" dirty="0">
                <a:latin typeface="+mj-lt"/>
              </a:rPr>
              <a:t>“</a:t>
            </a:r>
            <a:r>
              <a:rPr lang="en-US" sz="1600" dirty="0">
                <a:latin typeface="+mj-lt"/>
              </a:rPr>
              <a:t>value</a:t>
            </a:r>
            <a:r>
              <a:rPr lang="ja-JP" altLang="en-US" sz="1600" dirty="0">
                <a:latin typeface="+mj-lt"/>
              </a:rPr>
              <a:t>”</a:t>
            </a:r>
            <a:r>
              <a:rPr lang="en-US" sz="1600" dirty="0">
                <a:latin typeface="+mj-lt"/>
              </a:rPr>
              <a:t> of vulnerability in the risk equation can vary depending on the type of attacker, for example a government may have more resources to </a:t>
            </a:r>
            <a:r>
              <a:rPr lang="en-US" sz="1600" dirty="0" smtClean="0">
                <a:latin typeface="+mj-lt"/>
              </a:rPr>
              <a:t>b successful </a:t>
            </a:r>
            <a:r>
              <a:rPr lang="en-US" sz="1600" dirty="0">
                <a:latin typeface="+mj-lt"/>
              </a:rPr>
              <a:t>than a single hacker.</a:t>
            </a:r>
          </a:p>
          <a:p>
            <a:pPr lvl="1">
              <a:buFontTx/>
              <a:buNone/>
            </a:pPr>
            <a:endParaRPr lang="en-US" dirty="0">
              <a:latin typeface="+mj-lt"/>
            </a:endParaRPr>
          </a:p>
          <a:p>
            <a:pPr lvl="1">
              <a:buFontTx/>
              <a:buNone/>
            </a:pPr>
            <a:r>
              <a:rPr lang="en-US" b="1" dirty="0">
                <a:latin typeface="+mj-lt"/>
              </a:rPr>
              <a:t>Threat: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sz="1600" dirty="0">
                <a:latin typeface="+mj-lt"/>
              </a:rPr>
              <a:t>is the likelihood of an adverse event.  It is based on a particular  threat category (hacker, disgruntle employee, government agency)</a:t>
            </a:r>
          </a:p>
          <a:p>
            <a:pPr lvl="1">
              <a:buFontTx/>
              <a:buNone/>
            </a:pPr>
            <a:endParaRPr lang="en-US" sz="1600" dirty="0" smtClean="0">
              <a:latin typeface="+mj-lt"/>
            </a:endParaRPr>
          </a:p>
          <a:p>
            <a:pPr lvl="1">
              <a:buFontTx/>
              <a:buNone/>
            </a:pPr>
            <a:endParaRPr lang="en-US" sz="1600" dirty="0">
              <a:latin typeface="+mj-lt"/>
            </a:endParaRPr>
          </a:p>
          <a:p>
            <a:pPr lvl="1">
              <a:buFontTx/>
              <a:buNone/>
            </a:pPr>
            <a:r>
              <a:rPr lang="en-US" b="1" dirty="0">
                <a:latin typeface="+mj-lt"/>
              </a:rPr>
              <a:t>Cost: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sz="1600" dirty="0">
                <a:latin typeface="+mj-lt"/>
              </a:rPr>
              <a:t>is the impact of an attack against the vulnerability by the particular threat. Breaking into an online banking account typically has a higher cost than a denial of service attack against a single user.</a:t>
            </a:r>
          </a:p>
          <a:p>
            <a:pPr>
              <a:buFontTx/>
              <a:buNone/>
            </a:pPr>
            <a:r>
              <a:rPr lang="en-US" sz="1800" dirty="0">
                <a:latin typeface="Antique Olive Roman" charset="0"/>
              </a:rPr>
              <a:t>	</a:t>
            </a:r>
            <a:endParaRPr lang="en-US" dirty="0">
              <a:latin typeface="Antique Olive Roman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6858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67" y="4972050"/>
            <a:ext cx="784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77096"/>
            <a:ext cx="1752938" cy="109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4857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4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7338" y="533400"/>
            <a:ext cx="8077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ntique Olive Roman" charset="0"/>
              </a:rPr>
              <a:t>Attack </a:t>
            </a:r>
            <a:r>
              <a:rPr lang="en-US" sz="2800" b="1" dirty="0" smtClean="0">
                <a:latin typeface="Antique Olive Roman" charset="0"/>
              </a:rPr>
              <a:t>Vectors</a:t>
            </a:r>
            <a:endParaRPr lang="en-US" sz="2800" b="1" dirty="0">
              <a:latin typeface="Antique Olive Roman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476375"/>
            <a:ext cx="76676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2" name="Straight Arrow Connector 4"/>
          <p:cNvCxnSpPr>
            <a:cxnSpLocks noChangeShapeType="1"/>
          </p:cNvCxnSpPr>
          <p:nvPr/>
        </p:nvCxnSpPr>
        <p:spPr bwMode="auto">
          <a:xfrm rot="5400000" flipH="1" flipV="1">
            <a:off x="1693069" y="2980532"/>
            <a:ext cx="1671637" cy="44450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4860131" y="3471069"/>
            <a:ext cx="563563" cy="34925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Straight Arrow Connector 12"/>
          <p:cNvCxnSpPr>
            <a:cxnSpLocks noChangeShapeType="1"/>
          </p:cNvCxnSpPr>
          <p:nvPr/>
        </p:nvCxnSpPr>
        <p:spPr bwMode="auto">
          <a:xfrm rot="10800000" flipV="1">
            <a:off x="1287463" y="4006850"/>
            <a:ext cx="1851025" cy="349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2077244" y="4087019"/>
            <a:ext cx="1117600" cy="10048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Straight Arrow Connector 22"/>
          <p:cNvCxnSpPr>
            <a:cxnSpLocks noChangeShapeType="1"/>
          </p:cNvCxnSpPr>
          <p:nvPr/>
        </p:nvCxnSpPr>
        <p:spPr bwMode="auto">
          <a:xfrm rot="5400000">
            <a:off x="959644" y="2912269"/>
            <a:ext cx="1004887" cy="282575"/>
          </a:xfrm>
          <a:prstGeom prst="straightConnector1">
            <a:avLst/>
          </a:prstGeom>
          <a:noFill/>
          <a:ln w="19050">
            <a:solidFill>
              <a:srgbClr val="3333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5424488" y="3900487"/>
            <a:ext cx="361950" cy="282575"/>
          </a:xfrm>
          <a:prstGeom prst="straightConnector1">
            <a:avLst/>
          </a:prstGeom>
          <a:noFill/>
          <a:ln w="28575">
            <a:solidFill>
              <a:srgbClr val="660066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1354138" y="3929063"/>
            <a:ext cx="3352800" cy="1111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Straight Arrow Connector 31"/>
          <p:cNvCxnSpPr>
            <a:cxnSpLocks noChangeShapeType="1"/>
          </p:cNvCxnSpPr>
          <p:nvPr/>
        </p:nvCxnSpPr>
        <p:spPr bwMode="auto">
          <a:xfrm flipV="1">
            <a:off x="6208713" y="3871913"/>
            <a:ext cx="249237" cy="225425"/>
          </a:xfrm>
          <a:prstGeom prst="straightConnector1">
            <a:avLst/>
          </a:prstGeom>
          <a:noFill/>
          <a:ln w="28575">
            <a:solidFill>
              <a:srgbClr val="660066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Arrow Connector 37"/>
          <p:cNvCxnSpPr>
            <a:cxnSpLocks noChangeShapeType="1"/>
          </p:cNvCxnSpPr>
          <p:nvPr/>
        </p:nvCxnSpPr>
        <p:spPr bwMode="auto">
          <a:xfrm>
            <a:off x="1196975" y="4222750"/>
            <a:ext cx="2663825" cy="461963"/>
          </a:xfrm>
          <a:prstGeom prst="straightConnector1">
            <a:avLst/>
          </a:prstGeom>
          <a:noFill/>
          <a:ln w="28575">
            <a:solidFill>
              <a:srgbClr val="660066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Arrow Connector 42"/>
          <p:cNvCxnSpPr>
            <a:cxnSpLocks noChangeShapeType="1"/>
          </p:cNvCxnSpPr>
          <p:nvPr/>
        </p:nvCxnSpPr>
        <p:spPr bwMode="auto">
          <a:xfrm rot="10800000">
            <a:off x="4695825" y="3917950"/>
            <a:ext cx="949325" cy="8794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Arrow Connector 52"/>
          <p:cNvCxnSpPr>
            <a:cxnSpLocks noChangeShapeType="1"/>
          </p:cNvCxnSpPr>
          <p:nvPr/>
        </p:nvCxnSpPr>
        <p:spPr bwMode="auto">
          <a:xfrm>
            <a:off x="1760538" y="2495550"/>
            <a:ext cx="1727200" cy="1082675"/>
          </a:xfrm>
          <a:prstGeom prst="straightConnector1">
            <a:avLst/>
          </a:prstGeom>
          <a:noFill/>
          <a:ln w="19050">
            <a:solidFill>
              <a:srgbClr val="3333CC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58"/>
          <p:cNvSpPr/>
          <p:nvPr/>
        </p:nvSpPr>
        <p:spPr>
          <a:xfrm>
            <a:off x="4720162" y="1447800"/>
            <a:ext cx="3693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ntique Olive Roman" pitchFamily="34" charset="0"/>
                <a:ea typeface="+mn-ea"/>
              </a:rPr>
              <a:t>The location and capabilities of an attacker in the network is a useful way to categorize vulnerabilities.</a:t>
            </a:r>
          </a:p>
        </p:txBody>
      </p:sp>
      <p:cxnSp>
        <p:nvCxnSpPr>
          <p:cNvPr id="17424" name="Straight Arrow Connector 59"/>
          <p:cNvCxnSpPr>
            <a:cxnSpLocks noChangeShapeType="1"/>
          </p:cNvCxnSpPr>
          <p:nvPr/>
        </p:nvCxnSpPr>
        <p:spPr bwMode="auto">
          <a:xfrm flipV="1">
            <a:off x="1287463" y="4132263"/>
            <a:ext cx="1636712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Straight Arrow Connector 63"/>
          <p:cNvCxnSpPr>
            <a:cxnSpLocks noChangeShapeType="1"/>
          </p:cNvCxnSpPr>
          <p:nvPr/>
        </p:nvCxnSpPr>
        <p:spPr bwMode="auto">
          <a:xfrm rot="5400000">
            <a:off x="2082801" y="4183062"/>
            <a:ext cx="812800" cy="733425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Straight Arrow Connector 28"/>
          <p:cNvCxnSpPr>
            <a:cxnSpLocks noChangeShapeType="1"/>
          </p:cNvCxnSpPr>
          <p:nvPr/>
        </p:nvCxnSpPr>
        <p:spPr bwMode="auto">
          <a:xfrm rot="10800000">
            <a:off x="4064000" y="3824288"/>
            <a:ext cx="776288" cy="174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Straight Arrow Connector 42"/>
          <p:cNvCxnSpPr>
            <a:cxnSpLocks noChangeShapeType="1"/>
          </p:cNvCxnSpPr>
          <p:nvPr/>
        </p:nvCxnSpPr>
        <p:spPr bwMode="auto">
          <a:xfrm rot="10800000">
            <a:off x="4830763" y="3833813"/>
            <a:ext cx="885825" cy="8588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Straight Arrow Connector 12"/>
          <p:cNvCxnSpPr>
            <a:cxnSpLocks noChangeShapeType="1"/>
          </p:cNvCxnSpPr>
          <p:nvPr/>
        </p:nvCxnSpPr>
        <p:spPr bwMode="auto">
          <a:xfrm rot="16200000" flipV="1">
            <a:off x="1019969" y="4391819"/>
            <a:ext cx="776288" cy="4889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6026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ntique Olive Roman" charset="0"/>
              </a:rPr>
              <a:t>Going from Risks to Recommendations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Antique Olive Roman" charset="0"/>
              </a:rPr>
              <a:t>Mitigating </a:t>
            </a:r>
            <a:r>
              <a:rPr lang="en-US" sz="2800" u="sng" dirty="0" smtClean="0">
                <a:latin typeface="Antique Olive Roman" charset="0"/>
              </a:rPr>
              <a:t>vulnerabilities</a:t>
            </a:r>
            <a:r>
              <a:rPr lang="en-US" sz="2800" dirty="0" smtClean="0">
                <a:latin typeface="Antique Olive Roman" charset="0"/>
              </a:rPr>
              <a:t> is </a:t>
            </a:r>
            <a:r>
              <a:rPr lang="en-US" sz="2800" dirty="0">
                <a:latin typeface="Antique Olive Roman" charset="0"/>
              </a:rPr>
              <a:t>the easiest way to reduce Risk and improve security.</a:t>
            </a:r>
          </a:p>
          <a:p>
            <a:pPr lvl="1"/>
            <a:r>
              <a:rPr lang="en-US" sz="2400" dirty="0">
                <a:latin typeface="Antique Olive Roman" charset="0"/>
              </a:rPr>
              <a:t>Technical </a:t>
            </a:r>
            <a:r>
              <a:rPr lang="en-US" sz="2400" dirty="0" smtClean="0">
                <a:latin typeface="Antique Olive Roman" charset="0"/>
              </a:rPr>
              <a:t>mechanisms</a:t>
            </a:r>
            <a:endParaRPr lang="en-US" sz="2400" dirty="0">
              <a:latin typeface="Antique Olive Roman" charset="0"/>
            </a:endParaRPr>
          </a:p>
          <a:p>
            <a:r>
              <a:rPr lang="en-US" sz="2800" dirty="0">
                <a:latin typeface="Antique Olive Roman" charset="0"/>
              </a:rPr>
              <a:t>Knowing the Risk of specific scenarios allows a balanced analysis to determine </a:t>
            </a:r>
            <a:r>
              <a:rPr lang="en-US" sz="2800" dirty="0" smtClean="0">
                <a:latin typeface="Antique Olive Roman" charset="0"/>
              </a:rPr>
              <a:t>which vulnerabilities </a:t>
            </a:r>
            <a:r>
              <a:rPr lang="en-US" sz="2800" dirty="0">
                <a:latin typeface="Antique Olive Roman" charset="0"/>
              </a:rPr>
              <a:t>need to be fixed..</a:t>
            </a:r>
          </a:p>
          <a:p>
            <a:pPr lvl="1"/>
            <a:r>
              <a:rPr lang="en-US" sz="2400" dirty="0">
                <a:latin typeface="Antique Olive Roman" charset="0"/>
              </a:rPr>
              <a:t>Not all vulnerabilities need to be addressed for a particular </a:t>
            </a:r>
            <a:r>
              <a:rPr lang="en-US" sz="2400" dirty="0" smtClean="0">
                <a:latin typeface="Antique Olive Roman" charset="0"/>
              </a:rPr>
              <a:t>application</a:t>
            </a:r>
            <a:endParaRPr lang="en-US" sz="2400" dirty="0">
              <a:latin typeface="Antique Olive Roman" charset="0"/>
            </a:endParaRPr>
          </a:p>
          <a:p>
            <a:pPr lvl="2"/>
            <a:r>
              <a:rPr lang="en-US" sz="2000" dirty="0">
                <a:latin typeface="Antique Olive Roman" charset="0"/>
              </a:rPr>
              <a:t>Example – denial of service attacks</a:t>
            </a:r>
          </a:p>
          <a:p>
            <a:endParaRPr lang="en-US" sz="2800" dirty="0">
              <a:latin typeface="Antique Olive Roman" charset="0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ntique Olive Roman" charset="0"/>
              </a:rPr>
              <a:t>September 2011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ntique Olive Roman" charset="0"/>
              </a:rPr>
              <a:t>Paull Lambert - Marvell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ntique Olive Roman" charset="0"/>
              </a:rPr>
              <a:t>Slide </a:t>
            </a:r>
            <a:fld id="{53752925-9BEF-3E48-A5A6-6C9359737610}" type="slidenum">
              <a:rPr lang="en-US">
                <a:latin typeface="Antique Olive Roman" charset="0"/>
              </a:rPr>
              <a:pPr/>
              <a:t>6</a:t>
            </a:fld>
            <a:endParaRPr lang="en-US">
              <a:latin typeface="Antique Olive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695450"/>
            <a:ext cx="7605712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ntique Olive Roman" charset="0"/>
              </a:rPr>
              <a:t>Internet Based Active Attacks</a:t>
            </a:r>
          </a:p>
        </p:txBody>
      </p:sp>
      <p:cxnSp>
        <p:nvCxnSpPr>
          <p:cNvPr id="18436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1354138" y="3929063"/>
            <a:ext cx="3352800" cy="1111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Straight Arrow Connector 42"/>
          <p:cNvCxnSpPr>
            <a:cxnSpLocks noChangeShapeType="1"/>
          </p:cNvCxnSpPr>
          <p:nvPr/>
        </p:nvCxnSpPr>
        <p:spPr bwMode="auto">
          <a:xfrm rot="10800000">
            <a:off x="4695825" y="3917950"/>
            <a:ext cx="949325" cy="8794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Rectangle 58"/>
          <p:cNvSpPr>
            <a:spLocks noChangeArrowheads="1"/>
          </p:cNvSpPr>
          <p:nvPr/>
        </p:nvSpPr>
        <p:spPr bwMode="auto">
          <a:xfrm>
            <a:off x="4267200" y="1447800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ntique Olive Roman" charset="0"/>
              </a:rPr>
              <a:t>A Wi-Fi network connected to the Internet </a:t>
            </a:r>
            <a:br>
              <a:rPr lang="en-US" sz="1400">
                <a:latin typeface="Antique Olive Roman" charset="0"/>
              </a:rPr>
            </a:br>
            <a:r>
              <a:rPr lang="en-US" sz="1400">
                <a:latin typeface="Antique Olive Roman" charset="0"/>
              </a:rPr>
              <a:t>will be the target of network attacks. </a:t>
            </a:r>
          </a:p>
        </p:txBody>
      </p:sp>
      <p:cxnSp>
        <p:nvCxnSpPr>
          <p:cNvPr id="18439" name="Straight Arrow Connector 28"/>
          <p:cNvCxnSpPr>
            <a:cxnSpLocks noChangeShapeType="1"/>
          </p:cNvCxnSpPr>
          <p:nvPr/>
        </p:nvCxnSpPr>
        <p:spPr bwMode="auto">
          <a:xfrm rot="10800000">
            <a:off x="4064000" y="3824288"/>
            <a:ext cx="776288" cy="174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Arrow Connector 42"/>
          <p:cNvCxnSpPr>
            <a:cxnSpLocks noChangeShapeType="1"/>
          </p:cNvCxnSpPr>
          <p:nvPr/>
        </p:nvCxnSpPr>
        <p:spPr bwMode="auto">
          <a:xfrm rot="10800000">
            <a:off x="4830763" y="3833813"/>
            <a:ext cx="885825" cy="8588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2649538" y="4637088"/>
            <a:ext cx="2239962" cy="2220912"/>
          </a:xfrm>
          <a:prstGeom prst="wedgeRectCallout">
            <a:avLst>
              <a:gd name="adj1" fmla="val 12852"/>
              <a:gd name="adj2" fmla="val -9687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Vulnerabilities</a:t>
            </a:r>
          </a:p>
          <a:p>
            <a:pPr>
              <a:defRPr/>
            </a:pPr>
            <a:r>
              <a:rPr lang="en-US" dirty="0">
                <a:latin typeface="Antique Olive Roman" pitchFamily="34" charset="0"/>
                <a:ea typeface="+mn-ea"/>
              </a:rPr>
              <a:t> - </a:t>
            </a:r>
            <a:r>
              <a:rPr lang="en-US" sz="1000" dirty="0">
                <a:latin typeface="Antique Olive Roman" pitchFamily="34" charset="0"/>
                <a:ea typeface="+mn-ea"/>
              </a:rPr>
              <a:t>Default passwords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Open ports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Password cracking/guessing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Stack Exploits</a:t>
            </a:r>
            <a:endParaRPr lang="en-US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Prevention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Unique OOB passwords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TLS for Management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Strong unique authentication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Hardened protocol stack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Intrusion Detection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620713" y="1219200"/>
            <a:ext cx="2239962" cy="1981200"/>
          </a:xfrm>
          <a:prstGeom prst="wedgeRectCallout">
            <a:avLst>
              <a:gd name="adj1" fmla="val -12792"/>
              <a:gd name="adj2" fmla="val 8203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Vulnerabilities</a:t>
            </a:r>
          </a:p>
          <a:p>
            <a:pPr>
              <a:defRPr/>
            </a:pPr>
            <a:r>
              <a:rPr lang="en-US" dirty="0">
                <a:latin typeface="Antique Olive Roman" pitchFamily="34" charset="0"/>
                <a:ea typeface="+mn-ea"/>
              </a:rPr>
              <a:t> - </a:t>
            </a:r>
            <a:r>
              <a:rPr lang="en-US" sz="1000" dirty="0">
                <a:latin typeface="Antique Olive Roman" pitchFamily="34" charset="0"/>
                <a:ea typeface="+mn-ea"/>
              </a:rPr>
              <a:t>Default passwords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Open ports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Password cracking/guessing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Stack Exploits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viruses 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 - </a:t>
            </a:r>
            <a:r>
              <a:rPr lang="en-US" sz="1000" dirty="0" smtClean="0">
                <a:latin typeface="Antique Olive Roman" pitchFamily="34" charset="0"/>
                <a:ea typeface="+mn-ea"/>
              </a:rPr>
              <a:t>Trojan </a:t>
            </a:r>
            <a:r>
              <a:rPr lang="en-US" sz="1000" dirty="0">
                <a:latin typeface="Antique Olive Roman" pitchFamily="34" charset="0"/>
                <a:ea typeface="+mn-ea"/>
              </a:rPr>
              <a:t>horse programs</a:t>
            </a:r>
            <a:endParaRPr lang="en-US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Prevention (in AP)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Firewall in AP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Intrusion Detection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virus checking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</p:txBody>
      </p:sp>
      <p:sp>
        <p:nvSpPr>
          <p:cNvPr id="18446" name="Date Placeholder 12"/>
          <p:cNvSpPr>
            <a:spLocks noGrp="1"/>
          </p:cNvSpPr>
          <p:nvPr>
            <p:ph type="dt" sz="quarter" idx="10"/>
          </p:nvPr>
        </p:nvSpPr>
        <p:spPr>
          <a:xfrm>
            <a:off x="68263" y="-47625"/>
            <a:ext cx="1249362" cy="184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ntique Olive Roman" charset="0"/>
              </a:rPr>
              <a:t>September 2011</a:t>
            </a:r>
          </a:p>
        </p:txBody>
      </p:sp>
    </p:spTree>
    <p:extLst>
      <p:ext uri="{BB962C8B-B14F-4D97-AF65-F5344CB8AC3E}">
        <p14:creationId xmlns:p14="http://schemas.microsoft.com/office/powerpoint/2010/main" val="223025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962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ntique Olive Roman" charset="0"/>
              </a:rPr>
              <a:t>Physical Attacks on Network Equipment</a:t>
            </a:r>
          </a:p>
        </p:txBody>
      </p:sp>
      <p:sp>
        <p:nvSpPr>
          <p:cNvPr id="19460" name="Rectangle 58"/>
          <p:cNvSpPr>
            <a:spLocks noChangeArrowheads="1"/>
          </p:cNvSpPr>
          <p:nvPr/>
        </p:nvSpPr>
        <p:spPr bwMode="auto">
          <a:xfrm>
            <a:off x="4362450" y="1485900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ntique Olive Roman" charset="0"/>
              </a:rPr>
              <a:t>.</a:t>
            </a:r>
          </a:p>
        </p:txBody>
      </p:sp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4344988" y="1447801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Antique Olive Roman" charset="0"/>
              </a:rPr>
              <a:t>Physical access to network equipment allows the device to be reset or modified</a:t>
            </a:r>
            <a:r>
              <a:rPr lang="en-US" sz="1400" dirty="0">
                <a:latin typeface="Antique Olive Roman" charset="0"/>
              </a:rPr>
              <a:t>.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1107546" y="4318530"/>
            <a:ext cx="2681287" cy="2469620"/>
          </a:xfrm>
          <a:prstGeom prst="wedgeRectCallout">
            <a:avLst>
              <a:gd name="adj1" fmla="val 44900"/>
              <a:gd name="adj2" fmla="val -6028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Vulnerabilities</a:t>
            </a:r>
          </a:p>
          <a:p>
            <a:pPr>
              <a:defRPr/>
            </a:pPr>
            <a:r>
              <a:rPr lang="en-US" sz="1600" dirty="0">
                <a:latin typeface="Antique Olive Roman" pitchFamily="34" charset="0"/>
                <a:ea typeface="+mn-ea"/>
              </a:rPr>
              <a:t> - </a:t>
            </a:r>
            <a:r>
              <a:rPr lang="en-US" sz="1100" dirty="0">
                <a:latin typeface="Antique Olive Roman" pitchFamily="34" charset="0"/>
                <a:ea typeface="+mn-ea"/>
              </a:rPr>
              <a:t>Device reset</a:t>
            </a:r>
          </a:p>
          <a:p>
            <a:pPr>
              <a:defRPr/>
            </a:pPr>
            <a:r>
              <a:rPr lang="en-US" sz="1100" dirty="0">
                <a:latin typeface="Antique Olive Roman" pitchFamily="34" charset="0"/>
                <a:ea typeface="+mn-ea"/>
              </a:rPr>
              <a:t> -  WPS unauthorized join</a:t>
            </a:r>
          </a:p>
          <a:p>
            <a:pPr>
              <a:defRPr/>
            </a:pPr>
            <a:r>
              <a:rPr lang="en-US" sz="1100" dirty="0">
                <a:latin typeface="Antique Olive Roman" pitchFamily="34" charset="0"/>
                <a:ea typeface="+mn-ea"/>
              </a:rPr>
              <a:t> -  Disclosure of device </a:t>
            </a:r>
            <a:br>
              <a:rPr lang="en-US" sz="1100" dirty="0">
                <a:latin typeface="Antique Olive Roman" pitchFamily="34" charset="0"/>
                <a:ea typeface="+mn-ea"/>
              </a:rPr>
            </a:br>
            <a:r>
              <a:rPr lang="en-US" sz="1100" dirty="0">
                <a:latin typeface="Antique Olive Roman" pitchFamily="34" charset="0"/>
                <a:ea typeface="+mn-ea"/>
              </a:rPr>
              <a:t>    PW or PIN  on labels</a:t>
            </a:r>
          </a:p>
          <a:p>
            <a:pPr>
              <a:defRPr/>
            </a:pPr>
            <a:r>
              <a:rPr lang="en-US" sz="1100" dirty="0">
                <a:latin typeface="Antique Olive Roman" pitchFamily="34" charset="0"/>
                <a:ea typeface="+mn-ea"/>
              </a:rPr>
              <a:t> - insertion of monitoring</a:t>
            </a:r>
            <a:br>
              <a:rPr lang="en-US" sz="1100" dirty="0">
                <a:latin typeface="Antique Olive Roman" pitchFamily="34" charset="0"/>
                <a:ea typeface="+mn-ea"/>
              </a:rPr>
            </a:br>
            <a:r>
              <a:rPr lang="en-US" sz="1100" dirty="0">
                <a:latin typeface="Antique Olive Roman" pitchFamily="34" charset="0"/>
                <a:ea typeface="+mn-ea"/>
              </a:rPr>
              <a:t>    device</a:t>
            </a:r>
            <a:endParaRPr lang="en-US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Prevention</a:t>
            </a:r>
          </a:p>
          <a:p>
            <a:pPr>
              <a:defRPr/>
            </a:pPr>
            <a:r>
              <a:rPr lang="en-US" sz="1400" b="1" dirty="0">
                <a:latin typeface="Antique Olive Roman" pitchFamily="34" charset="0"/>
                <a:ea typeface="+mn-ea"/>
              </a:rPr>
              <a:t> - </a:t>
            </a:r>
            <a:r>
              <a:rPr lang="en-US" sz="1400" dirty="0">
                <a:latin typeface="Antique Olive Roman" pitchFamily="34" charset="0"/>
                <a:ea typeface="+mn-ea"/>
              </a:rPr>
              <a:t>safe location</a:t>
            </a:r>
            <a:br>
              <a:rPr lang="en-US" sz="1400" dirty="0">
                <a:latin typeface="Antique Olive Roman" pitchFamily="34" charset="0"/>
                <a:ea typeface="+mn-ea"/>
              </a:rPr>
            </a:br>
            <a:r>
              <a:rPr lang="en-US" sz="1400" dirty="0">
                <a:latin typeface="Antique Olive Roman" pitchFamily="34" charset="0"/>
                <a:ea typeface="+mn-ea"/>
              </a:rPr>
              <a:t> - restrict access to reset</a:t>
            </a:r>
          </a:p>
          <a:p>
            <a:pPr>
              <a:defRPr/>
            </a:pPr>
            <a:r>
              <a:rPr lang="en-US" sz="1400" dirty="0">
                <a:latin typeface="Antique Olive Roman" pitchFamily="34" charset="0"/>
                <a:ea typeface="+mn-ea"/>
              </a:rPr>
              <a:t> - secure reset process</a:t>
            </a:r>
          </a:p>
          <a:p>
            <a:pPr>
              <a:defRPr/>
            </a:pPr>
            <a:endParaRPr lang="en-US" b="1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86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0" y="1449388"/>
            <a:ext cx="7694613" cy="4665662"/>
          </a:xfrm>
          <a:noFill/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ntique Olive Roman" charset="0"/>
              </a:rPr>
              <a:t>Passive Sniffing Attacks</a:t>
            </a:r>
          </a:p>
        </p:txBody>
      </p:sp>
      <p:cxnSp>
        <p:nvCxnSpPr>
          <p:cNvPr id="20484" name="Straight Arrow Connector 4"/>
          <p:cNvCxnSpPr>
            <a:cxnSpLocks noChangeShapeType="1"/>
          </p:cNvCxnSpPr>
          <p:nvPr/>
        </p:nvCxnSpPr>
        <p:spPr bwMode="auto">
          <a:xfrm rot="5400000" flipH="1" flipV="1">
            <a:off x="1693069" y="2980532"/>
            <a:ext cx="1671637" cy="44450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5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4860131" y="3471069"/>
            <a:ext cx="563563" cy="34925"/>
          </a:xfrm>
          <a:prstGeom prst="straightConnector1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Rectangle 58"/>
          <p:cNvSpPr>
            <a:spLocks noChangeArrowheads="1"/>
          </p:cNvSpPr>
          <p:nvPr/>
        </p:nvSpPr>
        <p:spPr bwMode="auto">
          <a:xfrm>
            <a:off x="4572000" y="91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Antique Olive Roman" charset="0"/>
              </a:rPr>
              <a:t>Sniffing of </a:t>
            </a:r>
            <a:r>
              <a:rPr lang="ja-JP" altLang="en-US" sz="1800" dirty="0">
                <a:latin typeface="Antique Olive Roman" charset="0"/>
              </a:rPr>
              <a:t>“</a:t>
            </a:r>
            <a:r>
              <a:rPr lang="en-US" sz="1800" dirty="0">
                <a:latin typeface="Antique Olive Roman" charset="0"/>
              </a:rPr>
              <a:t>open</a:t>
            </a:r>
            <a:r>
              <a:rPr lang="ja-JP" altLang="en-US" sz="1800" dirty="0">
                <a:latin typeface="Antique Olive Roman" charset="0"/>
              </a:rPr>
              <a:t>”</a:t>
            </a:r>
            <a:r>
              <a:rPr lang="en-US" sz="1800" dirty="0">
                <a:latin typeface="Antique Olive Roman" charset="0"/>
              </a:rPr>
              <a:t> wireless communications or poorly encrypted communications (like WEP) is the most visible wireless vulnerability.</a:t>
            </a:r>
          </a:p>
        </p:txBody>
      </p:sp>
      <p:sp>
        <p:nvSpPr>
          <p:cNvPr id="23" name="Rectangular Callout 22"/>
          <p:cNvSpPr>
            <a:spLocks noChangeArrowheads="1"/>
          </p:cNvSpPr>
          <p:nvPr/>
        </p:nvSpPr>
        <p:spPr bwMode="auto">
          <a:xfrm>
            <a:off x="68263" y="1070505"/>
            <a:ext cx="2087563" cy="2379662"/>
          </a:xfrm>
          <a:prstGeom prst="wedgeRectCallout">
            <a:avLst>
              <a:gd name="adj1" fmla="val 58643"/>
              <a:gd name="adj2" fmla="val -1422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Vulnerabilities</a:t>
            </a:r>
          </a:p>
          <a:p>
            <a:pPr>
              <a:defRPr/>
            </a:pPr>
            <a:r>
              <a:rPr lang="en-US" dirty="0">
                <a:latin typeface="Antique Olive Roman" pitchFamily="34" charset="0"/>
                <a:ea typeface="+mn-ea"/>
              </a:rPr>
              <a:t> - </a:t>
            </a:r>
            <a:r>
              <a:rPr lang="en-US" sz="1000" dirty="0">
                <a:latin typeface="Antique Olive Roman" pitchFamily="34" charset="0"/>
                <a:ea typeface="+mn-ea"/>
              </a:rPr>
              <a:t>Wireless Sniffing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WEP Cracking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RSN Password Cracking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 Management Frame Monitoring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credential capture </a:t>
            </a:r>
            <a:br>
              <a:rPr lang="en-US" sz="1000" dirty="0">
                <a:latin typeface="Antique Olive Roman" pitchFamily="34" charset="0"/>
                <a:ea typeface="+mn-ea"/>
              </a:rPr>
            </a:br>
            <a:r>
              <a:rPr lang="en-US" sz="1000" dirty="0">
                <a:latin typeface="Antique Olive Roman" pitchFamily="34" charset="0"/>
                <a:ea typeface="+mn-ea"/>
              </a:rPr>
              <a:t>    (e.g. </a:t>
            </a:r>
            <a:r>
              <a:rPr lang="en-US" sz="1000" dirty="0" err="1">
                <a:latin typeface="Antique Olive Roman" pitchFamily="34" charset="0"/>
                <a:ea typeface="+mn-ea"/>
              </a:rPr>
              <a:t>Firesheep</a:t>
            </a:r>
            <a:r>
              <a:rPr lang="en-US" sz="1000" dirty="0">
                <a:latin typeface="Antique Olive Roman" pitchFamily="34" charset="0"/>
                <a:ea typeface="+mn-ea"/>
              </a:rPr>
              <a:t>)</a:t>
            </a:r>
            <a:endParaRPr lang="en-US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b="1" dirty="0">
                <a:latin typeface="Antique Olive Roman" pitchFamily="34" charset="0"/>
                <a:ea typeface="+mn-ea"/>
              </a:rPr>
              <a:t>Prevention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Use RSN Enterprise</a:t>
            </a:r>
          </a:p>
          <a:p>
            <a:pPr>
              <a:defRPr/>
            </a:pPr>
            <a:r>
              <a:rPr lang="en-US" sz="1000" dirty="0">
                <a:latin typeface="Antique Olive Roman" pitchFamily="34" charset="0"/>
                <a:ea typeface="+mn-ea"/>
              </a:rPr>
              <a:t> - Use Management Frame Protection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</p:txBody>
      </p: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038600" y="4254500"/>
            <a:ext cx="3810000" cy="2298700"/>
          </a:xfrm>
          <a:prstGeom prst="wedgeRectCallout">
            <a:avLst>
              <a:gd name="adj1" fmla="val -24620"/>
              <a:gd name="adj2" fmla="val -688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b="1" dirty="0">
                <a:latin typeface="Antique Olive Roman" pitchFamily="34" charset="0"/>
                <a:ea typeface="+mn-ea"/>
              </a:rPr>
              <a:t>Vulnerabilities</a:t>
            </a:r>
          </a:p>
          <a:p>
            <a:pPr>
              <a:defRPr/>
            </a:pPr>
            <a:r>
              <a:rPr lang="en-US" sz="1400" dirty="0">
                <a:latin typeface="Antique Olive Roman" pitchFamily="34" charset="0"/>
                <a:ea typeface="+mn-ea"/>
              </a:rPr>
              <a:t> - </a:t>
            </a:r>
            <a:r>
              <a:rPr lang="en-US" sz="1050" dirty="0">
                <a:latin typeface="Antique Olive Roman" pitchFamily="34" charset="0"/>
                <a:ea typeface="+mn-ea"/>
              </a:rPr>
              <a:t>Backhaul or Internet 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    Based </a:t>
            </a:r>
            <a:r>
              <a:rPr lang="en-US" sz="1050" dirty="0" smtClean="0">
                <a:latin typeface="Antique Olive Roman" pitchFamily="34" charset="0"/>
                <a:ea typeface="+mn-ea"/>
              </a:rPr>
              <a:t>Monitoring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</a:rPr>
              <a:t> - </a:t>
            </a:r>
            <a:r>
              <a:rPr lang="en-US" sz="1050" dirty="0" smtClean="0">
                <a:latin typeface="Antique Olive Roman" pitchFamily="34" charset="0"/>
              </a:rPr>
              <a:t> </a:t>
            </a:r>
            <a:r>
              <a:rPr lang="en-US" sz="1050" dirty="0" smtClean="0">
                <a:latin typeface="Antique Olive Roman" pitchFamily="34" charset="0"/>
                <a:ea typeface="+mn-ea"/>
              </a:rPr>
              <a:t>Modification </a:t>
            </a:r>
            <a:r>
              <a:rPr lang="en-US" sz="1050" dirty="0">
                <a:latin typeface="Antique Olive Roman" pitchFamily="34" charset="0"/>
                <a:ea typeface="+mn-ea"/>
              </a:rPr>
              <a:t>or spoofing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</a:t>
            </a:r>
            <a:endParaRPr lang="en-US" sz="1400" dirty="0">
              <a:latin typeface="Antique Olive Roman" pitchFamily="34" charset="0"/>
              <a:ea typeface="+mn-ea"/>
            </a:endParaRPr>
          </a:p>
          <a:p>
            <a:pPr>
              <a:defRPr/>
            </a:pPr>
            <a:r>
              <a:rPr lang="en-US" sz="1400" b="1" dirty="0">
                <a:latin typeface="Antique Olive Roman" pitchFamily="34" charset="0"/>
                <a:ea typeface="+mn-ea"/>
              </a:rPr>
              <a:t>Prevention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- Use end-to-end security for STA traffic of value </a:t>
            </a:r>
            <a:br>
              <a:rPr lang="en-US" sz="1050" dirty="0">
                <a:latin typeface="Antique Olive Roman" pitchFamily="34" charset="0"/>
                <a:ea typeface="+mn-ea"/>
              </a:rPr>
            </a:br>
            <a:r>
              <a:rPr lang="en-US" sz="1050" dirty="0">
                <a:latin typeface="Antique Olive Roman" pitchFamily="34" charset="0"/>
                <a:ea typeface="+mn-ea"/>
              </a:rPr>
              <a:t>    (TLS, </a:t>
            </a:r>
            <a:r>
              <a:rPr lang="en-US" sz="1050" dirty="0" err="1">
                <a:latin typeface="Antique Olive Roman" pitchFamily="34" charset="0"/>
                <a:ea typeface="+mn-ea"/>
              </a:rPr>
              <a:t>IPsec</a:t>
            </a:r>
            <a:r>
              <a:rPr lang="en-US" sz="1050" dirty="0">
                <a:latin typeface="Antique Olive Roman" pitchFamily="34" charset="0"/>
                <a:ea typeface="+mn-ea"/>
              </a:rPr>
              <a:t>, or other VPN)</a:t>
            </a:r>
          </a:p>
          <a:p>
            <a:pPr>
              <a:defRPr/>
            </a:pPr>
            <a:r>
              <a:rPr lang="en-US" sz="1050" dirty="0">
                <a:latin typeface="Antique Olive Roman" pitchFamily="34" charset="0"/>
                <a:ea typeface="+mn-ea"/>
              </a:rPr>
              <a:t> - Use end-to-end security for AP Management Traffic</a:t>
            </a:r>
            <a:br>
              <a:rPr lang="en-US" sz="1050" dirty="0">
                <a:latin typeface="Antique Olive Roman" pitchFamily="34" charset="0"/>
                <a:ea typeface="+mn-ea"/>
              </a:rPr>
            </a:br>
            <a:r>
              <a:rPr lang="en-US" sz="1050" dirty="0">
                <a:latin typeface="Antique Olive Roman" pitchFamily="34" charset="0"/>
                <a:ea typeface="+mn-ea"/>
              </a:rPr>
              <a:t>    (TLS, </a:t>
            </a:r>
            <a:r>
              <a:rPr lang="en-US" sz="1050" dirty="0" err="1">
                <a:latin typeface="Antique Olive Roman" pitchFamily="34" charset="0"/>
                <a:ea typeface="+mn-ea"/>
              </a:rPr>
              <a:t>IPsec</a:t>
            </a:r>
            <a:r>
              <a:rPr lang="en-US" sz="1050" dirty="0">
                <a:latin typeface="Antique Olive Roman" pitchFamily="34" charset="0"/>
                <a:ea typeface="+mn-ea"/>
              </a:rPr>
              <a:t>, or other VPN)</a:t>
            </a:r>
          </a:p>
          <a:p>
            <a:pPr>
              <a:defRPr/>
            </a:pPr>
            <a:endParaRPr lang="en-US" sz="1000" dirty="0">
              <a:latin typeface="Antique Olive Roman" pitchFamily="34" charset="0"/>
              <a:ea typeface="+mn-ea"/>
            </a:endParaRPr>
          </a:p>
        </p:txBody>
      </p:sp>
      <p:sp>
        <p:nvSpPr>
          <p:cNvPr id="20489" name="Rectangle 26"/>
          <p:cNvSpPr>
            <a:spLocks noChangeArrowheads="1"/>
          </p:cNvSpPr>
          <p:nvPr/>
        </p:nvSpPr>
        <p:spPr bwMode="auto">
          <a:xfrm>
            <a:off x="5659966" y="2166938"/>
            <a:ext cx="2667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ntique Olive Roman" charset="0"/>
              </a:rPr>
              <a:t>Threat: </a:t>
            </a:r>
            <a:r>
              <a:rPr lang="en-US" sz="1100" dirty="0">
                <a:solidFill>
                  <a:srgbClr val="FF0000"/>
                </a:solidFill>
                <a:latin typeface="Antique Olive Roman" charset="0"/>
              </a:rPr>
              <a:t>Governments, Service Providers, IT Department personal, but </a:t>
            </a:r>
            <a:r>
              <a:rPr lang="en-US" sz="1100" b="1" dirty="0">
                <a:solidFill>
                  <a:srgbClr val="FF0000"/>
                </a:solidFill>
                <a:latin typeface="Antique Olive Roman" charset="0"/>
              </a:rPr>
              <a:t>NOT </a:t>
            </a:r>
            <a:r>
              <a:rPr lang="en-US" sz="1100" dirty="0">
                <a:solidFill>
                  <a:srgbClr val="FF0000"/>
                </a:solidFill>
                <a:latin typeface="Antique Olive Roman" charset="0"/>
              </a:rPr>
              <a:t>usually an average hacker.</a:t>
            </a:r>
          </a:p>
        </p:txBody>
      </p:sp>
      <p:sp>
        <p:nvSpPr>
          <p:cNvPr id="20490" name="Rectangle 27"/>
          <p:cNvSpPr>
            <a:spLocks noChangeArrowheads="1"/>
          </p:cNvSpPr>
          <p:nvPr/>
        </p:nvSpPr>
        <p:spPr bwMode="auto">
          <a:xfrm>
            <a:off x="2568575" y="916464"/>
            <a:ext cx="17843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ntique Olive Roman" charset="0"/>
              </a:rPr>
              <a:t>Threat: </a:t>
            </a:r>
            <a:r>
              <a:rPr lang="en-US" sz="1400" dirty="0">
                <a:solidFill>
                  <a:srgbClr val="FF0000"/>
                </a:solidFill>
                <a:latin typeface="Antique Olive Roman" charset="0"/>
              </a:rPr>
              <a:t>Anyone with a computer and bad intent</a:t>
            </a:r>
          </a:p>
        </p:txBody>
      </p:sp>
      <p:sp>
        <p:nvSpPr>
          <p:cNvPr id="20494" name="Date Placeholder 13"/>
          <p:cNvSpPr>
            <a:spLocks noGrp="1"/>
          </p:cNvSpPr>
          <p:nvPr>
            <p:ph type="dt" sz="quarter" idx="10"/>
          </p:nvPr>
        </p:nvSpPr>
        <p:spPr>
          <a:xfrm>
            <a:off x="68263" y="-47625"/>
            <a:ext cx="1249362" cy="184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ntique Olive Roman" charset="0"/>
              </a:rPr>
              <a:t>September 2011</a:t>
            </a:r>
          </a:p>
        </p:txBody>
      </p:sp>
    </p:spTree>
    <p:extLst>
      <p:ext uri="{BB962C8B-B14F-4D97-AF65-F5344CB8AC3E}">
        <p14:creationId xmlns:p14="http://schemas.microsoft.com/office/powerpoint/2010/main" val="372186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22996</TotalTime>
  <Words>1701</Words>
  <Application>Microsoft Macintosh PowerPoint</Application>
  <PresentationFormat>On-screen Show (4:3)</PresentationFormat>
  <Paragraphs>299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Cryptography </vt:lpstr>
      <vt:lpstr>Cryptography Monday September 18th, 2017</vt:lpstr>
      <vt:lpstr>Padding</vt:lpstr>
      <vt:lpstr>Risk Analysis</vt:lpstr>
      <vt:lpstr>Attack Vectors</vt:lpstr>
      <vt:lpstr>Going from Risks to Recommendations</vt:lpstr>
      <vt:lpstr>Internet Based Active Attacks</vt:lpstr>
      <vt:lpstr>Physical Attacks on Network Equipment</vt:lpstr>
      <vt:lpstr>Passive Sniffing Attacks</vt:lpstr>
      <vt:lpstr>Evil Twin APs</vt:lpstr>
      <vt:lpstr>Active Wireless Attacks  without Network Membership</vt:lpstr>
      <vt:lpstr>Attacks from Wi-Fi Users  on the Same Secure BSS</vt:lpstr>
      <vt:lpstr>Attacks on the Same Secure BSS   with AP Isolation</vt:lpstr>
      <vt:lpstr>Encryption Attacks</vt:lpstr>
      <vt:lpstr>Indistinguishability and Non-Malleability</vt:lpstr>
      <vt:lpstr>Symmetric Encryption ‘Notions’</vt:lpstr>
      <vt:lpstr>Message Authentication Codes</vt:lpstr>
      <vt:lpstr>Block Ciphers and Hashing</vt:lpstr>
      <vt:lpstr>Backup Material</vt:lpstr>
      <vt:lpstr>Logistics for Class</vt:lpstr>
      <vt:lpstr>Additional References</vt:lpstr>
      <vt:lpstr>File Encryption with Classic Ciphers</vt:lpstr>
      <vt:lpstr>Cryptanalytic Toolkit</vt:lpstr>
      <vt:lpstr>Prime Numbers </vt:lpstr>
      <vt:lpstr>Block Ciphers and Hashing</vt:lpstr>
      <vt:lpstr>Raspberry Pi</vt:lpstr>
      <vt:lpstr>Python References</vt:lpstr>
      <vt:lpstr>Very Big Numbers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139</cp:revision>
  <dcterms:created xsi:type="dcterms:W3CDTF">2017-07-28T18:02:06Z</dcterms:created>
  <dcterms:modified xsi:type="dcterms:W3CDTF">2017-09-19T03:56:51Z</dcterms:modified>
</cp:coreProperties>
</file>