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4" r:id="rId2"/>
    <p:sldId id="278" r:id="rId3"/>
    <p:sldId id="329" r:id="rId4"/>
    <p:sldId id="330" r:id="rId5"/>
    <p:sldId id="312" r:id="rId6"/>
    <p:sldId id="293" r:id="rId7"/>
    <p:sldId id="262" r:id="rId8"/>
    <p:sldId id="291" r:id="rId9"/>
    <p:sldId id="283" r:id="rId10"/>
    <p:sldId id="279" r:id="rId11"/>
    <p:sldId id="281" r:id="rId12"/>
    <p:sldId id="282" r:id="rId13"/>
    <p:sldId id="318" r:id="rId14"/>
    <p:sldId id="276" r:id="rId15"/>
    <p:sldId id="275" r:id="rId16"/>
    <p:sldId id="32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2" autoAdjust="0"/>
    <p:restoredTop sz="99710" autoAdjust="0"/>
  </p:normalViewPr>
  <p:slideViewPr>
    <p:cSldViewPr snapToGrid="0" snapToObjects="1">
      <p:cViewPr varScale="1">
        <p:scale>
          <a:sx n="123" d="100"/>
          <a:sy n="123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CDFEE-A5EA-DB48-A00E-316513CC50B1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6880-9129-0F48-B254-CFE617C8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6002-C328-F344-B2E8-2CAD11C9B966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USF/CS486/blob/master/code/cipher.py" TargetMode="External"/><Relationship Id="rId4" Type="http://schemas.openxmlformats.org/officeDocument/2006/relationships/hyperlink" Target="https://github.com/jameslyons/pycipher/tree/master/pyciphe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github.com/CryptoUSF/CS486/blob/master/code/cipher.p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USF/CS486/blob/master/books/1996%20-%20Handbook%20of%20Applied%20Crypto.pdf" TargetMode="External"/><Relationship Id="rId4" Type="http://schemas.openxmlformats.org/officeDocument/2006/relationships/hyperlink" Target="https://github.com/CryptoUSF/CS486/blob/master/code/prime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pi.cs.usfca.edu/2017-fall" TargetMode="External"/><Relationship Id="rId4" Type="http://schemas.openxmlformats.org/officeDocument/2006/relationships/hyperlink" Target="https://www.kali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c/" TargetMode="External"/><Relationship Id="rId4" Type="http://schemas.openxmlformats.org/officeDocument/2006/relationships/hyperlink" Target="https://github.com/parrt/cs652/blob/master/lectures/functional-python.md" TargetMode="External"/><Relationship Id="rId5" Type="http://schemas.openxmlformats.org/officeDocument/2006/relationships/hyperlink" Target="https://www.youtube.com/watch?v=gR73nLbbgqY" TargetMode="External"/><Relationship Id="rId6" Type="http://schemas.openxmlformats.org/officeDocument/2006/relationships/hyperlink" Target="https://www.youtube.com/watch?v=kNke39OZ2k0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://www.economist.com/blogs/johnson/2011/01/big_number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ali.org/introduction/download-official-kali-linux-images" TargetMode="External"/><Relationship Id="rId4" Type="http://schemas.openxmlformats.org/officeDocument/2006/relationships/hyperlink" Target="https://crypto.stanford.edu/~dabo/courses/OnlineCrypto/slides/04-using-block-v2-annotated.pdf" TargetMode="External"/><Relationship Id="rId5" Type="http://schemas.openxmlformats.org/officeDocument/2006/relationships/hyperlink" Target="https://www.iacr.org/cryptodb/archive/2002/EUROCRYPT/2850/2850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jhu.edu/~astubble/dss/notes3c.pdf" TargetMode="External"/><Relationship Id="rId4" Type="http://schemas.openxmlformats.org/officeDocument/2006/relationships/hyperlink" Target="http://cseweb.ucsd.edu/~mihir/papers/oem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tools.ietf.org/html/rfc2104" TargetMode="External"/><Relationship Id="rId5" Type="http://schemas.openxmlformats.org/officeDocument/2006/relationships/hyperlink" Target="http://cseweb.ucsd.edu/~mihir/cse207/w-mac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sfca.instructure.com/courses/1571168" TargetMode="External"/><Relationship Id="rId4" Type="http://schemas.openxmlformats.org/officeDocument/2006/relationships/hyperlink" Target="https://github.com/CryptoUSF" TargetMode="External"/><Relationship Id="rId5" Type="http://schemas.openxmlformats.org/officeDocument/2006/relationships/hyperlink" Target="https://github.com/CryptoUSF/CS486/tree/master/class%20presentations" TargetMode="External"/><Relationship Id="rId6" Type="http://schemas.openxmlformats.org/officeDocument/2006/relationships/hyperlink" Target="https://github.com/CryptoUSF/CS486/tree/master/books" TargetMode="External"/><Relationship Id="rId7" Type="http://schemas.openxmlformats.org/officeDocument/2006/relationships/hyperlink" Target="https://piazza.com/class/j6wrim0d1unj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nford.edu/~dabo/courses/OnlineCrypto/" TargetMode="External"/><Relationship Id="rId4" Type="http://schemas.openxmlformats.org/officeDocument/2006/relationships/hyperlink" Target="http://cseweb.ucsd.edu/~mihir/cse207/" TargetMode="External"/><Relationship Id="rId5" Type="http://schemas.openxmlformats.org/officeDocument/2006/relationships/hyperlink" Target="https://rwc.iacr.org/2017/program.html" TargetMode="External"/><Relationship Id="rId6" Type="http://schemas.openxmlformats.org/officeDocument/2006/relationships/hyperlink" Target="https://www.iacr.org" TargetMode="External"/><Relationship Id="rId7" Type="http://schemas.openxmlformats.org/officeDocument/2006/relationships/hyperlink" Target="https://trac.ietf.org/trac/sec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64" y="-282209"/>
            <a:ext cx="9429750" cy="72428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Cryptography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5018881"/>
            <a:ext cx="7772400" cy="1500187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CS-486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September </a:t>
            </a:r>
            <a:r>
              <a:rPr lang="en-US" dirty="0" smtClean="0">
                <a:solidFill>
                  <a:srgbClr val="FFFFFF"/>
                </a:solidFill>
              </a:rPr>
              <a:t>20</a:t>
            </a:r>
            <a:r>
              <a:rPr lang="en-US" baseline="30000" dirty="0" smtClean="0">
                <a:solidFill>
                  <a:srgbClr val="FFFFFF"/>
                </a:solidFill>
              </a:rPr>
              <a:t>th</a:t>
            </a:r>
            <a:r>
              <a:rPr lang="en-US" dirty="0" smtClean="0">
                <a:solidFill>
                  <a:srgbClr val="FFFFFF"/>
                </a:solidFill>
              </a:rPr>
              <a:t>, 2017	                                                           Paul A. Lambert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7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Encryption with Classic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HW1</a:t>
            </a:r>
          </a:p>
          <a:p>
            <a:r>
              <a:rPr lang="en-US" sz="2400" dirty="0" smtClean="0"/>
              <a:t>Write </a:t>
            </a:r>
            <a:r>
              <a:rPr lang="en-US" sz="2400" dirty="0"/>
              <a:t>a Python command-line program to encrypt or decrypt a file.</a:t>
            </a:r>
          </a:p>
          <a:p>
            <a:pPr lvl="1"/>
            <a:r>
              <a:rPr lang="en-US" sz="2000" dirty="0"/>
              <a:t>The program should:</a:t>
            </a:r>
            <a:br>
              <a:rPr lang="en-US" sz="2000" dirty="0"/>
            </a:br>
            <a:r>
              <a:rPr lang="en-US" sz="2000" dirty="0"/>
              <a:t> - provide command to encrypt or decrypt a file</a:t>
            </a:r>
            <a:br>
              <a:rPr lang="en-US" sz="2000" dirty="0"/>
            </a:br>
            <a:r>
              <a:rPr lang="en-US" sz="2000" dirty="0"/>
              <a:t> - provide option flags to select the algorithm to use for encryption or decryption</a:t>
            </a:r>
            <a:br>
              <a:rPr lang="en-US" sz="2000" dirty="0"/>
            </a:br>
            <a:r>
              <a:rPr lang="en-US" sz="2000" dirty="0"/>
              <a:t> - multiple simple ciphers should be implemented and should include:</a:t>
            </a:r>
            <a:br>
              <a:rPr lang="en-US" sz="2000" dirty="0"/>
            </a:br>
            <a:r>
              <a:rPr lang="en-US" sz="2000" dirty="0"/>
              <a:t>    - the Caesar Cipher</a:t>
            </a:r>
            <a:br>
              <a:rPr lang="en-US" sz="2000" dirty="0"/>
            </a:br>
            <a:r>
              <a:rPr lang="en-US" sz="2000" dirty="0"/>
              <a:t>    - another simple substitution cipher</a:t>
            </a:r>
            <a:br>
              <a:rPr lang="en-US" sz="2000" dirty="0"/>
            </a:br>
            <a:r>
              <a:rPr lang="en-US" sz="2000" dirty="0"/>
              <a:t>    - a poly-alphabetic cipher</a:t>
            </a:r>
            <a:br>
              <a:rPr lang="en-US" sz="2000" dirty="0"/>
            </a:br>
            <a:r>
              <a:rPr lang="en-US" sz="2000" dirty="0"/>
              <a:t>    - a transposition cipher</a:t>
            </a:r>
            <a:br>
              <a:rPr lang="en-US" sz="2000" dirty="0"/>
            </a:br>
            <a:r>
              <a:rPr lang="en-US" sz="2000" dirty="0"/>
              <a:t>For every algorithm you implement, please include a description of the algorithm in the </a:t>
            </a:r>
            <a:r>
              <a:rPr lang="en-US" sz="2000" dirty="0" err="1"/>
              <a:t>docstring</a:t>
            </a:r>
            <a:r>
              <a:rPr lang="en-US" sz="2000" dirty="0"/>
              <a:t> and a reference to the source description of the algorithm. References should be wherever possible to historic text for these older algorithms. A list of books are in Canvas for such references</a:t>
            </a:r>
            <a:r>
              <a:rPr lang="en-US" sz="20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Example solution code for assignment: </a:t>
            </a:r>
            <a:r>
              <a:rPr lang="en-US" sz="2400" dirty="0">
                <a:hlinkClick r:id="rId3"/>
              </a:rPr>
              <a:t>https://github.com/CryptoUSF/CS486/blob/master/code/</a:t>
            </a:r>
            <a:r>
              <a:rPr lang="en-US" sz="2400" dirty="0" smtClean="0">
                <a:hlinkClick r:id="rId3"/>
              </a:rPr>
              <a:t>cipher.py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Existing python library reference: </a:t>
            </a:r>
            <a:r>
              <a:rPr lang="en-US" sz="2400" dirty="0" smtClean="0">
                <a:hlinkClick r:id="rId4"/>
              </a:rPr>
              <a:t>pycipher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75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Cryptanalytic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HW2</a:t>
            </a:r>
            <a:endParaRPr lang="en-US" sz="2600" dirty="0"/>
          </a:p>
          <a:p>
            <a:r>
              <a:rPr lang="en-US" sz="2600" dirty="0" smtClean="0"/>
              <a:t>Write </a:t>
            </a:r>
            <a:r>
              <a:rPr lang="en-US" sz="2600" dirty="0"/>
              <a:t>a </a:t>
            </a:r>
            <a:r>
              <a:rPr lang="en-US" sz="2600" dirty="0" smtClean="0"/>
              <a:t>cryptanalytic </a:t>
            </a:r>
            <a:r>
              <a:rPr lang="en-US" sz="2600" dirty="0"/>
              <a:t>toolkit in Python to analyze the statistical properties of files.</a:t>
            </a:r>
          </a:p>
          <a:p>
            <a:pPr lvl="1"/>
            <a:r>
              <a:rPr lang="en-US" sz="2000" dirty="0" smtClean="0"/>
              <a:t>Determine </a:t>
            </a:r>
            <a:r>
              <a:rPr lang="en-US" sz="2000" dirty="0"/>
              <a:t>the frequency distribution of </a:t>
            </a:r>
            <a:r>
              <a:rPr lang="en-US" sz="2000" dirty="0" smtClean="0"/>
              <a:t>characters </a:t>
            </a:r>
            <a:r>
              <a:rPr lang="en-US" sz="2000" dirty="0"/>
              <a:t>in an arbitrary string. Print out the Monogram distribution of the characters.</a:t>
            </a:r>
          </a:p>
          <a:p>
            <a:pPr lvl="1"/>
            <a:r>
              <a:rPr lang="en-US" sz="2000" dirty="0" smtClean="0"/>
              <a:t>Determine </a:t>
            </a:r>
            <a:r>
              <a:rPr lang="en-US" sz="2000" dirty="0"/>
              <a:t>the Bigram, Trigram or higher distribution of symbols in a file.</a:t>
            </a:r>
          </a:p>
          <a:p>
            <a:pPr marL="457200" lvl="1" indent="0">
              <a:buNone/>
            </a:pPr>
            <a:r>
              <a:rPr lang="en-US" sz="2000" dirty="0"/>
              <a:t> </a:t>
            </a:r>
          </a:p>
          <a:p>
            <a:r>
              <a:rPr lang="en-US" sz="2400" dirty="0" smtClean="0"/>
              <a:t>Example solution code for assignment: </a:t>
            </a:r>
            <a:r>
              <a:rPr lang="en-US" sz="2400" dirty="0">
                <a:hlinkClick r:id="rId3"/>
              </a:rPr>
              <a:t>https://github.com/CryptoUSF/CS486/blob/master/code/</a:t>
            </a:r>
            <a:r>
              <a:rPr lang="en-US" sz="2400" dirty="0" smtClean="0">
                <a:hlinkClick r:id="rId3"/>
              </a:rPr>
              <a:t>cipher.py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18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6472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/>
              <a:t>HW3</a:t>
            </a:r>
          </a:p>
          <a:p>
            <a:r>
              <a:rPr lang="en-US" sz="2400" dirty="0" smtClean="0"/>
              <a:t>Review section 4.2 of the “Handbook of Applied Cryptography” [</a:t>
            </a:r>
            <a:r>
              <a:rPr lang="en-US" sz="2400" dirty="0" smtClean="0">
                <a:hlinkClick r:id="rId3"/>
              </a:rPr>
              <a:t>HAC</a:t>
            </a:r>
            <a:r>
              <a:rPr lang="en-US" sz="2400" dirty="0" smtClean="0"/>
              <a:t>]. Closely read section 4.2.3 (Rabin-Miller)</a:t>
            </a:r>
          </a:p>
          <a:p>
            <a:r>
              <a:rPr lang="en-US" sz="2400" dirty="0" smtClean="0"/>
              <a:t>Complete the ‘</a:t>
            </a:r>
            <a:r>
              <a:rPr lang="en-US" sz="2400" dirty="0" err="1" smtClean="0"/>
              <a:t>is_prime</a:t>
            </a:r>
            <a:r>
              <a:rPr lang="en-US" sz="2400" dirty="0" smtClean="0"/>
              <a:t>’ routine in: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</a:t>
            </a:r>
            <a:r>
              <a:rPr lang="en-US" sz="2400" dirty="0" smtClean="0"/>
              <a:t> </a:t>
            </a:r>
            <a:r>
              <a:rPr lang="en-US" sz="2400" dirty="0">
                <a:hlinkClick r:id="rId4"/>
              </a:rPr>
              <a:t>https://github.com/CryptoUSF/CS486/blob/master/code/</a:t>
            </a:r>
            <a:r>
              <a:rPr lang="en-US" sz="2400" dirty="0" smtClean="0">
                <a:hlinkClick r:id="rId4"/>
              </a:rPr>
              <a:t>prime.py</a:t>
            </a:r>
            <a:endParaRPr lang="en-US" sz="2400" dirty="0"/>
          </a:p>
          <a:p>
            <a:r>
              <a:rPr lang="en-US" sz="2400" dirty="0" smtClean="0"/>
              <a:t>Your goal is to understand the nature of generating ‘good’ prime numbers. You should understand the implications of the selection of the number of iterations of the Rabin-Miller algorithm. This is a useful routine that you should write to a ‘production grade’. Look at other references and worked code example for the best way to select the number and value of the witness numbers.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32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and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HW4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ncrypt </a:t>
            </a:r>
            <a:r>
              <a:rPr lang="en-US" sz="2400" dirty="0"/>
              <a:t>or decrypt a file using a contemporary block </a:t>
            </a:r>
            <a:r>
              <a:rPr lang="en-US" sz="2400" dirty="0" smtClean="0"/>
              <a:t>cipher</a:t>
            </a:r>
          </a:p>
          <a:p>
            <a:r>
              <a:rPr lang="en-US" sz="2400" dirty="0" smtClean="0"/>
              <a:t>Pick </a:t>
            </a:r>
            <a:r>
              <a:rPr lang="en-US" sz="2400" dirty="0"/>
              <a:t>a ‘good’ mode of </a:t>
            </a:r>
            <a:r>
              <a:rPr lang="en-US" sz="2400" dirty="0" smtClean="0"/>
              <a:t>operation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onsider </a:t>
            </a:r>
            <a:r>
              <a:rPr lang="en-US" sz="2400" dirty="0"/>
              <a:t>how to protect the key used for the </a:t>
            </a:r>
            <a:r>
              <a:rPr lang="en-US" sz="2400" dirty="0" smtClean="0"/>
              <a:t>encryption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Write 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Hash </a:t>
            </a:r>
            <a:r>
              <a:rPr lang="en-US" sz="2400" dirty="0"/>
              <a:t>a file using at least two contemporary hash algorithms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40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915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will use a Raspberry Pi to get experience using contemporary analysis ‘tools’</a:t>
            </a:r>
          </a:p>
          <a:p>
            <a:pPr marL="0" indent="0">
              <a:buNone/>
            </a:pPr>
            <a:r>
              <a:rPr lang="en-US" sz="2400" dirty="0" smtClean="0"/>
              <a:t>Raspberry Pi</a:t>
            </a:r>
          </a:p>
          <a:p>
            <a:pPr lvl="1"/>
            <a:r>
              <a:rPr lang="en-US" sz="2000" dirty="0" smtClean="0"/>
              <a:t>Excellent reference for what to acquire and how to </a:t>
            </a:r>
            <a:r>
              <a:rPr lang="en-US" sz="2000" dirty="0" err="1" smtClean="0"/>
              <a:t>setup:</a:t>
            </a:r>
            <a:r>
              <a:rPr lang="en-US" sz="2000" dirty="0" err="1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://rpi.cs.usfca.edu/2017-</a:t>
            </a:r>
            <a:r>
              <a:rPr lang="en-US" sz="2000" dirty="0" smtClean="0">
                <a:hlinkClick r:id="rId3"/>
              </a:rPr>
              <a:t>fall</a:t>
            </a:r>
            <a:endParaRPr lang="en-US" sz="2000" dirty="0" smtClean="0"/>
          </a:p>
          <a:p>
            <a:pPr lvl="1"/>
            <a:r>
              <a:rPr lang="en-US" sz="2000" dirty="0" smtClean="0"/>
              <a:t>The first Pi project will use cryptographic related tools that are available in the Kali </a:t>
            </a:r>
            <a:r>
              <a:rPr lang="en-US" sz="2000" dirty="0"/>
              <a:t>distribution: </a:t>
            </a:r>
            <a:r>
              <a:rPr lang="en-US" sz="2000" dirty="0">
                <a:hlinkClick r:id="rId4"/>
              </a:rPr>
              <a:t>https://www.kali.org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The tools do not necessarily require the Kali OS distribution and you may be able to simply install some of the tools on an existing Raspberry Pi OS installation.</a:t>
            </a:r>
            <a:endParaRPr lang="en-US" sz="2400" dirty="0" smtClean="0"/>
          </a:p>
          <a:p>
            <a:pPr lvl="2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56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3"/>
              </a:rPr>
              <a:t>Python Documentation</a:t>
            </a:r>
            <a:r>
              <a:rPr lang="en-US" sz="2400" dirty="0" smtClean="0"/>
              <a:t> (Python Web Site)</a:t>
            </a:r>
            <a:endParaRPr lang="en-US" sz="2400" dirty="0" smtClean="0">
              <a:hlinkClick r:id="rId3"/>
            </a:endParaRPr>
          </a:p>
          <a:p>
            <a:r>
              <a:rPr lang="en-US" sz="2400" dirty="0" smtClean="0">
                <a:hlinkClick r:id="rId3"/>
              </a:rPr>
              <a:t>Transforming Code into Beautiful, Idiomatic Python</a:t>
            </a:r>
            <a:r>
              <a:rPr lang="en-US" sz="2400" dirty="0" smtClean="0"/>
              <a:t> (video)</a:t>
            </a:r>
          </a:p>
          <a:p>
            <a:r>
              <a:rPr lang="en-US" sz="2400" dirty="0" smtClean="0">
                <a:hlinkClick r:id="rId4"/>
              </a:rPr>
              <a:t>Functional programming in Python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hlinkClick r:id="rId5"/>
              </a:rPr>
              <a:t>Writing Awesome Command-Line Programs in Python</a:t>
            </a:r>
            <a:endParaRPr lang="en-US" sz="2400" dirty="0" smtClean="0"/>
          </a:p>
          <a:p>
            <a:pPr lvl="1"/>
            <a:r>
              <a:rPr lang="en-US" sz="2000" dirty="0">
                <a:hlinkClick r:id="rId6"/>
              </a:rPr>
              <a:t>Building Command Line Applications with </a:t>
            </a:r>
            <a:r>
              <a:rPr lang="en-US" sz="2000" dirty="0" smtClean="0">
                <a:hlinkClick r:id="rId6"/>
              </a:rPr>
              <a:t>Click</a:t>
            </a:r>
            <a:endParaRPr lang="en-US" sz="2000" dirty="0"/>
          </a:p>
          <a:p>
            <a:r>
              <a:rPr lang="en-US" sz="2400" dirty="0" smtClean="0"/>
              <a:t>Look at repositories for Python crypto implementations and read the code.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2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Big Numbers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934" y="1407050"/>
            <a:ext cx="6682538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87900" y="3886200"/>
            <a:ext cx="4114800" cy="2743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just">
              <a:buFont typeface="Arial"/>
              <a:buNone/>
            </a:pPr>
            <a:r>
              <a:rPr lang="en-US" sz="1600" i="1" dirty="0" smtClean="0"/>
              <a:t>“Astronomy has long been humanity's go-to subject when it comes to contemplating the truly enormous. But actually, if 2</a:t>
            </a:r>
            <a:r>
              <a:rPr lang="en-US" sz="1600" i="1" baseline="30000" dirty="0" smtClean="0"/>
              <a:t>128</a:t>
            </a:r>
            <a:r>
              <a:rPr lang="en-US" sz="1600" i="1" dirty="0" smtClean="0"/>
              <a:t> is so much more vast than the number of stars in the observable universe (10</a:t>
            </a:r>
            <a:r>
              <a:rPr lang="en-US" sz="1600" i="1" baseline="30000" dirty="0" smtClean="0"/>
              <a:t>15 </a:t>
            </a:r>
            <a:r>
              <a:rPr lang="en-US" sz="1600" i="1" dirty="0" smtClean="0"/>
              <a:t>times more vast*, or 4,000,000,000,000,000 in long-hand notation), then even the name "astronomical" is rather inadequate.” </a:t>
            </a:r>
            <a:endParaRPr lang="en-US" sz="1400" i="1" dirty="0" smtClean="0"/>
          </a:p>
          <a:p>
            <a:pPr marL="0" algn="just">
              <a:buFont typeface="Arial"/>
              <a:buNone/>
            </a:pPr>
            <a:endParaRPr lang="en-US" sz="900" dirty="0" smtClean="0"/>
          </a:p>
          <a:p>
            <a:pPr lvl="1">
              <a:buFont typeface="Arial"/>
              <a:buNone/>
            </a:pPr>
            <a:r>
              <a:rPr lang="en-US" sz="1200" dirty="0" smtClean="0"/>
              <a:t>-- from Economist </a:t>
            </a:r>
          </a:p>
          <a:p>
            <a:pPr lvl="1">
              <a:buFont typeface="Arial"/>
              <a:buNone/>
            </a:pPr>
            <a:r>
              <a:rPr lang="en-US" sz="1000" dirty="0" smtClean="0">
                <a:hlinkClick r:id="rId4"/>
              </a:rPr>
              <a:t>http://www.economist.com/blogs/johnson/2011/01/big_numbers</a:t>
            </a:r>
            <a:r>
              <a:rPr lang="en-US" sz="1000" dirty="0" smtClean="0"/>
              <a:t> </a:t>
            </a:r>
          </a:p>
          <a:p>
            <a:pPr>
              <a:buFont typeface="Arial"/>
              <a:buNone/>
            </a:pPr>
            <a:endParaRPr lang="en-US" sz="1600" dirty="0" smtClean="0"/>
          </a:p>
          <a:p>
            <a:pPr>
              <a:buFont typeface="Arial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663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r>
              <a:rPr lang="en-US" sz="2000" dirty="0" smtClean="0"/>
              <a:t>Monday September 18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Logistics</a:t>
            </a:r>
          </a:p>
          <a:p>
            <a:r>
              <a:rPr lang="en-US" sz="2400" dirty="0" smtClean="0"/>
              <a:t>Homework #4</a:t>
            </a:r>
          </a:p>
          <a:p>
            <a:pPr lvl="1"/>
            <a:r>
              <a:rPr lang="en-US" sz="2000" dirty="0" smtClean="0"/>
              <a:t>Hashing (see </a:t>
            </a:r>
            <a:r>
              <a:rPr lang="en-US" sz="2000" dirty="0" err="1" smtClean="0"/>
              <a:t>shasum</a:t>
            </a:r>
            <a:r>
              <a:rPr lang="en-US" sz="2000" dirty="0" smtClean="0"/>
              <a:t>)</a:t>
            </a:r>
          </a:p>
          <a:p>
            <a:pPr lvl="2"/>
            <a:r>
              <a:rPr lang="en-US" sz="1800" dirty="0" smtClean="0">
                <a:hlinkClick r:id="rId3"/>
              </a:rPr>
              <a:t>https://docs.kali.org/introduction/download-official-kali-linux-images</a:t>
            </a:r>
            <a:r>
              <a:rPr lang="en-US" sz="1800" dirty="0" smtClean="0"/>
              <a:t> </a:t>
            </a:r>
          </a:p>
          <a:p>
            <a:pPr lvl="1"/>
            <a:r>
              <a:rPr lang="en-US" sz="2000" dirty="0" smtClean="0"/>
              <a:t>Using block ciphers </a:t>
            </a:r>
            <a:r>
              <a:rPr lang="en-US" sz="900" dirty="0" smtClean="0">
                <a:hlinkClick r:id="rId4"/>
              </a:rPr>
              <a:t>https://crypto.stanford.edu/~dabo/courses/OnlineCrypto/slides/04-using-block-v2-annotated.pdf</a:t>
            </a:r>
            <a:r>
              <a:rPr lang="en-US" sz="900" dirty="0" smtClean="0"/>
              <a:t> </a:t>
            </a:r>
          </a:p>
          <a:p>
            <a:pPr lvl="1"/>
            <a:r>
              <a:rPr lang="en-US" sz="2200" dirty="0" smtClean="0"/>
              <a:t>Padding</a:t>
            </a:r>
          </a:p>
          <a:p>
            <a:r>
              <a:rPr lang="en-US" sz="2400" dirty="0" smtClean="0"/>
              <a:t>Message Authentication Codes </a:t>
            </a:r>
          </a:p>
          <a:p>
            <a:r>
              <a:rPr lang="en-US" sz="2400" dirty="0" smtClean="0"/>
              <a:t>AEADs</a:t>
            </a:r>
          </a:p>
          <a:p>
            <a:pPr lvl="1"/>
            <a:r>
              <a:rPr lang="en-US" sz="2000" dirty="0">
                <a:hlinkClick r:id="rId5"/>
              </a:rPr>
              <a:t>https://www.iacr.org/cryptodb/archive/2002/EUROCRYPT/2850/2850.</a:t>
            </a:r>
            <a:r>
              <a:rPr lang="en-US" sz="2000" dirty="0" smtClean="0">
                <a:hlinkClick r:id="rId5"/>
              </a:rPr>
              <a:t>pdf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Raspberry </a:t>
            </a:r>
            <a:r>
              <a:rPr lang="en-US" sz="2400" dirty="0" smtClean="0"/>
              <a:t>Pi and Kali Distribution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5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CPA </a:t>
            </a:r>
            <a:r>
              <a:rPr lang="en-US" sz="2800" b="1" dirty="0"/>
              <a:t>- Chosen Plaintext Attack</a:t>
            </a:r>
          </a:p>
          <a:p>
            <a:r>
              <a:rPr lang="en-US" sz="2800" dirty="0"/>
              <a:t>An attacker can obtain the ciphertext for any provided plaintext (but </a:t>
            </a:r>
            <a:r>
              <a:rPr lang="en-US" sz="2800" dirty="0" smtClean="0"/>
              <a:t>does not </a:t>
            </a:r>
            <a:r>
              <a:rPr lang="en-US" sz="2800" dirty="0"/>
              <a:t>have the key).</a:t>
            </a:r>
          </a:p>
          <a:p>
            <a:pPr marL="0" indent="0">
              <a:buNone/>
            </a:pPr>
            <a:r>
              <a:rPr lang="en-US" sz="2800" b="1" dirty="0"/>
              <a:t>CCA - Chosen Ciphertext Attack</a:t>
            </a:r>
          </a:p>
          <a:p>
            <a:r>
              <a:rPr lang="en-US" sz="2800" dirty="0"/>
              <a:t>An attacker can also, in addition to being able to perform a CPA, </a:t>
            </a:r>
            <a:r>
              <a:rPr lang="en-US" sz="2800" dirty="0" smtClean="0"/>
              <a:t>obtain the </a:t>
            </a:r>
            <a:r>
              <a:rPr lang="en-US" sz="2800" dirty="0"/>
              <a:t>plaintext for any provided ciphertext (but does not have the key)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1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6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Indistinguishability and Non-Malleability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84" y="1132418"/>
            <a:ext cx="7215716" cy="5141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/>
              <a:t>IND </a:t>
            </a:r>
            <a:r>
              <a:rPr lang="en-US" sz="1200" b="1" dirty="0"/>
              <a:t>- Indistinguishability</a:t>
            </a:r>
          </a:p>
          <a:p>
            <a:pPr marL="0" indent="0">
              <a:buNone/>
            </a:pPr>
            <a:r>
              <a:rPr lang="en-US" sz="1200" dirty="0" smtClean="0"/>
              <a:t>The </a:t>
            </a:r>
            <a:r>
              <a:rPr lang="en-US" sz="1200" dirty="0"/>
              <a:t>advantage of a reasonable adversary determining what message was sent,</a:t>
            </a:r>
          </a:p>
          <a:p>
            <a:r>
              <a:rPr lang="en-US" sz="1200" b="1" dirty="0" smtClean="0"/>
              <a:t>IND</a:t>
            </a:r>
            <a:r>
              <a:rPr lang="en-US" sz="1200" b="1" dirty="0"/>
              <a:t>-</a:t>
            </a:r>
            <a:r>
              <a:rPr lang="en-US" sz="1200" b="1" dirty="0" smtClean="0"/>
              <a:t>CPA </a:t>
            </a:r>
            <a:r>
              <a:rPr lang="en-US" sz="1200" dirty="0" smtClean="0"/>
              <a:t>- Indistinguishability </a:t>
            </a:r>
            <a:r>
              <a:rPr lang="en-US" sz="1200" dirty="0"/>
              <a:t>under a Chosen Plaintext Attack</a:t>
            </a:r>
          </a:p>
          <a:p>
            <a:r>
              <a:rPr lang="en-US" sz="1200" b="1" dirty="0"/>
              <a:t>IND-</a:t>
            </a:r>
            <a:r>
              <a:rPr lang="en-US" sz="1200" b="1" dirty="0" smtClean="0"/>
              <a:t>CCA </a:t>
            </a:r>
            <a:r>
              <a:rPr lang="en-US" sz="1200" dirty="0" smtClean="0"/>
              <a:t>- Indistinguishability </a:t>
            </a:r>
            <a:r>
              <a:rPr lang="en-US" sz="1200" dirty="0"/>
              <a:t>under a Chosen Ciphertext </a:t>
            </a:r>
            <a:r>
              <a:rPr lang="en-US" sz="1200" dirty="0" smtClean="0"/>
              <a:t>Attack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/>
              <a:t>INT </a:t>
            </a:r>
            <a:r>
              <a:rPr lang="en-US" sz="1200" b="1" dirty="0"/>
              <a:t>- </a:t>
            </a:r>
            <a:r>
              <a:rPr lang="en-US" sz="1200" b="1" dirty="0" smtClean="0"/>
              <a:t>Integrity</a:t>
            </a:r>
            <a:endParaRPr lang="en-US" sz="1200" b="1" dirty="0"/>
          </a:p>
          <a:p>
            <a:r>
              <a:rPr lang="en-US" sz="1200" b="1" dirty="0" smtClean="0"/>
              <a:t>INT-PTXT - </a:t>
            </a:r>
            <a:r>
              <a:rPr lang="en-US" sz="1200" dirty="0"/>
              <a:t>Computationally infeasible to produce a ciphertext decrypting to a message which the sender has never encrypted </a:t>
            </a:r>
            <a:endParaRPr lang="en-US" sz="1200" b="1" dirty="0"/>
          </a:p>
          <a:p>
            <a:r>
              <a:rPr lang="en-US" sz="1200" b="1" dirty="0" smtClean="0"/>
              <a:t>INT- CTXT </a:t>
            </a:r>
            <a:r>
              <a:rPr lang="mr-IN" sz="1200" b="1" dirty="0" smtClean="0"/>
              <a:t>–</a:t>
            </a:r>
            <a:r>
              <a:rPr lang="en-US" sz="1200" b="1" dirty="0" smtClean="0"/>
              <a:t> </a:t>
            </a:r>
            <a:r>
              <a:rPr lang="en-US" sz="1200" dirty="0"/>
              <a:t>Computationally infeasible to produce a ciphertext not previously produced by the sender, regardless of whether or not the underlying plaintext is “new” </a:t>
            </a:r>
            <a:endParaRPr lang="en-US" sz="1200" dirty="0" smtClean="0"/>
          </a:p>
          <a:p>
            <a:endParaRPr lang="en-US" sz="1200" b="1" dirty="0" smtClean="0"/>
          </a:p>
          <a:p>
            <a:pPr marL="0" indent="0">
              <a:buNone/>
            </a:pPr>
            <a:r>
              <a:rPr lang="en-US" sz="1200" b="1" dirty="0"/>
              <a:t>NM - Non-malleability</a:t>
            </a:r>
          </a:p>
          <a:p>
            <a:pPr marL="0" indent="0">
              <a:buNone/>
            </a:pPr>
            <a:r>
              <a:rPr lang="en-US" sz="1200" dirty="0"/>
              <a:t>Is the advantage of a reasonable adversary being able to change the message to be meaningful</a:t>
            </a:r>
          </a:p>
          <a:p>
            <a:r>
              <a:rPr lang="en-US" sz="1200" b="1" dirty="0"/>
              <a:t>NM-CPA - </a:t>
            </a:r>
            <a:r>
              <a:rPr lang="en-US" sz="1200" dirty="0"/>
              <a:t>Non-malleability under a Chosen Plaintext Attack</a:t>
            </a:r>
          </a:p>
          <a:p>
            <a:r>
              <a:rPr lang="en-US" sz="1200" b="1" dirty="0"/>
              <a:t>NM-CCA - </a:t>
            </a:r>
            <a:r>
              <a:rPr lang="en-US" sz="1200" dirty="0"/>
              <a:t>Non-malleability under a Chosen Ciphertext Attack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WUF </a:t>
            </a:r>
            <a:r>
              <a:rPr lang="en-US" sz="1200" b="1" dirty="0"/>
              <a:t>- Weakly unforgeable MAC</a:t>
            </a:r>
          </a:p>
          <a:p>
            <a:r>
              <a:rPr lang="en-US" sz="1200" dirty="0"/>
              <a:t>An attacker (with the capability of making chosen message attacks) is </a:t>
            </a:r>
            <a:r>
              <a:rPr lang="en-US" sz="1200" dirty="0" smtClean="0"/>
              <a:t>incapable </a:t>
            </a:r>
            <a:r>
              <a:rPr lang="en-US" sz="1200" dirty="0"/>
              <a:t>of creating a new accepted message and tag pair (the message cannot have previously been queried)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SUF - Strongly unforgeable MAC</a:t>
            </a:r>
          </a:p>
          <a:p>
            <a:r>
              <a:rPr lang="en-US" sz="1200" dirty="0"/>
              <a:t>An attacker (with the capability of making chosen message attacks) is </a:t>
            </a:r>
            <a:r>
              <a:rPr lang="en-US" sz="1200" dirty="0" smtClean="0"/>
              <a:t>incapable </a:t>
            </a:r>
            <a:r>
              <a:rPr lang="en-US" sz="1200" dirty="0"/>
              <a:t>of creating a new accepted message and tag pair (the tag cannot have previously been returned </a:t>
            </a:r>
            <a:r>
              <a:rPr lang="en-US" sz="1200" dirty="0" smtClean="0"/>
              <a:t>in response </a:t>
            </a:r>
            <a:r>
              <a:rPr lang="en-US" sz="1200" dirty="0"/>
              <a:t>to a query - but the message may have been queried)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140883" y="6278278"/>
            <a:ext cx="66061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https://www.cs.jhu.edu/~astubble/dss/</a:t>
            </a:r>
            <a:r>
              <a:rPr lang="en-US" sz="1400" dirty="0" smtClean="0">
                <a:hlinkClick r:id="rId3"/>
              </a:rPr>
              <a:t>notes3c.pdf</a:t>
            </a:r>
            <a:r>
              <a:rPr lang="en-US" sz="1400" dirty="0"/>
              <a:t>  </a:t>
            </a:r>
            <a:endParaRPr lang="en-US" sz="1400" dirty="0" smtClean="0"/>
          </a:p>
          <a:p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://cseweb.ucsd.edu/~mihir/papers/</a:t>
            </a:r>
            <a:r>
              <a:rPr lang="en-US" sz="1400" dirty="0" smtClean="0">
                <a:hlinkClick r:id="rId4"/>
              </a:rPr>
              <a:t>oem.pdf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428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958" y="1095424"/>
            <a:ext cx="5921375" cy="197124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195"/>
          </a:xfrm>
        </p:spPr>
        <p:txBody>
          <a:bodyPr>
            <a:normAutofit fontScale="90000"/>
          </a:bodyPr>
          <a:lstStyle/>
          <a:p>
            <a:r>
              <a:rPr lang="en-US" dirty="0"/>
              <a:t>Message Authentication </a:t>
            </a:r>
            <a:r>
              <a:rPr lang="en-US" dirty="0" smtClean="0"/>
              <a:t>Codes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151226"/>
            <a:ext cx="8229600" cy="2974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MAC algorithm standards :</a:t>
            </a:r>
          </a:p>
          <a:p>
            <a:pPr lvl="1"/>
            <a:r>
              <a:rPr lang="en-US" sz="2000" dirty="0"/>
              <a:t>FIPS PUB 113 Computer Data Authentication (DES based, withdrawn in 2002)</a:t>
            </a:r>
          </a:p>
          <a:p>
            <a:pPr lvl="1"/>
            <a:r>
              <a:rPr lang="en-US" sz="2000" dirty="0">
                <a:hlinkClick r:id="rId4"/>
              </a:rPr>
              <a:t>RFC 2104 </a:t>
            </a:r>
            <a:r>
              <a:rPr lang="en-US" sz="2000" dirty="0"/>
              <a:t>&amp; FIPS PUB 198-1 The Keyed-Hash Message Authentication Code (HMAC)</a:t>
            </a:r>
          </a:p>
          <a:p>
            <a:pPr lvl="1"/>
            <a:r>
              <a:rPr lang="en-US" sz="2000" dirty="0"/>
              <a:t>ISO/IEC 9797-1 Mechanisms using a block cipher</a:t>
            </a:r>
          </a:p>
          <a:p>
            <a:pPr lvl="1"/>
            <a:r>
              <a:rPr lang="en-US" sz="2000" dirty="0"/>
              <a:t>ISO/IEC 9797-2 Mechanisms using a dedicated hash-function</a:t>
            </a:r>
          </a:p>
          <a:p>
            <a:pPr lvl="1"/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926417" y="5910719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Message Authentication Codes</a:t>
            </a:r>
          </a:p>
          <a:p>
            <a:pPr lvl="1"/>
            <a:r>
              <a:rPr lang="en-US" sz="1400" dirty="0">
                <a:hlinkClick r:id="rId5"/>
              </a:rPr>
              <a:t>http://cseweb.ucsd.edu/~mihir/cse207/w-mac.pdf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256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and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HW4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encrypt </a:t>
            </a:r>
            <a:r>
              <a:rPr lang="en-US" sz="2400" dirty="0"/>
              <a:t>or decrypt a file using a contemporary block </a:t>
            </a:r>
            <a:r>
              <a:rPr lang="en-US" sz="2400" dirty="0" smtClean="0"/>
              <a:t>cipher</a:t>
            </a:r>
          </a:p>
          <a:p>
            <a:r>
              <a:rPr lang="en-US" sz="2400" dirty="0" smtClean="0"/>
              <a:t>Pick </a:t>
            </a:r>
            <a:r>
              <a:rPr lang="en-US" sz="2400" dirty="0"/>
              <a:t>a ‘good’ mode of </a:t>
            </a:r>
            <a:r>
              <a:rPr lang="en-US" sz="2400" dirty="0" smtClean="0"/>
              <a:t>operation</a:t>
            </a:r>
          </a:p>
          <a:p>
            <a:r>
              <a:rPr lang="en-US" sz="2400" dirty="0" smtClean="0"/>
              <a:t>consider </a:t>
            </a:r>
            <a:r>
              <a:rPr lang="en-US" sz="2400" dirty="0"/>
              <a:t>how to protect the key used for the </a:t>
            </a:r>
            <a:r>
              <a:rPr lang="en-US" sz="2400" dirty="0" smtClean="0"/>
              <a:t>encryption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Write 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Hash </a:t>
            </a:r>
            <a:r>
              <a:rPr lang="en-US" sz="2400" dirty="0"/>
              <a:t>a file using at least two contemporary hash algorithms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8577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Canvas </a:t>
            </a:r>
            <a:r>
              <a:rPr lang="en-US" sz="2400" dirty="0" smtClean="0">
                <a:hlinkClick r:id="rId3"/>
              </a:rPr>
              <a:t>CS-486-01</a:t>
            </a:r>
            <a:endParaRPr lang="en-US" sz="2400" dirty="0" smtClean="0"/>
          </a:p>
          <a:p>
            <a:pPr lvl="1"/>
            <a:r>
              <a:rPr lang="en-US" sz="2000" dirty="0" smtClean="0"/>
              <a:t>Primary repository for grading</a:t>
            </a:r>
          </a:p>
          <a:p>
            <a:pPr lvl="1"/>
            <a:r>
              <a:rPr lang="en-US" sz="2000" dirty="0" smtClean="0"/>
              <a:t>URL for all homework submittals </a:t>
            </a:r>
            <a:r>
              <a:rPr lang="en-US" sz="2000" b="1" dirty="0" smtClean="0"/>
              <a:t>must</a:t>
            </a:r>
            <a:r>
              <a:rPr lang="en-US" sz="2000" dirty="0" smtClean="0"/>
              <a:t> be ‘linked’ into the </a:t>
            </a:r>
            <a:br>
              <a:rPr lang="en-US" sz="2000" dirty="0" smtClean="0"/>
            </a:br>
            <a:r>
              <a:rPr lang="en-US" sz="2000" dirty="0" smtClean="0"/>
              <a:t>appropriate Canvas assignment!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https://github.com/</a:t>
            </a:r>
            <a:r>
              <a:rPr lang="en-US" sz="2400" dirty="0" smtClean="0">
                <a:hlinkClick r:id="rId4"/>
              </a:rPr>
              <a:t>CryptoUSF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Course material, </a:t>
            </a:r>
            <a:r>
              <a:rPr lang="en-US" sz="2000" dirty="0">
                <a:hlinkClick r:id="rId5" tooltip="class presentations"/>
              </a:rPr>
              <a:t>class </a:t>
            </a:r>
            <a:r>
              <a:rPr lang="en-US" sz="2000" dirty="0" smtClean="0">
                <a:hlinkClick r:id="rId5" tooltip="class presentations"/>
              </a:rPr>
              <a:t>presentations</a:t>
            </a:r>
            <a:r>
              <a:rPr lang="en-US" sz="2000" dirty="0" smtClean="0"/>
              <a:t>, references, </a:t>
            </a:r>
            <a:r>
              <a:rPr lang="en-US" sz="2000" dirty="0">
                <a:hlinkClick r:id="rId6" tooltip="books"/>
              </a:rPr>
              <a:t>books</a:t>
            </a:r>
            <a:endParaRPr lang="en-US" sz="2000" dirty="0" smtClean="0"/>
          </a:p>
          <a:p>
            <a:pPr lvl="1"/>
            <a:r>
              <a:rPr lang="en-US" sz="2000" dirty="0" smtClean="0"/>
              <a:t>Sample code for assignments: </a:t>
            </a:r>
            <a:r>
              <a:rPr lang="en-US" sz="2000" dirty="0">
                <a:hlinkClick r:id="rId4"/>
              </a:rPr>
              <a:t>https://github.com/</a:t>
            </a:r>
            <a:r>
              <a:rPr lang="en-US" sz="2000" dirty="0" smtClean="0">
                <a:hlinkClick r:id="rId4"/>
              </a:rPr>
              <a:t>CryptoUSF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Private student repositories,</a:t>
            </a:r>
          </a:p>
          <a:p>
            <a:pPr lvl="2"/>
            <a:r>
              <a:rPr lang="en-US" sz="1600" dirty="0" smtClean="0"/>
              <a:t>too many if one per assignment per student</a:t>
            </a:r>
          </a:p>
          <a:p>
            <a:pPr lvl="1"/>
            <a:r>
              <a:rPr lang="en-US" sz="2000" dirty="0" smtClean="0"/>
              <a:t>Wiki for additional class information and </a:t>
            </a:r>
            <a:r>
              <a:rPr lang="en-US" sz="2000" dirty="0" err="1" smtClean="0"/>
              <a:t>assignements</a:t>
            </a:r>
            <a:endParaRPr lang="en-US" sz="2000" dirty="0" smtClean="0"/>
          </a:p>
          <a:p>
            <a:r>
              <a:rPr lang="en-US" sz="2400" dirty="0" smtClean="0"/>
              <a:t>Piazza: </a:t>
            </a:r>
            <a:r>
              <a:rPr lang="en-US" sz="2400" dirty="0" smtClean="0">
                <a:hlinkClick r:id="rId7"/>
              </a:rPr>
              <a:t>CS486</a:t>
            </a:r>
            <a:endParaRPr lang="en-US" sz="2400" dirty="0" smtClean="0"/>
          </a:p>
          <a:p>
            <a:pPr lvl="1"/>
            <a:r>
              <a:rPr lang="en-US" sz="2000" dirty="0" smtClean="0"/>
              <a:t>Informal class conversations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8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671"/>
            <a:ext cx="84784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Courses:</a:t>
            </a:r>
          </a:p>
          <a:p>
            <a:r>
              <a:rPr lang="en-US" sz="2400" dirty="0">
                <a:hlinkClick r:id="rId3"/>
              </a:rPr>
              <a:t>https://crypto.stanford.edu/~dabo/courses/OnlineCrypto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http://cseweb.ucsd.edu/~mihir/cse207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b="1" dirty="0" smtClean="0"/>
              <a:t>Conferences</a:t>
            </a:r>
            <a:r>
              <a:rPr lang="en-US" sz="2400" b="1" dirty="0"/>
              <a:t>:</a:t>
            </a:r>
          </a:p>
          <a:p>
            <a:r>
              <a:rPr lang="en-US" sz="2400" dirty="0">
                <a:hlinkClick r:id="rId5"/>
              </a:rPr>
              <a:t>Real World </a:t>
            </a:r>
            <a:r>
              <a:rPr lang="en-US" sz="2400" dirty="0" smtClean="0">
                <a:hlinkClick r:id="rId5"/>
              </a:rPr>
              <a:t>Cryptography</a:t>
            </a:r>
            <a:endParaRPr lang="en-US" sz="2400" dirty="0" smtClean="0"/>
          </a:p>
          <a:p>
            <a:r>
              <a:rPr lang="en-US" sz="2400" b="1" dirty="0" smtClean="0">
                <a:hlinkClick r:id="rId6"/>
              </a:rPr>
              <a:t>https://www.iacr.org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Mailing Lists and Standards:</a:t>
            </a:r>
          </a:p>
          <a:p>
            <a:r>
              <a:rPr lang="en-US" sz="2400" b="1" dirty="0">
                <a:hlinkClick r:id="rId7"/>
              </a:rPr>
              <a:t>http://</a:t>
            </a:r>
            <a:r>
              <a:rPr lang="en-US" sz="2400" b="1" dirty="0" smtClean="0">
                <a:hlinkClick r:id="rId7"/>
              </a:rPr>
              <a:t>csrc.nist.gov</a:t>
            </a:r>
            <a:r>
              <a:rPr lang="en-US" sz="2400" b="1" dirty="0" smtClean="0"/>
              <a:t> </a:t>
            </a:r>
            <a:r>
              <a:rPr lang="en-US" sz="2400" dirty="0" smtClean="0"/>
              <a:t>US Federal security specifications</a:t>
            </a:r>
            <a:endParaRPr lang="en-US" sz="2400" dirty="0">
              <a:hlinkClick r:id="rId7"/>
            </a:endParaRPr>
          </a:p>
          <a:p>
            <a:r>
              <a:rPr lang="en-US" sz="2400" b="1" dirty="0" smtClean="0">
                <a:hlinkClick r:id="rId7"/>
              </a:rPr>
              <a:t>https://trac.ietf.org/trac/sec/wiki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security standards</a:t>
            </a:r>
          </a:p>
          <a:p>
            <a:r>
              <a:rPr lang="en-US" sz="2400" b="1" dirty="0" smtClean="0">
                <a:hlinkClick r:id="rId7"/>
              </a:rPr>
              <a:t>https</a:t>
            </a:r>
            <a:r>
              <a:rPr lang="en-US" sz="2400" b="1" dirty="0">
                <a:hlinkClick r:id="rId7"/>
              </a:rPr>
              <a:t>://irtf.org/</a:t>
            </a:r>
            <a:r>
              <a:rPr lang="en-US" sz="2400" b="1" dirty="0" smtClean="0">
                <a:hlinkClick r:id="rId7"/>
              </a:rPr>
              <a:t>cfrg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cryptographic research</a:t>
            </a:r>
            <a:endParaRPr lang="en-US" sz="2400" dirty="0" smtClean="0">
              <a:hlinkClick r:id="rId7"/>
            </a:endParaRPr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4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23029</TotalTime>
  <Words>1047</Words>
  <Application>Microsoft Macintosh PowerPoint</Application>
  <PresentationFormat>On-screen Show (4:3)</PresentationFormat>
  <Paragraphs>135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Cryptography </vt:lpstr>
      <vt:lpstr>Cryptography Monday September 18th, 2017</vt:lpstr>
      <vt:lpstr>Encryption Attacks</vt:lpstr>
      <vt:lpstr>Indistinguishability and Non-Malleability</vt:lpstr>
      <vt:lpstr>Message Authentication Codes</vt:lpstr>
      <vt:lpstr>Block Ciphers and Hashing</vt:lpstr>
      <vt:lpstr>Backup Material</vt:lpstr>
      <vt:lpstr>Logistics for Class</vt:lpstr>
      <vt:lpstr>Additional References</vt:lpstr>
      <vt:lpstr>File Encryption with Classic Ciphers</vt:lpstr>
      <vt:lpstr>Cryptanalytic Toolkit</vt:lpstr>
      <vt:lpstr>Prime Numbers </vt:lpstr>
      <vt:lpstr>Block Ciphers and Hashing</vt:lpstr>
      <vt:lpstr>Raspberry Pi</vt:lpstr>
      <vt:lpstr>Python References</vt:lpstr>
      <vt:lpstr>Very Big Numbers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Lambert</dc:creator>
  <cp:lastModifiedBy>Paul Lambert</cp:lastModifiedBy>
  <cp:revision>142</cp:revision>
  <dcterms:created xsi:type="dcterms:W3CDTF">2017-07-28T18:02:06Z</dcterms:created>
  <dcterms:modified xsi:type="dcterms:W3CDTF">2017-09-20T18:23:40Z</dcterms:modified>
</cp:coreProperties>
</file>