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78" r:id="rId3"/>
    <p:sldId id="338" r:id="rId4"/>
    <p:sldId id="343" r:id="rId5"/>
    <p:sldId id="342" r:id="rId6"/>
    <p:sldId id="341" r:id="rId7"/>
    <p:sldId id="344" r:id="rId8"/>
    <p:sldId id="331" r:id="rId9"/>
    <p:sldId id="262" r:id="rId10"/>
    <p:sldId id="329" r:id="rId11"/>
    <p:sldId id="330" r:id="rId12"/>
    <p:sldId id="291" r:id="rId13"/>
    <p:sldId id="283" r:id="rId14"/>
    <p:sldId id="279" r:id="rId15"/>
    <p:sldId id="281" r:id="rId16"/>
    <p:sldId id="282" r:id="rId17"/>
    <p:sldId id="318" r:id="rId18"/>
    <p:sldId id="332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2" autoAdjust="0"/>
    <p:restoredTop sz="99710" autoAdjust="0"/>
  </p:normalViewPr>
  <p:slideViewPr>
    <p:cSldViewPr snapToGrid="0" snapToObjects="1">
      <p:cViewPr varScale="1">
        <p:scale>
          <a:sx n="137" d="100"/>
          <a:sy n="137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jhu.edu/~astubble/dss/notes3c.pdf" TargetMode="External"/><Relationship Id="rId4" Type="http://schemas.openxmlformats.org/officeDocument/2006/relationships/hyperlink" Target="http://cseweb.ucsd.edu/~mihir/papers/oe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4" Type="http://schemas.openxmlformats.org/officeDocument/2006/relationships/hyperlink" Target="http://python.net/~goodger/projects/pycon/2007/idiomatic/handout.html%23other-languages-have-variables" TargetMode="External"/><Relationship Id="rId5" Type="http://schemas.openxmlformats.org/officeDocument/2006/relationships/hyperlink" Target="http://python.net/~goodger/projects/pycon/2007/idiomatic/handout.html" TargetMode="External"/><Relationship Id="rId6" Type="http://schemas.openxmlformats.org/officeDocument/2006/relationships/hyperlink" Target="https://github.com/parrt/cs652/blob/master/lectures/functional-python.md" TargetMode="External"/><Relationship Id="rId7" Type="http://schemas.openxmlformats.org/officeDocument/2006/relationships/hyperlink" Target="https://www.youtube.com/watch?v=gR73nLbbgqY" TargetMode="External"/><Relationship Id="rId8" Type="http://schemas.openxmlformats.org/officeDocument/2006/relationships/hyperlink" Target="https://www.youtube.com/watch?v=kNke39OZ2k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zempirians.com/ebooks/Violent%20Python%20-%20A%20Cookbook%20for%20Hackers,%20Forensic%20Analysts,%20Penetration%20Testers%20and%20Security%20Engineer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spqr.eecs.umich.edu/courses/cs660sp11/papers/10.1.1.128.163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du.edu/~mitchell/forensics/information/pass_crack.html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reading-room/whitepapers/testing/cracking-active-directory-passwords-how-cook-ad-crack-37940" TargetMode="External"/><Relationship Id="rId4" Type="http://schemas.openxmlformats.org/officeDocument/2006/relationships/hyperlink" Target="http://www.cs.cornell.edu/~shmat/courses/cs6431/passwords.pdf" TargetMode="External"/><Relationship Id="rId5" Type="http://schemas.openxmlformats.org/officeDocument/2006/relationships/hyperlink" Target="https://www.giac.org/paper/gsec/42/password-cracking-focused-dictionaries/100346" TargetMode="External"/><Relationship Id="rId6" Type="http://schemas.openxmlformats.org/officeDocument/2006/relationships/hyperlink" Target="http://www.wirelesshack.org/wpa-wpa2-word-list-dictionari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qr.eecs.umich.edu/courses/cs660sp11/papers/10.1.1.128.1635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ornell.edu/~shmat/courses/cs6431/authtokens.p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coinbook.cs.princeton.edu" TargetMode="External"/><Relationship Id="rId4" Type="http://schemas.openxmlformats.org/officeDocument/2006/relationships/hyperlink" Target="http://www.the-blockchain.com/docs/Princeton%20Bitcoin%20and%20Cryptocurrency%20Technologies%20Course.pdf" TargetMode="External"/><Relationship Id="rId5" Type="http://schemas.openxmlformats.org/officeDocument/2006/relationships/hyperlink" Target="https://github.com/CryptoUSF/CS486/blob/master/references/books/Antonopoulos%20A.%20M.%20-%20Mastering%20Bitcoin%20-%20Unlocking%20Digital%20Cryptocurrencies%20-%202014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coin.org/bitcoin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September </a:t>
            </a:r>
            <a:r>
              <a:rPr lang="en-US" dirty="0" smtClean="0">
                <a:solidFill>
                  <a:srgbClr val="FFFFFF"/>
                </a:solidFill>
              </a:rPr>
              <a:t>27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</a:t>
            </a:r>
            <a:r>
              <a:rPr lang="en-US" dirty="0" smtClean="0">
                <a:solidFill>
                  <a:srgbClr val="FFFFFF"/>
                </a:solidFill>
              </a:rPr>
              <a:t>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CPA </a:t>
            </a:r>
            <a:r>
              <a:rPr lang="en-US" sz="2800" b="1" dirty="0"/>
              <a:t>- Chosen Plaintext Attack</a:t>
            </a:r>
          </a:p>
          <a:p>
            <a:r>
              <a:rPr lang="en-US" sz="2800" dirty="0"/>
              <a:t>An attacker can obtain the ciphertext for any provided plaintext (but </a:t>
            </a:r>
            <a:r>
              <a:rPr lang="en-US" sz="2800" dirty="0" smtClean="0"/>
              <a:t>does not </a:t>
            </a:r>
            <a:r>
              <a:rPr lang="en-US" sz="2800" dirty="0"/>
              <a:t>have the key).</a:t>
            </a:r>
          </a:p>
          <a:p>
            <a:pPr marL="0" indent="0">
              <a:buNone/>
            </a:pPr>
            <a:r>
              <a:rPr lang="en-US" sz="2800" b="1" dirty="0"/>
              <a:t>CCA - Chosen Ciphertext Attack</a:t>
            </a:r>
          </a:p>
          <a:p>
            <a:r>
              <a:rPr lang="en-US" sz="2800" dirty="0"/>
              <a:t>An attacker can also, in addition to being able to perform a CPA, </a:t>
            </a:r>
            <a:r>
              <a:rPr lang="en-US" sz="2800" dirty="0" smtClean="0"/>
              <a:t>obtain the </a:t>
            </a:r>
            <a:r>
              <a:rPr lang="en-US" sz="2800" dirty="0"/>
              <a:t>plaintext for any provided ciphertext (but does not have the key)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Indistinguishability and Non-Malleability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84" y="1132418"/>
            <a:ext cx="7215716" cy="5141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IND </a:t>
            </a:r>
            <a:r>
              <a:rPr lang="en-US" sz="1200" b="1" dirty="0"/>
              <a:t>- Indistinguishability</a:t>
            </a:r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dirty="0"/>
              <a:t>advantage of a reasonable adversary determining what message was sent,</a:t>
            </a:r>
          </a:p>
          <a:p>
            <a:r>
              <a:rPr lang="en-US" sz="1200" b="1" dirty="0" smtClean="0"/>
              <a:t>IND</a:t>
            </a:r>
            <a:r>
              <a:rPr lang="en-US" sz="1200" b="1" dirty="0"/>
              <a:t>-</a:t>
            </a:r>
            <a:r>
              <a:rPr lang="en-US" sz="1200" b="1" dirty="0" smtClean="0"/>
              <a:t>CPA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Plaintext Attack</a:t>
            </a:r>
          </a:p>
          <a:p>
            <a:r>
              <a:rPr lang="en-US" sz="1200" b="1" dirty="0"/>
              <a:t>IND-</a:t>
            </a:r>
            <a:r>
              <a:rPr lang="en-US" sz="1200" b="1" dirty="0" smtClean="0"/>
              <a:t>CCA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Ciphertext </a:t>
            </a:r>
            <a:r>
              <a:rPr lang="en-US" sz="1200" dirty="0" smtClean="0"/>
              <a:t>Attack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INT </a:t>
            </a:r>
            <a:r>
              <a:rPr lang="en-US" sz="1200" b="1" dirty="0"/>
              <a:t>- </a:t>
            </a:r>
            <a:r>
              <a:rPr lang="en-US" sz="1200" b="1" dirty="0" smtClean="0"/>
              <a:t>Integrity</a:t>
            </a:r>
            <a:endParaRPr lang="en-US" sz="1200" b="1" dirty="0"/>
          </a:p>
          <a:p>
            <a:r>
              <a:rPr lang="en-US" sz="1200" b="1" dirty="0" smtClean="0"/>
              <a:t>INT-PTXT - </a:t>
            </a:r>
            <a:r>
              <a:rPr lang="en-US" sz="1200" dirty="0"/>
              <a:t>Computationally infeasible to produce a ciphertext decrypting to a message which the sender has never encrypted </a:t>
            </a:r>
            <a:endParaRPr lang="en-US" sz="1200" b="1" dirty="0"/>
          </a:p>
          <a:p>
            <a:r>
              <a:rPr lang="en-US" sz="1200" b="1" dirty="0" smtClean="0"/>
              <a:t>INT- CTXT </a:t>
            </a:r>
            <a:r>
              <a:rPr lang="mr-IN" sz="1200" b="1" dirty="0" smtClean="0"/>
              <a:t>–</a:t>
            </a:r>
            <a:r>
              <a:rPr lang="en-US" sz="1200" b="1" dirty="0" smtClean="0"/>
              <a:t> </a:t>
            </a:r>
            <a:r>
              <a:rPr lang="en-US" sz="1200" dirty="0"/>
              <a:t>Computationally infeasible to produce a ciphertext not previously produced by the sender, regardless of whether or not the underlying plaintext is “new” </a:t>
            </a:r>
            <a:endParaRPr lang="en-US" sz="1200" dirty="0" smtClean="0"/>
          </a:p>
          <a:p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NM - Non-malleability</a:t>
            </a:r>
          </a:p>
          <a:p>
            <a:pPr marL="0" indent="0">
              <a:buNone/>
            </a:pPr>
            <a:r>
              <a:rPr lang="en-US" sz="1200" dirty="0"/>
              <a:t>Is the advantage of a reasonable adversary being able to change the message to be meaningful</a:t>
            </a:r>
          </a:p>
          <a:p>
            <a:r>
              <a:rPr lang="en-US" sz="1200" b="1" dirty="0"/>
              <a:t>NM-CPA - </a:t>
            </a:r>
            <a:r>
              <a:rPr lang="en-US" sz="1200" dirty="0"/>
              <a:t>Non-malleability under a Chosen Plaintext Attack</a:t>
            </a:r>
          </a:p>
          <a:p>
            <a:r>
              <a:rPr lang="en-US" sz="1200" b="1" dirty="0"/>
              <a:t>NM-CCA - </a:t>
            </a:r>
            <a:r>
              <a:rPr lang="en-US" sz="1200" dirty="0"/>
              <a:t>Non-malleability under a Chosen Ciphertext Attack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WUF </a:t>
            </a:r>
            <a:r>
              <a:rPr lang="en-US" sz="1200" b="1" dirty="0"/>
              <a:t>- Weakly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message cannot have previously been queried)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SUF - Strongly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tag cannot have previously been returned </a:t>
            </a:r>
            <a:r>
              <a:rPr lang="en-US" sz="1200" dirty="0" smtClean="0"/>
              <a:t>in response </a:t>
            </a:r>
            <a:r>
              <a:rPr lang="en-US" sz="1200" dirty="0"/>
              <a:t>to a query - but the message may have been queried)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140883" y="6278278"/>
            <a:ext cx="6606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https://www.cs.jhu.edu/~astubble/dss/</a:t>
            </a:r>
            <a:r>
              <a:rPr lang="en-US" sz="1400" dirty="0" smtClean="0">
                <a:hlinkClick r:id="rId3"/>
              </a:rPr>
              <a:t>notes3c.pdf</a:t>
            </a:r>
            <a:r>
              <a:rPr lang="en-US" sz="1400" dirty="0"/>
              <a:t>  </a:t>
            </a:r>
            <a:endParaRPr lang="en-US" sz="1400" dirty="0" smtClean="0"/>
          </a:p>
          <a:p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://cseweb.ucsd.edu/~mihir/papers/</a:t>
            </a:r>
            <a:r>
              <a:rPr lang="en-US" sz="1400" dirty="0" smtClean="0">
                <a:hlinkClick r:id="rId4"/>
              </a:rPr>
              <a:t>oem.pdf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428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Encryption with Classic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 reference: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Cryptanalytic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40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HW5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62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September 25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Quiz again</a:t>
            </a:r>
          </a:p>
          <a:p>
            <a:r>
              <a:rPr lang="en-US" sz="2400" dirty="0" smtClean="0"/>
              <a:t>Cracking </a:t>
            </a:r>
            <a:r>
              <a:rPr lang="en-US" sz="2400" dirty="0" smtClean="0"/>
              <a:t>Passwords</a:t>
            </a:r>
          </a:p>
          <a:p>
            <a:pPr lvl="1"/>
            <a:r>
              <a:rPr lang="en-US" sz="2000" dirty="0" smtClean="0"/>
              <a:t>Homework questions/discussion</a:t>
            </a:r>
          </a:p>
          <a:p>
            <a:pPr lvl="1"/>
            <a:r>
              <a:rPr lang="en-US" sz="2000" dirty="0" smtClean="0"/>
              <a:t>Password strengthening  (PBKDF2, Argon2)</a:t>
            </a:r>
          </a:p>
          <a:p>
            <a:r>
              <a:rPr lang="en-US" sz="2400" dirty="0" smtClean="0"/>
              <a:t>Authentication</a:t>
            </a:r>
            <a:endParaRPr lang="en-US" sz="2400" dirty="0" smtClean="0"/>
          </a:p>
          <a:p>
            <a:r>
              <a:rPr lang="en-US" sz="2400" dirty="0" err="1" smtClean="0"/>
              <a:t>Bitcoin</a:t>
            </a:r>
            <a:r>
              <a:rPr lang="en-US" sz="2400" dirty="0" smtClean="0"/>
              <a:t> and </a:t>
            </a:r>
            <a:r>
              <a:rPr lang="en-US" sz="2400" dirty="0" smtClean="0"/>
              <a:t>Hashing</a:t>
            </a:r>
          </a:p>
          <a:p>
            <a:r>
              <a:rPr lang="en-US" sz="2400" dirty="0" smtClean="0"/>
              <a:t>Projects</a:t>
            </a:r>
          </a:p>
          <a:p>
            <a:r>
              <a:rPr lang="en-US" sz="2400" dirty="0" smtClean="0"/>
              <a:t>Next Homework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Python Documentation</a:t>
            </a:r>
            <a:r>
              <a:rPr lang="en-US" sz="2400" dirty="0" smtClean="0"/>
              <a:t> (Python Web Site)</a:t>
            </a:r>
            <a:endParaRPr lang="en-US" sz="2400" dirty="0" smtClean="0">
              <a:hlinkClick r:id="rId4"/>
            </a:endParaRPr>
          </a:p>
          <a:p>
            <a:r>
              <a:rPr lang="en-US" sz="2400" dirty="0" smtClean="0">
                <a:hlinkClick r:id="rId5"/>
              </a:rPr>
              <a:t>Code Like a Pythonista: Idiomatic Python</a:t>
            </a:r>
            <a:r>
              <a:rPr lang="en-US" sz="2400" dirty="0" smtClean="0"/>
              <a:t> (Web site)</a:t>
            </a:r>
            <a:endParaRPr lang="en-US" sz="2400" dirty="0" smtClean="0">
              <a:hlinkClick r:id="rId4"/>
            </a:endParaRPr>
          </a:p>
          <a:p>
            <a:r>
              <a:rPr lang="en-US" sz="2400" dirty="0" smtClean="0">
                <a:hlinkClick r:id="rId4"/>
              </a:rPr>
              <a:t>Transforming Code into Beautiful, Idiomatic Python</a:t>
            </a:r>
            <a:r>
              <a:rPr lang="en-US" sz="2400" dirty="0" smtClean="0"/>
              <a:t> (video)</a:t>
            </a:r>
          </a:p>
          <a:p>
            <a:r>
              <a:rPr lang="en-US" sz="2400" dirty="0" smtClean="0">
                <a:hlinkClick r:id="rId6"/>
              </a:rPr>
              <a:t>Functional programming in Python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7"/>
              </a:rPr>
              <a:t>Writing Awesome Command-Line Programs in Python</a:t>
            </a:r>
            <a:endParaRPr lang="en-US" sz="2400" dirty="0" smtClean="0"/>
          </a:p>
          <a:p>
            <a:pPr lvl="1"/>
            <a:r>
              <a:rPr lang="en-US" sz="2000" dirty="0">
                <a:hlinkClick r:id="rId8"/>
              </a:rPr>
              <a:t>Building Command Line Applications with </a:t>
            </a:r>
            <a:r>
              <a:rPr lang="en-US" sz="2000" dirty="0" smtClean="0">
                <a:hlinkClick r:id="rId8"/>
              </a:rPr>
              <a:t>Click</a:t>
            </a:r>
            <a:endParaRPr lang="en-US" sz="2000" dirty="0"/>
          </a:p>
          <a:p>
            <a:r>
              <a:rPr lang="en-US" sz="2400" dirty="0" smtClean="0"/>
              <a:t>Look at repositories for Python crypto implementations and read the code.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53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/>
              <a:t>Write a Python program to crack passwords.</a:t>
            </a:r>
          </a:p>
          <a:p>
            <a:pPr marL="0" indent="0">
              <a:buNone/>
            </a:pPr>
            <a:r>
              <a:rPr lang="en-US" sz="2400" dirty="0"/>
              <a:t>Requirements:</a:t>
            </a:r>
          </a:p>
          <a:p>
            <a:r>
              <a:rPr lang="en-US" sz="2400" dirty="0"/>
              <a:t>The program should operate on one or more lines from a </a:t>
            </a:r>
            <a:r>
              <a:rPr lang="en-US" sz="2400" dirty="0" err="1"/>
              <a:t>Debian</a:t>
            </a:r>
            <a:r>
              <a:rPr lang="en-US" sz="2400" dirty="0"/>
              <a:t> Linux ‘shadow’ password file.</a:t>
            </a:r>
          </a:p>
          <a:p>
            <a:r>
              <a:rPr lang="en-US" sz="2400" dirty="0"/>
              <a:t>For validation of operation of your program, a single line of a shadow file will be provided with a </a:t>
            </a:r>
            <a:r>
              <a:rPr lang="en-US" sz="2400" strike="sngStrike" dirty="0"/>
              <a:t>three character </a:t>
            </a:r>
            <a:r>
              <a:rPr lang="en-US" sz="2400" dirty="0"/>
              <a:t>password to crack.</a:t>
            </a:r>
          </a:p>
          <a:p>
            <a:pPr marL="0" indent="0">
              <a:buNone/>
            </a:pPr>
            <a:r>
              <a:rPr lang="en-US" sz="2400" dirty="0"/>
              <a:t>Documentation:</a:t>
            </a:r>
          </a:p>
          <a:p>
            <a:r>
              <a:rPr lang="en-US" sz="2400" dirty="0"/>
              <a:t>Test the program and determine how many passwords are tried per second.</a:t>
            </a:r>
          </a:p>
          <a:p>
            <a:r>
              <a:rPr lang="en-US" sz="2400" dirty="0"/>
              <a:t>For an 8-character password with lower case, upper case, numbers and 5 special characters – how long would it take your program to determine the password by brute force guessing of each possible password?</a:t>
            </a:r>
          </a:p>
          <a:p>
            <a:pPr marL="0" indent="0">
              <a:buNone/>
            </a:pPr>
            <a:r>
              <a:rPr lang="en-US" sz="2400" dirty="0"/>
              <a:t>Hints:</a:t>
            </a:r>
          </a:p>
          <a:p>
            <a:r>
              <a:rPr lang="en-US" sz="2400" dirty="0"/>
              <a:t>The Python ‘crypt’ package is directly available and works correctly on Linux platforms. The ‘crypt’ package is available on a Mac, but does not give the correct answer. Other third-party libraries are available that you may try to use, but Linux will be easier.</a:t>
            </a:r>
          </a:p>
          <a:p>
            <a:pPr marL="0" indent="0">
              <a:buNone/>
            </a:pPr>
            <a:r>
              <a:rPr lang="en-US" sz="2400" dirty="0"/>
              <a:t>Read the first chapter of: </a:t>
            </a:r>
            <a:r>
              <a:rPr lang="en-US" sz="2400" dirty="0">
                <a:hlinkClick r:id="rId3"/>
              </a:rPr>
              <a:t>Violent Python A Cookbook for Hackers, Forensic Analysts, Penetration Testers and Security Engineers (Links to an external site.)Links to an external site.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Pay </a:t>
            </a:r>
            <a:r>
              <a:rPr lang="en-US" sz="2400" dirty="0"/>
              <a:t>special attention to pages 20 to 24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731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4" y="695667"/>
            <a:ext cx="3960852" cy="3909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9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Passwords - 1979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76" y="921617"/>
            <a:ext cx="4966323" cy="39807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0477"/>
            <a:ext cx="8229600" cy="2171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300" dirty="0" smtClean="0"/>
              <a:t>Recommendations from paper:</a:t>
            </a:r>
            <a:endParaRPr lang="en-US" sz="2300" dirty="0" smtClean="0">
              <a:hlinkClick r:id="rId4"/>
            </a:endParaRPr>
          </a:p>
          <a:p>
            <a:r>
              <a:rPr lang="en-US" sz="2300" dirty="0" smtClean="0"/>
              <a:t>Slower encryption</a:t>
            </a:r>
            <a:endParaRPr lang="en-US" sz="2300" dirty="0" smtClean="0">
              <a:hlinkClick r:id="rId4"/>
            </a:endParaRPr>
          </a:p>
          <a:p>
            <a:r>
              <a:rPr lang="en-US" sz="2300" dirty="0"/>
              <a:t>Less Predictable Passwords </a:t>
            </a:r>
            <a:endParaRPr lang="en-US" sz="2300" dirty="0"/>
          </a:p>
          <a:p>
            <a:r>
              <a:rPr lang="en-US" sz="2300" dirty="0"/>
              <a:t>Salted Passwords</a:t>
            </a:r>
            <a:br>
              <a:rPr lang="en-US" sz="2300" dirty="0"/>
            </a:br>
            <a:endParaRPr lang="en-US" sz="2300" dirty="0" smtClean="0">
              <a:hlinkClick r:id="rId4"/>
            </a:endParaRPr>
          </a:p>
          <a:p>
            <a:pPr marL="0" indent="0">
              <a:buNone/>
            </a:pP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://spqr.eecs.umich.edu/courses/cs660sp11/papers/10.1.1.128.1635.</a:t>
            </a:r>
            <a:r>
              <a:rPr lang="en-US" sz="1200" dirty="0" smtClean="0">
                <a:hlinkClick r:id="rId4"/>
              </a:rPr>
              <a:t>pdf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697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1471"/>
            <a:ext cx="7386291" cy="3948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6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Passwords - 2006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11712"/>
            <a:ext cx="7396186" cy="1191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 2006, a massive password phishing scam was conducted on </a:t>
            </a:r>
            <a:r>
              <a:rPr lang="en-US" sz="2000" dirty="0" err="1"/>
              <a:t>Myspace</a:t>
            </a:r>
            <a:r>
              <a:rPr lang="en-US" sz="2000" dirty="0"/>
              <a:t> users. It is estimated that 34,000 </a:t>
            </a:r>
            <a:r>
              <a:rPr lang="en-US" sz="2000" dirty="0" err="1"/>
              <a:t>Myspace</a:t>
            </a:r>
            <a:r>
              <a:rPr lang="en-US" sz="2000" dirty="0"/>
              <a:t> users had their passwords and usernames stolen. An analysis of this attack can show us a glimpse of the characteristics of common passwords used today. Out of the 34,000 users who were hacked: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53508" y="6334780"/>
            <a:ext cx="683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</a:t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://web.cs.du.edu/~mitchell/forensics/information/</a:t>
            </a:r>
            <a:r>
              <a:rPr lang="en-US" sz="1400" dirty="0" smtClean="0">
                <a:hlinkClick r:id="rId3"/>
              </a:rPr>
              <a:t>pass_crack.html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81" y="1523472"/>
            <a:ext cx="4697835" cy="23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8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Password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Robert Morris and Ken </a:t>
            </a:r>
            <a:r>
              <a:rPr lang="en-US" dirty="0" smtClean="0"/>
              <a:t>Thompson, “Password </a:t>
            </a:r>
            <a:r>
              <a:rPr lang="en-US" dirty="0"/>
              <a:t>Security: </a:t>
            </a:r>
            <a:r>
              <a:rPr lang="en-US" dirty="0" smtClean="0"/>
              <a:t>A </a:t>
            </a:r>
            <a:r>
              <a:rPr lang="en-US" dirty="0"/>
              <a:t>Case </a:t>
            </a:r>
            <a:r>
              <a:rPr lang="en-US" dirty="0" smtClean="0"/>
              <a:t>History”, 1979,  </a:t>
            </a:r>
            <a:r>
              <a:rPr lang="en-US" dirty="0" smtClean="0">
                <a:hlinkClick r:id="rId2"/>
              </a:rPr>
              <a:t>url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Cracking </a:t>
            </a:r>
            <a:r>
              <a:rPr lang="en-US" dirty="0">
                <a:hlinkClick r:id="rId3"/>
              </a:rPr>
              <a:t>Active Directory Passwords 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http://www.cs.cornell.edu/~shmat/courses/cs6431/</a:t>
            </a:r>
            <a:r>
              <a:rPr lang="en-US" dirty="0" smtClean="0">
                <a:hlinkClick r:id="rId4"/>
              </a:rPr>
              <a:t>passwords.pdf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eikonal.wordpress.com</a:t>
            </a:r>
            <a:r>
              <a:rPr lang="en-US" dirty="0"/>
              <a:t>/category/it/</a:t>
            </a:r>
            <a:r>
              <a:rPr lang="en-US" dirty="0" err="1"/>
              <a:t>infosec</a:t>
            </a:r>
            <a:r>
              <a:rPr lang="en-US" dirty="0"/>
              <a:t>/security-hardening/ </a:t>
            </a:r>
          </a:p>
          <a:p>
            <a:r>
              <a:rPr lang="en-US" dirty="0"/>
              <a:t>https://</a:t>
            </a:r>
            <a:r>
              <a:rPr lang="en-US" dirty="0" err="1"/>
              <a:t>www.akkadia.org</a:t>
            </a:r>
            <a:r>
              <a:rPr lang="en-US" dirty="0"/>
              <a:t>/</a:t>
            </a:r>
            <a:r>
              <a:rPr lang="en-US" dirty="0" err="1"/>
              <a:t>drepper</a:t>
            </a:r>
            <a:r>
              <a:rPr lang="en-US" dirty="0"/>
              <a:t>/SHA-</a:t>
            </a:r>
            <a:r>
              <a:rPr lang="en-US" dirty="0" err="1"/>
              <a:t>crypt.txt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Dictionaries: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wiki.skullsecurity.org</a:t>
            </a:r>
            <a:r>
              <a:rPr lang="en-US" dirty="0"/>
              <a:t>/Passwords 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https://www.giac.org/paper/gsec/42/password-cracking-focused-dictionaries/</a:t>
            </a:r>
            <a:r>
              <a:rPr lang="en-US" dirty="0" smtClean="0">
                <a:hlinkClick r:id="rId5"/>
              </a:rPr>
              <a:t>100346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http://www.wirelesshack.org/wpa-wpa2-word-list-dictionaries.html</a:t>
            </a:r>
            <a:r>
              <a:rPr lang="en-US" dirty="0"/>
              <a:t> </a:t>
            </a:r>
          </a:p>
          <a:p>
            <a:r>
              <a:rPr lang="en-US" dirty="0"/>
              <a:t>http://</a:t>
            </a:r>
            <a:r>
              <a:rPr lang="en-US" dirty="0" err="1"/>
              <a:t>web.cs.du.edu</a:t>
            </a:r>
            <a:r>
              <a:rPr lang="en-US" dirty="0"/>
              <a:t>/~</a:t>
            </a:r>
            <a:r>
              <a:rPr lang="en-US" dirty="0" err="1"/>
              <a:t>mitchell</a:t>
            </a:r>
            <a:r>
              <a:rPr lang="en-US" dirty="0"/>
              <a:t>/forensics/information/</a:t>
            </a:r>
            <a:r>
              <a:rPr lang="en-US" dirty="0" err="1"/>
              <a:t>pass_crack.html</a:t>
            </a:r>
            <a:r>
              <a:rPr lang="en-US" dirty="0"/>
              <a:t>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spqr.eecs.umich.edu</a:t>
            </a:r>
            <a:r>
              <a:rPr lang="en-US" dirty="0"/>
              <a:t>/courses/cs660sp11/papers/10.1.1.128.1635.</a:t>
            </a:r>
            <a:r>
              <a:rPr lang="en-US" dirty="0" smtClean="0"/>
              <a:t>pdf</a:t>
            </a:r>
            <a:endParaRPr lang="en-US" dirty="0"/>
          </a:p>
          <a:p>
            <a:r>
              <a:rPr lang="en-US" dirty="0">
                <a:hlinkClick r:id="rId4"/>
              </a:rPr>
              <a:t>http://www.cs.cornell.edu/~shmat/courses/cs6431/</a:t>
            </a:r>
            <a:r>
              <a:rPr lang="en-US" dirty="0" smtClean="0">
                <a:hlinkClick r:id="rId4"/>
              </a:rPr>
              <a:t>passwords.pdf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6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Tokens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possible beyond the use of passwords?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://www.cs.cornell.edu/~shmat/courses/cs6431/</a:t>
            </a:r>
            <a:r>
              <a:rPr lang="en-US" dirty="0" smtClean="0">
                <a:hlinkClick r:id="rId2"/>
              </a:rPr>
              <a:t>authtokens.pd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5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References:</a:t>
            </a:r>
            <a:endParaRPr lang="en-US" sz="2400" b="1" dirty="0" smtClean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Bitcoin</a:t>
            </a:r>
            <a:r>
              <a:rPr lang="en-US" sz="2400" dirty="0">
                <a:hlinkClick r:id="rId2"/>
              </a:rPr>
              <a:t>: A Peer-to-Peer Electronic Cash </a:t>
            </a:r>
            <a:r>
              <a:rPr lang="en-US" sz="2400" dirty="0" smtClean="0">
                <a:hlinkClick r:id="rId2"/>
              </a:rPr>
              <a:t>System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Read up to section 3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hlinkClick r:id="rId3"/>
              </a:rPr>
              <a:t>Bitcoin and Cryptocurrency </a:t>
            </a:r>
            <a:r>
              <a:rPr lang="en-US" sz="2400" dirty="0" smtClean="0">
                <a:hlinkClick r:id="rId3"/>
              </a:rPr>
              <a:t>Technologies</a:t>
            </a:r>
            <a:r>
              <a:rPr lang="en-US" sz="2400" dirty="0" smtClean="0"/>
              <a:t> (web site)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4"/>
              </a:rPr>
              <a:t>Bitcoin and Cryptocurrency Tecnologies</a:t>
            </a:r>
            <a:r>
              <a:rPr lang="en-US" sz="2000" dirty="0" smtClean="0"/>
              <a:t> (book)</a:t>
            </a:r>
          </a:p>
          <a:p>
            <a:pPr marL="914400" lvl="2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Read up to section 1.3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Mastering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(on CS486 </a:t>
            </a:r>
            <a:r>
              <a:rPr lang="en-US" sz="2400" dirty="0" err="1" smtClean="0">
                <a:hlinkClick r:id="rId5"/>
              </a:rPr>
              <a:t>github</a:t>
            </a:r>
            <a:r>
              <a:rPr lang="en-US" sz="2400" dirty="0" smtClean="0"/>
              <a:t>)</a:t>
            </a:r>
          </a:p>
          <a:p>
            <a:pPr marL="914400" lvl="2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Read pages 70 to 75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Read by October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/>
              <a:t>Read the following: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  • Satoshi </a:t>
            </a:r>
            <a:r>
              <a:rPr lang="en-US" sz="2400" dirty="0" err="1"/>
              <a:t>Nakamoto</a:t>
            </a:r>
            <a:r>
              <a:rPr lang="en-US" sz="2400" dirty="0"/>
              <a:t>, "</a:t>
            </a:r>
            <a:r>
              <a:rPr lang="en-US" sz="2400" dirty="0">
                <a:hlinkClick r:id="rId2"/>
              </a:rPr>
              <a:t>Bitcoin: A Peer-to-Peer Electronic Cash System", 200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Read up to section 3</a:t>
            </a:r>
          </a:p>
          <a:p>
            <a:r>
              <a:rPr lang="en-US" sz="2400" dirty="0"/>
              <a:t>•</a:t>
            </a:r>
            <a:r>
              <a:rPr lang="en-US" sz="2400" dirty="0">
                <a:hlinkClick r:id="rId3"/>
              </a:rPr>
              <a:t>Bitcoin and Cryptocurrency Technologies</a:t>
            </a:r>
            <a:r>
              <a:rPr lang="en-US" sz="2400" dirty="0"/>
              <a:t> (web site) –</a:t>
            </a:r>
            <a:r>
              <a:rPr lang="en-US" sz="2400" dirty="0">
                <a:hlinkClick r:id="rId4"/>
              </a:rPr>
              <a:t>Bitcoin and Cryptocurrency Tecnologies</a:t>
            </a:r>
            <a:r>
              <a:rPr lang="en-US" sz="2400" dirty="0"/>
              <a:t> (book)</a:t>
            </a:r>
          </a:p>
          <a:p>
            <a:r>
              <a:rPr lang="en-US" sz="2400" dirty="0"/>
              <a:t>Read up to section 1.3</a:t>
            </a:r>
          </a:p>
          <a:p>
            <a:r>
              <a:rPr lang="en-US" sz="2400" dirty="0"/>
              <a:t>•Mastering </a:t>
            </a:r>
            <a:r>
              <a:rPr lang="en-US" sz="2400" dirty="0" err="1"/>
              <a:t>Bitcoin</a:t>
            </a:r>
            <a:r>
              <a:rPr lang="en-US" sz="2400" dirty="0"/>
              <a:t> (on CS486 </a:t>
            </a:r>
            <a:r>
              <a:rPr lang="en-US" sz="2400" dirty="0">
                <a:hlinkClick r:id="rId5"/>
              </a:rPr>
              <a:t>github</a:t>
            </a:r>
            <a:r>
              <a:rPr lang="en-US" sz="2400" dirty="0"/>
              <a:t>)</a:t>
            </a:r>
          </a:p>
          <a:p>
            <a:r>
              <a:rPr lang="en-US" sz="2400" dirty="0"/>
              <a:t>Read pages 70 to 75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83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23811</TotalTime>
  <Words>1336</Words>
  <Application>Microsoft Macintosh PowerPoint</Application>
  <PresentationFormat>On-screen Show (4:3)</PresentationFormat>
  <Paragraphs>178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Cryptography </vt:lpstr>
      <vt:lpstr>Cryptography Monday September 25th, 2017</vt:lpstr>
      <vt:lpstr>Cracking Passwords</vt:lpstr>
      <vt:lpstr>Passwords - 1979</vt:lpstr>
      <vt:lpstr>Passwords - 2006</vt:lpstr>
      <vt:lpstr>More Password References</vt:lpstr>
      <vt:lpstr>Authentication and Tokens </vt:lpstr>
      <vt:lpstr>Bitcoin</vt:lpstr>
      <vt:lpstr>Backup Material</vt:lpstr>
      <vt:lpstr>Encryption Attacks</vt:lpstr>
      <vt:lpstr>Indistinguishability and Non-Malleability</vt:lpstr>
      <vt:lpstr>Logistics for Class</vt:lpstr>
      <vt:lpstr>Additional References</vt:lpstr>
      <vt:lpstr>File Encryption with Classic Ciphers</vt:lpstr>
      <vt:lpstr>Cryptanalytic Toolkit</vt:lpstr>
      <vt:lpstr>Prime Numbers </vt:lpstr>
      <vt:lpstr>Block Ciphers and Hashing</vt:lpstr>
      <vt:lpstr>Cracking Passwords</vt:lpstr>
      <vt:lpstr>Raspberry Pi</vt:lpstr>
      <vt:lpstr>Python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184</cp:revision>
  <dcterms:created xsi:type="dcterms:W3CDTF">2017-07-28T18:02:06Z</dcterms:created>
  <dcterms:modified xsi:type="dcterms:W3CDTF">2017-09-27T22:08:49Z</dcterms:modified>
</cp:coreProperties>
</file>