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4" r:id="rId2"/>
    <p:sldId id="278" r:id="rId3"/>
    <p:sldId id="262" r:id="rId4"/>
    <p:sldId id="275" r:id="rId5"/>
    <p:sldId id="329" r:id="rId6"/>
    <p:sldId id="330" r:id="rId7"/>
    <p:sldId id="291" r:id="rId8"/>
    <p:sldId id="283" r:id="rId9"/>
    <p:sldId id="279" r:id="rId10"/>
    <p:sldId id="281" r:id="rId11"/>
    <p:sldId id="282" r:id="rId12"/>
    <p:sldId id="318" r:id="rId13"/>
    <p:sldId id="332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79" d="100"/>
          <a:sy n="79" d="100"/>
        </p:scale>
        <p:origin x="-2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ryptoUSF/CS486/blob/master/code/cipher.p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books/1996%20-%20Handbook%20of%20Applied%20Crypto.pdf" TargetMode="External"/><Relationship Id="rId4" Type="http://schemas.openxmlformats.org/officeDocument/2006/relationships/hyperlink" Target="https://github.com/CryptoUSF/CS486/blob/master/code/prime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4" Type="http://schemas.openxmlformats.org/officeDocument/2006/relationships/hyperlink" Target="http://python.net/~goodger/projects/pycon/2007/idiomatic/handout.html%23other-languages-have-variables" TargetMode="External"/><Relationship Id="rId5" Type="http://schemas.openxmlformats.org/officeDocument/2006/relationships/hyperlink" Target="http://python.net/~goodger/projects/pycon/2007/idiomatic/handout.html" TargetMode="External"/><Relationship Id="rId6" Type="http://schemas.openxmlformats.org/officeDocument/2006/relationships/hyperlink" Target="https://github.com/parrt/cs652/blob/master/lectures/functional-python.md" TargetMode="External"/><Relationship Id="rId7" Type="http://schemas.openxmlformats.org/officeDocument/2006/relationships/hyperlink" Target="https://www.youtube.com/watch?v=gR73nLbbgqY" TargetMode="External"/><Relationship Id="rId8" Type="http://schemas.openxmlformats.org/officeDocument/2006/relationships/hyperlink" Target="https://www.youtube.com/watch?v=kNke39OZ2k0" TargetMode="External"/><Relationship Id="rId9" Type="http://schemas.openxmlformats.org/officeDocument/2006/relationships/hyperlink" Target="https://github.com/python-cmd2/cmd2/blob/master/docs/pycon2010/pycon2010.rst" TargetMode="External"/><Relationship Id="rId10" Type="http://schemas.openxmlformats.org/officeDocument/2006/relationships/hyperlink" Target="https://cmd2.readthedocs.io/en/latest/pycon2010/pycon2010.html" TargetMode="External"/><Relationship Id="rId11" Type="http://schemas.openxmlformats.org/officeDocument/2006/relationships/hyperlink" Target="http://pyvideo.org/pycon-us-2010/pycon-2010--easy-command-line-applications-with-c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jhu.edu/~astubble/dss/notes3c.pdf" TargetMode="External"/><Relationship Id="rId4" Type="http://schemas.openxmlformats.org/officeDocument/2006/relationships/hyperlink" Target="http://cseweb.ucsd.edu/~mihir/papers/oem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USF/CS486/blob/master/code/cipher.py" TargetMode="External"/><Relationship Id="rId4" Type="http://schemas.openxmlformats.org/officeDocument/2006/relationships/hyperlink" Target="https://github.com/jameslyons/pycipher/tree/master/pyciph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October 4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Cryptanalytic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HW2</a:t>
            </a:r>
            <a:endParaRPr lang="en-US" sz="2600" dirty="0"/>
          </a:p>
          <a:p>
            <a:r>
              <a:rPr lang="en-US" sz="2600" dirty="0" smtClean="0"/>
              <a:t>Write </a:t>
            </a:r>
            <a:r>
              <a:rPr lang="en-US" sz="2600" dirty="0"/>
              <a:t>a </a:t>
            </a:r>
            <a:r>
              <a:rPr lang="en-US" sz="2600" dirty="0" smtClean="0"/>
              <a:t>cryptanalytic </a:t>
            </a:r>
            <a:r>
              <a:rPr lang="en-US" sz="2600" dirty="0"/>
              <a:t>toolkit in Python to analyze the statistical properties of files.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frequency distribution of </a:t>
            </a:r>
            <a:r>
              <a:rPr lang="en-US" sz="2000" dirty="0" smtClean="0"/>
              <a:t>characters </a:t>
            </a:r>
            <a:r>
              <a:rPr lang="en-US" sz="2000" dirty="0"/>
              <a:t>in an arbitrary string. Print out the Monogram distribution of the characters.</a:t>
            </a:r>
          </a:p>
          <a:p>
            <a:pPr lvl="1"/>
            <a:r>
              <a:rPr lang="en-US" sz="2000" dirty="0" smtClean="0"/>
              <a:t>Determine </a:t>
            </a:r>
            <a:r>
              <a:rPr lang="en-US" sz="2000" dirty="0"/>
              <a:t>the Bigram, Trigram or higher distribution of symbols in a file.</a:t>
            </a:r>
          </a:p>
          <a:p>
            <a:pPr marL="457200" lvl="1" indent="0"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1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647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HW3</a:t>
            </a:r>
          </a:p>
          <a:p>
            <a:r>
              <a:rPr lang="en-US" sz="2400" dirty="0" smtClean="0"/>
              <a:t>Review section 4.2 of the “Handbook of Applied Cryptography” [</a:t>
            </a:r>
            <a:r>
              <a:rPr lang="en-US" sz="2400" dirty="0" smtClean="0">
                <a:hlinkClick r:id="rId3"/>
              </a:rPr>
              <a:t>HAC</a:t>
            </a:r>
            <a:r>
              <a:rPr lang="en-US" sz="2400" dirty="0" smtClean="0"/>
              <a:t>]. Closely read section 4.2.3 (Rabin-Miller)</a:t>
            </a:r>
          </a:p>
          <a:p>
            <a:r>
              <a:rPr lang="en-US" sz="2400" dirty="0" smtClean="0"/>
              <a:t>Complete the ‘</a:t>
            </a:r>
            <a:r>
              <a:rPr lang="en-US" sz="2400" dirty="0" err="1" smtClean="0"/>
              <a:t>is_prime</a:t>
            </a:r>
            <a:r>
              <a:rPr lang="en-US" sz="2400" dirty="0" smtClean="0"/>
              <a:t>’ routine in: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>
                <a:hlinkClick r:id="rId4"/>
              </a:rPr>
              <a:t>https://github.com/CryptoUSF/CS486/blob/master/code/</a:t>
            </a:r>
            <a:r>
              <a:rPr lang="en-US" sz="2400" dirty="0" smtClean="0">
                <a:hlinkClick r:id="rId4"/>
              </a:rPr>
              <a:t>prime.py</a:t>
            </a:r>
            <a:endParaRPr lang="en-US" sz="2400" dirty="0"/>
          </a:p>
          <a:p>
            <a:r>
              <a:rPr lang="en-US" sz="2400" dirty="0" smtClean="0"/>
              <a:t>Your goal is to understand the nature of generating ‘good’ prime numbers. You should understand the implications of the selection of the number of iterations of the Rabin-Miller algorithm. This is a useful routine that you should write to a ‘production grade’. Look at other references and worked code example for the best way to select the number and value of the witness numbers.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and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HW4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40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HW5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ncrypt </a:t>
            </a:r>
            <a:r>
              <a:rPr lang="en-US" sz="2400" dirty="0"/>
              <a:t>or decrypt a file using a contemporary block </a:t>
            </a:r>
            <a:r>
              <a:rPr lang="en-US" sz="2400" dirty="0" smtClean="0"/>
              <a:t>cipher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a ‘good’ mode of </a:t>
            </a:r>
            <a:r>
              <a:rPr lang="en-US" sz="2400" dirty="0" smtClean="0"/>
              <a:t>operation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how to protect the key used for the </a:t>
            </a:r>
            <a:r>
              <a:rPr lang="en-US" sz="2400" dirty="0" smtClean="0"/>
              <a:t>encryption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Write a Python command-line program to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Hash </a:t>
            </a:r>
            <a:r>
              <a:rPr lang="en-US" sz="2400" dirty="0"/>
              <a:t>a file using at least two contemporary hash algorithms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62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Wednesday October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</a:t>
            </a:r>
            <a:r>
              <a:rPr lang="en-US" sz="2000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Projects</a:t>
            </a:r>
          </a:p>
          <a:p>
            <a:r>
              <a:rPr lang="en-US" sz="2400" dirty="0" err="1" smtClean="0"/>
              <a:t>Diffie</a:t>
            </a:r>
            <a:r>
              <a:rPr lang="en-US" sz="2400" dirty="0" smtClean="0"/>
              <a:t>-Hellman and Key Exchanges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Python Documentation</a:t>
            </a:r>
            <a:r>
              <a:rPr lang="en-US" sz="2400" dirty="0" smtClean="0"/>
              <a:t> (Python Web Site)</a:t>
            </a:r>
            <a:endParaRPr lang="en-US" sz="2400" dirty="0" smtClean="0">
              <a:hlinkClick r:id="rId4"/>
            </a:endParaRPr>
          </a:p>
          <a:p>
            <a:r>
              <a:rPr lang="en-US" sz="2400" dirty="0" smtClean="0">
                <a:hlinkClick r:id="rId5"/>
              </a:rPr>
              <a:t>Code Like a Pythonista: Idiomatic Python</a:t>
            </a:r>
            <a:r>
              <a:rPr lang="en-US" sz="2400" dirty="0" smtClean="0"/>
              <a:t> (Web site)</a:t>
            </a:r>
            <a:endParaRPr lang="en-US" sz="2400" dirty="0" smtClean="0">
              <a:hlinkClick r:id="rId4"/>
            </a:endParaRPr>
          </a:p>
          <a:p>
            <a:r>
              <a:rPr lang="en-US" sz="2400" dirty="0" smtClean="0">
                <a:hlinkClick r:id="rId4"/>
              </a:rPr>
              <a:t>Transforming Code into Beautiful, Idiomatic Python</a:t>
            </a:r>
            <a:r>
              <a:rPr lang="en-US" sz="2400" dirty="0" smtClean="0"/>
              <a:t> (video)</a:t>
            </a:r>
          </a:p>
          <a:p>
            <a:r>
              <a:rPr lang="en-US" sz="2400" dirty="0" smtClean="0">
                <a:hlinkClick r:id="rId6"/>
              </a:rPr>
              <a:t>Functional programming in Python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7"/>
              </a:rPr>
              <a:t>Writing Awesome Command-Line Programs in Python</a:t>
            </a:r>
            <a:endParaRPr lang="en-US" sz="2400" dirty="0" smtClean="0"/>
          </a:p>
          <a:p>
            <a:pPr lvl="1"/>
            <a:r>
              <a:rPr lang="en-US" sz="2000" dirty="0">
                <a:hlinkClick r:id="rId8"/>
              </a:rPr>
              <a:t>Building Command Line Applications with </a:t>
            </a:r>
            <a:r>
              <a:rPr lang="en-US" sz="2000" dirty="0" smtClean="0">
                <a:hlinkClick r:id="rId8"/>
              </a:rPr>
              <a:t>Click</a:t>
            </a:r>
            <a:endParaRPr lang="en-US" sz="2000" dirty="0"/>
          </a:p>
          <a:p>
            <a:r>
              <a:rPr lang="en-US" sz="2400" dirty="0" err="1">
                <a:hlinkClick r:id="rId9"/>
              </a:rPr>
              <a:t>PyCon</a:t>
            </a:r>
            <a:r>
              <a:rPr lang="en-US" sz="2400" dirty="0">
                <a:hlinkClick r:id="rId9"/>
              </a:rPr>
              <a:t> 2010 presentation</a:t>
            </a:r>
            <a:r>
              <a:rPr lang="en-US" sz="2400" dirty="0"/>
              <a:t>, Easy Command-Line Applications with </a:t>
            </a:r>
            <a:r>
              <a:rPr lang="en-US" sz="2400" dirty="0" err="1"/>
              <a:t>cmd</a:t>
            </a:r>
            <a:r>
              <a:rPr lang="en-US" sz="2400" dirty="0"/>
              <a:t> and cmd2: </a:t>
            </a:r>
            <a:r>
              <a:rPr lang="en-US" sz="2400" dirty="0">
                <a:hlinkClick r:id="rId10"/>
              </a:rPr>
              <a:t>slides</a:t>
            </a:r>
            <a:r>
              <a:rPr lang="en-US" sz="2400" dirty="0"/>
              <a:t>, </a:t>
            </a:r>
            <a:r>
              <a:rPr lang="en-US" sz="2400" dirty="0">
                <a:hlinkClick r:id="rId11"/>
              </a:rPr>
              <a:t>video</a:t>
            </a:r>
            <a:endParaRPr lang="en-US" sz="2400" dirty="0"/>
          </a:p>
          <a:p>
            <a:r>
              <a:rPr lang="en-US" sz="2400" dirty="0" smtClean="0"/>
              <a:t>Look at repositories for Python crypto implementations and read the code.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CPA </a:t>
            </a:r>
            <a:r>
              <a:rPr lang="en-US" sz="2800" b="1" dirty="0"/>
              <a:t>- Chosen Plaintext Attack</a:t>
            </a:r>
          </a:p>
          <a:p>
            <a:r>
              <a:rPr lang="en-US" sz="2800" dirty="0"/>
              <a:t>An attacker can obtain the ciphertext for any provided plaintext (but </a:t>
            </a:r>
            <a:r>
              <a:rPr lang="en-US" sz="2800" dirty="0" smtClean="0"/>
              <a:t>does not </a:t>
            </a:r>
            <a:r>
              <a:rPr lang="en-US" sz="2800" dirty="0"/>
              <a:t>have the key).</a:t>
            </a:r>
          </a:p>
          <a:p>
            <a:pPr marL="0" indent="0">
              <a:buNone/>
            </a:pPr>
            <a:r>
              <a:rPr lang="en-US" sz="2800" b="1" dirty="0"/>
              <a:t>CCA - Chosen Ciphertext Attack</a:t>
            </a:r>
          </a:p>
          <a:p>
            <a:r>
              <a:rPr lang="en-US" sz="2800" dirty="0"/>
              <a:t>An attacker can also, in addition to being able to perform a CPA, </a:t>
            </a:r>
            <a:r>
              <a:rPr lang="en-US" sz="2800" dirty="0" smtClean="0"/>
              <a:t>obtain the </a:t>
            </a:r>
            <a:r>
              <a:rPr lang="en-US" sz="2800" dirty="0"/>
              <a:t>plaintext for any provided ciphertext (but does not have the key)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Indistinguishability and Non-Malleability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84" y="1132418"/>
            <a:ext cx="7215716" cy="5141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IND </a:t>
            </a:r>
            <a:r>
              <a:rPr lang="en-US" sz="1200" b="1" dirty="0"/>
              <a:t>- Indistinguishability</a:t>
            </a:r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dirty="0"/>
              <a:t>advantage of a reasonable adversary determining what message was sent,</a:t>
            </a:r>
          </a:p>
          <a:p>
            <a:r>
              <a:rPr lang="en-US" sz="1200" b="1" dirty="0" smtClean="0"/>
              <a:t>IND</a:t>
            </a:r>
            <a:r>
              <a:rPr lang="en-US" sz="1200" b="1" dirty="0"/>
              <a:t>-</a:t>
            </a:r>
            <a:r>
              <a:rPr lang="en-US" sz="1200" b="1" dirty="0" smtClean="0"/>
              <a:t>CPA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Plaintext Attack</a:t>
            </a:r>
          </a:p>
          <a:p>
            <a:r>
              <a:rPr lang="en-US" sz="1200" b="1" dirty="0"/>
              <a:t>IND-</a:t>
            </a:r>
            <a:r>
              <a:rPr lang="en-US" sz="1200" b="1" dirty="0" smtClean="0"/>
              <a:t>CCA </a:t>
            </a:r>
            <a:r>
              <a:rPr lang="en-US" sz="1200" dirty="0" smtClean="0"/>
              <a:t>- Indistinguishability </a:t>
            </a:r>
            <a:r>
              <a:rPr lang="en-US" sz="1200" dirty="0"/>
              <a:t>under a Chosen Ciphertext </a:t>
            </a:r>
            <a:r>
              <a:rPr lang="en-US" sz="1200" dirty="0" smtClean="0"/>
              <a:t>Attack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INT </a:t>
            </a:r>
            <a:r>
              <a:rPr lang="en-US" sz="1200" b="1" dirty="0"/>
              <a:t>- </a:t>
            </a:r>
            <a:r>
              <a:rPr lang="en-US" sz="1200" b="1" dirty="0" smtClean="0"/>
              <a:t>Integrity</a:t>
            </a:r>
            <a:endParaRPr lang="en-US" sz="1200" b="1" dirty="0"/>
          </a:p>
          <a:p>
            <a:r>
              <a:rPr lang="en-US" sz="1200" b="1" dirty="0" smtClean="0"/>
              <a:t>INT-PTXT - </a:t>
            </a:r>
            <a:r>
              <a:rPr lang="en-US" sz="1200" dirty="0"/>
              <a:t>Computationally infeasible to produce a ciphertext decrypting to a message which the sender has never encrypted </a:t>
            </a:r>
            <a:endParaRPr lang="en-US" sz="1200" b="1" dirty="0"/>
          </a:p>
          <a:p>
            <a:r>
              <a:rPr lang="en-US" sz="1200" b="1" dirty="0" smtClean="0"/>
              <a:t>INT- CTXT </a:t>
            </a:r>
            <a:r>
              <a:rPr lang="mr-IN" sz="1200" b="1" dirty="0" smtClean="0"/>
              <a:t>–</a:t>
            </a:r>
            <a:r>
              <a:rPr lang="en-US" sz="1200" b="1" dirty="0" smtClean="0"/>
              <a:t> </a:t>
            </a:r>
            <a:r>
              <a:rPr lang="en-US" sz="1200" dirty="0"/>
              <a:t>Computationally infeasible to produce a ciphertext not previously produced by the sender, regardless of whether or not the underlying plaintext is “new” </a:t>
            </a:r>
            <a:endParaRPr lang="en-US" sz="1200" dirty="0" smtClean="0"/>
          </a:p>
          <a:p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NM - Non-malleability</a:t>
            </a:r>
          </a:p>
          <a:p>
            <a:pPr marL="0" indent="0">
              <a:buNone/>
            </a:pPr>
            <a:r>
              <a:rPr lang="en-US" sz="1200" dirty="0"/>
              <a:t>Is the advantage of a reasonable adversary being able to change the message to be meaningful</a:t>
            </a:r>
          </a:p>
          <a:p>
            <a:r>
              <a:rPr lang="en-US" sz="1200" b="1" dirty="0"/>
              <a:t>NM-CPA - </a:t>
            </a:r>
            <a:r>
              <a:rPr lang="en-US" sz="1200" dirty="0"/>
              <a:t>Non-malleability under a Chosen Plaintext Attack</a:t>
            </a:r>
          </a:p>
          <a:p>
            <a:r>
              <a:rPr lang="en-US" sz="1200" b="1" dirty="0"/>
              <a:t>NM-CCA - </a:t>
            </a:r>
            <a:r>
              <a:rPr lang="en-US" sz="1200" dirty="0"/>
              <a:t>Non-malleability under a Chosen Ciphertext Attack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WUF </a:t>
            </a:r>
            <a:r>
              <a:rPr lang="en-US" sz="1200" b="1" dirty="0"/>
              <a:t>- Weakly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message cannot have previously been queried)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SUF - Strongly unforgeable MAC</a:t>
            </a:r>
          </a:p>
          <a:p>
            <a:r>
              <a:rPr lang="en-US" sz="1200" dirty="0"/>
              <a:t>An attacker (with the capability of making chosen message attacks) is </a:t>
            </a:r>
            <a:r>
              <a:rPr lang="en-US" sz="1200" dirty="0" smtClean="0"/>
              <a:t>incapable </a:t>
            </a:r>
            <a:r>
              <a:rPr lang="en-US" sz="1200" dirty="0"/>
              <a:t>of creating a new accepted message and tag pair (the tag cannot have previously been returned </a:t>
            </a:r>
            <a:r>
              <a:rPr lang="en-US" sz="1200" dirty="0" smtClean="0"/>
              <a:t>in response </a:t>
            </a:r>
            <a:r>
              <a:rPr lang="en-US" sz="1200" dirty="0"/>
              <a:t>to a query - but the message may have been queried)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140883" y="6278278"/>
            <a:ext cx="6606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https://www.cs.jhu.edu/~astubble/dss/</a:t>
            </a:r>
            <a:r>
              <a:rPr lang="en-US" sz="1400" dirty="0" smtClean="0">
                <a:hlinkClick r:id="rId3"/>
              </a:rPr>
              <a:t>notes3c.pdf</a:t>
            </a:r>
            <a:r>
              <a:rPr lang="en-US" sz="1400" dirty="0"/>
              <a:t>  </a:t>
            </a:r>
            <a:endParaRPr lang="en-US" sz="1400" dirty="0" smtClean="0"/>
          </a:p>
          <a:p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://cseweb.ucsd.edu/~mihir/papers/</a:t>
            </a:r>
            <a:r>
              <a:rPr lang="en-US" sz="1400" dirty="0" smtClean="0">
                <a:hlinkClick r:id="rId4"/>
              </a:rPr>
              <a:t>oem.pdf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428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Encryption with Classic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HW1</a:t>
            </a:r>
          </a:p>
          <a:p>
            <a:r>
              <a:rPr lang="en-US" sz="2400" dirty="0" smtClean="0"/>
              <a:t>Write </a:t>
            </a:r>
            <a:r>
              <a:rPr lang="en-US" sz="2400" dirty="0"/>
              <a:t>a Python command-line program to encrypt or decrypt a file.</a:t>
            </a:r>
          </a:p>
          <a:p>
            <a:pPr lvl="1"/>
            <a:r>
              <a:rPr lang="en-US" sz="2000" dirty="0"/>
              <a:t>The program should:</a:t>
            </a:r>
            <a:br>
              <a:rPr lang="en-US" sz="2000" dirty="0"/>
            </a:br>
            <a:r>
              <a:rPr lang="en-US" sz="2000" dirty="0"/>
              <a:t> - provide command to encrypt or decrypt a file</a:t>
            </a:r>
            <a:br>
              <a:rPr lang="en-US" sz="2000" dirty="0"/>
            </a:br>
            <a:r>
              <a:rPr lang="en-US" sz="2000" dirty="0"/>
              <a:t> - provide option flags to select the algorithm to use for encryption or decryption</a:t>
            </a:r>
            <a:br>
              <a:rPr lang="en-US" sz="2000" dirty="0"/>
            </a:br>
            <a:r>
              <a:rPr lang="en-US" sz="2000" dirty="0"/>
              <a:t> - multiple simple ciphers should be implemented and should include:</a:t>
            </a:r>
            <a:br>
              <a:rPr lang="en-US" sz="2000" dirty="0"/>
            </a:br>
            <a:r>
              <a:rPr lang="en-US" sz="2000" dirty="0"/>
              <a:t>    - the Caesar Cipher</a:t>
            </a:r>
            <a:br>
              <a:rPr lang="en-US" sz="2000" dirty="0"/>
            </a:br>
            <a:r>
              <a:rPr lang="en-US" sz="2000" dirty="0"/>
              <a:t>    - another simple substitution cipher</a:t>
            </a:r>
            <a:br>
              <a:rPr lang="en-US" sz="2000" dirty="0"/>
            </a:br>
            <a:r>
              <a:rPr lang="en-US" sz="2000" dirty="0"/>
              <a:t>    - a poly-alphabetic cipher</a:t>
            </a:r>
            <a:br>
              <a:rPr lang="en-US" sz="2000" dirty="0"/>
            </a:br>
            <a:r>
              <a:rPr lang="en-US" sz="2000" dirty="0"/>
              <a:t>    - a transposition cipher</a:t>
            </a:r>
            <a:br>
              <a:rPr lang="en-US" sz="2000" dirty="0"/>
            </a:br>
            <a:r>
              <a:rPr lang="en-US" sz="2000" dirty="0"/>
              <a:t>For every algorithm you implement, please include a description of the algorithm in the </a:t>
            </a:r>
            <a:r>
              <a:rPr lang="en-US" sz="2000" dirty="0" err="1"/>
              <a:t>docstring</a:t>
            </a:r>
            <a:r>
              <a:rPr lang="en-US" sz="2000" dirty="0"/>
              <a:t> and a reference to the source description of the algorithm. References should be wherever possible to historic text for these older algorithms. A list of books are in Canvas for such references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Example solution code for assignment: </a:t>
            </a:r>
            <a:r>
              <a:rPr lang="en-US" sz="2400" dirty="0">
                <a:hlinkClick r:id="rId3"/>
              </a:rPr>
              <a:t>https://github.com/CryptoUSF/CS486/blob/master/code/</a:t>
            </a:r>
            <a:r>
              <a:rPr lang="en-US" sz="2400" dirty="0" smtClean="0">
                <a:hlinkClick r:id="rId3"/>
              </a:rPr>
              <a:t>cipher.py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Existing python library reference: </a:t>
            </a:r>
            <a:r>
              <a:rPr lang="en-US" sz="2400" dirty="0" smtClean="0">
                <a:hlinkClick r:id="rId4"/>
              </a:rPr>
              <a:t>pycipher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25778</TotalTime>
  <Words>835</Words>
  <Application>Microsoft Macintosh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Cryptography </vt:lpstr>
      <vt:lpstr>Cryptography Wednesday October 4th, 2017</vt:lpstr>
      <vt:lpstr>Backup Material</vt:lpstr>
      <vt:lpstr>Python References</vt:lpstr>
      <vt:lpstr>Encryption Attacks</vt:lpstr>
      <vt:lpstr>Indistinguishability and Non-Malleability</vt:lpstr>
      <vt:lpstr>Logistics for Class</vt:lpstr>
      <vt:lpstr>Additional References</vt:lpstr>
      <vt:lpstr>File Encryption with Classic Ciphers</vt:lpstr>
      <vt:lpstr>Cryptanalytic Toolkit</vt:lpstr>
      <vt:lpstr>Prime Numbers </vt:lpstr>
      <vt:lpstr>Block Ciphers and Hashing</vt:lpstr>
      <vt:lpstr>Cracking Passwords</vt:lpstr>
      <vt:lpstr>Raspberry 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217</cp:revision>
  <dcterms:created xsi:type="dcterms:W3CDTF">2017-07-28T18:02:06Z</dcterms:created>
  <dcterms:modified xsi:type="dcterms:W3CDTF">2017-10-09T14:40:19Z</dcterms:modified>
</cp:coreProperties>
</file>