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74" r:id="rId2"/>
    <p:sldId id="278" r:id="rId3"/>
    <p:sldId id="365" r:id="rId4"/>
    <p:sldId id="364" r:id="rId5"/>
    <p:sldId id="367" r:id="rId6"/>
    <p:sldId id="366" r:id="rId7"/>
    <p:sldId id="368" r:id="rId8"/>
    <p:sldId id="360" r:id="rId9"/>
    <p:sldId id="361" r:id="rId10"/>
    <p:sldId id="262" r:id="rId11"/>
    <p:sldId id="353" r:id="rId12"/>
    <p:sldId id="338" r:id="rId13"/>
    <p:sldId id="354" r:id="rId14"/>
    <p:sldId id="341" r:id="rId15"/>
    <p:sldId id="344" r:id="rId16"/>
    <p:sldId id="331" r:id="rId17"/>
    <p:sldId id="349" r:id="rId18"/>
    <p:sldId id="346" r:id="rId19"/>
    <p:sldId id="345" r:id="rId20"/>
    <p:sldId id="350" r:id="rId21"/>
    <p:sldId id="351" r:id="rId22"/>
    <p:sldId id="369" r:id="rId23"/>
    <p:sldId id="370" r:id="rId24"/>
    <p:sldId id="371" r:id="rId25"/>
    <p:sldId id="372" r:id="rId26"/>
    <p:sldId id="275" r:id="rId27"/>
    <p:sldId id="329" r:id="rId28"/>
    <p:sldId id="330" r:id="rId29"/>
    <p:sldId id="291" r:id="rId30"/>
    <p:sldId id="283" r:id="rId31"/>
    <p:sldId id="279" r:id="rId32"/>
    <p:sldId id="281" r:id="rId33"/>
    <p:sldId id="282" r:id="rId34"/>
    <p:sldId id="318" r:id="rId35"/>
    <p:sldId id="332" r:id="rId36"/>
    <p:sldId id="276"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52" autoAdjust="0"/>
    <p:restoredTop sz="99855" autoAdjust="0"/>
  </p:normalViewPr>
  <p:slideViewPr>
    <p:cSldViewPr snapToGrid="0" snapToObjects="1">
      <p:cViewPr varScale="1">
        <p:scale>
          <a:sx n="112" d="100"/>
          <a:sy n="112" d="100"/>
        </p:scale>
        <p:origin x="-163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6CDFEE-A5EA-DB48-A00E-316513CC50B1}" type="datetimeFigureOut">
              <a:rPr lang="en-US" smtClean="0"/>
              <a:t>11/6/17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626880-9129-0F48-B254-CFE617C8A7B1}" type="slidenum">
              <a:rPr lang="en-US" smtClean="0"/>
              <a:t>‹#›</a:t>
            </a:fld>
            <a:endParaRPr lang="en-US"/>
          </a:p>
        </p:txBody>
      </p:sp>
    </p:spTree>
    <p:extLst>
      <p:ext uri="{BB962C8B-B14F-4D97-AF65-F5344CB8AC3E}">
        <p14:creationId xmlns:p14="http://schemas.microsoft.com/office/powerpoint/2010/main" val="347177685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8B6002-C328-F344-B2E8-2CAD11C9B966}" type="datetimeFigureOut">
              <a:rPr lang="en-US" smtClean="0"/>
              <a:t>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2F691-CAA7-E74A-A4B6-7E40D007F986}" type="slidenum">
              <a:rPr lang="en-US" smtClean="0"/>
              <a:t>‹#›</a:t>
            </a:fld>
            <a:endParaRPr lang="en-US"/>
          </a:p>
        </p:txBody>
      </p:sp>
    </p:spTree>
    <p:extLst>
      <p:ext uri="{BB962C8B-B14F-4D97-AF65-F5344CB8AC3E}">
        <p14:creationId xmlns:p14="http://schemas.microsoft.com/office/powerpoint/2010/main" val="1067826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8B6002-C328-F344-B2E8-2CAD11C9B966}" type="datetimeFigureOut">
              <a:rPr lang="en-US" smtClean="0"/>
              <a:t>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2F691-CAA7-E74A-A4B6-7E40D007F986}" type="slidenum">
              <a:rPr lang="en-US" smtClean="0"/>
              <a:t>‹#›</a:t>
            </a:fld>
            <a:endParaRPr lang="en-US"/>
          </a:p>
        </p:txBody>
      </p:sp>
    </p:spTree>
    <p:extLst>
      <p:ext uri="{BB962C8B-B14F-4D97-AF65-F5344CB8AC3E}">
        <p14:creationId xmlns:p14="http://schemas.microsoft.com/office/powerpoint/2010/main" val="1384752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8B6002-C328-F344-B2E8-2CAD11C9B966}" type="datetimeFigureOut">
              <a:rPr lang="en-US" smtClean="0"/>
              <a:t>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2F691-CAA7-E74A-A4B6-7E40D007F986}" type="slidenum">
              <a:rPr lang="en-US" smtClean="0"/>
              <a:t>‹#›</a:t>
            </a:fld>
            <a:endParaRPr lang="en-US"/>
          </a:p>
        </p:txBody>
      </p:sp>
    </p:spTree>
    <p:extLst>
      <p:ext uri="{BB962C8B-B14F-4D97-AF65-F5344CB8AC3E}">
        <p14:creationId xmlns:p14="http://schemas.microsoft.com/office/powerpoint/2010/main" val="2353171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8B6002-C328-F344-B2E8-2CAD11C9B966}" type="datetimeFigureOut">
              <a:rPr lang="en-US" smtClean="0"/>
              <a:t>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2F691-CAA7-E74A-A4B6-7E40D007F986}" type="slidenum">
              <a:rPr lang="en-US" smtClean="0"/>
              <a:t>‹#›</a:t>
            </a:fld>
            <a:endParaRPr lang="en-US"/>
          </a:p>
        </p:txBody>
      </p:sp>
    </p:spTree>
    <p:extLst>
      <p:ext uri="{BB962C8B-B14F-4D97-AF65-F5344CB8AC3E}">
        <p14:creationId xmlns:p14="http://schemas.microsoft.com/office/powerpoint/2010/main" val="622146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8B6002-C328-F344-B2E8-2CAD11C9B966}" type="datetimeFigureOut">
              <a:rPr lang="en-US" smtClean="0"/>
              <a:t>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52F691-CAA7-E74A-A4B6-7E40D007F986}" type="slidenum">
              <a:rPr lang="en-US" smtClean="0"/>
              <a:t>‹#›</a:t>
            </a:fld>
            <a:endParaRPr lang="en-US"/>
          </a:p>
        </p:txBody>
      </p:sp>
    </p:spTree>
    <p:extLst>
      <p:ext uri="{BB962C8B-B14F-4D97-AF65-F5344CB8AC3E}">
        <p14:creationId xmlns:p14="http://schemas.microsoft.com/office/powerpoint/2010/main" val="2577115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8B6002-C328-F344-B2E8-2CAD11C9B966}" type="datetimeFigureOut">
              <a:rPr lang="en-US" smtClean="0"/>
              <a:t>11/6/17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52F691-CAA7-E74A-A4B6-7E40D007F986}" type="slidenum">
              <a:rPr lang="en-US" smtClean="0"/>
              <a:t>‹#›</a:t>
            </a:fld>
            <a:endParaRPr lang="en-US"/>
          </a:p>
        </p:txBody>
      </p:sp>
    </p:spTree>
    <p:extLst>
      <p:ext uri="{BB962C8B-B14F-4D97-AF65-F5344CB8AC3E}">
        <p14:creationId xmlns:p14="http://schemas.microsoft.com/office/powerpoint/2010/main" val="456974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8B6002-C328-F344-B2E8-2CAD11C9B966}" type="datetimeFigureOut">
              <a:rPr lang="en-US" smtClean="0"/>
              <a:t>11/6/17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52F691-CAA7-E74A-A4B6-7E40D007F986}" type="slidenum">
              <a:rPr lang="en-US" smtClean="0"/>
              <a:t>‹#›</a:t>
            </a:fld>
            <a:endParaRPr lang="en-US"/>
          </a:p>
        </p:txBody>
      </p:sp>
    </p:spTree>
    <p:extLst>
      <p:ext uri="{BB962C8B-B14F-4D97-AF65-F5344CB8AC3E}">
        <p14:creationId xmlns:p14="http://schemas.microsoft.com/office/powerpoint/2010/main" val="1965269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8B6002-C328-F344-B2E8-2CAD11C9B966}" type="datetimeFigureOut">
              <a:rPr lang="en-US" smtClean="0"/>
              <a:t>11/6/17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52F691-CAA7-E74A-A4B6-7E40D007F986}" type="slidenum">
              <a:rPr lang="en-US" smtClean="0"/>
              <a:t>‹#›</a:t>
            </a:fld>
            <a:endParaRPr lang="en-US"/>
          </a:p>
        </p:txBody>
      </p:sp>
    </p:spTree>
    <p:extLst>
      <p:ext uri="{BB962C8B-B14F-4D97-AF65-F5344CB8AC3E}">
        <p14:creationId xmlns:p14="http://schemas.microsoft.com/office/powerpoint/2010/main" val="4167876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B6002-C328-F344-B2E8-2CAD11C9B966}" type="datetimeFigureOut">
              <a:rPr lang="en-US" smtClean="0"/>
              <a:t>11/6/17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52F691-CAA7-E74A-A4B6-7E40D007F986}" type="slidenum">
              <a:rPr lang="en-US" smtClean="0"/>
              <a:t>‹#›</a:t>
            </a:fld>
            <a:endParaRPr lang="en-US"/>
          </a:p>
        </p:txBody>
      </p:sp>
    </p:spTree>
    <p:extLst>
      <p:ext uri="{BB962C8B-B14F-4D97-AF65-F5344CB8AC3E}">
        <p14:creationId xmlns:p14="http://schemas.microsoft.com/office/powerpoint/2010/main" val="840051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8B6002-C328-F344-B2E8-2CAD11C9B966}" type="datetimeFigureOut">
              <a:rPr lang="en-US" smtClean="0"/>
              <a:t>11/6/17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52F691-CAA7-E74A-A4B6-7E40D007F986}" type="slidenum">
              <a:rPr lang="en-US" smtClean="0"/>
              <a:t>‹#›</a:t>
            </a:fld>
            <a:endParaRPr lang="en-US"/>
          </a:p>
        </p:txBody>
      </p:sp>
    </p:spTree>
    <p:extLst>
      <p:ext uri="{BB962C8B-B14F-4D97-AF65-F5344CB8AC3E}">
        <p14:creationId xmlns:p14="http://schemas.microsoft.com/office/powerpoint/2010/main" val="2625420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8B6002-C328-F344-B2E8-2CAD11C9B966}" type="datetimeFigureOut">
              <a:rPr lang="en-US" smtClean="0"/>
              <a:t>11/6/17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52F691-CAA7-E74A-A4B6-7E40D007F986}" type="slidenum">
              <a:rPr lang="en-US" smtClean="0"/>
              <a:t>‹#›</a:t>
            </a:fld>
            <a:endParaRPr lang="en-US"/>
          </a:p>
        </p:txBody>
      </p:sp>
    </p:spTree>
    <p:extLst>
      <p:ext uri="{BB962C8B-B14F-4D97-AF65-F5344CB8AC3E}">
        <p14:creationId xmlns:p14="http://schemas.microsoft.com/office/powerpoint/2010/main" val="159582796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B6002-C328-F344-B2E8-2CAD11C9B966}" type="datetimeFigureOut">
              <a:rPr lang="en-US" smtClean="0"/>
              <a:t>11/6/17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52F691-CAA7-E74A-A4B6-7E40D007F986}" type="slidenum">
              <a:rPr lang="en-US" smtClean="0"/>
              <a:t>‹#›</a:t>
            </a:fld>
            <a:endParaRPr lang="en-US"/>
          </a:p>
        </p:txBody>
      </p:sp>
    </p:spTree>
    <p:extLst>
      <p:ext uri="{BB962C8B-B14F-4D97-AF65-F5344CB8AC3E}">
        <p14:creationId xmlns:p14="http://schemas.microsoft.com/office/powerpoint/2010/main" val="113244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s://tools.ietf.org/html/rfc6238.html" TargetMode="External"/><Relationship Id="rId4" Type="http://schemas.openxmlformats.org/officeDocument/2006/relationships/hyperlink" Target="https://www.akkadia.org/drepper/SHA-crypt.txt"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hyperlink" Target="http://zempirians.com/ebooks/Violent%20Python%20-%20A%20Cookbook%20for%20Hackers,%20Forensic%20Analysts,%20Penetration%20Testers%20and%20Security%20Engineers.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s://www.sans.org/reading-room/whitepapers/testing/cracking-active-directory-passwords-how-cook-ad-crack-37940" TargetMode="External"/><Relationship Id="rId4" Type="http://schemas.openxmlformats.org/officeDocument/2006/relationships/hyperlink" Target="http://www.cs.cornell.edu/~shmat/courses/cs6431/passwords.pdf" TargetMode="External"/><Relationship Id="rId5" Type="http://schemas.openxmlformats.org/officeDocument/2006/relationships/hyperlink" Target="https://www.giac.org/paper/gsec/42/password-cracking-focused-dictionaries/100346" TargetMode="External"/><Relationship Id="rId6" Type="http://schemas.openxmlformats.org/officeDocument/2006/relationships/hyperlink" Target="http://www.wirelesshack.org/wpa-wpa2-word-list-dictionaries.html" TargetMode="External"/><Relationship Id="rId1" Type="http://schemas.openxmlformats.org/officeDocument/2006/relationships/slideLayout" Target="../slideLayouts/slideLayout2.xml"/><Relationship Id="rId2" Type="http://schemas.openxmlformats.org/officeDocument/2006/relationships/hyperlink" Target="https://spqr.eecs.umich.edu/courses/cs660sp11/papers/10.1.1.128.1635.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s.cornell.edu/~shmat/courses/cs6431/authtokens.pd" TargetMode="External"/><Relationship Id="rId3" Type="http://schemas.openxmlformats.org/officeDocument/2006/relationships/hyperlink" Target="https://tools.ietf.org/html/rfc6238.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he-blockchain.com/docs/Princeton%20Bitcoin%20and%20Cryptocurrency%20Technologies%20Course.pdf" TargetMode="External"/><Relationship Id="rId3" Type="http://schemas.openxmlformats.org/officeDocument/2006/relationships/hyperlink" Target="https://github.com/CryptoUSF/CS486/blob/master/references/books/Antonopoulos%20A.%20M.%20-%20Mastering%20Bitcoin%20-%20Unlocking%20Digital%20Cryptocurrencies%20-%202014.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n.bitcoinwiki.org/File:BitcoinAddress.png" TargetMode="External"/><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hyperlink" Target="https://en.bitcoin.it/wiki/Technical_background_of_version_1_Bitcoin_address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electrum.org" TargetMode="External"/><Relationship Id="rId4" Type="http://schemas.openxmlformats.org/officeDocument/2006/relationships/hyperlink" Target="https://www.coinbase.com" TargetMode="External"/><Relationship Id="rId5" Type="http://schemas.openxmlformats.org/officeDocument/2006/relationships/hyperlink" Target="https://brainwallet.io/" TargetMode="External"/><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hyperlink" Target="https://www.reddit.com/r/Bitcoin/comments/1ptuf3/brain_wallet_disaster/" TargetMode="External"/><Relationship Id="rId4" Type="http://schemas.openxmlformats.org/officeDocument/2006/relationships/hyperlink" Target="https://arstechnica.com/information-technology/2016/02/password-cracking-attacks-on-bitcoin-wallets-net-103000/" TargetMode="External"/><Relationship Id="rId5" Type="http://schemas.openxmlformats.org/officeDocument/2006/relationships/hyperlink" Target="https://arstechnica.com/information-technology/2013/10/how-the-bible-and-youtube-are-fueling-the-next-frontier-of-password-cracking/" TargetMode="External"/><Relationship Id="rId6" Type="http://schemas.openxmlformats.org/officeDocument/2006/relationships/hyperlink" Target="https://en.wikipedia.org/wiki/Rainbow_table" TargetMode="External"/><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jpeg"/></Relationships>
</file>

<file path=ppt/slides/_rels/slide26.xml.rels><?xml version="1.0" encoding="UTF-8" standalone="yes"?>
<Relationships xmlns="http://schemas.openxmlformats.org/package/2006/relationships"><Relationship Id="rId3" Type="http://schemas.openxmlformats.org/officeDocument/2006/relationships/hyperlink" Target="https://www.python.org/doc/" TargetMode="External"/><Relationship Id="rId4" Type="http://schemas.openxmlformats.org/officeDocument/2006/relationships/hyperlink" Target="http://python.net/~goodger/projects/pycon/2007/idiomatic/handout.html%23other-languages-have-variables" TargetMode="External"/><Relationship Id="rId5" Type="http://schemas.openxmlformats.org/officeDocument/2006/relationships/hyperlink" Target="http://python.net/~goodger/projects/pycon/2007/idiomatic/handout.html" TargetMode="External"/><Relationship Id="rId6" Type="http://schemas.openxmlformats.org/officeDocument/2006/relationships/hyperlink" Target="https://github.com/parrt/cs652/blob/master/lectures/functional-python.md" TargetMode="External"/><Relationship Id="rId7" Type="http://schemas.openxmlformats.org/officeDocument/2006/relationships/hyperlink" Target="https://www.youtube.com/watch?v=gR73nLbbgqY" TargetMode="External"/><Relationship Id="rId8" Type="http://schemas.openxmlformats.org/officeDocument/2006/relationships/hyperlink" Target="https://www.youtube.com/watch?v=kNke39OZ2k0" TargetMode="External"/><Relationship Id="rId9" Type="http://schemas.openxmlformats.org/officeDocument/2006/relationships/hyperlink" Target="https://github.com/python-cmd2/cmd2/blob/master/docs/pycon2010/pycon2010.rst" TargetMode="External"/><Relationship Id="rId10" Type="http://schemas.openxmlformats.org/officeDocument/2006/relationships/hyperlink" Target="https://cmd2.readthedocs.io/en/latest/pycon2010/pycon2010.html" TargetMode="External"/><Relationship Id="rId11" Type="http://schemas.openxmlformats.org/officeDocument/2006/relationships/hyperlink" Target="http://pyvideo.org/pycon-us-2010/pycon-2010--easy-command-line-applications-with-c.html"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hyperlink" Target="https://www.cs.jhu.edu/~astubble/dss/notes3c.pdf" TargetMode="External"/><Relationship Id="rId4" Type="http://schemas.openxmlformats.org/officeDocument/2006/relationships/hyperlink" Target="http://cseweb.ucsd.edu/~mihir/papers/oem.pdf"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hyperlink" Target="https://usfca.instructure.com/courses/1571168" TargetMode="External"/><Relationship Id="rId4" Type="http://schemas.openxmlformats.org/officeDocument/2006/relationships/hyperlink" Target="https://github.com/CryptoUSF" TargetMode="External"/><Relationship Id="rId5" Type="http://schemas.openxmlformats.org/officeDocument/2006/relationships/hyperlink" Target="https://github.com/CryptoUSF/CS486/tree/master/class%20presentations" TargetMode="External"/><Relationship Id="rId6" Type="http://schemas.openxmlformats.org/officeDocument/2006/relationships/hyperlink" Target="https://github.com/CryptoUSF/CS486/tree/master/books" TargetMode="External"/><Relationship Id="rId7" Type="http://schemas.openxmlformats.org/officeDocument/2006/relationships/hyperlink" Target="https://piazza.com/class/j6wrim0d1unjy"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hyperlink" Target="https://crypto.stanford.edu/~dabo/courses/OnlineCrypto/" TargetMode="External"/><Relationship Id="rId4" Type="http://schemas.openxmlformats.org/officeDocument/2006/relationships/hyperlink" Target="http://cseweb.ucsd.edu/~mihir/cse207/" TargetMode="External"/><Relationship Id="rId5" Type="http://schemas.openxmlformats.org/officeDocument/2006/relationships/hyperlink" Target="https://rwc.iacr.org/2017/program.html" TargetMode="External"/><Relationship Id="rId6" Type="http://schemas.openxmlformats.org/officeDocument/2006/relationships/hyperlink" Target="https://www.iacr.org" TargetMode="External"/><Relationship Id="rId7" Type="http://schemas.openxmlformats.org/officeDocument/2006/relationships/hyperlink" Target="https://trac.ietf.org/trac/sec/wiki"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CryptoUSF/CS486/blob/master/code/cipher.py" TargetMode="External"/><Relationship Id="rId4" Type="http://schemas.openxmlformats.org/officeDocument/2006/relationships/hyperlink" Target="https://github.com/jameslyons/pycipher/tree/master/pycipher"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hyperlink" Target="https://github.com/CryptoUSF/CS486/blob/master/code/cipher.py"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CryptoUSF/CS486/blob/master/books/1996%20-%20Handbook%20of%20Applied%20Crypto.pdf" TargetMode="External"/><Relationship Id="rId4" Type="http://schemas.openxmlformats.org/officeDocument/2006/relationships/hyperlink" Target="https://github.com/CryptoUSF/CS486/blob/master/code/prime.py"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hyperlink" Target="http://rpi.cs.usfca.edu/2017-fall" TargetMode="External"/><Relationship Id="rId4" Type="http://schemas.openxmlformats.org/officeDocument/2006/relationships/hyperlink" Target="https://www.kali.org/"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hyperlink" Target="http://cups.cs.cmu.edu/soups/2012/proceedings/a7_Shay.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tools.ietf.org/html/rfc3447" TargetMode="External"/><Relationship Id="rId4" Type="http://schemas.openxmlformats.org/officeDocument/2006/relationships/hyperlink" Target="http://www.moserware.com/2009/06/first-few-milliseconds-of-https.html" TargetMode="External"/><Relationship Id="rId1" Type="http://schemas.openxmlformats.org/officeDocument/2006/relationships/slideLayout" Target="../slideLayouts/slideLayout2.xml"/><Relationship Id="rId2" Type="http://schemas.openxmlformats.org/officeDocument/2006/relationships/hyperlink" Target="https://github.com/CryptoUSF/CS486/blob/master/references/papers/RSA/Gardner_RSA.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print.iacr.org/2017/880.pdf" TargetMode="External"/><Relationship Id="rId4" Type="http://schemas.openxmlformats.org/officeDocument/2006/relationships/hyperlink" Target="https://www.ria.ee/public/RIA/Cryptographic_Algorithms_Lifecycle_Report_2016_2.0_A-101-3.pdf" TargetMode="External"/><Relationship Id="rId5" Type="http://schemas.openxmlformats.org/officeDocument/2006/relationships/hyperlink" Target="https://arstechnica.com/tech-policy/2014/12/estonia-wants-to-give-us-all-digital-id-cards-make-us-e-residents/" TargetMode="External"/><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hyperlink" Target="http://news.err.ee/108556/the-flaw-in-the-estonian-id-card" TargetMode="External"/><Relationship Id="rId1" Type="http://schemas.openxmlformats.org/officeDocument/2006/relationships/slideLayout" Target="../slideLayouts/slideLayout2.xml"/><Relationship Id="rId2" Type="http://schemas.openxmlformats.org/officeDocument/2006/relationships/hyperlink" Target="https://arstechnica.com/tech-policy/2014/12/estonia-wants-to-give-us-all-digital-id-cards-make-us-e-residen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9764" y="-282209"/>
            <a:ext cx="9429750" cy="7242831"/>
          </a:xfrm>
          <a:prstGeom prst="rect">
            <a:avLst/>
          </a:prstGeom>
        </p:spPr>
      </p:pic>
      <p:sp>
        <p:nvSpPr>
          <p:cNvPr id="4" name="Title 3"/>
          <p:cNvSpPr>
            <a:spLocks noGrp="1"/>
          </p:cNvSpPr>
          <p:nvPr>
            <p:ph type="title"/>
          </p:nvPr>
        </p:nvSpPr>
        <p:spPr/>
        <p:txBody>
          <a:bodyPr/>
          <a:lstStyle/>
          <a:p>
            <a:r>
              <a:rPr lang="en-US" dirty="0" smtClean="0">
                <a:solidFill>
                  <a:srgbClr val="FFFFFF"/>
                </a:solidFill>
              </a:rPr>
              <a:t>Cryptography</a:t>
            </a:r>
            <a:br>
              <a:rPr lang="en-US" dirty="0" smtClean="0">
                <a:solidFill>
                  <a:srgbClr val="FFFFFF"/>
                </a:solidFill>
              </a:rPr>
            </a:br>
            <a:endParaRPr lang="en-US" dirty="0">
              <a:solidFill>
                <a:schemeClr val="bg1"/>
              </a:solidFill>
            </a:endParaRPr>
          </a:p>
        </p:txBody>
      </p:sp>
      <p:sp>
        <p:nvSpPr>
          <p:cNvPr id="5" name="Text Placeholder 4"/>
          <p:cNvSpPr>
            <a:spLocks noGrp="1"/>
          </p:cNvSpPr>
          <p:nvPr>
            <p:ph type="body" idx="1"/>
          </p:nvPr>
        </p:nvSpPr>
        <p:spPr>
          <a:xfrm>
            <a:off x="722313" y="5018881"/>
            <a:ext cx="7772400" cy="1500187"/>
          </a:xfrm>
        </p:spPr>
        <p:txBody>
          <a:bodyPr/>
          <a:lstStyle/>
          <a:p>
            <a:r>
              <a:rPr lang="en-US" dirty="0" smtClean="0">
                <a:solidFill>
                  <a:srgbClr val="FFFFFF"/>
                </a:solidFill>
              </a:rPr>
              <a:t>CS-486</a:t>
            </a:r>
          </a:p>
          <a:p>
            <a:r>
              <a:rPr lang="en-US" smtClean="0">
                <a:solidFill>
                  <a:srgbClr val="FFFFFF"/>
                </a:solidFill>
              </a:rPr>
              <a:t>October </a:t>
            </a:r>
            <a:r>
              <a:rPr lang="en-US">
                <a:solidFill>
                  <a:srgbClr val="FFFFFF"/>
                </a:solidFill>
              </a:rPr>
              <a:t>9</a:t>
            </a:r>
            <a:r>
              <a:rPr lang="en-US" baseline="30000" smtClean="0">
                <a:solidFill>
                  <a:srgbClr val="FFFFFF"/>
                </a:solidFill>
              </a:rPr>
              <a:t>th</a:t>
            </a:r>
            <a:r>
              <a:rPr lang="en-US" dirty="0" smtClean="0">
                <a:solidFill>
                  <a:srgbClr val="FFFFFF"/>
                </a:solidFill>
              </a:rPr>
              <a:t>, 2017 </a:t>
            </a:r>
            <a:r>
              <a:rPr lang="en-US" sz="1600" dirty="0" smtClean="0">
                <a:solidFill>
                  <a:schemeClr val="bg1">
                    <a:lumMod val="65000"/>
                  </a:schemeClr>
                </a:solidFill>
              </a:rPr>
              <a:t>r00</a:t>
            </a:r>
            <a:r>
              <a:rPr lang="en-US" dirty="0" smtClean="0">
                <a:solidFill>
                  <a:srgbClr val="FFFFFF"/>
                </a:solidFill>
              </a:rPr>
              <a:t>                                                         Paul A. Lambert</a:t>
            </a:r>
            <a:endParaRPr lang="en-US" dirty="0">
              <a:solidFill>
                <a:srgbClr val="FFFFFF"/>
              </a:solidFill>
            </a:endParaRPr>
          </a:p>
        </p:txBody>
      </p:sp>
    </p:spTree>
    <p:extLst>
      <p:ext uri="{BB962C8B-B14F-4D97-AF65-F5344CB8AC3E}">
        <p14:creationId xmlns:p14="http://schemas.microsoft.com/office/powerpoint/2010/main" val="259867446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6858000"/>
          </a:xfrm>
          <a:prstGeom prst="rect">
            <a:avLst/>
          </a:prstGeom>
        </p:spPr>
      </p:pic>
      <p:sp>
        <p:nvSpPr>
          <p:cNvPr id="2" name="Title 1"/>
          <p:cNvSpPr>
            <a:spLocks noGrp="1"/>
          </p:cNvSpPr>
          <p:nvPr>
            <p:ph type="title"/>
          </p:nvPr>
        </p:nvSpPr>
        <p:spPr/>
        <p:txBody>
          <a:bodyPr/>
          <a:lstStyle/>
          <a:p>
            <a:r>
              <a:rPr lang="en-US" dirty="0" smtClean="0"/>
              <a:t>Backup Material</a:t>
            </a:r>
            <a:endParaRPr lang="en-US" dirty="0"/>
          </a:p>
        </p:txBody>
      </p:sp>
    </p:spTree>
    <p:extLst>
      <p:ext uri="{BB962C8B-B14F-4D97-AF65-F5344CB8AC3E}">
        <p14:creationId xmlns:p14="http://schemas.microsoft.com/office/powerpoint/2010/main" val="316651988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6858000"/>
          </a:xfrm>
          <a:prstGeom prst="rect">
            <a:avLst/>
          </a:prstGeom>
        </p:spPr>
      </p:pic>
      <p:sp>
        <p:nvSpPr>
          <p:cNvPr id="2" name="Title 1"/>
          <p:cNvSpPr>
            <a:spLocks noGrp="1"/>
          </p:cNvSpPr>
          <p:nvPr>
            <p:ph type="title"/>
          </p:nvPr>
        </p:nvSpPr>
        <p:spPr/>
        <p:txBody>
          <a:bodyPr>
            <a:normAutofit/>
          </a:bodyPr>
          <a:lstStyle/>
          <a:p>
            <a:r>
              <a:rPr lang="en-US" dirty="0" smtClean="0"/>
              <a:t>Cracking Linux Passwords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Specification for sha256 and sha512 ‘crypt’ function:</a:t>
            </a:r>
            <a:endParaRPr lang="en-US" sz="2400" dirty="0" smtClean="0">
              <a:hlinkClick r:id="rId3"/>
            </a:endParaRPr>
          </a:p>
          <a:p>
            <a:r>
              <a:rPr lang="en-US" sz="2400" dirty="0" smtClean="0">
                <a:hlinkClick r:id="rId4"/>
              </a:rPr>
              <a:t>https</a:t>
            </a:r>
            <a:r>
              <a:rPr lang="en-US" sz="2400" dirty="0">
                <a:hlinkClick r:id="rId4"/>
              </a:rPr>
              <a:t>://www.akkadia.org/drepper/SHA-</a:t>
            </a:r>
            <a:r>
              <a:rPr lang="en-US" sz="2400" dirty="0" smtClean="0">
                <a:hlinkClick r:id="rId4"/>
              </a:rPr>
              <a:t>crypt.txt</a:t>
            </a:r>
            <a:endParaRPr lang="en-US" sz="2400" dirty="0" smtClean="0"/>
          </a:p>
          <a:p>
            <a:pPr lvl="1"/>
            <a:r>
              <a:rPr lang="en-US" sz="2000" dirty="0" smtClean="0"/>
              <a:t>A very ugly ad hoc construction based on prior usage of DES</a:t>
            </a:r>
          </a:p>
          <a:p>
            <a:pPr lvl="1"/>
            <a:r>
              <a:rPr lang="en-US" sz="2000" dirty="0" smtClean="0"/>
              <a:t>Defaults to 5000 rounds</a:t>
            </a:r>
          </a:p>
          <a:p>
            <a:r>
              <a:rPr lang="en-US" sz="2400" dirty="0"/>
              <a:t>https://</a:t>
            </a:r>
            <a:r>
              <a:rPr lang="en-US" sz="2400" dirty="0" err="1"/>
              <a:t>www.akkadia.org</a:t>
            </a:r>
            <a:r>
              <a:rPr lang="en-US" sz="2400" dirty="0"/>
              <a:t>/</a:t>
            </a:r>
            <a:r>
              <a:rPr lang="en-US" sz="2400" dirty="0" err="1"/>
              <a:t>drepper</a:t>
            </a:r>
            <a:r>
              <a:rPr lang="en-US" sz="2400" dirty="0"/>
              <a:t>/SHA-</a:t>
            </a:r>
            <a:r>
              <a:rPr lang="en-US" sz="2400" dirty="0" err="1"/>
              <a:t>crypt.txt</a:t>
            </a:r>
            <a:endParaRPr lang="en-US" sz="2400" dirty="0"/>
          </a:p>
          <a:p>
            <a:endParaRPr lang="en-US" sz="2400" dirty="0">
              <a:hlinkClick r:id="rId3"/>
            </a:endParaRPr>
          </a:p>
          <a:p>
            <a:r>
              <a:rPr lang="en-US" sz="2400" dirty="0">
                <a:hlinkClick r:id="rId3"/>
              </a:rPr>
              <a:t>https://tools.ietf.org/html/rfc6238.html</a:t>
            </a:r>
            <a:r>
              <a:rPr lang="en-US" sz="2400" dirty="0"/>
              <a:t> </a:t>
            </a:r>
          </a:p>
          <a:p>
            <a:endParaRPr lang="en-US" sz="2400" dirty="0" smtClean="0"/>
          </a:p>
          <a:p>
            <a:endParaRPr lang="en-US" sz="2400" dirty="0"/>
          </a:p>
        </p:txBody>
      </p:sp>
    </p:spTree>
    <p:extLst>
      <p:ext uri="{BB962C8B-B14F-4D97-AF65-F5344CB8AC3E}">
        <p14:creationId xmlns:p14="http://schemas.microsoft.com/office/powerpoint/2010/main" val="302005317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6858000"/>
          </a:xfrm>
          <a:prstGeom prst="rect">
            <a:avLst/>
          </a:prstGeom>
        </p:spPr>
      </p:pic>
      <p:sp>
        <p:nvSpPr>
          <p:cNvPr id="2" name="Title 1"/>
          <p:cNvSpPr>
            <a:spLocks noGrp="1"/>
          </p:cNvSpPr>
          <p:nvPr>
            <p:ph type="title"/>
          </p:nvPr>
        </p:nvSpPr>
        <p:spPr/>
        <p:txBody>
          <a:bodyPr>
            <a:normAutofit/>
          </a:bodyPr>
          <a:lstStyle/>
          <a:p>
            <a:r>
              <a:rPr lang="en-US" dirty="0" smtClean="0"/>
              <a:t>Cracking Passwords</a:t>
            </a:r>
            <a:endParaRPr lang="en-US" dirty="0"/>
          </a:p>
        </p:txBody>
      </p:sp>
      <p:sp>
        <p:nvSpPr>
          <p:cNvPr id="3" name="Content Placeholder 2"/>
          <p:cNvSpPr>
            <a:spLocks noGrp="1"/>
          </p:cNvSpPr>
          <p:nvPr>
            <p:ph idx="1"/>
          </p:nvPr>
        </p:nvSpPr>
        <p:spPr>
          <a:xfrm>
            <a:off x="457200" y="1417638"/>
            <a:ext cx="8229600" cy="5153232"/>
          </a:xfrm>
        </p:spPr>
        <p:txBody>
          <a:bodyPr>
            <a:normAutofit fontScale="70000" lnSpcReduction="20000"/>
          </a:bodyPr>
          <a:lstStyle/>
          <a:p>
            <a:pPr marL="0" indent="0">
              <a:buNone/>
            </a:pPr>
            <a:r>
              <a:rPr lang="en-US" sz="2400" b="1" dirty="0"/>
              <a:t>Write a Python program to crack passwords.</a:t>
            </a:r>
          </a:p>
          <a:p>
            <a:pPr marL="0" indent="0">
              <a:buNone/>
            </a:pPr>
            <a:r>
              <a:rPr lang="en-US" sz="2400" dirty="0"/>
              <a:t>Requirements:</a:t>
            </a:r>
          </a:p>
          <a:p>
            <a:r>
              <a:rPr lang="en-US" sz="2400" dirty="0"/>
              <a:t>The program should operate on one or more lines from a </a:t>
            </a:r>
            <a:r>
              <a:rPr lang="en-US" sz="2400" dirty="0" err="1"/>
              <a:t>Debian</a:t>
            </a:r>
            <a:r>
              <a:rPr lang="en-US" sz="2400" dirty="0"/>
              <a:t> Linux ‘shadow’ password file.</a:t>
            </a:r>
          </a:p>
          <a:p>
            <a:r>
              <a:rPr lang="en-US" sz="2400" dirty="0"/>
              <a:t>For validation of operation of your program, a single line of a shadow file will be provided with a </a:t>
            </a:r>
            <a:r>
              <a:rPr lang="en-US" sz="2400" strike="sngStrike" dirty="0"/>
              <a:t>three character </a:t>
            </a:r>
            <a:r>
              <a:rPr lang="en-US" sz="2400" dirty="0"/>
              <a:t>password to crack.</a:t>
            </a:r>
          </a:p>
          <a:p>
            <a:pPr marL="0" indent="0">
              <a:buNone/>
            </a:pPr>
            <a:r>
              <a:rPr lang="en-US" sz="2400" dirty="0"/>
              <a:t>Documentation:</a:t>
            </a:r>
          </a:p>
          <a:p>
            <a:r>
              <a:rPr lang="en-US" sz="2400" dirty="0"/>
              <a:t>Test the program and determine how many passwords are tried per second.</a:t>
            </a:r>
          </a:p>
          <a:p>
            <a:r>
              <a:rPr lang="en-US" sz="2400" dirty="0"/>
              <a:t>For an 8-character password with lower case, upper case, numbers and 5 special characters – how long would it take your program to determine the password by brute force guessing of each possible password?</a:t>
            </a:r>
          </a:p>
          <a:p>
            <a:pPr marL="0" indent="0">
              <a:buNone/>
            </a:pPr>
            <a:r>
              <a:rPr lang="en-US" sz="2400" dirty="0"/>
              <a:t>Hints:</a:t>
            </a:r>
          </a:p>
          <a:p>
            <a:r>
              <a:rPr lang="en-US" sz="2400" dirty="0"/>
              <a:t>The Python ‘crypt’ package is directly available and works correctly on Linux platforms. The ‘crypt’ package is available on a Mac, but does not give the correct answer. Other third-party libraries are available that you may try to use, but Linux will be easier.</a:t>
            </a:r>
          </a:p>
          <a:p>
            <a:pPr marL="0" indent="0">
              <a:buNone/>
            </a:pPr>
            <a:r>
              <a:rPr lang="en-US" sz="2400" dirty="0"/>
              <a:t>Read the first chapter of: </a:t>
            </a:r>
            <a:r>
              <a:rPr lang="en-US" sz="2400" dirty="0">
                <a:hlinkClick r:id="rId3"/>
              </a:rPr>
              <a:t>Violent Python A Cookbook for Hackers, Forensic Analysts, Penetration Testers and Security Engineers (Links to an external site.)Links to an external site.</a:t>
            </a:r>
            <a:r>
              <a:rPr lang="en-US" sz="2400" dirty="0"/>
              <a:t> </a:t>
            </a:r>
            <a:endParaRPr lang="en-US" sz="2400" dirty="0" smtClean="0"/>
          </a:p>
          <a:p>
            <a:pPr marL="0" indent="0">
              <a:buNone/>
            </a:pPr>
            <a:r>
              <a:rPr lang="en-US" sz="2400" dirty="0" smtClean="0"/>
              <a:t>Pay </a:t>
            </a:r>
            <a:r>
              <a:rPr lang="en-US" sz="2400" dirty="0"/>
              <a:t>special attention to pages 20 to 24</a:t>
            </a:r>
            <a:r>
              <a:rPr lang="en-US" sz="2400" dirty="0" smtClean="0"/>
              <a:t>.</a:t>
            </a:r>
          </a:p>
          <a:p>
            <a:pPr marL="0" indent="0">
              <a:buNone/>
            </a:pPr>
            <a:endParaRPr lang="en-US" sz="2400" dirty="0" smtClean="0"/>
          </a:p>
        </p:txBody>
      </p:sp>
    </p:spTree>
    <p:extLst>
      <p:ext uri="{BB962C8B-B14F-4D97-AF65-F5344CB8AC3E}">
        <p14:creationId xmlns:p14="http://schemas.microsoft.com/office/powerpoint/2010/main" val="363731904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Rainbow Tables</a:t>
            </a:r>
            <a:endParaRPr lang="en-US" dirty="0"/>
          </a:p>
        </p:txBody>
      </p:sp>
      <p:sp>
        <p:nvSpPr>
          <p:cNvPr id="3" name="Content Placeholder 2"/>
          <p:cNvSpPr>
            <a:spLocks noGrp="1"/>
          </p:cNvSpPr>
          <p:nvPr>
            <p:ph idx="1"/>
          </p:nvPr>
        </p:nvSpPr>
        <p:spPr>
          <a:xfrm>
            <a:off x="457200" y="1417638"/>
            <a:ext cx="8229600" cy="4708525"/>
          </a:xfrm>
        </p:spPr>
        <p:txBody>
          <a:bodyPr/>
          <a:lstStyle/>
          <a:p>
            <a:r>
              <a:rPr lang="en-US" sz="2400" dirty="0" smtClean="0"/>
              <a:t>A means to break longer passphrases</a:t>
            </a:r>
          </a:p>
          <a:p>
            <a:r>
              <a:rPr lang="en-US" sz="2400" dirty="0" smtClean="0"/>
              <a:t>Trades time for storage</a:t>
            </a:r>
          </a:p>
          <a:p>
            <a:endParaRPr lang="en-US" dirty="0"/>
          </a:p>
        </p:txBody>
      </p:sp>
      <p:pic>
        <p:nvPicPr>
          <p:cNvPr id="4" name="Picture 3"/>
          <p:cNvPicPr>
            <a:picLocks noChangeAspect="1"/>
          </p:cNvPicPr>
          <p:nvPr/>
        </p:nvPicPr>
        <p:blipFill>
          <a:blip r:embed="rId2"/>
          <a:stretch>
            <a:fillRect/>
          </a:stretch>
        </p:blipFill>
        <p:spPr>
          <a:xfrm>
            <a:off x="0" y="2475891"/>
            <a:ext cx="9144000" cy="4382109"/>
          </a:xfrm>
          <a:prstGeom prst="rect">
            <a:avLst/>
          </a:prstGeom>
        </p:spPr>
      </p:pic>
    </p:spTree>
    <p:extLst>
      <p:ext uri="{BB962C8B-B14F-4D97-AF65-F5344CB8AC3E}">
        <p14:creationId xmlns:p14="http://schemas.microsoft.com/office/powerpoint/2010/main" val="1463425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Password References</a:t>
            </a:r>
            <a:endParaRPr lang="en-US" dirty="0"/>
          </a:p>
        </p:txBody>
      </p:sp>
      <p:sp>
        <p:nvSpPr>
          <p:cNvPr id="3" name="Content Placeholder 2"/>
          <p:cNvSpPr>
            <a:spLocks noGrp="1"/>
          </p:cNvSpPr>
          <p:nvPr>
            <p:ph idx="1"/>
          </p:nvPr>
        </p:nvSpPr>
        <p:spPr/>
        <p:txBody>
          <a:bodyPr>
            <a:normAutofit fontScale="62500" lnSpcReduction="20000"/>
          </a:bodyPr>
          <a:lstStyle/>
          <a:p>
            <a:r>
              <a:rPr lang="en-US" dirty="0"/>
              <a:t>Robert Morris and Ken </a:t>
            </a:r>
            <a:r>
              <a:rPr lang="en-US" dirty="0" smtClean="0"/>
              <a:t>Thompson, “Password </a:t>
            </a:r>
            <a:r>
              <a:rPr lang="en-US" dirty="0"/>
              <a:t>Security: </a:t>
            </a:r>
            <a:r>
              <a:rPr lang="en-US" dirty="0" smtClean="0"/>
              <a:t>A </a:t>
            </a:r>
            <a:r>
              <a:rPr lang="en-US" dirty="0"/>
              <a:t>Case </a:t>
            </a:r>
            <a:r>
              <a:rPr lang="en-US" dirty="0" smtClean="0"/>
              <a:t>History”, 1979,  </a:t>
            </a:r>
            <a:r>
              <a:rPr lang="en-US" dirty="0" smtClean="0">
                <a:hlinkClick r:id="rId2"/>
              </a:rPr>
              <a:t>url</a:t>
            </a:r>
            <a:endParaRPr lang="en-US" dirty="0" smtClean="0">
              <a:hlinkClick r:id="rId3"/>
            </a:endParaRPr>
          </a:p>
          <a:p>
            <a:r>
              <a:rPr lang="en-US" dirty="0" smtClean="0">
                <a:hlinkClick r:id="rId3"/>
              </a:rPr>
              <a:t>Cracking </a:t>
            </a:r>
            <a:r>
              <a:rPr lang="en-US" dirty="0">
                <a:hlinkClick r:id="rId3"/>
              </a:rPr>
              <a:t>Active Directory Passwords </a:t>
            </a:r>
            <a:endParaRPr lang="en-US" dirty="0" smtClean="0"/>
          </a:p>
          <a:p>
            <a:r>
              <a:rPr lang="en-US" dirty="0">
                <a:hlinkClick r:id="rId4"/>
              </a:rPr>
              <a:t>http://www.cs.cornell.edu/~shmat/courses/cs6431/</a:t>
            </a:r>
            <a:r>
              <a:rPr lang="en-US" dirty="0" smtClean="0">
                <a:hlinkClick r:id="rId4"/>
              </a:rPr>
              <a:t>passwords.pdf</a:t>
            </a:r>
            <a:endParaRPr lang="en-US" dirty="0"/>
          </a:p>
          <a:p>
            <a:r>
              <a:rPr lang="en-US" dirty="0"/>
              <a:t>https://</a:t>
            </a:r>
            <a:r>
              <a:rPr lang="en-US" dirty="0" err="1"/>
              <a:t>eikonal.wordpress.com</a:t>
            </a:r>
            <a:r>
              <a:rPr lang="en-US" dirty="0"/>
              <a:t>/category/it/</a:t>
            </a:r>
            <a:r>
              <a:rPr lang="en-US" dirty="0" err="1"/>
              <a:t>infosec</a:t>
            </a:r>
            <a:r>
              <a:rPr lang="en-US" dirty="0"/>
              <a:t>/security-hardening/ </a:t>
            </a:r>
          </a:p>
          <a:p>
            <a:r>
              <a:rPr lang="en-US" dirty="0"/>
              <a:t>https://</a:t>
            </a:r>
            <a:r>
              <a:rPr lang="en-US" dirty="0" err="1"/>
              <a:t>www.akkadia.org</a:t>
            </a:r>
            <a:r>
              <a:rPr lang="en-US" dirty="0"/>
              <a:t>/</a:t>
            </a:r>
            <a:r>
              <a:rPr lang="en-US" dirty="0" err="1"/>
              <a:t>drepper</a:t>
            </a:r>
            <a:r>
              <a:rPr lang="en-US" dirty="0"/>
              <a:t>/SHA-</a:t>
            </a:r>
            <a:r>
              <a:rPr lang="en-US" dirty="0" err="1"/>
              <a:t>crypt.txt</a:t>
            </a:r>
            <a:r>
              <a:rPr lang="en-US" dirty="0"/>
              <a:t> </a:t>
            </a:r>
            <a:endParaRPr lang="en-US" dirty="0" smtClean="0"/>
          </a:p>
          <a:p>
            <a:r>
              <a:rPr lang="en-US" dirty="0" smtClean="0"/>
              <a:t>Dictionaries:</a:t>
            </a:r>
          </a:p>
          <a:p>
            <a:pPr lvl="1"/>
            <a:r>
              <a:rPr lang="en-US" dirty="0" smtClean="0"/>
              <a:t>https</a:t>
            </a:r>
            <a:r>
              <a:rPr lang="en-US" dirty="0"/>
              <a:t>://</a:t>
            </a:r>
            <a:r>
              <a:rPr lang="en-US" dirty="0" err="1"/>
              <a:t>wiki.skullsecurity.org</a:t>
            </a:r>
            <a:r>
              <a:rPr lang="en-US" dirty="0"/>
              <a:t>/Passwords </a:t>
            </a:r>
            <a:endParaRPr lang="en-US" dirty="0" smtClean="0"/>
          </a:p>
          <a:p>
            <a:pPr lvl="1"/>
            <a:r>
              <a:rPr lang="en-US" dirty="0">
                <a:hlinkClick r:id="rId5"/>
              </a:rPr>
              <a:t>https://www.giac.org/paper/gsec/42/password-cracking-focused-dictionaries/</a:t>
            </a:r>
            <a:r>
              <a:rPr lang="en-US" dirty="0" smtClean="0">
                <a:hlinkClick r:id="rId5"/>
              </a:rPr>
              <a:t>100346</a:t>
            </a:r>
            <a:endParaRPr lang="en-US" dirty="0" smtClean="0"/>
          </a:p>
          <a:p>
            <a:pPr lvl="1"/>
            <a:r>
              <a:rPr lang="en-US" dirty="0">
                <a:hlinkClick r:id="rId6"/>
              </a:rPr>
              <a:t>http://www.wirelesshack.org/wpa-wpa2-word-list-dictionaries.html</a:t>
            </a:r>
            <a:r>
              <a:rPr lang="en-US" dirty="0"/>
              <a:t> </a:t>
            </a:r>
          </a:p>
          <a:p>
            <a:r>
              <a:rPr lang="en-US" dirty="0"/>
              <a:t>http://</a:t>
            </a:r>
            <a:r>
              <a:rPr lang="en-US" dirty="0" err="1"/>
              <a:t>web.cs.du.edu</a:t>
            </a:r>
            <a:r>
              <a:rPr lang="en-US" dirty="0"/>
              <a:t>/~</a:t>
            </a:r>
            <a:r>
              <a:rPr lang="en-US" dirty="0" err="1"/>
              <a:t>mitchell</a:t>
            </a:r>
            <a:r>
              <a:rPr lang="en-US" dirty="0"/>
              <a:t>/forensics/information/</a:t>
            </a:r>
            <a:r>
              <a:rPr lang="en-US" dirty="0" err="1"/>
              <a:t>pass_crack.html</a:t>
            </a:r>
            <a:r>
              <a:rPr lang="en-US" dirty="0"/>
              <a:t> </a:t>
            </a:r>
          </a:p>
          <a:p>
            <a:r>
              <a:rPr lang="en-US" dirty="0" smtClean="0"/>
              <a:t>https</a:t>
            </a:r>
            <a:r>
              <a:rPr lang="en-US" dirty="0"/>
              <a:t>://</a:t>
            </a:r>
            <a:r>
              <a:rPr lang="en-US" dirty="0" err="1"/>
              <a:t>spqr.eecs.umich.edu</a:t>
            </a:r>
            <a:r>
              <a:rPr lang="en-US" dirty="0"/>
              <a:t>/courses/cs660sp11/papers/10.1.1.128.1635.</a:t>
            </a:r>
            <a:r>
              <a:rPr lang="en-US" dirty="0" smtClean="0"/>
              <a:t>pdf</a:t>
            </a:r>
            <a:endParaRPr lang="en-US" dirty="0"/>
          </a:p>
          <a:p>
            <a:r>
              <a:rPr lang="en-US" dirty="0">
                <a:hlinkClick r:id="rId4"/>
              </a:rPr>
              <a:t>http://www.cs.cornell.edu/~shmat/courses/cs6431/</a:t>
            </a:r>
            <a:r>
              <a:rPr lang="en-US" dirty="0" smtClean="0">
                <a:hlinkClick r:id="rId4"/>
              </a:rPr>
              <a:t>passwords.pdf</a:t>
            </a:r>
            <a:r>
              <a:rPr lang="en-US" dirty="0" smtClean="0"/>
              <a:t>  </a:t>
            </a:r>
            <a:endParaRPr lang="en-US" dirty="0"/>
          </a:p>
          <a:p>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3406267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and Tokens </a:t>
            </a:r>
            <a:endParaRPr lang="en-US" dirty="0"/>
          </a:p>
        </p:txBody>
      </p:sp>
      <p:sp>
        <p:nvSpPr>
          <p:cNvPr id="3" name="Content Placeholder 2"/>
          <p:cNvSpPr>
            <a:spLocks noGrp="1"/>
          </p:cNvSpPr>
          <p:nvPr>
            <p:ph idx="1"/>
          </p:nvPr>
        </p:nvSpPr>
        <p:spPr/>
        <p:txBody>
          <a:bodyPr/>
          <a:lstStyle/>
          <a:p>
            <a:pPr marL="0" indent="0">
              <a:buNone/>
            </a:pPr>
            <a:r>
              <a:rPr lang="en-US" dirty="0" smtClean="0"/>
              <a:t>What is possible beyond the use of passwords?</a:t>
            </a:r>
            <a:endParaRPr lang="en-US" dirty="0" smtClean="0">
              <a:hlinkClick r:id="rId2"/>
            </a:endParaRPr>
          </a:p>
          <a:p>
            <a:r>
              <a:rPr lang="en-US" dirty="0" smtClean="0">
                <a:hlinkClick r:id="rId2"/>
              </a:rPr>
              <a:t>http</a:t>
            </a:r>
            <a:r>
              <a:rPr lang="en-US" dirty="0">
                <a:hlinkClick r:id="rId2"/>
              </a:rPr>
              <a:t>://www.cs.cornell.edu/~shmat/courses/cs6431/</a:t>
            </a:r>
            <a:r>
              <a:rPr lang="en-US" dirty="0" smtClean="0">
                <a:hlinkClick r:id="rId2"/>
              </a:rPr>
              <a:t>authtokens.pd</a:t>
            </a:r>
            <a:endParaRPr lang="en-US" dirty="0" smtClean="0"/>
          </a:p>
          <a:p>
            <a:r>
              <a:rPr lang="en-US" dirty="0">
                <a:hlinkClick r:id="rId3"/>
              </a:rPr>
              <a:t>https://tools.ietf.org/html/rfc6238.html</a:t>
            </a:r>
            <a:r>
              <a:rPr lang="en-US" dirty="0"/>
              <a:t> </a:t>
            </a:r>
          </a:p>
          <a:p>
            <a:endParaRPr lang="en-US" dirty="0" smtClean="0"/>
          </a:p>
          <a:p>
            <a:endParaRPr lang="en-US" dirty="0"/>
          </a:p>
          <a:p>
            <a:endParaRPr lang="en-US" dirty="0"/>
          </a:p>
        </p:txBody>
      </p:sp>
    </p:spTree>
    <p:extLst>
      <p:ext uri="{BB962C8B-B14F-4D97-AF65-F5344CB8AC3E}">
        <p14:creationId xmlns:p14="http://schemas.microsoft.com/office/powerpoint/2010/main" val="4241557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Bitcoin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Reading Assignment</a:t>
            </a:r>
          </a:p>
          <a:p>
            <a:pPr marL="0" indent="0">
              <a:buNone/>
            </a:pPr>
            <a:r>
              <a:rPr lang="en-US" sz="2400" dirty="0" smtClean="0"/>
              <a:t>	</a:t>
            </a:r>
            <a:r>
              <a:rPr lang="en-US" sz="2000" dirty="0" smtClean="0"/>
              <a:t>Satoshi </a:t>
            </a:r>
            <a:r>
              <a:rPr lang="en-US" sz="2000" dirty="0" err="1"/>
              <a:t>Nakamoto</a:t>
            </a:r>
            <a:r>
              <a:rPr lang="en-US" sz="2000" dirty="0"/>
              <a:t>, </a:t>
            </a:r>
            <a:r>
              <a:rPr lang="en-US" sz="2000" dirty="0" smtClean="0"/>
              <a:t>"</a:t>
            </a:r>
            <a:r>
              <a:rPr lang="en-US" sz="2000" dirty="0"/>
              <a:t>Bitcoin: A Peer-to-Peer Electronic Cash </a:t>
            </a:r>
            <a:r>
              <a:rPr lang="en-US" sz="2000" dirty="0" smtClean="0"/>
              <a:t>System”</a:t>
            </a:r>
            <a:r>
              <a:rPr lang="en-US" sz="2000" dirty="0"/>
              <a:t/>
            </a:r>
            <a:br>
              <a:rPr lang="en-US" sz="2000" dirty="0"/>
            </a:br>
            <a:r>
              <a:rPr lang="en-US" sz="2000" dirty="0" smtClean="0"/>
              <a:t>		Read </a:t>
            </a:r>
            <a:r>
              <a:rPr lang="en-US" sz="2000" dirty="0"/>
              <a:t>up to section </a:t>
            </a:r>
            <a:r>
              <a:rPr lang="en-US" sz="2000" dirty="0" smtClean="0"/>
              <a:t>3</a:t>
            </a:r>
          </a:p>
          <a:p>
            <a:pPr marL="0" indent="0">
              <a:buNone/>
            </a:pPr>
            <a:r>
              <a:rPr lang="en-US" sz="2000" dirty="0"/>
              <a:t>	</a:t>
            </a:r>
            <a:r>
              <a:rPr lang="en-US" sz="2000" dirty="0" smtClean="0">
                <a:hlinkClick r:id="rId2"/>
              </a:rPr>
              <a:t>Bitcoin </a:t>
            </a:r>
            <a:r>
              <a:rPr lang="en-US" sz="2000" dirty="0">
                <a:hlinkClick r:id="rId2"/>
              </a:rPr>
              <a:t>and Cryptocurrency Tecnologies</a:t>
            </a:r>
            <a:r>
              <a:rPr lang="en-US" sz="2000" dirty="0"/>
              <a:t> (book</a:t>
            </a:r>
            <a:r>
              <a:rPr lang="en-US" sz="2000" dirty="0" smtClean="0"/>
              <a:t>)</a:t>
            </a:r>
          </a:p>
          <a:p>
            <a:pPr marL="0" indent="0">
              <a:buNone/>
            </a:pPr>
            <a:r>
              <a:rPr lang="en-US" sz="2000" dirty="0"/>
              <a:t>	</a:t>
            </a:r>
            <a:r>
              <a:rPr lang="en-US" sz="2000" dirty="0" smtClean="0"/>
              <a:t>	Read </a:t>
            </a:r>
            <a:r>
              <a:rPr lang="en-US" sz="2000" dirty="0"/>
              <a:t>up to section 1.3</a:t>
            </a:r>
          </a:p>
          <a:p>
            <a:pPr marL="0" indent="0">
              <a:buNone/>
            </a:pPr>
            <a:r>
              <a:rPr lang="en-US" sz="2000" dirty="0"/>
              <a:t>	</a:t>
            </a:r>
            <a:r>
              <a:rPr lang="en-US" sz="2000" dirty="0" smtClean="0"/>
              <a:t>Mastering </a:t>
            </a:r>
            <a:r>
              <a:rPr lang="en-US" sz="2000" dirty="0" err="1"/>
              <a:t>Bitcoin</a:t>
            </a:r>
            <a:r>
              <a:rPr lang="en-US" sz="2000" dirty="0"/>
              <a:t> (on CS486 </a:t>
            </a:r>
            <a:r>
              <a:rPr lang="en-US" sz="2000" dirty="0">
                <a:hlinkClick r:id="rId3"/>
              </a:rPr>
              <a:t>github</a:t>
            </a:r>
            <a:r>
              <a:rPr lang="en-US" sz="2000" dirty="0"/>
              <a:t>)</a:t>
            </a:r>
          </a:p>
          <a:p>
            <a:pPr marL="0" indent="0">
              <a:buNone/>
            </a:pPr>
            <a:r>
              <a:rPr lang="en-US" sz="2000" dirty="0" smtClean="0"/>
              <a:t>		Read </a:t>
            </a:r>
            <a:r>
              <a:rPr lang="en-US" sz="2000" dirty="0"/>
              <a:t>pages 70 to 75</a:t>
            </a:r>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38383315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464599"/>
            <a:ext cx="9144001" cy="5503161"/>
          </a:xfrm>
          <a:prstGeom prst="rect">
            <a:avLst/>
          </a:prstGeom>
        </p:spPr>
      </p:pic>
    </p:spTree>
    <p:extLst>
      <p:ext uri="{BB962C8B-B14F-4D97-AF65-F5344CB8AC3E}">
        <p14:creationId xmlns:p14="http://schemas.microsoft.com/office/powerpoint/2010/main" val="3339239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Bitcoin</a:t>
            </a:r>
            <a:r>
              <a:rPr lang="en-US" dirty="0" smtClean="0"/>
              <a:t> Addresses </a:t>
            </a:r>
            <a:endParaRPr lang="en-US" dirty="0"/>
          </a:p>
        </p:txBody>
      </p:sp>
      <p:sp>
        <p:nvSpPr>
          <p:cNvPr id="3" name="Content Placeholder 2"/>
          <p:cNvSpPr>
            <a:spLocks noGrp="1"/>
          </p:cNvSpPr>
          <p:nvPr>
            <p:ph idx="1"/>
          </p:nvPr>
        </p:nvSpPr>
        <p:spPr>
          <a:xfrm>
            <a:off x="281676" y="1417638"/>
            <a:ext cx="8686800" cy="4525963"/>
          </a:xfrm>
        </p:spPr>
        <p:txBody>
          <a:bodyPr>
            <a:normAutofit fontScale="92500" lnSpcReduction="20000"/>
          </a:bodyPr>
          <a:lstStyle/>
          <a:p>
            <a:pPr marL="0" indent="0">
              <a:buNone/>
            </a:pPr>
            <a:r>
              <a:rPr lang="en-US" sz="2800" dirty="0" err="1" smtClean="0"/>
              <a:t>Bitcoin</a:t>
            </a:r>
            <a:r>
              <a:rPr lang="en-US" sz="2800" dirty="0" smtClean="0"/>
              <a:t> uses 256-bit elliptic curve public/private key pairs. An elliptic curve private key is a large random integer.</a:t>
            </a:r>
            <a:endParaRPr lang="en-US" sz="2800" dirty="0"/>
          </a:p>
          <a:p>
            <a:pPr marL="400050" lvl="1" indent="0">
              <a:buNone/>
            </a:pPr>
            <a:r>
              <a:rPr lang="en-US" sz="2400" dirty="0" err="1">
                <a:latin typeface="Courier"/>
                <a:cs typeface="Courier"/>
              </a:rPr>
              <a:t>private_key</a:t>
            </a:r>
            <a:r>
              <a:rPr lang="en-US" sz="2400" dirty="0">
                <a:latin typeface="Courier"/>
                <a:cs typeface="Courier"/>
              </a:rPr>
              <a:t> = </a:t>
            </a:r>
            <a:r>
              <a:rPr lang="en-US" sz="2400" dirty="0" err="1" smtClean="0">
                <a:latin typeface="Courier"/>
                <a:cs typeface="Courier"/>
              </a:rPr>
              <a:t>str_to_int</a:t>
            </a:r>
            <a:r>
              <a:rPr lang="en-US" sz="2400" dirty="0">
                <a:latin typeface="Courier"/>
                <a:cs typeface="Courier"/>
              </a:rPr>
              <a:t>(</a:t>
            </a:r>
            <a:r>
              <a:rPr lang="en-US" sz="2400" dirty="0" err="1">
                <a:latin typeface="Courier"/>
                <a:cs typeface="Courier"/>
              </a:rPr>
              <a:t>os.urandom</a:t>
            </a:r>
            <a:r>
              <a:rPr lang="en-US" sz="2400" dirty="0">
                <a:latin typeface="Courier"/>
                <a:cs typeface="Courier"/>
              </a:rPr>
              <a:t>(32)</a:t>
            </a:r>
            <a:r>
              <a:rPr lang="en-US" sz="2400" dirty="0" smtClean="0">
                <a:latin typeface="Courier"/>
                <a:cs typeface="Courier"/>
              </a:rPr>
              <a:t>)</a:t>
            </a:r>
          </a:p>
          <a:p>
            <a:pPr marL="400050" lvl="1" indent="0">
              <a:buNone/>
            </a:pPr>
            <a:endParaRPr lang="en-US" sz="2800" dirty="0" smtClean="0"/>
          </a:p>
          <a:p>
            <a:pPr marL="0" indent="0">
              <a:buNone/>
            </a:pPr>
            <a:r>
              <a:rPr lang="en-US" sz="2800" dirty="0" smtClean="0"/>
              <a:t>The corresponding public key is the ‘point’ formed by multiplying the private key times a ‘generator’ G for the </a:t>
            </a:r>
            <a:r>
              <a:rPr lang="nb-NO" sz="2800" dirty="0" smtClean="0"/>
              <a:t>SECP_256k1 </a:t>
            </a:r>
            <a:r>
              <a:rPr lang="nb-NO" sz="2800" dirty="0" err="1" smtClean="0"/>
              <a:t>curve</a:t>
            </a:r>
            <a:r>
              <a:rPr lang="en-US" sz="2800" dirty="0" smtClean="0"/>
              <a:t>. </a:t>
            </a:r>
          </a:p>
          <a:p>
            <a:pPr marL="400050" lvl="1" indent="0">
              <a:buNone/>
            </a:pPr>
            <a:r>
              <a:rPr lang="en-US" sz="2400" dirty="0" smtClean="0">
                <a:latin typeface="Courier"/>
                <a:cs typeface="Courier"/>
              </a:rPr>
              <a:t>curve = SECP_256k1()</a:t>
            </a:r>
          </a:p>
          <a:p>
            <a:pPr marL="400050" lvl="1" indent="0">
              <a:buNone/>
            </a:pPr>
            <a:r>
              <a:rPr lang="en-US" sz="2400" dirty="0" smtClean="0">
                <a:latin typeface="Courier"/>
                <a:cs typeface="Courier"/>
              </a:rPr>
              <a:t>G = </a:t>
            </a:r>
            <a:r>
              <a:rPr lang="en-US" sz="2400" dirty="0" err="1" smtClean="0">
                <a:latin typeface="Courier"/>
                <a:cs typeface="Courier"/>
              </a:rPr>
              <a:t>curve.generator</a:t>
            </a:r>
            <a:endParaRPr lang="en-US" sz="2400" dirty="0" smtClean="0">
              <a:latin typeface="Courier"/>
              <a:cs typeface="Courier"/>
            </a:endParaRPr>
          </a:p>
          <a:p>
            <a:pPr marL="400050" lvl="1" indent="0">
              <a:buNone/>
            </a:pPr>
            <a:r>
              <a:rPr lang="en-US" sz="2400" dirty="0" err="1" smtClean="0">
                <a:latin typeface="Courier"/>
                <a:cs typeface="Courier"/>
              </a:rPr>
              <a:t>public_key</a:t>
            </a:r>
            <a:r>
              <a:rPr lang="en-US" sz="2400" dirty="0" smtClean="0">
                <a:latin typeface="Courier"/>
                <a:cs typeface="Courier"/>
              </a:rPr>
              <a:t> = </a:t>
            </a:r>
            <a:r>
              <a:rPr lang="en-US" sz="2400" dirty="0" err="1" smtClean="0">
                <a:latin typeface="Courier"/>
                <a:cs typeface="Courier"/>
              </a:rPr>
              <a:t>private_key</a:t>
            </a:r>
            <a:r>
              <a:rPr lang="en-US" sz="2400" dirty="0" smtClean="0">
                <a:latin typeface="Courier"/>
                <a:cs typeface="Courier"/>
              </a:rPr>
              <a:t>*G  # an ECC point</a:t>
            </a:r>
          </a:p>
          <a:p>
            <a:pPr marL="400050" lvl="1" indent="0">
              <a:buNone/>
            </a:pPr>
            <a:endParaRPr lang="en-US" sz="2400" dirty="0">
              <a:latin typeface="Courier"/>
              <a:cs typeface="Courier"/>
            </a:endParaRPr>
          </a:p>
          <a:p>
            <a:pPr marL="0" indent="0">
              <a:buNone/>
            </a:pPr>
            <a:r>
              <a:rPr lang="en-US" sz="2800" dirty="0" smtClean="0"/>
              <a:t>The address is a readable hash of the public key. </a:t>
            </a:r>
            <a:endParaRPr lang="en-US" sz="2800" dirty="0"/>
          </a:p>
          <a:p>
            <a:pPr marL="400050" lvl="1" indent="0">
              <a:buNone/>
            </a:pPr>
            <a:endParaRPr lang="en-US" sz="2400" dirty="0">
              <a:latin typeface="Courier"/>
              <a:cs typeface="Courier"/>
            </a:endParaRPr>
          </a:p>
          <a:p>
            <a:pPr marL="400050" lvl="1" indent="0">
              <a:buNone/>
            </a:pPr>
            <a:endParaRPr lang="en-US" sz="2400" dirty="0" smtClean="0">
              <a:latin typeface="Courier"/>
              <a:cs typeface="Courier"/>
            </a:endParaRPr>
          </a:p>
          <a:p>
            <a:pPr marL="0" indent="0">
              <a:buNone/>
            </a:pPr>
            <a:endParaRPr lang="en-US" sz="2800" dirty="0"/>
          </a:p>
        </p:txBody>
      </p:sp>
    </p:spTree>
    <p:extLst>
      <p:ext uri="{BB962C8B-B14F-4D97-AF65-F5344CB8AC3E}">
        <p14:creationId xmlns:p14="http://schemas.microsoft.com/office/powerpoint/2010/main" val="4189255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2989" y="1600200"/>
            <a:ext cx="4481011" cy="4525963"/>
          </a:xfrm>
        </p:spPr>
        <p:txBody>
          <a:bodyPr>
            <a:normAutofit/>
          </a:bodyPr>
          <a:lstStyle/>
          <a:p>
            <a:pPr marL="0" indent="0">
              <a:buNone/>
            </a:pPr>
            <a:endParaRPr lang="en-US" sz="2000" dirty="0" smtClean="0"/>
          </a:p>
          <a:p>
            <a:pPr marL="0" indent="0">
              <a:buNone/>
            </a:pPr>
            <a:endParaRPr lang="en-US" sz="2000" dirty="0"/>
          </a:p>
          <a:p>
            <a:pPr marL="0" indent="0">
              <a:buNone/>
            </a:pPr>
            <a:r>
              <a:rPr lang="en-US" sz="2000" dirty="0" smtClean="0"/>
              <a:t>A 256-bit (64 char) public key is hashed and converted to a base58 string.</a:t>
            </a:r>
          </a:p>
          <a:p>
            <a:pPr marL="0" indent="0">
              <a:buNone/>
            </a:pPr>
            <a:endParaRPr lang="en-US" dirty="0" smtClean="0"/>
          </a:p>
          <a:p>
            <a:pPr marL="0" indent="0">
              <a:buNone/>
            </a:pPr>
            <a:endParaRPr lang="en-US" dirty="0" smtClean="0"/>
          </a:p>
          <a:p>
            <a:pPr marL="0" indent="0">
              <a:buNone/>
            </a:pPr>
            <a:r>
              <a:rPr lang="en-US" dirty="0" smtClean="0"/>
              <a:t/>
            </a:r>
            <a:br>
              <a:rPr lang="en-US" dirty="0" smtClean="0"/>
            </a:br>
            <a:r>
              <a:rPr lang="en-US" sz="2000" dirty="0" smtClean="0"/>
              <a:t> </a:t>
            </a:r>
            <a:endParaRPr lang="en-US" dirty="0" smtClean="0"/>
          </a:p>
          <a:p>
            <a:pPr marL="0" indent="0">
              <a:buNone/>
            </a:pPr>
            <a:r>
              <a:rPr lang="en-US" sz="1600" dirty="0" smtClean="0"/>
              <a:t>Sources:</a:t>
            </a:r>
            <a:endParaRPr lang="en-US" sz="1600" dirty="0"/>
          </a:p>
          <a:p>
            <a:pPr marL="0" indent="0">
              <a:buNone/>
            </a:pPr>
            <a:r>
              <a:rPr lang="en-US" sz="1000" dirty="0" smtClean="0">
                <a:hlinkClick r:id="rId2"/>
              </a:rPr>
              <a:t>https</a:t>
            </a:r>
            <a:r>
              <a:rPr lang="en-US" sz="1000" dirty="0">
                <a:hlinkClick r:id="rId2"/>
              </a:rPr>
              <a:t>://en.bitcoin.it/wiki/</a:t>
            </a:r>
            <a:r>
              <a:rPr lang="en-US" sz="1000" dirty="0" smtClean="0">
                <a:hlinkClick r:id="rId2"/>
              </a:rPr>
              <a:t>Technical_background_of_version_1_Bitcoin_addresses</a:t>
            </a:r>
            <a:endParaRPr lang="en-US" sz="1000" dirty="0" smtClean="0"/>
          </a:p>
          <a:p>
            <a:pPr marL="0" indent="0">
              <a:buNone/>
            </a:pPr>
            <a:r>
              <a:rPr lang="en-US" sz="1000" dirty="0">
                <a:hlinkClick r:id="rId3"/>
              </a:rPr>
              <a:t>http://en.bitcoinwiki.org/File:</a:t>
            </a:r>
            <a:r>
              <a:rPr lang="en-US" sz="1000" dirty="0" smtClean="0">
                <a:hlinkClick r:id="rId3"/>
              </a:rPr>
              <a:t>BitcoinAddress.png</a:t>
            </a:r>
            <a:r>
              <a:rPr lang="en-US" sz="1000" dirty="0" smtClean="0"/>
              <a:t>  </a:t>
            </a:r>
            <a:endParaRPr lang="en-US" sz="1000" dirty="0"/>
          </a:p>
        </p:txBody>
      </p:sp>
      <p:pic>
        <p:nvPicPr>
          <p:cNvPr id="5" name="Picture 4"/>
          <p:cNvPicPr>
            <a:picLocks noChangeAspect="1"/>
          </p:cNvPicPr>
          <p:nvPr/>
        </p:nvPicPr>
        <p:blipFill rotWithShape="1">
          <a:blip r:embed="rId4"/>
          <a:srcRect t="6674" b="9102"/>
          <a:stretch/>
        </p:blipFill>
        <p:spPr>
          <a:xfrm>
            <a:off x="17493" y="237744"/>
            <a:ext cx="5023459" cy="6345936"/>
          </a:xfrm>
          <a:prstGeom prst="rect">
            <a:avLst/>
          </a:prstGeom>
        </p:spPr>
      </p:pic>
      <p:sp>
        <p:nvSpPr>
          <p:cNvPr id="2" name="Title 1"/>
          <p:cNvSpPr>
            <a:spLocks noGrp="1"/>
          </p:cNvSpPr>
          <p:nvPr>
            <p:ph type="title"/>
          </p:nvPr>
        </p:nvSpPr>
        <p:spPr>
          <a:xfrm>
            <a:off x="3853473" y="264777"/>
            <a:ext cx="5290527" cy="1143000"/>
          </a:xfrm>
        </p:spPr>
        <p:txBody>
          <a:bodyPr>
            <a:noAutofit/>
          </a:bodyPr>
          <a:lstStyle/>
          <a:p>
            <a:r>
              <a:rPr lang="en-US" sz="3200" dirty="0"/>
              <a:t>E</a:t>
            </a:r>
            <a:r>
              <a:rPr lang="en-US" sz="3200" dirty="0" smtClean="0"/>
              <a:t>lliptic-Curve Public Key to </a:t>
            </a:r>
            <a:br>
              <a:rPr lang="en-US" sz="3200" dirty="0" smtClean="0"/>
            </a:br>
            <a:r>
              <a:rPr lang="en-US" sz="3200" dirty="0" smtClean="0"/>
              <a:t>BTC Address Conversion</a:t>
            </a:r>
            <a:endParaRPr lang="en-US" sz="3200" dirty="0"/>
          </a:p>
        </p:txBody>
      </p:sp>
    </p:spTree>
    <p:extLst>
      <p:ext uri="{BB962C8B-B14F-4D97-AF65-F5344CB8AC3E}">
        <p14:creationId xmlns:p14="http://schemas.microsoft.com/office/powerpoint/2010/main" val="100115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6858000"/>
          </a:xfrm>
          <a:prstGeom prst="rect">
            <a:avLst/>
          </a:prstGeom>
        </p:spPr>
      </p:pic>
      <p:sp>
        <p:nvSpPr>
          <p:cNvPr id="2" name="Title 1"/>
          <p:cNvSpPr>
            <a:spLocks noGrp="1"/>
          </p:cNvSpPr>
          <p:nvPr>
            <p:ph type="title"/>
          </p:nvPr>
        </p:nvSpPr>
        <p:spPr/>
        <p:txBody>
          <a:bodyPr>
            <a:normAutofit/>
          </a:bodyPr>
          <a:lstStyle/>
          <a:p>
            <a:r>
              <a:rPr lang="en-US" dirty="0" smtClean="0"/>
              <a:t>Cryptography</a:t>
            </a:r>
            <a:br>
              <a:rPr lang="en-US" dirty="0" smtClean="0"/>
            </a:br>
            <a:r>
              <a:rPr lang="en-US" sz="2000" dirty="0" smtClean="0"/>
              <a:t>Monday October 2</a:t>
            </a:r>
            <a:r>
              <a:rPr lang="en-US" sz="2000" baseline="30000" dirty="0" smtClean="0"/>
              <a:t>nd</a:t>
            </a:r>
            <a:r>
              <a:rPr lang="en-US" sz="2000" dirty="0" smtClean="0"/>
              <a:t>, 2017</a:t>
            </a:r>
            <a:endParaRPr lang="en-US" dirty="0"/>
          </a:p>
        </p:txBody>
      </p:sp>
      <p:sp>
        <p:nvSpPr>
          <p:cNvPr id="3" name="Content Placeholder 2"/>
          <p:cNvSpPr>
            <a:spLocks noGrp="1"/>
          </p:cNvSpPr>
          <p:nvPr>
            <p:ph idx="1"/>
          </p:nvPr>
        </p:nvSpPr>
        <p:spPr/>
        <p:txBody>
          <a:bodyPr>
            <a:normAutofit/>
          </a:bodyPr>
          <a:lstStyle/>
          <a:p>
            <a:r>
              <a:rPr lang="en-US" sz="2400" dirty="0" smtClean="0"/>
              <a:t>Passwords again</a:t>
            </a:r>
          </a:p>
          <a:p>
            <a:r>
              <a:rPr lang="en-US" sz="2400" dirty="0" smtClean="0"/>
              <a:t>RSA Algorithm</a:t>
            </a:r>
          </a:p>
          <a:p>
            <a:r>
              <a:rPr lang="en-US" sz="2400" dirty="0" smtClean="0"/>
              <a:t>Projects</a:t>
            </a:r>
          </a:p>
          <a:p>
            <a:endParaRPr lang="en-US" sz="2400" dirty="0" smtClean="0"/>
          </a:p>
          <a:p>
            <a:endParaRPr lang="en-US" sz="2400" dirty="0"/>
          </a:p>
        </p:txBody>
      </p:sp>
    </p:spTree>
    <p:extLst>
      <p:ext uri="{BB962C8B-B14F-4D97-AF65-F5344CB8AC3E}">
        <p14:creationId xmlns:p14="http://schemas.microsoft.com/office/powerpoint/2010/main" val="352152686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88752" y="3250231"/>
            <a:ext cx="1031201" cy="1449172"/>
          </a:xfrm>
          <a:prstGeom prst="rect">
            <a:avLst/>
          </a:prstGeom>
          <a:noFill/>
          <a:ln>
            <a:noFill/>
          </a:ln>
        </p:spPr>
      </p:pic>
      <p:sp>
        <p:nvSpPr>
          <p:cNvPr id="2" name="Title 1"/>
          <p:cNvSpPr>
            <a:spLocks noGrp="1"/>
          </p:cNvSpPr>
          <p:nvPr>
            <p:ph type="title"/>
          </p:nvPr>
        </p:nvSpPr>
        <p:spPr/>
        <p:txBody>
          <a:bodyPr/>
          <a:lstStyle/>
          <a:p>
            <a:r>
              <a:rPr lang="en-US" dirty="0" smtClean="0"/>
              <a:t>Wallet Types</a:t>
            </a:r>
            <a:endParaRPr lang="en-US" dirty="0"/>
          </a:p>
        </p:txBody>
      </p:sp>
      <p:sp>
        <p:nvSpPr>
          <p:cNvPr id="3" name="Content Placeholder 2"/>
          <p:cNvSpPr>
            <a:spLocks noGrp="1"/>
          </p:cNvSpPr>
          <p:nvPr>
            <p:ph idx="1"/>
          </p:nvPr>
        </p:nvSpPr>
        <p:spPr>
          <a:xfrm>
            <a:off x="457200" y="1280230"/>
            <a:ext cx="8229600" cy="4845934"/>
          </a:xfrm>
        </p:spPr>
        <p:txBody>
          <a:bodyPr/>
          <a:lstStyle/>
          <a:p>
            <a:pPr marL="0" indent="0">
              <a:buNone/>
            </a:pPr>
            <a:r>
              <a:rPr lang="en-US" dirty="0" smtClean="0"/>
              <a:t>Wallet types:</a:t>
            </a:r>
          </a:p>
          <a:p>
            <a:pPr lvl="1"/>
            <a:r>
              <a:rPr lang="en-US" dirty="0" smtClean="0"/>
              <a:t>D</a:t>
            </a:r>
            <a:r>
              <a:rPr lang="en-US" dirty="0"/>
              <a:t>esktop </a:t>
            </a:r>
            <a:r>
              <a:rPr lang="en-US" dirty="0" smtClean="0">
                <a:hlinkClick r:id="rId3"/>
              </a:rPr>
              <a:t>http://electrum.org</a:t>
            </a:r>
            <a:r>
              <a:rPr lang="en-US" dirty="0" smtClean="0"/>
              <a:t>  </a:t>
            </a:r>
          </a:p>
          <a:p>
            <a:pPr lvl="1"/>
            <a:r>
              <a:rPr lang="en-US" dirty="0" smtClean="0"/>
              <a:t>Mobile</a:t>
            </a:r>
          </a:p>
          <a:p>
            <a:pPr lvl="1"/>
            <a:r>
              <a:rPr lang="en-US" dirty="0"/>
              <a:t>Online </a:t>
            </a:r>
            <a:r>
              <a:rPr lang="en-US" dirty="0">
                <a:hlinkClick r:id="rId4"/>
              </a:rPr>
              <a:t>https://</a:t>
            </a:r>
            <a:r>
              <a:rPr lang="en-US" dirty="0" smtClean="0">
                <a:hlinkClick r:id="rId4"/>
              </a:rPr>
              <a:t>www.coinbase.com</a:t>
            </a:r>
            <a:r>
              <a:rPr lang="en-US" dirty="0" smtClean="0"/>
              <a:t> </a:t>
            </a:r>
          </a:p>
          <a:p>
            <a:pPr lvl="1"/>
            <a:r>
              <a:rPr lang="en-US" dirty="0" smtClean="0"/>
              <a:t>Hardware</a:t>
            </a:r>
          </a:p>
          <a:p>
            <a:pPr lvl="1"/>
            <a:endParaRPr lang="en-US" dirty="0" smtClean="0"/>
          </a:p>
          <a:p>
            <a:pPr lvl="1"/>
            <a:r>
              <a:rPr lang="en-US" dirty="0"/>
              <a:t>P</a:t>
            </a:r>
            <a:r>
              <a:rPr lang="en-US" dirty="0" smtClean="0"/>
              <a:t>aper</a:t>
            </a:r>
          </a:p>
          <a:p>
            <a:pPr lvl="1"/>
            <a:endParaRPr lang="en-US" dirty="0" smtClean="0"/>
          </a:p>
          <a:p>
            <a:pPr lvl="1"/>
            <a:r>
              <a:rPr lang="en-US" dirty="0"/>
              <a:t>B</a:t>
            </a:r>
            <a:r>
              <a:rPr lang="en-US" dirty="0" smtClean="0"/>
              <a:t>rain  </a:t>
            </a:r>
            <a:r>
              <a:rPr lang="en-US" dirty="0" smtClean="0">
                <a:hlinkClick r:id="rId5"/>
              </a:rPr>
              <a:t>https</a:t>
            </a:r>
            <a:r>
              <a:rPr lang="en-US" dirty="0">
                <a:hlinkClick r:id="rId5"/>
              </a:rPr>
              <a:t>://brainwallet.io</a:t>
            </a:r>
            <a:r>
              <a:rPr lang="en-US" dirty="0" smtClean="0">
                <a:hlinkClick r:id="rId5"/>
              </a:rPr>
              <a:t>/</a:t>
            </a:r>
            <a:r>
              <a:rPr lang="en-US" dirty="0" smtClean="0"/>
              <a:t> </a:t>
            </a:r>
            <a:endParaRPr lang="en-US" dirty="0"/>
          </a:p>
        </p:txBody>
      </p:sp>
      <p:pic>
        <p:nvPicPr>
          <p:cNvPr id="4" name="Picture 3"/>
          <p:cNvPicPr>
            <a:picLocks noChangeAspect="1"/>
          </p:cNvPicPr>
          <p:nvPr/>
        </p:nvPicPr>
        <p:blipFill>
          <a:blip r:embed="rId6"/>
          <a:stretch>
            <a:fillRect/>
          </a:stretch>
        </p:blipFill>
        <p:spPr>
          <a:xfrm>
            <a:off x="5384918" y="2445351"/>
            <a:ext cx="3301882" cy="3832075"/>
          </a:xfrm>
          <a:prstGeom prst="rect">
            <a:avLst/>
          </a:prstGeom>
        </p:spPr>
      </p:pic>
    </p:spTree>
    <p:extLst>
      <p:ext uri="{BB962C8B-B14F-4D97-AF65-F5344CB8AC3E}">
        <p14:creationId xmlns:p14="http://schemas.microsoft.com/office/powerpoint/2010/main" val="110836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322391"/>
            <a:ext cx="9144000" cy="3739563"/>
          </a:xfrm>
          <a:prstGeom prst="rect">
            <a:avLst/>
          </a:prstGeom>
        </p:spPr>
      </p:pic>
      <p:sp>
        <p:nvSpPr>
          <p:cNvPr id="2" name="Title 1"/>
          <p:cNvSpPr>
            <a:spLocks noGrp="1"/>
          </p:cNvSpPr>
          <p:nvPr>
            <p:ph type="title"/>
          </p:nvPr>
        </p:nvSpPr>
        <p:spPr/>
        <p:txBody>
          <a:bodyPr/>
          <a:lstStyle/>
          <a:p>
            <a:r>
              <a:rPr lang="en-US" dirty="0" smtClean="0"/>
              <a:t>Cracking Brain Wallets</a:t>
            </a:r>
            <a:endParaRPr lang="en-US" dirty="0"/>
          </a:p>
        </p:txBody>
      </p:sp>
      <p:sp>
        <p:nvSpPr>
          <p:cNvPr id="3" name="Content Placeholder 2"/>
          <p:cNvSpPr>
            <a:spLocks noGrp="1"/>
          </p:cNvSpPr>
          <p:nvPr>
            <p:ph idx="1"/>
          </p:nvPr>
        </p:nvSpPr>
        <p:spPr>
          <a:xfrm>
            <a:off x="457199" y="1928273"/>
            <a:ext cx="8411633" cy="4739217"/>
          </a:xfrm>
        </p:spPr>
        <p:txBody>
          <a:bodyPr>
            <a:normAutofit fontScale="92500" lnSpcReduction="20000"/>
          </a:bodyPr>
          <a:lstStyle/>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sz="1800" dirty="0" smtClean="0">
                <a:hlinkClick r:id="rId3"/>
              </a:rPr>
              <a:t>https</a:t>
            </a:r>
            <a:r>
              <a:rPr lang="en-US" sz="1800" dirty="0">
                <a:hlinkClick r:id="rId3"/>
              </a:rPr>
              <a:t>://www.reddit.com/r/Bitcoin/comments/1ptuf3/brain_wallet_disaster</a:t>
            </a:r>
            <a:r>
              <a:rPr lang="en-US" sz="1800" dirty="0" smtClean="0">
                <a:hlinkClick r:id="rId3"/>
              </a:rPr>
              <a:t>/</a:t>
            </a:r>
            <a:endParaRPr lang="en-US" sz="1800" dirty="0" smtClean="0"/>
          </a:p>
          <a:p>
            <a:r>
              <a:rPr lang="en-US" sz="1800" dirty="0">
                <a:hlinkClick r:id="rId4"/>
              </a:rPr>
              <a:t>https://arstechnica.com/information-technology/2016/02/password-cracking-attacks-on-bitcoin-wallets-net-103000</a:t>
            </a:r>
            <a:r>
              <a:rPr lang="en-US" sz="1800" dirty="0" smtClean="0">
                <a:hlinkClick r:id="rId4"/>
              </a:rPr>
              <a:t>/</a:t>
            </a:r>
            <a:r>
              <a:rPr lang="en-US" sz="1800" dirty="0" smtClean="0"/>
              <a:t>  </a:t>
            </a:r>
          </a:p>
          <a:p>
            <a:r>
              <a:rPr lang="en-US" sz="1800" dirty="0">
                <a:hlinkClick r:id="rId5"/>
              </a:rPr>
              <a:t>https://arstechnica.com/information-technology/2013/10/how-the-bible-and-youtube-are-fueling-the-next-frontier-of-password-cracking</a:t>
            </a:r>
            <a:r>
              <a:rPr lang="en-US" sz="1800" dirty="0" smtClean="0">
                <a:hlinkClick r:id="rId5"/>
              </a:rPr>
              <a:t>/</a:t>
            </a:r>
            <a:r>
              <a:rPr lang="en-US" sz="1800" dirty="0" smtClean="0"/>
              <a:t> </a:t>
            </a:r>
          </a:p>
          <a:p>
            <a:r>
              <a:rPr lang="en-US" sz="1800" dirty="0">
                <a:hlinkClick r:id="rId6"/>
              </a:rPr>
              <a:t>https://en.wikipedia.org/wiki/</a:t>
            </a:r>
            <a:r>
              <a:rPr lang="en-US" sz="1800" dirty="0" smtClean="0">
                <a:hlinkClick r:id="rId6"/>
              </a:rPr>
              <a:t>Rainbow_table</a:t>
            </a:r>
            <a:r>
              <a:rPr lang="en-US" sz="1800" dirty="0" smtClean="0"/>
              <a:t> </a:t>
            </a:r>
            <a:endParaRPr lang="en-US" sz="1800" dirty="0"/>
          </a:p>
        </p:txBody>
      </p:sp>
    </p:spTree>
    <p:extLst>
      <p:ext uri="{BB962C8B-B14F-4D97-AF65-F5344CB8AC3E}">
        <p14:creationId xmlns:p14="http://schemas.microsoft.com/office/powerpoint/2010/main" val="2510150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47700" y="723900"/>
            <a:ext cx="7848600" cy="6134100"/>
          </a:xfrm>
          <a:prstGeom prst="rect">
            <a:avLst/>
          </a:prstGeom>
        </p:spPr>
      </p:pic>
      <p:sp>
        <p:nvSpPr>
          <p:cNvPr id="4" name="Title 3"/>
          <p:cNvSpPr>
            <a:spLocks noGrp="1"/>
          </p:cNvSpPr>
          <p:nvPr>
            <p:ph type="title"/>
          </p:nvPr>
        </p:nvSpPr>
        <p:spPr>
          <a:xfrm>
            <a:off x="457200" y="274638"/>
            <a:ext cx="8229600" cy="449262"/>
          </a:xfrm>
        </p:spPr>
        <p:txBody>
          <a:bodyPr>
            <a:normAutofit fontScale="90000"/>
          </a:bodyPr>
          <a:lstStyle/>
          <a:p>
            <a:endParaRPr lang="en-US"/>
          </a:p>
        </p:txBody>
      </p:sp>
    </p:spTree>
    <p:extLst>
      <p:ext uri="{BB962C8B-B14F-4D97-AF65-F5344CB8AC3E}">
        <p14:creationId xmlns:p14="http://schemas.microsoft.com/office/powerpoint/2010/main" val="366242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7000" y="274638"/>
            <a:ext cx="8890000" cy="6413500"/>
          </a:xfrm>
          <a:prstGeom prst="rect">
            <a:avLst/>
          </a:prstGeom>
        </p:spPr>
      </p:pic>
    </p:spTree>
    <p:extLst>
      <p:ext uri="{BB962C8B-B14F-4D97-AF65-F5344CB8AC3E}">
        <p14:creationId xmlns:p14="http://schemas.microsoft.com/office/powerpoint/2010/main" val="838074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0" y="274638"/>
            <a:ext cx="4813300" cy="947737"/>
          </a:xfrm>
        </p:spPr>
        <p:txBody>
          <a:bodyPr/>
          <a:lstStyle/>
          <a:p>
            <a:endParaRPr lang="en-US"/>
          </a:p>
        </p:txBody>
      </p:sp>
      <p:pic>
        <p:nvPicPr>
          <p:cNvPr id="3" name="Picture 2"/>
          <p:cNvPicPr>
            <a:picLocks noChangeAspect="1"/>
          </p:cNvPicPr>
          <p:nvPr/>
        </p:nvPicPr>
        <p:blipFill>
          <a:blip r:embed="rId2"/>
          <a:stretch>
            <a:fillRect/>
          </a:stretch>
        </p:blipFill>
        <p:spPr>
          <a:xfrm>
            <a:off x="228600" y="158750"/>
            <a:ext cx="3221753" cy="6858000"/>
          </a:xfrm>
          <a:prstGeom prst="rect">
            <a:avLst/>
          </a:prstGeom>
        </p:spPr>
      </p:pic>
    </p:spTree>
    <p:extLst>
      <p:ext uri="{BB962C8B-B14F-4D97-AF65-F5344CB8AC3E}">
        <p14:creationId xmlns:p14="http://schemas.microsoft.com/office/powerpoint/2010/main" val="3318236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826412" y="-399137"/>
            <a:ext cx="12970412" cy="7257138"/>
          </a:xfrm>
          <a:prstGeom prst="rect">
            <a:avLst/>
          </a:prstGeom>
          <a:noFill/>
          <a:ln>
            <a:noFill/>
          </a:ln>
        </p:spPr>
      </p:pic>
    </p:spTree>
    <p:extLst>
      <p:ext uri="{BB962C8B-B14F-4D97-AF65-F5344CB8AC3E}">
        <p14:creationId xmlns:p14="http://schemas.microsoft.com/office/powerpoint/2010/main" val="3606030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6858000"/>
          </a:xfrm>
          <a:prstGeom prst="rect">
            <a:avLst/>
          </a:prstGeom>
        </p:spPr>
      </p:pic>
      <p:sp>
        <p:nvSpPr>
          <p:cNvPr id="2" name="Title 1"/>
          <p:cNvSpPr>
            <a:spLocks noGrp="1"/>
          </p:cNvSpPr>
          <p:nvPr>
            <p:ph type="title"/>
          </p:nvPr>
        </p:nvSpPr>
        <p:spPr/>
        <p:txBody>
          <a:bodyPr/>
          <a:lstStyle/>
          <a:p>
            <a:r>
              <a:rPr lang="en-US" dirty="0" smtClean="0"/>
              <a:t>Python References</a:t>
            </a:r>
            <a:endParaRPr lang="en-US" dirty="0"/>
          </a:p>
        </p:txBody>
      </p:sp>
      <p:sp>
        <p:nvSpPr>
          <p:cNvPr id="3" name="Content Placeholder 2"/>
          <p:cNvSpPr>
            <a:spLocks noGrp="1"/>
          </p:cNvSpPr>
          <p:nvPr>
            <p:ph idx="1"/>
          </p:nvPr>
        </p:nvSpPr>
        <p:spPr/>
        <p:txBody>
          <a:bodyPr>
            <a:normAutofit/>
          </a:bodyPr>
          <a:lstStyle/>
          <a:p>
            <a:r>
              <a:rPr lang="en-US" sz="2400" dirty="0" smtClean="0">
                <a:hlinkClick r:id="rId3"/>
              </a:rPr>
              <a:t>Python Documentation</a:t>
            </a:r>
            <a:r>
              <a:rPr lang="en-US" sz="2400" dirty="0" smtClean="0"/>
              <a:t> (Python Web Site)</a:t>
            </a:r>
            <a:endParaRPr lang="en-US" sz="2400" dirty="0" smtClean="0">
              <a:hlinkClick r:id="rId4"/>
            </a:endParaRPr>
          </a:p>
          <a:p>
            <a:r>
              <a:rPr lang="en-US" sz="2400" dirty="0" smtClean="0">
                <a:hlinkClick r:id="rId5"/>
              </a:rPr>
              <a:t>Code Like a Pythonista: Idiomatic Python</a:t>
            </a:r>
            <a:r>
              <a:rPr lang="en-US" sz="2400" dirty="0" smtClean="0"/>
              <a:t> (Web site)</a:t>
            </a:r>
            <a:endParaRPr lang="en-US" sz="2400" dirty="0" smtClean="0">
              <a:hlinkClick r:id="rId4"/>
            </a:endParaRPr>
          </a:p>
          <a:p>
            <a:r>
              <a:rPr lang="en-US" sz="2400" dirty="0" smtClean="0">
                <a:hlinkClick r:id="rId4"/>
              </a:rPr>
              <a:t>Transforming Code into Beautiful, Idiomatic Python</a:t>
            </a:r>
            <a:r>
              <a:rPr lang="en-US" sz="2400" dirty="0" smtClean="0"/>
              <a:t> (video)</a:t>
            </a:r>
          </a:p>
          <a:p>
            <a:r>
              <a:rPr lang="en-US" sz="2400" dirty="0" smtClean="0">
                <a:hlinkClick r:id="rId6"/>
              </a:rPr>
              <a:t>Functional programming in Python</a:t>
            </a:r>
            <a:r>
              <a:rPr lang="en-US" sz="2400" dirty="0" smtClean="0"/>
              <a:t> </a:t>
            </a:r>
          </a:p>
          <a:p>
            <a:r>
              <a:rPr lang="en-US" sz="2400" dirty="0" smtClean="0">
                <a:hlinkClick r:id="rId7"/>
              </a:rPr>
              <a:t>Writing Awesome Command-Line Programs in Python</a:t>
            </a:r>
            <a:endParaRPr lang="en-US" sz="2400" dirty="0" smtClean="0"/>
          </a:p>
          <a:p>
            <a:pPr lvl="1"/>
            <a:r>
              <a:rPr lang="en-US" sz="2000" dirty="0">
                <a:hlinkClick r:id="rId8"/>
              </a:rPr>
              <a:t>Building Command Line Applications with </a:t>
            </a:r>
            <a:r>
              <a:rPr lang="en-US" sz="2000" dirty="0" smtClean="0">
                <a:hlinkClick r:id="rId8"/>
              </a:rPr>
              <a:t>Click</a:t>
            </a:r>
            <a:endParaRPr lang="en-US" sz="2000" dirty="0"/>
          </a:p>
          <a:p>
            <a:r>
              <a:rPr lang="en-US" sz="2400" dirty="0" err="1">
                <a:hlinkClick r:id="rId9"/>
              </a:rPr>
              <a:t>PyCon</a:t>
            </a:r>
            <a:r>
              <a:rPr lang="en-US" sz="2400" dirty="0">
                <a:hlinkClick r:id="rId9"/>
              </a:rPr>
              <a:t> 2010 presentation</a:t>
            </a:r>
            <a:r>
              <a:rPr lang="en-US" sz="2400" dirty="0"/>
              <a:t>, Easy Command-Line Applications with </a:t>
            </a:r>
            <a:r>
              <a:rPr lang="en-US" sz="2400" dirty="0" err="1"/>
              <a:t>cmd</a:t>
            </a:r>
            <a:r>
              <a:rPr lang="en-US" sz="2400" dirty="0"/>
              <a:t> and cmd2: </a:t>
            </a:r>
            <a:r>
              <a:rPr lang="en-US" sz="2400" dirty="0">
                <a:hlinkClick r:id="rId10"/>
              </a:rPr>
              <a:t>slides</a:t>
            </a:r>
            <a:r>
              <a:rPr lang="en-US" sz="2400" dirty="0"/>
              <a:t>, </a:t>
            </a:r>
            <a:r>
              <a:rPr lang="en-US" sz="2400" dirty="0">
                <a:hlinkClick r:id="rId11"/>
              </a:rPr>
              <a:t>video</a:t>
            </a:r>
            <a:endParaRPr lang="en-US" sz="2400" dirty="0"/>
          </a:p>
          <a:p>
            <a:r>
              <a:rPr lang="en-US" sz="2400" dirty="0" smtClean="0"/>
              <a:t>Look at repositories for Python crypto implementations and read the code.</a:t>
            </a:r>
          </a:p>
          <a:p>
            <a:endParaRPr lang="en-US" sz="2400" dirty="0" smtClean="0"/>
          </a:p>
          <a:p>
            <a:endParaRPr lang="en-US" sz="2400" dirty="0"/>
          </a:p>
        </p:txBody>
      </p:sp>
    </p:spTree>
    <p:extLst>
      <p:ext uri="{BB962C8B-B14F-4D97-AF65-F5344CB8AC3E}">
        <p14:creationId xmlns:p14="http://schemas.microsoft.com/office/powerpoint/2010/main" val="408582855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6858000"/>
          </a:xfrm>
          <a:prstGeom prst="rect">
            <a:avLst/>
          </a:prstGeom>
        </p:spPr>
      </p:pic>
      <p:sp>
        <p:nvSpPr>
          <p:cNvPr id="2" name="Title 1"/>
          <p:cNvSpPr>
            <a:spLocks noGrp="1"/>
          </p:cNvSpPr>
          <p:nvPr>
            <p:ph type="title"/>
          </p:nvPr>
        </p:nvSpPr>
        <p:spPr/>
        <p:txBody>
          <a:bodyPr/>
          <a:lstStyle/>
          <a:p>
            <a:r>
              <a:rPr lang="en-US" dirty="0" smtClean="0"/>
              <a:t>Encryption Attacks</a:t>
            </a:r>
            <a:endParaRPr lang="en-US" dirty="0"/>
          </a:p>
        </p:txBody>
      </p:sp>
      <p:sp>
        <p:nvSpPr>
          <p:cNvPr id="3" name="Content Placeholder 2"/>
          <p:cNvSpPr>
            <a:spLocks noGrp="1"/>
          </p:cNvSpPr>
          <p:nvPr>
            <p:ph idx="1"/>
          </p:nvPr>
        </p:nvSpPr>
        <p:spPr/>
        <p:txBody>
          <a:bodyPr>
            <a:normAutofit/>
          </a:bodyPr>
          <a:lstStyle/>
          <a:p>
            <a:pPr marL="0" indent="0">
              <a:buNone/>
            </a:pPr>
            <a:r>
              <a:rPr lang="en-US" sz="2800" b="1" dirty="0" smtClean="0"/>
              <a:t>CPA </a:t>
            </a:r>
            <a:r>
              <a:rPr lang="en-US" sz="2800" b="1" dirty="0"/>
              <a:t>- Chosen Plaintext Attack</a:t>
            </a:r>
          </a:p>
          <a:p>
            <a:r>
              <a:rPr lang="en-US" sz="2800" dirty="0"/>
              <a:t>An attacker can obtain the ciphertext for any provided plaintext (but </a:t>
            </a:r>
            <a:r>
              <a:rPr lang="en-US" sz="2800" dirty="0" smtClean="0"/>
              <a:t>does not </a:t>
            </a:r>
            <a:r>
              <a:rPr lang="en-US" sz="2800" dirty="0"/>
              <a:t>have the key).</a:t>
            </a:r>
          </a:p>
          <a:p>
            <a:pPr marL="0" indent="0">
              <a:buNone/>
            </a:pPr>
            <a:r>
              <a:rPr lang="en-US" sz="2800" b="1" dirty="0"/>
              <a:t>CCA - Chosen Ciphertext Attack</a:t>
            </a:r>
          </a:p>
          <a:p>
            <a:r>
              <a:rPr lang="en-US" sz="2800" dirty="0"/>
              <a:t>An attacker can also, in addition to being able to perform a CPA, </a:t>
            </a:r>
            <a:r>
              <a:rPr lang="en-US" sz="2800" dirty="0" smtClean="0"/>
              <a:t>obtain the </a:t>
            </a:r>
            <a:r>
              <a:rPr lang="en-US" sz="2800" dirty="0"/>
              <a:t>plaintext for any provided ciphertext (but does not have the key)</a:t>
            </a:r>
            <a:r>
              <a:rPr lang="en-US" sz="2800" dirty="0" smtClean="0"/>
              <a:t>.</a:t>
            </a:r>
            <a:endParaRPr lang="en-US" sz="2800" dirty="0"/>
          </a:p>
        </p:txBody>
      </p:sp>
    </p:spTree>
    <p:extLst>
      <p:ext uri="{BB962C8B-B14F-4D97-AF65-F5344CB8AC3E}">
        <p14:creationId xmlns:p14="http://schemas.microsoft.com/office/powerpoint/2010/main" val="31611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1"/>
            <a:ext cx="9144000" cy="6858000"/>
          </a:xfrm>
          <a:prstGeom prst="rect">
            <a:avLst/>
          </a:prstGeom>
        </p:spPr>
      </p:pic>
      <p:sp>
        <p:nvSpPr>
          <p:cNvPr id="2" name="Title 1"/>
          <p:cNvSpPr>
            <a:spLocks noGrp="1"/>
          </p:cNvSpPr>
          <p:nvPr>
            <p:ph type="title"/>
          </p:nvPr>
        </p:nvSpPr>
        <p:spPr>
          <a:xfrm>
            <a:off x="457200" y="274638"/>
            <a:ext cx="8229600" cy="709612"/>
          </a:xfrm>
        </p:spPr>
        <p:txBody>
          <a:bodyPr>
            <a:normAutofit/>
          </a:bodyPr>
          <a:lstStyle/>
          <a:p>
            <a:r>
              <a:rPr lang="en-US" sz="3600" dirty="0" smtClean="0"/>
              <a:t>Indistinguishability and Non-Malleability</a:t>
            </a:r>
            <a:endParaRPr lang="en-US" sz="3600" dirty="0"/>
          </a:p>
        </p:txBody>
      </p:sp>
      <p:sp>
        <p:nvSpPr>
          <p:cNvPr id="3" name="Content Placeholder 2"/>
          <p:cNvSpPr>
            <a:spLocks noGrp="1"/>
          </p:cNvSpPr>
          <p:nvPr>
            <p:ph idx="1"/>
          </p:nvPr>
        </p:nvSpPr>
        <p:spPr>
          <a:xfrm>
            <a:off x="531284" y="1132418"/>
            <a:ext cx="7215716" cy="5141913"/>
          </a:xfrm>
        </p:spPr>
        <p:txBody>
          <a:bodyPr>
            <a:noAutofit/>
          </a:bodyPr>
          <a:lstStyle/>
          <a:p>
            <a:pPr marL="0" indent="0">
              <a:buNone/>
            </a:pPr>
            <a:r>
              <a:rPr lang="en-US" sz="1200" b="1" dirty="0" smtClean="0"/>
              <a:t>IND </a:t>
            </a:r>
            <a:r>
              <a:rPr lang="en-US" sz="1200" b="1" dirty="0"/>
              <a:t>- Indistinguishability</a:t>
            </a:r>
          </a:p>
          <a:p>
            <a:pPr marL="0" indent="0">
              <a:buNone/>
            </a:pPr>
            <a:r>
              <a:rPr lang="en-US" sz="1200" dirty="0" smtClean="0"/>
              <a:t>The </a:t>
            </a:r>
            <a:r>
              <a:rPr lang="en-US" sz="1200" dirty="0"/>
              <a:t>advantage of a reasonable adversary determining what message was sent,</a:t>
            </a:r>
          </a:p>
          <a:p>
            <a:r>
              <a:rPr lang="en-US" sz="1200" b="1" dirty="0" smtClean="0"/>
              <a:t>IND</a:t>
            </a:r>
            <a:r>
              <a:rPr lang="en-US" sz="1200" b="1" dirty="0"/>
              <a:t>-</a:t>
            </a:r>
            <a:r>
              <a:rPr lang="en-US" sz="1200" b="1" dirty="0" smtClean="0"/>
              <a:t>CPA </a:t>
            </a:r>
            <a:r>
              <a:rPr lang="en-US" sz="1200" dirty="0" smtClean="0"/>
              <a:t>- Indistinguishability </a:t>
            </a:r>
            <a:r>
              <a:rPr lang="en-US" sz="1200" dirty="0"/>
              <a:t>under a Chosen Plaintext Attack</a:t>
            </a:r>
          </a:p>
          <a:p>
            <a:r>
              <a:rPr lang="en-US" sz="1200" b="1" dirty="0"/>
              <a:t>IND-</a:t>
            </a:r>
            <a:r>
              <a:rPr lang="en-US" sz="1200" b="1" dirty="0" smtClean="0"/>
              <a:t>CCA </a:t>
            </a:r>
            <a:r>
              <a:rPr lang="en-US" sz="1200" dirty="0" smtClean="0"/>
              <a:t>- Indistinguishability </a:t>
            </a:r>
            <a:r>
              <a:rPr lang="en-US" sz="1200" dirty="0"/>
              <a:t>under a Chosen Ciphertext </a:t>
            </a:r>
            <a:r>
              <a:rPr lang="en-US" sz="1200" dirty="0" smtClean="0"/>
              <a:t>Attack</a:t>
            </a:r>
          </a:p>
          <a:p>
            <a:pPr marL="0" indent="0">
              <a:buNone/>
            </a:pPr>
            <a:endParaRPr lang="en-US" sz="1200" dirty="0" smtClean="0"/>
          </a:p>
          <a:p>
            <a:pPr marL="0" indent="0">
              <a:buNone/>
            </a:pPr>
            <a:r>
              <a:rPr lang="en-US" sz="1200" b="1" dirty="0" smtClean="0"/>
              <a:t>INT </a:t>
            </a:r>
            <a:r>
              <a:rPr lang="en-US" sz="1200" b="1" dirty="0"/>
              <a:t>- </a:t>
            </a:r>
            <a:r>
              <a:rPr lang="en-US" sz="1200" b="1" dirty="0" smtClean="0"/>
              <a:t>Integrity</a:t>
            </a:r>
            <a:endParaRPr lang="en-US" sz="1200" b="1" dirty="0"/>
          </a:p>
          <a:p>
            <a:r>
              <a:rPr lang="en-US" sz="1200" b="1" dirty="0" smtClean="0"/>
              <a:t>INT-PTXT - </a:t>
            </a:r>
            <a:r>
              <a:rPr lang="en-US" sz="1200" dirty="0"/>
              <a:t>Computationally infeasible to produce a ciphertext decrypting to a message which the sender has never encrypted </a:t>
            </a:r>
            <a:endParaRPr lang="en-US" sz="1200" b="1" dirty="0"/>
          </a:p>
          <a:p>
            <a:r>
              <a:rPr lang="en-US" sz="1200" b="1" dirty="0" smtClean="0"/>
              <a:t>INT- CTXT </a:t>
            </a:r>
            <a:r>
              <a:rPr lang="mr-IN" sz="1200" b="1" dirty="0" smtClean="0"/>
              <a:t>–</a:t>
            </a:r>
            <a:r>
              <a:rPr lang="en-US" sz="1200" b="1" dirty="0" smtClean="0"/>
              <a:t> </a:t>
            </a:r>
            <a:r>
              <a:rPr lang="en-US" sz="1200" dirty="0"/>
              <a:t>Computationally infeasible to produce a ciphertext not previously produced by the sender, regardless of whether or not the underlying plaintext is “new” </a:t>
            </a:r>
            <a:endParaRPr lang="en-US" sz="1200" dirty="0" smtClean="0"/>
          </a:p>
          <a:p>
            <a:endParaRPr lang="en-US" sz="1200" b="1" dirty="0" smtClean="0"/>
          </a:p>
          <a:p>
            <a:pPr marL="0" indent="0">
              <a:buNone/>
            </a:pPr>
            <a:r>
              <a:rPr lang="en-US" sz="1200" b="1" dirty="0"/>
              <a:t>NM - Non-malleability</a:t>
            </a:r>
          </a:p>
          <a:p>
            <a:pPr marL="0" indent="0">
              <a:buNone/>
            </a:pPr>
            <a:r>
              <a:rPr lang="en-US" sz="1200" dirty="0"/>
              <a:t>Is the advantage of a reasonable adversary being able to change the message to be meaningful</a:t>
            </a:r>
          </a:p>
          <a:p>
            <a:r>
              <a:rPr lang="en-US" sz="1200" b="1" dirty="0"/>
              <a:t>NM-CPA - </a:t>
            </a:r>
            <a:r>
              <a:rPr lang="en-US" sz="1200" dirty="0"/>
              <a:t>Non-malleability under a Chosen Plaintext Attack</a:t>
            </a:r>
          </a:p>
          <a:p>
            <a:r>
              <a:rPr lang="en-US" sz="1200" b="1" dirty="0"/>
              <a:t>NM-CCA - </a:t>
            </a:r>
            <a:r>
              <a:rPr lang="en-US" sz="1200" dirty="0"/>
              <a:t>Non-malleability under a Chosen Ciphertext Attack</a:t>
            </a:r>
          </a:p>
          <a:p>
            <a:pPr marL="0" indent="0">
              <a:buNone/>
            </a:pPr>
            <a:endParaRPr lang="en-US" sz="1200" b="1" dirty="0" smtClean="0"/>
          </a:p>
          <a:p>
            <a:pPr marL="0" indent="0">
              <a:buNone/>
            </a:pPr>
            <a:r>
              <a:rPr lang="en-US" sz="1200" b="1" dirty="0" smtClean="0"/>
              <a:t>WUF </a:t>
            </a:r>
            <a:r>
              <a:rPr lang="en-US" sz="1200" b="1" dirty="0"/>
              <a:t>- Weakly unforgeable MAC</a:t>
            </a:r>
          </a:p>
          <a:p>
            <a:r>
              <a:rPr lang="en-US" sz="1200" dirty="0"/>
              <a:t>An attacker (with the capability of making chosen message attacks) is </a:t>
            </a:r>
            <a:r>
              <a:rPr lang="en-US" sz="1200" dirty="0" smtClean="0"/>
              <a:t>incapable </a:t>
            </a:r>
            <a:r>
              <a:rPr lang="en-US" sz="1200" dirty="0"/>
              <a:t>of creating a new accepted message and tag pair (the message cannot have previously been queried)</a:t>
            </a:r>
            <a:r>
              <a:rPr lang="en-US" sz="1200" dirty="0" smtClean="0"/>
              <a:t>.</a:t>
            </a:r>
          </a:p>
          <a:p>
            <a:endParaRPr lang="en-US" sz="1200" dirty="0"/>
          </a:p>
          <a:p>
            <a:pPr marL="0" indent="0">
              <a:buNone/>
            </a:pPr>
            <a:r>
              <a:rPr lang="en-US" sz="1200" b="1" dirty="0"/>
              <a:t>SUF - Strongly unforgeable MAC</a:t>
            </a:r>
          </a:p>
          <a:p>
            <a:r>
              <a:rPr lang="en-US" sz="1200" dirty="0"/>
              <a:t>An attacker (with the capability of making chosen message attacks) is </a:t>
            </a:r>
            <a:r>
              <a:rPr lang="en-US" sz="1200" dirty="0" smtClean="0"/>
              <a:t>incapable </a:t>
            </a:r>
            <a:r>
              <a:rPr lang="en-US" sz="1200" dirty="0"/>
              <a:t>of creating a new accepted message and tag pair (the tag cannot have previously been returned </a:t>
            </a:r>
            <a:r>
              <a:rPr lang="en-US" sz="1200" dirty="0" smtClean="0"/>
              <a:t>in response </a:t>
            </a:r>
            <a:r>
              <a:rPr lang="en-US" sz="1200" dirty="0"/>
              <a:t>to a query - but the message may have been queried)</a:t>
            </a:r>
            <a:r>
              <a:rPr lang="en-US" sz="1200" dirty="0" smtClean="0"/>
              <a:t>.</a:t>
            </a:r>
            <a:endParaRPr lang="en-US" sz="1200" dirty="0"/>
          </a:p>
        </p:txBody>
      </p:sp>
      <p:sp>
        <p:nvSpPr>
          <p:cNvPr id="4" name="Rectangle 3"/>
          <p:cNvSpPr/>
          <p:nvPr/>
        </p:nvSpPr>
        <p:spPr>
          <a:xfrm>
            <a:off x="1140883" y="6278278"/>
            <a:ext cx="6606117" cy="523220"/>
          </a:xfrm>
          <a:prstGeom prst="rect">
            <a:avLst/>
          </a:prstGeom>
        </p:spPr>
        <p:txBody>
          <a:bodyPr wrap="square">
            <a:spAutoFit/>
          </a:bodyPr>
          <a:lstStyle/>
          <a:p>
            <a:r>
              <a:rPr lang="en-US" sz="1400" dirty="0">
                <a:hlinkClick r:id="rId3"/>
              </a:rPr>
              <a:t>https://www.cs.jhu.edu/~astubble/dss/</a:t>
            </a:r>
            <a:r>
              <a:rPr lang="en-US" sz="1400" dirty="0" smtClean="0">
                <a:hlinkClick r:id="rId3"/>
              </a:rPr>
              <a:t>notes3c.pdf</a:t>
            </a:r>
            <a:r>
              <a:rPr lang="en-US" sz="1400" dirty="0"/>
              <a:t>  </a:t>
            </a:r>
            <a:endParaRPr lang="en-US" sz="1400" dirty="0" smtClean="0"/>
          </a:p>
          <a:p>
            <a:r>
              <a:rPr lang="en-US" sz="1400" dirty="0" smtClean="0">
                <a:hlinkClick r:id="rId4"/>
              </a:rPr>
              <a:t>http</a:t>
            </a:r>
            <a:r>
              <a:rPr lang="en-US" sz="1400" dirty="0">
                <a:hlinkClick r:id="rId4"/>
              </a:rPr>
              <a:t>://cseweb.ucsd.edu/~mihir/papers/</a:t>
            </a:r>
            <a:r>
              <a:rPr lang="en-US" sz="1400" dirty="0" smtClean="0">
                <a:hlinkClick r:id="rId4"/>
              </a:rPr>
              <a:t>oem.pdf</a:t>
            </a:r>
            <a:r>
              <a:rPr lang="en-US" sz="1400" dirty="0" smtClean="0"/>
              <a:t> </a:t>
            </a:r>
            <a:endParaRPr lang="en-US" sz="1400" dirty="0"/>
          </a:p>
        </p:txBody>
      </p:sp>
    </p:spTree>
    <p:extLst>
      <p:ext uri="{BB962C8B-B14F-4D97-AF65-F5344CB8AC3E}">
        <p14:creationId xmlns:p14="http://schemas.microsoft.com/office/powerpoint/2010/main" val="2194287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6858000"/>
          </a:xfrm>
          <a:prstGeom prst="rect">
            <a:avLst/>
          </a:prstGeom>
        </p:spPr>
      </p:pic>
      <p:sp>
        <p:nvSpPr>
          <p:cNvPr id="2" name="Title 1"/>
          <p:cNvSpPr>
            <a:spLocks noGrp="1"/>
          </p:cNvSpPr>
          <p:nvPr>
            <p:ph type="title"/>
          </p:nvPr>
        </p:nvSpPr>
        <p:spPr/>
        <p:txBody>
          <a:bodyPr/>
          <a:lstStyle/>
          <a:p>
            <a:r>
              <a:rPr lang="en-US" dirty="0" smtClean="0"/>
              <a:t>Logistics for Class</a:t>
            </a:r>
            <a:endParaRPr lang="en-US" dirty="0"/>
          </a:p>
        </p:txBody>
      </p:sp>
      <p:sp>
        <p:nvSpPr>
          <p:cNvPr id="3" name="Content Placeholder 2"/>
          <p:cNvSpPr>
            <a:spLocks noGrp="1"/>
          </p:cNvSpPr>
          <p:nvPr>
            <p:ph idx="1"/>
          </p:nvPr>
        </p:nvSpPr>
        <p:spPr/>
        <p:txBody>
          <a:bodyPr>
            <a:normAutofit/>
          </a:bodyPr>
          <a:lstStyle/>
          <a:p>
            <a:r>
              <a:rPr lang="en-US" sz="2400" dirty="0" smtClean="0"/>
              <a:t>Canvas </a:t>
            </a:r>
            <a:r>
              <a:rPr lang="en-US" sz="2400" dirty="0" smtClean="0">
                <a:hlinkClick r:id="rId3"/>
              </a:rPr>
              <a:t>CS-486-01</a:t>
            </a:r>
            <a:endParaRPr lang="en-US" sz="2400" dirty="0" smtClean="0"/>
          </a:p>
          <a:p>
            <a:pPr lvl="1"/>
            <a:r>
              <a:rPr lang="en-US" sz="2000" dirty="0" smtClean="0"/>
              <a:t>Primary repository for grading</a:t>
            </a:r>
          </a:p>
          <a:p>
            <a:pPr lvl="1"/>
            <a:r>
              <a:rPr lang="en-US" sz="2000" dirty="0" smtClean="0"/>
              <a:t>URL for all homework submittals </a:t>
            </a:r>
            <a:r>
              <a:rPr lang="en-US" sz="2000" b="1" dirty="0" smtClean="0"/>
              <a:t>must</a:t>
            </a:r>
            <a:r>
              <a:rPr lang="en-US" sz="2000" dirty="0" smtClean="0"/>
              <a:t> be ‘linked’ into the </a:t>
            </a:r>
            <a:br>
              <a:rPr lang="en-US" sz="2000" dirty="0" smtClean="0"/>
            </a:br>
            <a:r>
              <a:rPr lang="en-US" sz="2000" dirty="0" smtClean="0"/>
              <a:t>appropriate Canvas assignment!</a:t>
            </a:r>
          </a:p>
          <a:p>
            <a:r>
              <a:rPr lang="en-US" sz="2400" dirty="0" err="1" smtClean="0"/>
              <a:t>Github</a:t>
            </a:r>
            <a:r>
              <a:rPr lang="en-US" sz="2400" dirty="0"/>
              <a:t>: </a:t>
            </a:r>
            <a:r>
              <a:rPr lang="en-US" sz="2400" dirty="0">
                <a:hlinkClick r:id="rId4"/>
              </a:rPr>
              <a:t>https://github.com/</a:t>
            </a:r>
            <a:r>
              <a:rPr lang="en-US" sz="2400" dirty="0" smtClean="0">
                <a:hlinkClick r:id="rId4"/>
              </a:rPr>
              <a:t>CryptoUSF</a:t>
            </a:r>
            <a:r>
              <a:rPr lang="en-US" sz="2400" dirty="0" smtClean="0"/>
              <a:t> </a:t>
            </a:r>
          </a:p>
          <a:p>
            <a:pPr lvl="1"/>
            <a:r>
              <a:rPr lang="en-US" sz="2000" dirty="0" smtClean="0"/>
              <a:t>Course material, </a:t>
            </a:r>
            <a:r>
              <a:rPr lang="en-US" sz="2000" dirty="0">
                <a:hlinkClick r:id="rId5" tooltip="class presentations"/>
              </a:rPr>
              <a:t>class </a:t>
            </a:r>
            <a:r>
              <a:rPr lang="en-US" sz="2000" dirty="0" smtClean="0">
                <a:hlinkClick r:id="rId5" tooltip="class presentations"/>
              </a:rPr>
              <a:t>presentations</a:t>
            </a:r>
            <a:r>
              <a:rPr lang="en-US" sz="2000" dirty="0" smtClean="0"/>
              <a:t>, references, </a:t>
            </a:r>
            <a:r>
              <a:rPr lang="en-US" sz="2000" dirty="0">
                <a:hlinkClick r:id="rId6" tooltip="books"/>
              </a:rPr>
              <a:t>books</a:t>
            </a:r>
            <a:endParaRPr lang="en-US" sz="2000" dirty="0" smtClean="0"/>
          </a:p>
          <a:p>
            <a:pPr lvl="1"/>
            <a:r>
              <a:rPr lang="en-US" sz="2000" dirty="0" smtClean="0"/>
              <a:t>Sample code for assignments: </a:t>
            </a:r>
            <a:r>
              <a:rPr lang="en-US" sz="2000" dirty="0">
                <a:hlinkClick r:id="rId4"/>
              </a:rPr>
              <a:t>https://github.com/</a:t>
            </a:r>
            <a:r>
              <a:rPr lang="en-US" sz="2000" dirty="0" smtClean="0">
                <a:hlinkClick r:id="rId4"/>
              </a:rPr>
              <a:t>CryptoUSF</a:t>
            </a:r>
            <a:r>
              <a:rPr lang="en-US" sz="2000" dirty="0" smtClean="0"/>
              <a:t> </a:t>
            </a:r>
            <a:endParaRPr lang="en-US" sz="2000" dirty="0"/>
          </a:p>
          <a:p>
            <a:pPr lvl="1"/>
            <a:r>
              <a:rPr lang="en-US" sz="2000" dirty="0" smtClean="0"/>
              <a:t>Private student repositories,</a:t>
            </a:r>
          </a:p>
          <a:p>
            <a:pPr lvl="2"/>
            <a:r>
              <a:rPr lang="en-US" sz="1600" dirty="0" smtClean="0"/>
              <a:t>too many if one per assignment per student</a:t>
            </a:r>
          </a:p>
          <a:p>
            <a:pPr lvl="1"/>
            <a:r>
              <a:rPr lang="en-US" sz="2000" dirty="0" smtClean="0"/>
              <a:t>Wiki for additional class information and </a:t>
            </a:r>
            <a:r>
              <a:rPr lang="en-US" sz="2000" dirty="0" err="1" smtClean="0"/>
              <a:t>assignements</a:t>
            </a:r>
            <a:endParaRPr lang="en-US" sz="2000" dirty="0" smtClean="0"/>
          </a:p>
          <a:p>
            <a:r>
              <a:rPr lang="en-US" sz="2400" dirty="0" smtClean="0"/>
              <a:t>Piazza: </a:t>
            </a:r>
            <a:r>
              <a:rPr lang="en-US" sz="2400" dirty="0" smtClean="0">
                <a:hlinkClick r:id="rId7"/>
              </a:rPr>
              <a:t>CS486</a:t>
            </a:r>
            <a:endParaRPr lang="en-US" sz="2400" dirty="0" smtClean="0"/>
          </a:p>
          <a:p>
            <a:pPr lvl="1"/>
            <a:r>
              <a:rPr lang="en-US" sz="2000" dirty="0" smtClean="0"/>
              <a:t>Informal class conversations</a:t>
            </a:r>
          </a:p>
          <a:p>
            <a:endParaRPr lang="en-US" sz="2400" dirty="0" smtClean="0"/>
          </a:p>
          <a:p>
            <a:endParaRPr lang="en-US" sz="2400" dirty="0"/>
          </a:p>
        </p:txBody>
      </p:sp>
    </p:spTree>
    <p:extLst>
      <p:ext uri="{BB962C8B-B14F-4D97-AF65-F5344CB8AC3E}">
        <p14:creationId xmlns:p14="http://schemas.microsoft.com/office/powerpoint/2010/main" val="361781635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Passwords Again</a:t>
            </a:r>
            <a:endParaRPr lang="en-US" dirty="0"/>
          </a:p>
        </p:txBody>
      </p:sp>
      <p:pic>
        <p:nvPicPr>
          <p:cNvPr id="4" name="Picture 3"/>
          <p:cNvPicPr>
            <a:picLocks noChangeAspect="1"/>
          </p:cNvPicPr>
          <p:nvPr/>
        </p:nvPicPr>
        <p:blipFill>
          <a:blip r:embed="rId2"/>
          <a:stretch>
            <a:fillRect/>
          </a:stretch>
        </p:blipFill>
        <p:spPr>
          <a:xfrm>
            <a:off x="22578" y="1841500"/>
            <a:ext cx="9121422" cy="3902464"/>
          </a:xfrm>
          <a:prstGeom prst="rect">
            <a:avLst/>
          </a:prstGeom>
        </p:spPr>
      </p:pic>
    </p:spTree>
    <p:extLst>
      <p:ext uri="{BB962C8B-B14F-4D97-AF65-F5344CB8AC3E}">
        <p14:creationId xmlns:p14="http://schemas.microsoft.com/office/powerpoint/2010/main" val="3301870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6858000"/>
          </a:xfrm>
          <a:prstGeom prst="rect">
            <a:avLst/>
          </a:prstGeom>
        </p:spPr>
      </p:pic>
      <p:sp>
        <p:nvSpPr>
          <p:cNvPr id="2" name="Title 1"/>
          <p:cNvSpPr>
            <a:spLocks noGrp="1"/>
          </p:cNvSpPr>
          <p:nvPr>
            <p:ph type="title"/>
          </p:nvPr>
        </p:nvSpPr>
        <p:spPr/>
        <p:txBody>
          <a:bodyPr>
            <a:normAutofit/>
          </a:bodyPr>
          <a:lstStyle/>
          <a:p>
            <a:r>
              <a:rPr lang="en-US" dirty="0" smtClean="0"/>
              <a:t>Additional References</a:t>
            </a:r>
            <a:endParaRPr lang="en-US" dirty="0"/>
          </a:p>
        </p:txBody>
      </p:sp>
      <p:sp>
        <p:nvSpPr>
          <p:cNvPr id="3" name="Content Placeholder 2"/>
          <p:cNvSpPr>
            <a:spLocks noGrp="1"/>
          </p:cNvSpPr>
          <p:nvPr>
            <p:ph idx="1"/>
          </p:nvPr>
        </p:nvSpPr>
        <p:spPr>
          <a:xfrm>
            <a:off x="457200" y="1607671"/>
            <a:ext cx="8478434" cy="4525963"/>
          </a:xfrm>
        </p:spPr>
        <p:txBody>
          <a:bodyPr>
            <a:normAutofit/>
          </a:bodyPr>
          <a:lstStyle/>
          <a:p>
            <a:pPr marL="0" indent="0">
              <a:buNone/>
            </a:pPr>
            <a:r>
              <a:rPr lang="en-US" sz="2400" b="1" dirty="0"/>
              <a:t>Courses:</a:t>
            </a:r>
          </a:p>
          <a:p>
            <a:r>
              <a:rPr lang="en-US" sz="2400" dirty="0">
                <a:hlinkClick r:id="rId3"/>
              </a:rPr>
              <a:t>https://crypto.stanford.edu/~dabo/courses/OnlineCrypto</a:t>
            </a:r>
            <a:r>
              <a:rPr lang="en-US" sz="2400" dirty="0" smtClean="0">
                <a:hlinkClick r:id="rId3"/>
              </a:rPr>
              <a:t>/</a:t>
            </a:r>
            <a:r>
              <a:rPr lang="en-US" sz="2400" dirty="0" smtClean="0"/>
              <a:t> </a:t>
            </a:r>
            <a:endParaRPr lang="en-US" sz="2400" dirty="0"/>
          </a:p>
          <a:p>
            <a:r>
              <a:rPr lang="en-US" sz="2400" dirty="0">
                <a:hlinkClick r:id="rId4"/>
              </a:rPr>
              <a:t>http://cseweb.ucsd.edu/~mihir/cse207</a:t>
            </a:r>
            <a:r>
              <a:rPr lang="en-US" sz="2400" dirty="0" smtClean="0">
                <a:hlinkClick r:id="rId4"/>
              </a:rPr>
              <a:t>/</a:t>
            </a:r>
            <a:r>
              <a:rPr lang="en-US" sz="2400" dirty="0" smtClean="0"/>
              <a:t>  </a:t>
            </a:r>
          </a:p>
          <a:p>
            <a:pPr marL="0" indent="0">
              <a:buNone/>
            </a:pPr>
            <a:r>
              <a:rPr lang="en-US" sz="2400" b="1" dirty="0" smtClean="0"/>
              <a:t>Conferences</a:t>
            </a:r>
            <a:r>
              <a:rPr lang="en-US" sz="2400" b="1" dirty="0"/>
              <a:t>:</a:t>
            </a:r>
          </a:p>
          <a:p>
            <a:r>
              <a:rPr lang="en-US" sz="2400" dirty="0">
                <a:hlinkClick r:id="rId5"/>
              </a:rPr>
              <a:t>Real World </a:t>
            </a:r>
            <a:r>
              <a:rPr lang="en-US" sz="2400" dirty="0" smtClean="0">
                <a:hlinkClick r:id="rId5"/>
              </a:rPr>
              <a:t>Cryptography</a:t>
            </a:r>
            <a:endParaRPr lang="en-US" sz="2400" dirty="0" smtClean="0"/>
          </a:p>
          <a:p>
            <a:r>
              <a:rPr lang="en-US" sz="2400" b="1" dirty="0" smtClean="0">
                <a:hlinkClick r:id="rId6"/>
              </a:rPr>
              <a:t>https://www.iacr.org</a:t>
            </a:r>
            <a:r>
              <a:rPr lang="en-US" sz="2400" b="1" dirty="0" smtClean="0"/>
              <a:t> </a:t>
            </a:r>
          </a:p>
          <a:p>
            <a:pPr marL="0" indent="0">
              <a:buNone/>
            </a:pPr>
            <a:r>
              <a:rPr lang="en-US" sz="2400" b="1" dirty="0" smtClean="0"/>
              <a:t>Mailing Lists and Standards:</a:t>
            </a:r>
          </a:p>
          <a:p>
            <a:r>
              <a:rPr lang="en-US" sz="2400" b="1" dirty="0">
                <a:hlinkClick r:id="rId7"/>
              </a:rPr>
              <a:t>http://</a:t>
            </a:r>
            <a:r>
              <a:rPr lang="en-US" sz="2400" b="1" dirty="0" smtClean="0">
                <a:hlinkClick r:id="rId7"/>
              </a:rPr>
              <a:t>csrc.nist.gov</a:t>
            </a:r>
            <a:r>
              <a:rPr lang="en-US" sz="2400" b="1" dirty="0" smtClean="0"/>
              <a:t> </a:t>
            </a:r>
            <a:r>
              <a:rPr lang="en-US" sz="2400" dirty="0" smtClean="0"/>
              <a:t>US Federal security specifications</a:t>
            </a:r>
            <a:endParaRPr lang="en-US" sz="2400" dirty="0">
              <a:hlinkClick r:id="rId7"/>
            </a:endParaRPr>
          </a:p>
          <a:p>
            <a:r>
              <a:rPr lang="en-US" sz="2400" b="1" dirty="0" smtClean="0">
                <a:hlinkClick r:id="rId7"/>
              </a:rPr>
              <a:t>https://trac.ietf.org/trac/sec/wiki</a:t>
            </a:r>
            <a:r>
              <a:rPr lang="en-US" sz="2400" b="1" dirty="0" smtClean="0"/>
              <a:t> </a:t>
            </a:r>
            <a:r>
              <a:rPr lang="en-US" sz="2400" dirty="0" smtClean="0"/>
              <a:t>Internet security standards</a:t>
            </a:r>
          </a:p>
          <a:p>
            <a:r>
              <a:rPr lang="en-US" sz="2400" b="1" dirty="0" smtClean="0">
                <a:hlinkClick r:id="rId7"/>
              </a:rPr>
              <a:t>https</a:t>
            </a:r>
            <a:r>
              <a:rPr lang="en-US" sz="2400" b="1" dirty="0">
                <a:hlinkClick r:id="rId7"/>
              </a:rPr>
              <a:t>://irtf.org/</a:t>
            </a:r>
            <a:r>
              <a:rPr lang="en-US" sz="2400" b="1" dirty="0" smtClean="0">
                <a:hlinkClick r:id="rId7"/>
              </a:rPr>
              <a:t>cfrg</a:t>
            </a:r>
            <a:r>
              <a:rPr lang="en-US" sz="2400" b="1" dirty="0" smtClean="0"/>
              <a:t> </a:t>
            </a:r>
            <a:r>
              <a:rPr lang="en-US" sz="2400" dirty="0" smtClean="0"/>
              <a:t>Internet cryptographic research</a:t>
            </a:r>
            <a:endParaRPr lang="en-US" sz="2400" dirty="0" smtClean="0">
              <a:hlinkClick r:id="rId7"/>
            </a:endParaRPr>
          </a:p>
          <a:p>
            <a:endParaRPr lang="en-US" sz="2400" b="1" dirty="0"/>
          </a:p>
          <a:p>
            <a:pPr marL="0" indent="0">
              <a:buNone/>
            </a:pPr>
            <a:endParaRPr lang="en-US" sz="2400" dirty="0"/>
          </a:p>
          <a:p>
            <a:endParaRPr lang="en-US" sz="2400" dirty="0" smtClean="0"/>
          </a:p>
          <a:p>
            <a:endParaRPr lang="en-US" sz="2000" dirty="0" smtClean="0"/>
          </a:p>
          <a:p>
            <a:pPr marL="0" indent="0">
              <a:buNone/>
            </a:pPr>
            <a:endParaRPr lang="en-US" sz="2400" dirty="0" smtClean="0"/>
          </a:p>
          <a:p>
            <a:endParaRPr lang="en-US" sz="2400" dirty="0"/>
          </a:p>
        </p:txBody>
      </p:sp>
    </p:spTree>
    <p:extLst>
      <p:ext uri="{BB962C8B-B14F-4D97-AF65-F5344CB8AC3E}">
        <p14:creationId xmlns:p14="http://schemas.microsoft.com/office/powerpoint/2010/main" val="198643066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6858000"/>
          </a:xfrm>
          <a:prstGeom prst="rect">
            <a:avLst/>
          </a:prstGeom>
        </p:spPr>
      </p:pic>
      <p:sp>
        <p:nvSpPr>
          <p:cNvPr id="2" name="Title 1"/>
          <p:cNvSpPr>
            <a:spLocks noGrp="1"/>
          </p:cNvSpPr>
          <p:nvPr>
            <p:ph type="title"/>
          </p:nvPr>
        </p:nvSpPr>
        <p:spPr/>
        <p:txBody>
          <a:bodyPr/>
          <a:lstStyle/>
          <a:p>
            <a:r>
              <a:rPr lang="en-US" dirty="0" smtClean="0"/>
              <a:t>File Encryption with Classic Ciphers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sz="2400" b="1" dirty="0" smtClean="0"/>
              <a:t>HW1</a:t>
            </a:r>
          </a:p>
          <a:p>
            <a:r>
              <a:rPr lang="en-US" sz="2400" dirty="0" smtClean="0"/>
              <a:t>Write </a:t>
            </a:r>
            <a:r>
              <a:rPr lang="en-US" sz="2400" dirty="0"/>
              <a:t>a Python command-line program to encrypt or decrypt a file.</a:t>
            </a:r>
          </a:p>
          <a:p>
            <a:pPr lvl="1"/>
            <a:r>
              <a:rPr lang="en-US" sz="2000" dirty="0"/>
              <a:t>The program should:</a:t>
            </a:r>
            <a:br>
              <a:rPr lang="en-US" sz="2000" dirty="0"/>
            </a:br>
            <a:r>
              <a:rPr lang="en-US" sz="2000" dirty="0"/>
              <a:t> - provide command to encrypt or decrypt a file</a:t>
            </a:r>
            <a:br>
              <a:rPr lang="en-US" sz="2000" dirty="0"/>
            </a:br>
            <a:r>
              <a:rPr lang="en-US" sz="2000" dirty="0"/>
              <a:t> - provide option flags to select the algorithm to use for encryption or decryption</a:t>
            </a:r>
            <a:br>
              <a:rPr lang="en-US" sz="2000" dirty="0"/>
            </a:br>
            <a:r>
              <a:rPr lang="en-US" sz="2000" dirty="0"/>
              <a:t> - multiple simple ciphers should be implemented and should include:</a:t>
            </a:r>
            <a:br>
              <a:rPr lang="en-US" sz="2000" dirty="0"/>
            </a:br>
            <a:r>
              <a:rPr lang="en-US" sz="2000" dirty="0"/>
              <a:t>    - the Caesar Cipher</a:t>
            </a:r>
            <a:br>
              <a:rPr lang="en-US" sz="2000" dirty="0"/>
            </a:br>
            <a:r>
              <a:rPr lang="en-US" sz="2000" dirty="0"/>
              <a:t>    - another simple substitution cipher</a:t>
            </a:r>
            <a:br>
              <a:rPr lang="en-US" sz="2000" dirty="0"/>
            </a:br>
            <a:r>
              <a:rPr lang="en-US" sz="2000" dirty="0"/>
              <a:t>    - a poly-alphabetic cipher</a:t>
            </a:r>
            <a:br>
              <a:rPr lang="en-US" sz="2000" dirty="0"/>
            </a:br>
            <a:r>
              <a:rPr lang="en-US" sz="2000" dirty="0"/>
              <a:t>    - a transposition cipher</a:t>
            </a:r>
            <a:br>
              <a:rPr lang="en-US" sz="2000" dirty="0"/>
            </a:br>
            <a:r>
              <a:rPr lang="en-US" sz="2000" dirty="0"/>
              <a:t>For every algorithm you implement, please include a description of the algorithm in the </a:t>
            </a:r>
            <a:r>
              <a:rPr lang="en-US" sz="2000" dirty="0" err="1"/>
              <a:t>docstring</a:t>
            </a:r>
            <a:r>
              <a:rPr lang="en-US" sz="2000" dirty="0"/>
              <a:t> and a reference to the source description of the algorithm. References should be wherever possible to historic text for these older algorithms. A list of books are in Canvas for such references</a:t>
            </a:r>
            <a:r>
              <a:rPr lang="en-US" sz="2000" dirty="0" smtClean="0"/>
              <a:t>.</a:t>
            </a:r>
            <a:endParaRPr lang="en-US" sz="2400" dirty="0" smtClean="0"/>
          </a:p>
          <a:p>
            <a:r>
              <a:rPr lang="en-US" sz="2400" dirty="0" smtClean="0"/>
              <a:t>Example solution code for assignment: </a:t>
            </a:r>
            <a:r>
              <a:rPr lang="en-US" sz="2400" dirty="0">
                <a:hlinkClick r:id="rId3"/>
              </a:rPr>
              <a:t>https://github.com/CryptoUSF/CS486/blob/master/code/</a:t>
            </a:r>
            <a:r>
              <a:rPr lang="en-US" sz="2400" dirty="0" smtClean="0">
                <a:hlinkClick r:id="rId3"/>
              </a:rPr>
              <a:t>cipher.py</a:t>
            </a:r>
            <a:r>
              <a:rPr lang="en-US" sz="2400" dirty="0" smtClean="0"/>
              <a:t> </a:t>
            </a:r>
          </a:p>
          <a:p>
            <a:r>
              <a:rPr lang="en-US" sz="2400" dirty="0" smtClean="0"/>
              <a:t>Existing python library reference: </a:t>
            </a:r>
            <a:r>
              <a:rPr lang="en-US" sz="2400" dirty="0" smtClean="0">
                <a:hlinkClick r:id="rId4"/>
              </a:rPr>
              <a:t>pycipher</a:t>
            </a:r>
            <a:endParaRPr lang="en-US" sz="2400" dirty="0" smtClean="0"/>
          </a:p>
          <a:p>
            <a:endParaRPr lang="en-US" sz="2400" dirty="0"/>
          </a:p>
        </p:txBody>
      </p:sp>
    </p:spTree>
    <p:extLst>
      <p:ext uri="{BB962C8B-B14F-4D97-AF65-F5344CB8AC3E}">
        <p14:creationId xmlns:p14="http://schemas.microsoft.com/office/powerpoint/2010/main" val="241175662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6858000"/>
          </a:xfrm>
          <a:prstGeom prst="rect">
            <a:avLst/>
          </a:prstGeom>
        </p:spPr>
      </p:pic>
      <p:sp>
        <p:nvSpPr>
          <p:cNvPr id="2" name="Title 1"/>
          <p:cNvSpPr>
            <a:spLocks noGrp="1"/>
          </p:cNvSpPr>
          <p:nvPr>
            <p:ph type="title"/>
          </p:nvPr>
        </p:nvSpPr>
        <p:spPr/>
        <p:txBody>
          <a:bodyPr/>
          <a:lstStyle/>
          <a:p>
            <a:r>
              <a:rPr lang="en-US" dirty="0" smtClean="0"/>
              <a:t>Cryptanalytic Toolkit</a:t>
            </a:r>
            <a:endParaRPr lang="en-US" dirty="0"/>
          </a:p>
        </p:txBody>
      </p:sp>
      <p:sp>
        <p:nvSpPr>
          <p:cNvPr id="3" name="Content Placeholder 2"/>
          <p:cNvSpPr>
            <a:spLocks noGrp="1"/>
          </p:cNvSpPr>
          <p:nvPr>
            <p:ph idx="1"/>
          </p:nvPr>
        </p:nvSpPr>
        <p:spPr/>
        <p:txBody>
          <a:bodyPr>
            <a:normAutofit/>
          </a:bodyPr>
          <a:lstStyle/>
          <a:p>
            <a:pPr marL="0" indent="0">
              <a:buNone/>
            </a:pPr>
            <a:r>
              <a:rPr lang="en-US" sz="2600" b="1" dirty="0" smtClean="0"/>
              <a:t>HW2</a:t>
            </a:r>
            <a:endParaRPr lang="en-US" sz="2600" dirty="0"/>
          </a:p>
          <a:p>
            <a:r>
              <a:rPr lang="en-US" sz="2600" dirty="0" smtClean="0"/>
              <a:t>Write </a:t>
            </a:r>
            <a:r>
              <a:rPr lang="en-US" sz="2600" dirty="0"/>
              <a:t>a </a:t>
            </a:r>
            <a:r>
              <a:rPr lang="en-US" sz="2600" dirty="0" smtClean="0"/>
              <a:t>cryptanalytic </a:t>
            </a:r>
            <a:r>
              <a:rPr lang="en-US" sz="2600" dirty="0"/>
              <a:t>toolkit in Python to analyze the statistical properties of files.</a:t>
            </a:r>
          </a:p>
          <a:p>
            <a:pPr lvl="1"/>
            <a:r>
              <a:rPr lang="en-US" sz="2000" dirty="0" smtClean="0"/>
              <a:t>Determine </a:t>
            </a:r>
            <a:r>
              <a:rPr lang="en-US" sz="2000" dirty="0"/>
              <a:t>the frequency distribution of </a:t>
            </a:r>
            <a:r>
              <a:rPr lang="en-US" sz="2000" dirty="0" smtClean="0"/>
              <a:t>characters </a:t>
            </a:r>
            <a:r>
              <a:rPr lang="en-US" sz="2000" dirty="0"/>
              <a:t>in an arbitrary string. Print out the Monogram distribution of the characters.</a:t>
            </a:r>
          </a:p>
          <a:p>
            <a:pPr lvl="1"/>
            <a:r>
              <a:rPr lang="en-US" sz="2000" dirty="0" smtClean="0"/>
              <a:t>Determine </a:t>
            </a:r>
            <a:r>
              <a:rPr lang="en-US" sz="2000" dirty="0"/>
              <a:t>the Bigram, Trigram or higher distribution of symbols in a file.</a:t>
            </a:r>
          </a:p>
          <a:p>
            <a:pPr marL="457200" lvl="1" indent="0">
              <a:buNone/>
            </a:pPr>
            <a:r>
              <a:rPr lang="en-US" sz="2000" dirty="0"/>
              <a:t> </a:t>
            </a:r>
          </a:p>
          <a:p>
            <a:r>
              <a:rPr lang="en-US" sz="2400" dirty="0" smtClean="0"/>
              <a:t>Example solution code for assignment: </a:t>
            </a:r>
            <a:r>
              <a:rPr lang="en-US" sz="2400" dirty="0">
                <a:hlinkClick r:id="rId3"/>
              </a:rPr>
              <a:t>https://github.com/CryptoUSF/CS486/blob/master/code/</a:t>
            </a:r>
            <a:r>
              <a:rPr lang="en-US" sz="2400" dirty="0" smtClean="0">
                <a:hlinkClick r:id="rId3"/>
              </a:rPr>
              <a:t>cipher.py</a:t>
            </a:r>
            <a:r>
              <a:rPr lang="en-US" sz="2400" dirty="0" smtClean="0"/>
              <a:t> </a:t>
            </a:r>
          </a:p>
          <a:p>
            <a:endParaRPr lang="en-US" sz="2400" dirty="0"/>
          </a:p>
        </p:txBody>
      </p:sp>
    </p:spTree>
    <p:extLst>
      <p:ext uri="{BB962C8B-B14F-4D97-AF65-F5344CB8AC3E}">
        <p14:creationId xmlns:p14="http://schemas.microsoft.com/office/powerpoint/2010/main" val="296018308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6858000"/>
          </a:xfrm>
          <a:prstGeom prst="rect">
            <a:avLst/>
          </a:prstGeom>
        </p:spPr>
      </p:pic>
      <p:sp>
        <p:nvSpPr>
          <p:cNvPr id="2" name="Title 1"/>
          <p:cNvSpPr>
            <a:spLocks noGrp="1"/>
          </p:cNvSpPr>
          <p:nvPr>
            <p:ph type="title"/>
          </p:nvPr>
        </p:nvSpPr>
        <p:spPr/>
        <p:txBody>
          <a:bodyPr/>
          <a:lstStyle/>
          <a:p>
            <a:r>
              <a:rPr lang="en-US" dirty="0" smtClean="0"/>
              <a:t>Prime Numbers </a:t>
            </a:r>
            <a:endParaRPr lang="en-US" dirty="0"/>
          </a:p>
        </p:txBody>
      </p:sp>
      <p:sp>
        <p:nvSpPr>
          <p:cNvPr id="3" name="Content Placeholder 2"/>
          <p:cNvSpPr>
            <a:spLocks noGrp="1"/>
          </p:cNvSpPr>
          <p:nvPr>
            <p:ph idx="1"/>
          </p:nvPr>
        </p:nvSpPr>
        <p:spPr>
          <a:xfrm>
            <a:off x="457200" y="1600200"/>
            <a:ext cx="8546472" cy="4525963"/>
          </a:xfrm>
        </p:spPr>
        <p:txBody>
          <a:bodyPr>
            <a:normAutofit fontScale="92500"/>
          </a:bodyPr>
          <a:lstStyle/>
          <a:p>
            <a:pPr marL="0" indent="0">
              <a:buNone/>
            </a:pPr>
            <a:r>
              <a:rPr lang="en-US" sz="2400" b="1" dirty="0" smtClean="0"/>
              <a:t>HW3</a:t>
            </a:r>
          </a:p>
          <a:p>
            <a:r>
              <a:rPr lang="en-US" sz="2400" dirty="0" smtClean="0"/>
              <a:t>Review section 4.2 of the “Handbook of Applied Cryptography” [</a:t>
            </a:r>
            <a:r>
              <a:rPr lang="en-US" sz="2400" dirty="0" smtClean="0">
                <a:hlinkClick r:id="rId3"/>
              </a:rPr>
              <a:t>HAC</a:t>
            </a:r>
            <a:r>
              <a:rPr lang="en-US" sz="2400" dirty="0" smtClean="0"/>
              <a:t>]. Closely read section 4.2.3 (Rabin-Miller)</a:t>
            </a:r>
          </a:p>
          <a:p>
            <a:r>
              <a:rPr lang="en-US" sz="2400" dirty="0" smtClean="0"/>
              <a:t>Complete the ‘</a:t>
            </a:r>
            <a:r>
              <a:rPr lang="en-US" sz="2400" dirty="0" err="1" smtClean="0"/>
              <a:t>is_prime</a:t>
            </a:r>
            <a:r>
              <a:rPr lang="en-US" sz="2400" dirty="0" smtClean="0"/>
              <a:t>’ routine in:</a:t>
            </a:r>
            <a:r>
              <a:rPr lang="en-US" sz="2400" dirty="0"/>
              <a:t/>
            </a:r>
            <a:br>
              <a:rPr lang="en-US" sz="2400" dirty="0"/>
            </a:br>
            <a:r>
              <a:rPr lang="en-US" sz="2400" dirty="0"/>
              <a:t> </a:t>
            </a:r>
            <a:r>
              <a:rPr lang="en-US" sz="2400" dirty="0" smtClean="0"/>
              <a:t> </a:t>
            </a:r>
            <a:r>
              <a:rPr lang="en-US" sz="2400" dirty="0">
                <a:hlinkClick r:id="rId4"/>
              </a:rPr>
              <a:t>https://github.com/CryptoUSF/CS486/blob/master/code/</a:t>
            </a:r>
            <a:r>
              <a:rPr lang="en-US" sz="2400" dirty="0" smtClean="0">
                <a:hlinkClick r:id="rId4"/>
              </a:rPr>
              <a:t>prime.py</a:t>
            </a:r>
            <a:endParaRPr lang="en-US" sz="2400" dirty="0"/>
          </a:p>
          <a:p>
            <a:r>
              <a:rPr lang="en-US" sz="2400" dirty="0" smtClean="0"/>
              <a:t>Your goal is to understand the nature of generating ‘good’ prime numbers. You should understand the implications of the selection of the number of iterations of the Rabin-Miller algorithm. This is a useful routine that you should write to a ‘production grade’. Look at other references and worked code example for the best way to select the number and value of the witness numbers.</a:t>
            </a:r>
          </a:p>
          <a:p>
            <a:endParaRPr lang="en-US" sz="2400" dirty="0"/>
          </a:p>
        </p:txBody>
      </p:sp>
    </p:spTree>
    <p:extLst>
      <p:ext uri="{BB962C8B-B14F-4D97-AF65-F5344CB8AC3E}">
        <p14:creationId xmlns:p14="http://schemas.microsoft.com/office/powerpoint/2010/main" val="33132249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6858000"/>
          </a:xfrm>
          <a:prstGeom prst="rect">
            <a:avLst/>
          </a:prstGeom>
        </p:spPr>
      </p:pic>
      <p:sp>
        <p:nvSpPr>
          <p:cNvPr id="2" name="Title 1"/>
          <p:cNvSpPr>
            <a:spLocks noGrp="1"/>
          </p:cNvSpPr>
          <p:nvPr>
            <p:ph type="title"/>
          </p:nvPr>
        </p:nvSpPr>
        <p:spPr/>
        <p:txBody>
          <a:bodyPr/>
          <a:lstStyle/>
          <a:p>
            <a:r>
              <a:rPr lang="en-US" dirty="0" smtClean="0"/>
              <a:t>Block Ciphers and Hashing</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smtClean="0"/>
              <a:t>HW4</a:t>
            </a:r>
            <a:endParaRPr lang="en-US" sz="2400" dirty="0" smtClean="0"/>
          </a:p>
          <a:p>
            <a:pPr marL="0" indent="0">
              <a:buNone/>
            </a:pPr>
            <a:r>
              <a:rPr lang="en-US" sz="2400" dirty="0" smtClean="0"/>
              <a:t>Write </a:t>
            </a:r>
            <a:r>
              <a:rPr lang="en-US" sz="2400" dirty="0"/>
              <a:t>a Python command-line program to</a:t>
            </a:r>
            <a:r>
              <a:rPr lang="en-US" sz="2400" dirty="0" smtClean="0"/>
              <a:t>:</a:t>
            </a:r>
          </a:p>
          <a:p>
            <a:r>
              <a:rPr lang="en-US" sz="2400" dirty="0"/>
              <a:t>E</a:t>
            </a:r>
            <a:r>
              <a:rPr lang="en-US" sz="2400" dirty="0" smtClean="0"/>
              <a:t>ncrypt </a:t>
            </a:r>
            <a:r>
              <a:rPr lang="en-US" sz="2400" dirty="0"/>
              <a:t>or decrypt a file using a contemporary block </a:t>
            </a:r>
            <a:r>
              <a:rPr lang="en-US" sz="2400" dirty="0" smtClean="0"/>
              <a:t>cipher</a:t>
            </a:r>
          </a:p>
          <a:p>
            <a:r>
              <a:rPr lang="en-US" sz="2400" dirty="0" smtClean="0"/>
              <a:t>Pick </a:t>
            </a:r>
            <a:r>
              <a:rPr lang="en-US" sz="2400" dirty="0"/>
              <a:t>a ‘good’ mode of </a:t>
            </a:r>
            <a:r>
              <a:rPr lang="en-US" sz="2400" dirty="0" smtClean="0"/>
              <a:t>operation</a:t>
            </a:r>
          </a:p>
          <a:p>
            <a:r>
              <a:rPr lang="en-US" sz="2400" dirty="0"/>
              <a:t>C</a:t>
            </a:r>
            <a:r>
              <a:rPr lang="en-US" sz="2400" dirty="0" smtClean="0"/>
              <a:t>onsider </a:t>
            </a:r>
            <a:r>
              <a:rPr lang="en-US" sz="2400" dirty="0"/>
              <a:t>how to protect the key used for the </a:t>
            </a:r>
            <a:r>
              <a:rPr lang="en-US" sz="2400" dirty="0" smtClean="0"/>
              <a:t>encryption</a:t>
            </a:r>
          </a:p>
          <a:p>
            <a:pPr marL="0" indent="0">
              <a:buNone/>
            </a:pPr>
            <a:endParaRPr lang="en-US" sz="2400" dirty="0"/>
          </a:p>
          <a:p>
            <a:pPr marL="0" indent="0">
              <a:buNone/>
            </a:pPr>
            <a:r>
              <a:rPr lang="en-US" sz="2400" dirty="0"/>
              <a:t>Write a Python command-line program to</a:t>
            </a:r>
            <a:r>
              <a:rPr lang="en-US" sz="2400" dirty="0" smtClean="0"/>
              <a:t>:</a:t>
            </a:r>
          </a:p>
          <a:p>
            <a:r>
              <a:rPr lang="en-US" sz="2400" dirty="0" smtClean="0"/>
              <a:t>Hash </a:t>
            </a:r>
            <a:r>
              <a:rPr lang="en-US" sz="2400" dirty="0"/>
              <a:t>a file using at least two contemporary hash algorithms</a:t>
            </a:r>
          </a:p>
          <a:p>
            <a:pPr marL="0" indent="0">
              <a:buNone/>
            </a:pPr>
            <a:endParaRPr lang="en-US" sz="2400" dirty="0"/>
          </a:p>
        </p:txBody>
      </p:sp>
    </p:spTree>
    <p:extLst>
      <p:ext uri="{BB962C8B-B14F-4D97-AF65-F5344CB8AC3E}">
        <p14:creationId xmlns:p14="http://schemas.microsoft.com/office/powerpoint/2010/main" val="324340580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6858000"/>
          </a:xfrm>
          <a:prstGeom prst="rect">
            <a:avLst/>
          </a:prstGeom>
        </p:spPr>
      </p:pic>
      <p:sp>
        <p:nvSpPr>
          <p:cNvPr id="2" name="Title 1"/>
          <p:cNvSpPr>
            <a:spLocks noGrp="1"/>
          </p:cNvSpPr>
          <p:nvPr>
            <p:ph type="title"/>
          </p:nvPr>
        </p:nvSpPr>
        <p:spPr/>
        <p:txBody>
          <a:bodyPr/>
          <a:lstStyle/>
          <a:p>
            <a:r>
              <a:rPr lang="en-US" dirty="0" smtClean="0"/>
              <a:t>Cracking Passwords</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smtClean="0"/>
              <a:t>HW5</a:t>
            </a:r>
            <a:endParaRPr lang="en-US" sz="2400" dirty="0" smtClean="0"/>
          </a:p>
          <a:p>
            <a:pPr marL="0" indent="0">
              <a:buNone/>
            </a:pPr>
            <a:r>
              <a:rPr lang="en-US" sz="2400" dirty="0" smtClean="0"/>
              <a:t>Write </a:t>
            </a:r>
            <a:r>
              <a:rPr lang="en-US" sz="2400" dirty="0"/>
              <a:t>a Python command-line program to</a:t>
            </a:r>
            <a:r>
              <a:rPr lang="en-US" sz="2400" dirty="0" smtClean="0"/>
              <a:t>:</a:t>
            </a:r>
          </a:p>
          <a:p>
            <a:r>
              <a:rPr lang="en-US" sz="2400" dirty="0"/>
              <a:t>E</a:t>
            </a:r>
            <a:r>
              <a:rPr lang="en-US" sz="2400" dirty="0" smtClean="0"/>
              <a:t>ncrypt </a:t>
            </a:r>
            <a:r>
              <a:rPr lang="en-US" sz="2400" dirty="0"/>
              <a:t>or decrypt a file using a contemporary block </a:t>
            </a:r>
            <a:r>
              <a:rPr lang="en-US" sz="2400" dirty="0" smtClean="0"/>
              <a:t>cipher</a:t>
            </a:r>
          </a:p>
          <a:p>
            <a:r>
              <a:rPr lang="en-US" sz="2400" dirty="0" smtClean="0"/>
              <a:t>Pick </a:t>
            </a:r>
            <a:r>
              <a:rPr lang="en-US" sz="2400" dirty="0"/>
              <a:t>a ‘good’ mode of </a:t>
            </a:r>
            <a:r>
              <a:rPr lang="en-US" sz="2400" dirty="0" smtClean="0"/>
              <a:t>operation</a:t>
            </a:r>
          </a:p>
          <a:p>
            <a:r>
              <a:rPr lang="en-US" sz="2400" dirty="0"/>
              <a:t>C</a:t>
            </a:r>
            <a:r>
              <a:rPr lang="en-US" sz="2400" dirty="0" smtClean="0"/>
              <a:t>onsider </a:t>
            </a:r>
            <a:r>
              <a:rPr lang="en-US" sz="2400" dirty="0"/>
              <a:t>how to protect the key used for the </a:t>
            </a:r>
            <a:r>
              <a:rPr lang="en-US" sz="2400" dirty="0" smtClean="0"/>
              <a:t>encryption</a:t>
            </a:r>
          </a:p>
          <a:p>
            <a:pPr marL="0" indent="0">
              <a:buNone/>
            </a:pPr>
            <a:endParaRPr lang="en-US" sz="2400" dirty="0"/>
          </a:p>
          <a:p>
            <a:pPr marL="0" indent="0">
              <a:buNone/>
            </a:pPr>
            <a:r>
              <a:rPr lang="en-US" sz="2400" dirty="0"/>
              <a:t>Write a Python command-line program to</a:t>
            </a:r>
            <a:r>
              <a:rPr lang="en-US" sz="2400" dirty="0" smtClean="0"/>
              <a:t>:</a:t>
            </a:r>
          </a:p>
          <a:p>
            <a:r>
              <a:rPr lang="en-US" sz="2400" dirty="0" smtClean="0"/>
              <a:t>Hash </a:t>
            </a:r>
            <a:r>
              <a:rPr lang="en-US" sz="2400" dirty="0"/>
              <a:t>a file using at least two contemporary hash algorithms</a:t>
            </a:r>
          </a:p>
          <a:p>
            <a:pPr marL="0" indent="0">
              <a:buNone/>
            </a:pPr>
            <a:endParaRPr lang="en-US" sz="2400" dirty="0"/>
          </a:p>
        </p:txBody>
      </p:sp>
    </p:spTree>
    <p:extLst>
      <p:ext uri="{BB962C8B-B14F-4D97-AF65-F5344CB8AC3E}">
        <p14:creationId xmlns:p14="http://schemas.microsoft.com/office/powerpoint/2010/main" val="311162489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9144000" cy="6858000"/>
          </a:xfrm>
          <a:prstGeom prst="rect">
            <a:avLst/>
          </a:prstGeom>
        </p:spPr>
      </p:pic>
      <p:sp>
        <p:nvSpPr>
          <p:cNvPr id="2" name="Title 1"/>
          <p:cNvSpPr>
            <a:spLocks noGrp="1"/>
          </p:cNvSpPr>
          <p:nvPr>
            <p:ph type="title"/>
          </p:nvPr>
        </p:nvSpPr>
        <p:spPr/>
        <p:txBody>
          <a:bodyPr/>
          <a:lstStyle/>
          <a:p>
            <a:r>
              <a:rPr lang="en-US" dirty="0" smtClean="0"/>
              <a:t>Raspberry Pi</a:t>
            </a:r>
            <a:endParaRPr lang="en-US" dirty="0"/>
          </a:p>
        </p:txBody>
      </p:sp>
      <p:sp>
        <p:nvSpPr>
          <p:cNvPr id="3" name="Content Placeholder 2"/>
          <p:cNvSpPr>
            <a:spLocks noGrp="1"/>
          </p:cNvSpPr>
          <p:nvPr>
            <p:ph idx="1"/>
          </p:nvPr>
        </p:nvSpPr>
        <p:spPr>
          <a:xfrm>
            <a:off x="457199" y="1600200"/>
            <a:ext cx="8569151" cy="4525963"/>
          </a:xfrm>
        </p:spPr>
        <p:txBody>
          <a:bodyPr>
            <a:normAutofit/>
          </a:bodyPr>
          <a:lstStyle/>
          <a:p>
            <a:pPr marL="0" indent="0">
              <a:buNone/>
            </a:pPr>
            <a:r>
              <a:rPr lang="en-US" sz="2400" dirty="0" smtClean="0"/>
              <a:t>We will use a Raspberry Pi to get experience using contemporary analysis ‘tools’</a:t>
            </a:r>
          </a:p>
          <a:p>
            <a:pPr marL="0" indent="0">
              <a:buNone/>
            </a:pPr>
            <a:r>
              <a:rPr lang="en-US" sz="2400" dirty="0" smtClean="0"/>
              <a:t>Raspberry Pi</a:t>
            </a:r>
          </a:p>
          <a:p>
            <a:pPr lvl="1"/>
            <a:r>
              <a:rPr lang="en-US" sz="2000" dirty="0" smtClean="0"/>
              <a:t>Excellent reference for what to acquire and how to </a:t>
            </a:r>
            <a:r>
              <a:rPr lang="en-US" sz="2000" dirty="0" err="1" smtClean="0"/>
              <a:t>setup:</a:t>
            </a:r>
            <a:r>
              <a:rPr lang="en-US" sz="2000" dirty="0" err="1" smtClean="0">
                <a:hlinkClick r:id="rId3"/>
              </a:rPr>
              <a:t>http</a:t>
            </a:r>
            <a:r>
              <a:rPr lang="en-US" sz="2000" dirty="0">
                <a:hlinkClick r:id="rId3"/>
              </a:rPr>
              <a:t>://rpi.cs.usfca.edu/2017-</a:t>
            </a:r>
            <a:r>
              <a:rPr lang="en-US" sz="2000" dirty="0" smtClean="0">
                <a:hlinkClick r:id="rId3"/>
              </a:rPr>
              <a:t>fall</a:t>
            </a:r>
            <a:endParaRPr lang="en-US" sz="2000" dirty="0" smtClean="0"/>
          </a:p>
          <a:p>
            <a:pPr lvl="1"/>
            <a:r>
              <a:rPr lang="en-US" sz="2000" dirty="0" smtClean="0"/>
              <a:t>The first Pi project will use cryptographic related tools that are available in the Kali </a:t>
            </a:r>
            <a:r>
              <a:rPr lang="en-US" sz="2000" dirty="0"/>
              <a:t>distribution: </a:t>
            </a:r>
            <a:r>
              <a:rPr lang="en-US" sz="2000" dirty="0">
                <a:hlinkClick r:id="rId4"/>
              </a:rPr>
              <a:t>https://www.kali.org</a:t>
            </a:r>
            <a:r>
              <a:rPr lang="en-US" sz="2000" dirty="0" smtClean="0">
                <a:hlinkClick r:id="rId4"/>
              </a:rPr>
              <a:t>/</a:t>
            </a:r>
            <a:r>
              <a:rPr lang="en-US" sz="2000" dirty="0" smtClean="0"/>
              <a:t> </a:t>
            </a:r>
          </a:p>
          <a:p>
            <a:pPr lvl="1"/>
            <a:r>
              <a:rPr lang="en-US" sz="2000" dirty="0" smtClean="0"/>
              <a:t>The tools do not necessarily require the Kali OS distribution and you may be able to simply install some of the tools on an existing Raspberry Pi OS installation.</a:t>
            </a:r>
            <a:endParaRPr lang="en-US" sz="2400" dirty="0" smtClean="0"/>
          </a:p>
          <a:p>
            <a:pPr lvl="2"/>
            <a:endParaRPr lang="en-US" sz="2000" dirty="0" smtClean="0"/>
          </a:p>
          <a:p>
            <a:pPr marL="0" indent="0">
              <a:buNone/>
            </a:pPr>
            <a:endParaRPr lang="en-US" sz="2400" dirty="0" smtClean="0"/>
          </a:p>
          <a:p>
            <a:endParaRPr lang="en-US" sz="2400" dirty="0"/>
          </a:p>
        </p:txBody>
      </p:sp>
    </p:spTree>
    <p:extLst>
      <p:ext uri="{BB962C8B-B14F-4D97-AF65-F5344CB8AC3E}">
        <p14:creationId xmlns:p14="http://schemas.microsoft.com/office/powerpoint/2010/main" val="152456712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30200" y="0"/>
            <a:ext cx="8466391" cy="6858000"/>
          </a:xfrm>
          <a:prstGeom prst="rect">
            <a:avLst/>
          </a:prstGeom>
        </p:spPr>
      </p:pic>
      <p:sp>
        <p:nvSpPr>
          <p:cNvPr id="4" name="Rectangle 3"/>
          <p:cNvSpPr/>
          <p:nvPr/>
        </p:nvSpPr>
        <p:spPr>
          <a:xfrm>
            <a:off x="176851" y="5501011"/>
            <a:ext cx="4572000" cy="646331"/>
          </a:xfrm>
          <a:prstGeom prst="rect">
            <a:avLst/>
          </a:prstGeom>
        </p:spPr>
        <p:txBody>
          <a:bodyPr>
            <a:spAutoFit/>
          </a:bodyPr>
          <a:lstStyle/>
          <a:p>
            <a:r>
              <a:rPr lang="en-US" dirty="0">
                <a:hlinkClick r:id="rId3"/>
              </a:rPr>
              <a:t>http://cups.cs.cmu.edu/soups/2012/proceedings/a7_Shay.pdf</a:t>
            </a:r>
            <a:endParaRPr lang="en-US" dirty="0"/>
          </a:p>
        </p:txBody>
      </p:sp>
    </p:spTree>
    <p:extLst>
      <p:ext uri="{BB962C8B-B14F-4D97-AF65-F5344CB8AC3E}">
        <p14:creationId xmlns:p14="http://schemas.microsoft.com/office/powerpoint/2010/main" val="2203217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658" y="2798414"/>
            <a:ext cx="8229600" cy="1143000"/>
          </a:xfrm>
        </p:spPr>
        <p:txBody>
          <a:bodyPr/>
          <a:lstStyle/>
          <a:p>
            <a:r>
              <a:rPr lang="en-US" dirty="0" smtClean="0"/>
              <a:t>Projects</a:t>
            </a:r>
            <a:endParaRPr lang="en-US" dirty="0"/>
          </a:p>
        </p:txBody>
      </p:sp>
    </p:spTree>
    <p:extLst>
      <p:ext uri="{BB962C8B-B14F-4D97-AF65-F5344CB8AC3E}">
        <p14:creationId xmlns:p14="http://schemas.microsoft.com/office/powerpoint/2010/main" val="1402768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RSA</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Team: </a:t>
            </a:r>
            <a:r>
              <a:rPr lang="en-US" dirty="0" smtClean="0"/>
              <a:t>Wei Fan, </a:t>
            </a:r>
            <a:r>
              <a:rPr lang="en-US" dirty="0" err="1" smtClean="0"/>
              <a:t>Pengtao</a:t>
            </a:r>
            <a:r>
              <a:rPr lang="en-US" dirty="0" smtClean="0"/>
              <a:t> Wen</a:t>
            </a:r>
          </a:p>
          <a:p>
            <a:pPr marL="0" indent="0">
              <a:buNone/>
            </a:pPr>
            <a:r>
              <a:rPr lang="en-US" b="1" dirty="0" smtClean="0"/>
              <a:t>Project: </a:t>
            </a:r>
            <a:r>
              <a:rPr lang="en-US" dirty="0" smtClean="0"/>
              <a:t>Implement the RSA algorithm</a:t>
            </a:r>
          </a:p>
          <a:p>
            <a:pPr marL="0" indent="0">
              <a:buNone/>
            </a:pPr>
            <a:r>
              <a:rPr lang="en-US" b="1" dirty="0" smtClean="0"/>
              <a:t>Plan: </a:t>
            </a:r>
          </a:p>
          <a:p>
            <a:pPr marL="0" indent="0">
              <a:buNone/>
            </a:pPr>
            <a:r>
              <a:rPr lang="en-US" sz="2400" b="1" dirty="0"/>
              <a:t>	</a:t>
            </a:r>
            <a:r>
              <a:rPr lang="en-US" sz="2400" b="1" dirty="0" smtClean="0"/>
              <a:t>Oct. 11 - </a:t>
            </a:r>
            <a:r>
              <a:rPr lang="en-US" sz="2400" dirty="0" smtClean="0"/>
              <a:t>Design and requirements (PKCS#1 ?)</a:t>
            </a:r>
          </a:p>
          <a:p>
            <a:pPr marL="0" indent="0">
              <a:buNone/>
            </a:pPr>
            <a:r>
              <a:rPr lang="en-US" sz="2400" dirty="0"/>
              <a:t>	</a:t>
            </a:r>
            <a:r>
              <a:rPr lang="en-US" sz="2400" b="1" dirty="0" smtClean="0"/>
              <a:t>Oct. 25 </a:t>
            </a:r>
            <a:r>
              <a:rPr lang="mr-IN" sz="2400" dirty="0" smtClean="0"/>
              <a:t>–</a:t>
            </a:r>
            <a:r>
              <a:rPr lang="en-US" sz="2400" dirty="0" smtClean="0"/>
              <a:t> Code review / demo</a:t>
            </a:r>
            <a:endParaRPr lang="en-US" sz="2400" dirty="0"/>
          </a:p>
          <a:p>
            <a:pPr marL="0" indent="0">
              <a:buNone/>
            </a:pPr>
            <a:r>
              <a:rPr lang="en-US" dirty="0" smtClean="0"/>
              <a:t>Reading:</a:t>
            </a:r>
          </a:p>
          <a:p>
            <a:r>
              <a:rPr lang="en-US" sz="2400" dirty="0" smtClean="0">
                <a:hlinkClick r:id="rId2"/>
              </a:rPr>
              <a:t>Gardner_RSA.pdf</a:t>
            </a:r>
            <a:endParaRPr lang="en-US" sz="2400" dirty="0" smtClean="0"/>
          </a:p>
          <a:p>
            <a:r>
              <a:rPr lang="en-US" sz="2400" dirty="0">
                <a:hlinkClick r:id="rId3"/>
              </a:rPr>
              <a:t>http://cups.cs.cmu.edu/soups/2012/proceedings/a7_Shay.pdf</a:t>
            </a:r>
          </a:p>
          <a:p>
            <a:r>
              <a:rPr lang="en-US" sz="2400" dirty="0" smtClean="0">
                <a:hlinkClick r:id="rId3"/>
              </a:rPr>
              <a:t>https</a:t>
            </a:r>
            <a:r>
              <a:rPr lang="en-US" sz="2400" dirty="0">
                <a:hlinkClick r:id="rId3"/>
              </a:rPr>
              <a:t>://tools.ietf.org/html/</a:t>
            </a:r>
            <a:r>
              <a:rPr lang="en-US" sz="2400" dirty="0" smtClean="0">
                <a:hlinkClick r:id="rId3"/>
              </a:rPr>
              <a:t>rfc3447</a:t>
            </a:r>
            <a:endParaRPr lang="en-US" sz="2400" dirty="0" smtClean="0"/>
          </a:p>
          <a:p>
            <a:r>
              <a:rPr lang="en-US" sz="2400" dirty="0">
                <a:hlinkClick r:id="rId4"/>
              </a:rPr>
              <a:t>http://www.moserware.com/2009/06/first-few-milliseconds-of-</a:t>
            </a:r>
            <a:r>
              <a:rPr lang="en-US" sz="2400" dirty="0" smtClean="0">
                <a:hlinkClick r:id="rId4"/>
              </a:rPr>
              <a:t>https.html</a:t>
            </a:r>
            <a:r>
              <a:rPr lang="en-US" sz="2400" dirty="0" smtClean="0"/>
              <a:t> </a:t>
            </a:r>
          </a:p>
          <a:p>
            <a:endParaRPr lang="en-US" dirty="0"/>
          </a:p>
        </p:txBody>
      </p:sp>
    </p:spTree>
    <p:extLst>
      <p:ext uri="{BB962C8B-B14F-4D97-AF65-F5344CB8AC3E}">
        <p14:creationId xmlns:p14="http://schemas.microsoft.com/office/powerpoint/2010/main" val="3124094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Identification</a:t>
            </a:r>
            <a:endParaRPr lang="en-US" dirty="0"/>
          </a:p>
        </p:txBody>
      </p:sp>
      <p:sp>
        <p:nvSpPr>
          <p:cNvPr id="5" name="Content Placeholder 4"/>
          <p:cNvSpPr>
            <a:spLocks noGrp="1"/>
          </p:cNvSpPr>
          <p:nvPr>
            <p:ph idx="1"/>
          </p:nvPr>
        </p:nvSpPr>
        <p:spPr/>
        <p:txBody>
          <a:bodyPr/>
          <a:lstStyle/>
          <a:p>
            <a:pPr marL="0" indent="0">
              <a:buNone/>
            </a:pPr>
            <a:r>
              <a:rPr lang="en-US" b="1" dirty="0"/>
              <a:t>Problem Area:</a:t>
            </a:r>
          </a:p>
          <a:p>
            <a:r>
              <a:rPr lang="en-US" dirty="0"/>
              <a:t>SSNs are the standard method of identifying people, but what the Equifax data breach and the millions of cases of identity fraud that occur per year has shown is that this ID system is antiquated.</a:t>
            </a:r>
          </a:p>
          <a:p>
            <a:pPr marL="0" indent="0">
              <a:buNone/>
            </a:pPr>
            <a:r>
              <a:rPr lang="en-US" b="1" dirty="0"/>
              <a:t>Proposal:</a:t>
            </a:r>
          </a:p>
          <a:p>
            <a:r>
              <a:rPr lang="en-US" dirty="0"/>
              <a:t>A new form of secure national identification</a:t>
            </a:r>
          </a:p>
          <a:p>
            <a:endParaRPr lang="en-US" dirty="0"/>
          </a:p>
        </p:txBody>
      </p:sp>
    </p:spTree>
    <p:extLst>
      <p:ext uri="{BB962C8B-B14F-4D97-AF65-F5344CB8AC3E}">
        <p14:creationId xmlns:p14="http://schemas.microsoft.com/office/powerpoint/2010/main" val="2461200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6173207" cy="6858000"/>
          </a:xfrm>
          <a:prstGeom prst="rect">
            <a:avLst/>
          </a:prstGeom>
        </p:spPr>
      </p:pic>
      <p:sp>
        <p:nvSpPr>
          <p:cNvPr id="4" name="Title 3"/>
          <p:cNvSpPr>
            <a:spLocks noGrp="1"/>
          </p:cNvSpPr>
          <p:nvPr>
            <p:ph type="title"/>
          </p:nvPr>
        </p:nvSpPr>
        <p:spPr>
          <a:xfrm>
            <a:off x="6768570" y="274638"/>
            <a:ext cx="1918230" cy="673787"/>
          </a:xfrm>
        </p:spPr>
        <p:txBody>
          <a:bodyPr>
            <a:normAutofit fontScale="90000"/>
          </a:bodyPr>
          <a:lstStyle/>
          <a:p>
            <a:r>
              <a:rPr lang="en-US" dirty="0" smtClean="0"/>
              <a:t>2014</a:t>
            </a:r>
            <a:endParaRPr lang="en-US" dirty="0"/>
          </a:p>
        </p:txBody>
      </p:sp>
      <p:sp>
        <p:nvSpPr>
          <p:cNvPr id="2" name="Content Placeholder 1"/>
          <p:cNvSpPr>
            <a:spLocks noGrp="1"/>
          </p:cNvSpPr>
          <p:nvPr>
            <p:ph idx="1"/>
          </p:nvPr>
        </p:nvSpPr>
        <p:spPr>
          <a:xfrm>
            <a:off x="6173207" y="1253851"/>
            <a:ext cx="2690443" cy="4849409"/>
          </a:xfrm>
        </p:spPr>
        <p:txBody>
          <a:bodyPr>
            <a:normAutofit/>
          </a:bodyPr>
          <a:lstStyle/>
          <a:p>
            <a:r>
              <a:rPr lang="en-US" sz="1800" dirty="0" smtClean="0">
                <a:hlinkClick r:id="rId3"/>
              </a:rPr>
              <a:t>description in IACR</a:t>
            </a:r>
            <a:endParaRPr lang="en-US" sz="1800" dirty="0" smtClean="0"/>
          </a:p>
          <a:p>
            <a:endParaRPr lang="en-US" sz="1800" dirty="0" smtClean="0"/>
          </a:p>
          <a:p>
            <a:r>
              <a:rPr lang="en-US" sz="1800" dirty="0">
                <a:hlinkClick r:id="rId4"/>
              </a:rPr>
              <a:t>https://www.ria.ee/public/RIA/Cryptographic_Algorithms_Lifecycle_Report_2016_2.0_A-101-3.</a:t>
            </a:r>
            <a:r>
              <a:rPr lang="en-US" sz="1800" dirty="0" smtClean="0">
                <a:hlinkClick r:id="rId4"/>
              </a:rPr>
              <a:t>pdf</a:t>
            </a:r>
            <a:endParaRPr lang="en-US" sz="1800" dirty="0" smtClean="0"/>
          </a:p>
          <a:p>
            <a:endParaRPr lang="en-US" dirty="0"/>
          </a:p>
        </p:txBody>
      </p:sp>
      <p:sp>
        <p:nvSpPr>
          <p:cNvPr id="6" name="Rectangle 5"/>
          <p:cNvSpPr/>
          <p:nvPr/>
        </p:nvSpPr>
        <p:spPr>
          <a:xfrm>
            <a:off x="144196" y="5733928"/>
            <a:ext cx="2718582" cy="369332"/>
          </a:xfrm>
          <a:prstGeom prst="rect">
            <a:avLst/>
          </a:prstGeom>
        </p:spPr>
        <p:txBody>
          <a:bodyPr wrap="square">
            <a:spAutoFit/>
          </a:bodyPr>
          <a:lstStyle/>
          <a:p>
            <a:r>
              <a:rPr lang="en-US" dirty="0" smtClean="0">
                <a:hlinkClick r:id="rId5"/>
              </a:rPr>
              <a:t>Aris Technica 12/8/2014</a:t>
            </a:r>
            <a:endParaRPr lang="en-US" dirty="0"/>
          </a:p>
        </p:txBody>
      </p:sp>
    </p:spTree>
    <p:extLst>
      <p:ext uri="{BB962C8B-B14F-4D97-AF65-F5344CB8AC3E}">
        <p14:creationId xmlns:p14="http://schemas.microsoft.com/office/powerpoint/2010/main" val="3035473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2017</a:t>
            </a:r>
            <a:endParaRPr lang="en-US" dirty="0"/>
          </a:p>
        </p:txBody>
      </p:sp>
      <p:sp>
        <p:nvSpPr>
          <p:cNvPr id="6" name="Rectangle 5"/>
          <p:cNvSpPr/>
          <p:nvPr/>
        </p:nvSpPr>
        <p:spPr>
          <a:xfrm>
            <a:off x="6173207" y="5918594"/>
            <a:ext cx="2718582" cy="369332"/>
          </a:xfrm>
          <a:prstGeom prst="rect">
            <a:avLst/>
          </a:prstGeom>
        </p:spPr>
        <p:txBody>
          <a:bodyPr wrap="square">
            <a:spAutoFit/>
          </a:bodyPr>
          <a:lstStyle/>
          <a:p>
            <a:r>
              <a:rPr lang="en-US" dirty="0" smtClean="0">
                <a:hlinkClick r:id="rId2"/>
              </a:rPr>
              <a:t>Aris Technica 12/8/2014</a:t>
            </a:r>
            <a:endParaRPr lang="en-US" dirty="0"/>
          </a:p>
        </p:txBody>
      </p:sp>
      <p:pic>
        <p:nvPicPr>
          <p:cNvPr id="3" name="Picture 2"/>
          <p:cNvPicPr>
            <a:picLocks noChangeAspect="1"/>
          </p:cNvPicPr>
          <p:nvPr/>
        </p:nvPicPr>
        <p:blipFill>
          <a:blip r:embed="rId3"/>
          <a:stretch>
            <a:fillRect/>
          </a:stretch>
        </p:blipFill>
        <p:spPr>
          <a:xfrm>
            <a:off x="254000" y="0"/>
            <a:ext cx="8612639" cy="6858000"/>
          </a:xfrm>
          <a:prstGeom prst="rect">
            <a:avLst/>
          </a:prstGeom>
        </p:spPr>
      </p:pic>
      <p:sp>
        <p:nvSpPr>
          <p:cNvPr id="5" name="Rectangle 4"/>
          <p:cNvSpPr/>
          <p:nvPr/>
        </p:nvSpPr>
        <p:spPr>
          <a:xfrm>
            <a:off x="254000" y="1232972"/>
            <a:ext cx="6138538" cy="646331"/>
          </a:xfrm>
          <a:prstGeom prst="rect">
            <a:avLst/>
          </a:prstGeom>
          <a:solidFill>
            <a:schemeClr val="bg1"/>
          </a:solidFill>
        </p:spPr>
        <p:txBody>
          <a:bodyPr wrap="square">
            <a:spAutoFit/>
          </a:bodyPr>
          <a:lstStyle/>
          <a:p>
            <a:r>
              <a:rPr lang="en-US" dirty="0" smtClean="0"/>
              <a:t>Reported flaws:</a:t>
            </a:r>
            <a:endParaRPr lang="en-US" dirty="0" smtClean="0">
              <a:hlinkClick r:id="rId4"/>
            </a:endParaRPr>
          </a:p>
          <a:p>
            <a:r>
              <a:rPr lang="en-US" dirty="0" smtClean="0">
                <a:hlinkClick r:id="rId4"/>
              </a:rPr>
              <a:t>http</a:t>
            </a:r>
            <a:r>
              <a:rPr lang="en-US" dirty="0">
                <a:hlinkClick r:id="rId4"/>
              </a:rPr>
              <a:t>://news.err.ee/108556/the-flaw-in-the-estonian-id-</a:t>
            </a:r>
            <a:r>
              <a:rPr lang="en-US" dirty="0" smtClean="0">
                <a:hlinkClick r:id="rId4"/>
              </a:rPr>
              <a:t>card</a:t>
            </a:r>
            <a:r>
              <a:rPr lang="en-US" dirty="0" smtClean="0"/>
              <a:t> </a:t>
            </a:r>
            <a:endParaRPr lang="en-US" dirty="0"/>
          </a:p>
        </p:txBody>
      </p:sp>
    </p:spTree>
    <p:extLst>
      <p:ext uri="{BB962C8B-B14F-4D97-AF65-F5344CB8AC3E}">
        <p14:creationId xmlns:p14="http://schemas.microsoft.com/office/powerpoint/2010/main" val="10698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29126</TotalTime>
  <Words>1671</Words>
  <Application>Microsoft Macintosh PowerPoint</Application>
  <PresentationFormat>On-screen Show (4:3)</PresentationFormat>
  <Paragraphs>237</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Cryptography </vt:lpstr>
      <vt:lpstr>Cryptography Monday October 2nd, 2017</vt:lpstr>
      <vt:lpstr>Passwords Again</vt:lpstr>
      <vt:lpstr>PowerPoint Presentation</vt:lpstr>
      <vt:lpstr>Projects</vt:lpstr>
      <vt:lpstr>RSA</vt:lpstr>
      <vt:lpstr>Identification</vt:lpstr>
      <vt:lpstr>2014</vt:lpstr>
      <vt:lpstr>2017</vt:lpstr>
      <vt:lpstr>Backup Material</vt:lpstr>
      <vt:lpstr>Cracking Linux Passwords</vt:lpstr>
      <vt:lpstr>Cracking Passwords</vt:lpstr>
      <vt:lpstr>Rainbow Tables</vt:lpstr>
      <vt:lpstr>More Password References</vt:lpstr>
      <vt:lpstr>Authentication and Tokens </vt:lpstr>
      <vt:lpstr>Bitcoin</vt:lpstr>
      <vt:lpstr>PowerPoint Presentation</vt:lpstr>
      <vt:lpstr>Bitcoin Addresses </vt:lpstr>
      <vt:lpstr>Elliptic-Curve Public Key to  BTC Address Conversion</vt:lpstr>
      <vt:lpstr>Wallet Types</vt:lpstr>
      <vt:lpstr>Cracking Brain Wallets</vt:lpstr>
      <vt:lpstr>PowerPoint Presentation</vt:lpstr>
      <vt:lpstr>PowerPoint Presentation</vt:lpstr>
      <vt:lpstr>PowerPoint Presentation</vt:lpstr>
      <vt:lpstr>PowerPoint Presentation</vt:lpstr>
      <vt:lpstr>Python References</vt:lpstr>
      <vt:lpstr>Encryption Attacks</vt:lpstr>
      <vt:lpstr>Indistinguishability and Non-Malleability</vt:lpstr>
      <vt:lpstr>Logistics for Class</vt:lpstr>
      <vt:lpstr>Additional References</vt:lpstr>
      <vt:lpstr>File Encryption with Classic Ciphers</vt:lpstr>
      <vt:lpstr>Cryptanalytic Toolkit</vt:lpstr>
      <vt:lpstr>Prime Numbers </vt:lpstr>
      <vt:lpstr>Block Ciphers and Hashing</vt:lpstr>
      <vt:lpstr>Cracking Passwords</vt:lpstr>
      <vt:lpstr>Raspberry Pi</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Lambert</dc:creator>
  <cp:lastModifiedBy>Paul Lambert</cp:lastModifiedBy>
  <cp:revision>236</cp:revision>
  <dcterms:created xsi:type="dcterms:W3CDTF">2017-07-28T18:02:06Z</dcterms:created>
  <dcterms:modified xsi:type="dcterms:W3CDTF">2017-11-08T18:00:25Z</dcterms:modified>
</cp:coreProperties>
</file>