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78" r:id="rId3"/>
    <p:sldId id="336" r:id="rId4"/>
    <p:sldId id="335" r:id="rId5"/>
    <p:sldId id="337" r:id="rId6"/>
    <p:sldId id="338" r:id="rId7"/>
    <p:sldId id="334" r:id="rId8"/>
    <p:sldId id="291" r:id="rId9"/>
    <p:sldId id="283" r:id="rId10"/>
    <p:sldId id="279" r:id="rId11"/>
    <p:sldId id="281" r:id="rId12"/>
    <p:sldId id="282" r:id="rId13"/>
    <p:sldId id="318" r:id="rId14"/>
    <p:sldId id="332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17" d="100"/>
          <a:sy n="117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CB5454-EC90-374A-8F75-CABB2F19820F}" type="slidenum">
              <a:rPr lang="en-AU"/>
              <a:pPr/>
              <a:t>3</a:t>
            </a:fld>
            <a:endParaRPr lang="en-AU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C37829A6-3B2C-3E46-BA33-A366DE0AFF8E}" type="slidenum">
              <a:rPr lang="en-AU" sz="1200"/>
              <a:pPr algn="r">
                <a:buClrTx/>
                <a:buFontTx/>
                <a:buNone/>
              </a:pPr>
              <a:t>3</a:t>
            </a:fld>
            <a:endParaRPr lang="en-AU" sz="1200"/>
          </a:p>
        </p:txBody>
      </p:sp>
      <p:sp>
        <p:nvSpPr>
          <p:cNvPr id="54274" name="Text Box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5" name="Text Box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Stallings Table 10.3 - “ Comparable Key Sizes in Terms of Computational Effort for Cryptanalysis” ompares various algorithms by showing comparable key sizes in terms of computational effort for cryptanalysis. As can be seen, a considerably smaller key size can be used for ECC compared to RSA. Furthermore, for equal key lengths, the computational effort required for ECC and RSA is comparable. Thus, there is a computational advantage to using ECC with a shorter key length than a comparably secure RSA.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code/cipher.py" TargetMode="External"/><Relationship Id="rId4" Type="http://schemas.openxmlformats.org/officeDocument/2006/relationships/hyperlink" Target="https://github.com/jameslyons/pycipher/tree/master/pycip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CryptoUSF/CS486/blob/master/code/cipher.p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books/1996%20-%20Handbook%20of%20Applied%20Crypto.pdf" TargetMode="External"/><Relationship Id="rId4" Type="http://schemas.openxmlformats.org/officeDocument/2006/relationships/hyperlink" Target="https://github.com/CryptoUSF/CS486/blob/master/code/prim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Kueltz/fastecdsa" TargetMode="External"/><Relationship Id="rId4" Type="http://schemas.openxmlformats.org/officeDocument/2006/relationships/hyperlink" Target="https://koclab.cs.ucsb.edu/teaching/cren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ckexchange.com/questions/44188/what-do-the-signature-security-abbreviations-like-euf-cma-mean/44210" TargetMode="External"/><Relationship Id="rId4" Type="http://schemas.openxmlformats.org/officeDocument/2006/relationships/hyperlink" Target="https://sites.google.com/site/jcseuk/volumes/V2-I2-P7-13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web.ucsd.edu/~mihir/cse207/w-ds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.cs.dal.ca/~tt/ECMM6010/presentations/OpenSSL.ppt" TargetMode="External"/><Relationship Id="rId3" Type="http://schemas.openxmlformats.org/officeDocument/2006/relationships/hyperlink" Target="https://www.phildev.net/ssl/ssl_talk_uuasc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u.edu/~itkis/558/slides/PKI.ppt" TargetMode="External"/><Relationship Id="rId3" Type="http://schemas.openxmlformats.org/officeDocument/2006/relationships/hyperlink" Target="https://www.esat.kuleuven.be/cosic/publications/article-1432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October </a:t>
            </a:r>
            <a:r>
              <a:rPr lang="en-US" dirty="0" smtClean="0">
                <a:solidFill>
                  <a:srgbClr val="FFFFFF"/>
                </a:solidFill>
              </a:rPr>
              <a:t>30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Encryption with Classic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HW1</a:t>
            </a:r>
          </a:p>
          <a:p>
            <a:r>
              <a:rPr lang="en-US" sz="2400" dirty="0" smtClean="0"/>
              <a:t>Write </a:t>
            </a:r>
            <a:r>
              <a:rPr lang="en-US" sz="2400" dirty="0"/>
              <a:t>a Python command-line program to encrypt or decrypt a file.</a:t>
            </a:r>
          </a:p>
          <a:p>
            <a:pPr lvl="1"/>
            <a:r>
              <a:rPr lang="en-US" sz="2000" dirty="0"/>
              <a:t>The program should:</a:t>
            </a:r>
            <a:br>
              <a:rPr lang="en-US" sz="2000" dirty="0"/>
            </a:br>
            <a:r>
              <a:rPr lang="en-US" sz="2000" dirty="0"/>
              <a:t> - provide command to encrypt or decrypt a file</a:t>
            </a:r>
            <a:br>
              <a:rPr lang="en-US" sz="2000" dirty="0"/>
            </a:br>
            <a:r>
              <a:rPr lang="en-US" sz="2000" dirty="0"/>
              <a:t> - provide option flags to select the algorithm to use for encryption or decryption</a:t>
            </a:r>
            <a:br>
              <a:rPr lang="en-US" sz="2000" dirty="0"/>
            </a:br>
            <a:r>
              <a:rPr lang="en-US" sz="2000" dirty="0"/>
              <a:t> - multiple simple ciphers should be implemented and should include:</a:t>
            </a:r>
            <a:br>
              <a:rPr lang="en-US" sz="2000" dirty="0"/>
            </a:br>
            <a:r>
              <a:rPr lang="en-US" sz="2000" dirty="0"/>
              <a:t>    - the Caesar Cipher</a:t>
            </a:r>
            <a:br>
              <a:rPr lang="en-US" sz="2000" dirty="0"/>
            </a:br>
            <a:r>
              <a:rPr lang="en-US" sz="2000" dirty="0"/>
              <a:t>    - another simple substitution cipher</a:t>
            </a:r>
            <a:br>
              <a:rPr lang="en-US" sz="2000" dirty="0"/>
            </a:br>
            <a:r>
              <a:rPr lang="en-US" sz="2000" dirty="0"/>
              <a:t>    - a poly-alphabetic cipher</a:t>
            </a:r>
            <a:br>
              <a:rPr lang="en-US" sz="2000" dirty="0"/>
            </a:br>
            <a:r>
              <a:rPr lang="en-US" sz="2000" dirty="0"/>
              <a:t>    - a transposition cipher</a:t>
            </a:r>
            <a:br>
              <a:rPr lang="en-US" sz="2000" dirty="0"/>
            </a:br>
            <a:r>
              <a:rPr lang="en-US" sz="2000" dirty="0"/>
              <a:t>For every algorithm you implement, please include a description of the algorithm in the </a:t>
            </a:r>
            <a:r>
              <a:rPr lang="en-US" sz="2000" dirty="0" err="1"/>
              <a:t>docstring</a:t>
            </a:r>
            <a:r>
              <a:rPr lang="en-US" sz="2000" dirty="0"/>
              <a:t> and a reference to the source description of the algorithm. References should be wherever possible to historic text for these older algorithms. A list of books are in Canvas for such references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Existing python library reference: </a:t>
            </a:r>
            <a:r>
              <a:rPr lang="en-US" sz="2400" dirty="0" smtClean="0">
                <a:hlinkClick r:id="rId4"/>
              </a:rPr>
              <a:t>pycipher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7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Cryptanalytic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HW2</a:t>
            </a:r>
            <a:endParaRPr lang="en-US" sz="2600" dirty="0"/>
          </a:p>
          <a:p>
            <a:r>
              <a:rPr lang="en-US" sz="2600" dirty="0" smtClean="0"/>
              <a:t>Write </a:t>
            </a:r>
            <a:r>
              <a:rPr lang="en-US" sz="2600" dirty="0"/>
              <a:t>a </a:t>
            </a:r>
            <a:r>
              <a:rPr lang="en-US" sz="2600" dirty="0" smtClean="0"/>
              <a:t>cryptanalytic </a:t>
            </a:r>
            <a:r>
              <a:rPr lang="en-US" sz="2600" dirty="0"/>
              <a:t>toolkit in Python to analyze the statistical properties of files.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frequency distribution of </a:t>
            </a:r>
            <a:r>
              <a:rPr lang="en-US" sz="2000" dirty="0" smtClean="0"/>
              <a:t>characters </a:t>
            </a:r>
            <a:r>
              <a:rPr lang="en-US" sz="2000" dirty="0"/>
              <a:t>in an arbitrary string. Print out the Monogram distribution of the characters.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Bigram, Trigram or higher distribution of symbols in a file.</a:t>
            </a:r>
          </a:p>
          <a:p>
            <a:pPr marL="457200" lvl="1" indent="0"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1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HW3</a:t>
            </a:r>
          </a:p>
          <a:p>
            <a:r>
              <a:rPr lang="en-US" sz="2400" dirty="0" smtClean="0"/>
              <a:t>Review section 4.2 of the “Handbook of Applied Cryptography” [</a:t>
            </a:r>
            <a:r>
              <a:rPr lang="en-US" sz="2400" dirty="0" smtClean="0">
                <a:hlinkClick r:id="rId3"/>
              </a:rPr>
              <a:t>HAC</a:t>
            </a:r>
            <a:r>
              <a:rPr lang="en-US" sz="2400" dirty="0" smtClean="0"/>
              <a:t>]. Closely read section 4.2.3 (Rabin-Miller)</a:t>
            </a:r>
          </a:p>
          <a:p>
            <a:r>
              <a:rPr lang="en-US" sz="2400" dirty="0" smtClean="0"/>
              <a:t>Complete the ‘</a:t>
            </a:r>
            <a:r>
              <a:rPr lang="en-US" sz="2400" dirty="0" err="1" smtClean="0"/>
              <a:t>is_prime</a:t>
            </a:r>
            <a:r>
              <a:rPr lang="en-US" sz="2400" dirty="0" smtClean="0"/>
              <a:t>’ routine in: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>
                <a:hlinkClick r:id="rId4"/>
              </a:rPr>
              <a:t>https://github.com/CryptoUSF/CS486/blob/master/code/</a:t>
            </a:r>
            <a:r>
              <a:rPr lang="en-US" sz="2400" dirty="0" smtClean="0">
                <a:hlinkClick r:id="rId4"/>
              </a:rPr>
              <a:t>prime.py</a:t>
            </a:r>
            <a:endParaRPr lang="en-US" sz="2400" dirty="0"/>
          </a:p>
          <a:p>
            <a:r>
              <a:rPr lang="en-US" sz="2400" dirty="0" smtClean="0"/>
              <a:t>Your goal is to understand the nature of generating ‘good’ prime numbers. You should understand the implications of the selection of the number of iterations of the Rabin-Miller algorithm. This is a useful routine that you should write to a ‘production grade’. Look at other references and worked code example for the best way to select the number and value of the witness numbers.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2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HW4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40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HW5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162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October </a:t>
            </a:r>
            <a:r>
              <a:rPr lang="en-US" sz="2000" dirty="0" smtClean="0"/>
              <a:t>30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Project presentations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r>
              <a:rPr lang="en-US" sz="2300" dirty="0" smtClean="0"/>
              <a:t>Other material</a:t>
            </a:r>
          </a:p>
          <a:p>
            <a:pPr lvl="1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://www-inst.cs.berkeley.edu/~cs161/fa16/slides/</a:t>
            </a:r>
            <a:r>
              <a:rPr lang="en-US" sz="1600" dirty="0" smtClean="0">
                <a:hlinkClick r:id="rId3"/>
              </a:rPr>
              <a:t>lec_bitcoin.pdf</a:t>
            </a:r>
          </a:p>
          <a:p>
            <a:pPr lvl="1"/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://github.com/AntonKueltz/</a:t>
            </a:r>
            <a:r>
              <a:rPr lang="en-US" sz="1600" dirty="0" smtClean="0">
                <a:hlinkClick r:id="rId3"/>
              </a:rPr>
              <a:t>fastecdsa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>
                <a:hlinkClick r:id="rId4"/>
              </a:rPr>
              <a:t>https://koclab.cs.ucsb.edu/teaching/cren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131763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b="1">
                <a:solidFill>
                  <a:srgbClr val="D9D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Comparable Key Sizes for Equivalent Security</a:t>
            </a:r>
          </a:p>
        </p:txBody>
      </p:sp>
      <p:graphicFrame>
        <p:nvGraphicFramePr>
          <p:cNvPr id="2662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7046"/>
              </p:ext>
            </p:extLst>
          </p:nvPr>
        </p:nvGraphicFramePr>
        <p:xfrm>
          <a:off x="457200" y="1600200"/>
          <a:ext cx="8078788" cy="4908550"/>
        </p:xfrm>
        <a:graphic>
          <a:graphicData uri="http://schemas.openxmlformats.org/drawingml/2006/table">
            <a:tbl>
              <a:tblPr/>
              <a:tblGrid>
                <a:gridCol w="2692400"/>
                <a:gridCol w="2693988"/>
                <a:gridCol w="2692400"/>
              </a:tblGrid>
              <a:tr h="1574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Symmetric scheme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(key size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ECC-based scheme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(size of 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RSA/DSA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(modulus size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160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1024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224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2048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128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3072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192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384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7680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15360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0645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http://cseweb.ucsd.edu/~mihir/cse207/w-</a:t>
            </a:r>
            <a:r>
              <a:rPr lang="en-US" sz="2400" dirty="0" smtClean="0">
                <a:hlinkClick r:id="rId2"/>
              </a:rPr>
              <a:t>ds.pdf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https://crypto.stackexchange.com/questions/44188/what-do-the-signature-security-abbreviations-like-euf-cma-mean/</a:t>
            </a:r>
            <a:r>
              <a:rPr lang="en-US" sz="2400" dirty="0" smtClean="0">
                <a:hlinkClick r:id="rId3"/>
              </a:rPr>
              <a:t>44210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/>
              <a:t>ECIES </a:t>
            </a:r>
            <a:r>
              <a:rPr lang="en-US" sz="2400" i="1" dirty="0">
                <a:hlinkClick r:id="rId4"/>
              </a:rPr>
              <a:t>https://sites.google.com/site/jcseuk/volumes/V2-I2-P7-13.</a:t>
            </a:r>
            <a:r>
              <a:rPr lang="en-US" sz="2400" i="1" dirty="0" smtClean="0">
                <a:hlinkClick r:id="rId4"/>
              </a:rPr>
              <a:t>pdf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6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https://web.cs.dal.ca/~tt/ECMM6010/presentations/</a:t>
            </a:r>
            <a:r>
              <a:rPr lang="en-US" i="1" dirty="0" smtClean="0">
                <a:hlinkClick r:id="rId2"/>
              </a:rPr>
              <a:t>OpenSSL.ppt</a:t>
            </a:r>
            <a:r>
              <a:rPr lang="en-US" i="1" dirty="0" smtClean="0"/>
              <a:t> </a:t>
            </a:r>
          </a:p>
          <a:p>
            <a:r>
              <a:rPr lang="en-US" dirty="0">
                <a:hlinkClick r:id="rId3"/>
              </a:rPr>
              <a:t>https://www.phildev.net/ssl/</a:t>
            </a:r>
            <a:r>
              <a:rPr lang="en-US" dirty="0" smtClean="0">
                <a:hlinkClick r:id="rId3"/>
              </a:rPr>
              <a:t>ssl_talk_uuasc.pdf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5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www.cs.bu.edu/~itkis/558/slides/</a:t>
            </a:r>
            <a:r>
              <a:rPr lang="en-US" i="1" dirty="0" smtClean="0">
                <a:hlinkClick r:id="rId2"/>
              </a:rPr>
              <a:t>PKI.ppt</a:t>
            </a:r>
            <a:endParaRPr lang="en-US" i="1" dirty="0" smtClean="0"/>
          </a:p>
          <a:p>
            <a:r>
              <a:rPr lang="en-US" i="1" dirty="0">
                <a:hlinkClick r:id="rId2"/>
              </a:rPr>
              <a:t>www.cs.bu.edu/~itkis/558/slides/</a:t>
            </a:r>
            <a:r>
              <a:rPr lang="en-US" i="1" dirty="0" smtClean="0">
                <a:hlinkClick r:id="rId2"/>
              </a:rPr>
              <a:t>PKI.ppt</a:t>
            </a:r>
            <a:r>
              <a:rPr lang="en-US" i="1" dirty="0" smtClean="0"/>
              <a:t> </a:t>
            </a:r>
          </a:p>
          <a:p>
            <a:r>
              <a:rPr lang="en-US" i="1" dirty="0">
                <a:hlinkClick r:id="rId3"/>
              </a:rPr>
              <a:t>https://www.esat.kuleuven.be/cosic/publications/article-1432.</a:t>
            </a:r>
            <a:r>
              <a:rPr lang="en-US" i="1" dirty="0" smtClean="0">
                <a:hlinkClick r:id="rId3"/>
              </a:rPr>
              <a:t>pdf</a:t>
            </a:r>
            <a:endParaRPr lang="en-US" i="1" dirty="0" smtClean="0"/>
          </a:p>
          <a:p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9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1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33902</TotalTime>
  <Words>752</Words>
  <Application>Microsoft Macintosh PowerPoint</Application>
  <PresentationFormat>On-screen Show (4:3)</PresentationFormat>
  <Paragraphs>125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Cryptography </vt:lpstr>
      <vt:lpstr>Cryptography Monday October 30th, 2017</vt:lpstr>
      <vt:lpstr>PowerPoint Presentation</vt:lpstr>
      <vt:lpstr>Digital Signatures</vt:lpstr>
      <vt:lpstr>OpenSSL</vt:lpstr>
      <vt:lpstr>PKI</vt:lpstr>
      <vt:lpstr>Backup Material</vt:lpstr>
      <vt:lpstr>Logistics for Class</vt:lpstr>
      <vt:lpstr>Additional References</vt:lpstr>
      <vt:lpstr>File Encryption with Classic Ciphers</vt:lpstr>
      <vt:lpstr>Cryptanalytic Toolkit</vt:lpstr>
      <vt:lpstr>Prime Numbers </vt:lpstr>
      <vt:lpstr>Block Ciphers and Hashing</vt:lpstr>
      <vt:lpstr>Cracking Passwords</vt:lpstr>
      <vt:lpstr>Raspberry 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261</cp:revision>
  <dcterms:created xsi:type="dcterms:W3CDTF">2017-07-28T18:02:06Z</dcterms:created>
  <dcterms:modified xsi:type="dcterms:W3CDTF">2017-10-30T21:12:12Z</dcterms:modified>
</cp:coreProperties>
</file>