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4" r:id="rId2"/>
    <p:sldId id="278" r:id="rId3"/>
    <p:sldId id="339" r:id="rId4"/>
    <p:sldId id="340" r:id="rId5"/>
    <p:sldId id="334" r:id="rId6"/>
    <p:sldId id="291" r:id="rId7"/>
    <p:sldId id="283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52" autoAdjust="0"/>
    <p:restoredTop sz="99855" autoAdjust="0"/>
  </p:normalViewPr>
  <p:slideViewPr>
    <p:cSldViewPr snapToGrid="0" snapToObjects="1">
      <p:cViewPr varScale="1">
        <p:scale>
          <a:sx n="123" d="100"/>
          <a:sy n="123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DFEE-A5EA-DB48-A00E-316513CC50B1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6880-9129-0F48-B254-CFE617C8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davis.edu/~rogaway/papers/moral-fn.pdf" TargetMode="External"/><Relationship Id="rId4" Type="http://schemas.openxmlformats.org/officeDocument/2006/relationships/hyperlink" Target="https://idea.popcount.org/2012-06-17-ssl-fingerprinting-for-p0f/" TargetMode="External"/><Relationship Id="rId5" Type="http://schemas.openxmlformats.org/officeDocument/2006/relationships/hyperlink" Target="https://www.phildev.net/ssl/ssl_talk_uuasc.pdf" TargetMode="External"/><Relationship Id="rId6" Type="http://schemas.openxmlformats.org/officeDocument/2006/relationships/hyperlink" Target="https://www.esat.kuleuven.be/cosic/publications/article-1432.pdf" TargetMode="External"/><Relationship Id="rId7" Type="http://schemas.openxmlformats.org/officeDocument/2006/relationships/hyperlink" Target="https://www.owasp.org/images/4/4c/Practical_Invalid_Curve_Attacks_on_TLS-ECDH_-_Juraj_Somorovsky.pdf" TargetMode="External"/><Relationship Id="rId8" Type="http://schemas.openxmlformats.org/officeDocument/2006/relationships/hyperlink" Target="https://rwc.iacr.org/2016/program.html" TargetMode="External"/><Relationship Id="rId9" Type="http://schemas.openxmlformats.org/officeDocument/2006/relationships/hyperlink" Target="https://rwc.iacr.org/2017/program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jcseuk/volumes/V2-I2-P7-13.pdf" TargetMode="External"/><Relationship Id="rId4" Type="http://schemas.openxmlformats.org/officeDocument/2006/relationships/hyperlink" Target="https://github.com/CryptoUSF/Wallet/tree/master/src/ecc" TargetMode="External"/><Relationship Id="rId5" Type="http://schemas.openxmlformats.org/officeDocument/2006/relationships/hyperlink" Target="https://github.com/CryptoUSF/Wallet/tree/master/src/cipher" TargetMode="External"/><Relationship Id="rId6" Type="http://schemas.openxmlformats.org/officeDocument/2006/relationships/hyperlink" Target="https://github.com/CryptoUSF/Wallet/blob/master/src/cipher/chacha_poly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://cseweb.ucsd.edu/~mihir/cse207/" TargetMode="External"/><Relationship Id="rId5" Type="http://schemas.openxmlformats.org/officeDocument/2006/relationships/hyperlink" Target="https://rwc.iacr.org/2017/program.html" TargetMode="External"/><Relationship Id="rId6" Type="http://schemas.openxmlformats.org/officeDocument/2006/relationships/hyperlink" Target="https://www.iacr.org" TargetMode="External"/><Relationship Id="rId7" Type="http://schemas.openxmlformats.org/officeDocument/2006/relationships/hyperlink" Target="https://trac.ietf.org/trac/sec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pi.cs.usfca.edu/2017-fall" TargetMode="External"/><Relationship Id="rId4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November </a:t>
            </a:r>
            <a:r>
              <a:rPr lang="en-US" dirty="0" smtClean="0">
                <a:solidFill>
                  <a:srgbClr val="FFFFFF"/>
                </a:solidFill>
              </a:rPr>
              <a:t>6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smtClean="0">
                <a:solidFill>
                  <a:srgbClr val="FFFFFF"/>
                </a:solidFill>
              </a:rPr>
              <a:t>2017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r00</a:t>
            </a:r>
            <a:r>
              <a:rPr lang="en-US" dirty="0" smtClean="0">
                <a:solidFill>
                  <a:srgbClr val="FFFFFF"/>
                </a:solidFill>
              </a:rPr>
              <a:t>                                                         Paul A. </a:t>
            </a:r>
            <a:r>
              <a:rPr lang="en-US" dirty="0" smtClean="0">
                <a:solidFill>
                  <a:srgbClr val="FFFFFF"/>
                </a:solidFill>
              </a:rPr>
              <a:t>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Monday </a:t>
            </a:r>
            <a:r>
              <a:rPr lang="en-US" sz="2000" dirty="0" smtClean="0"/>
              <a:t>November 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</a:t>
            </a:r>
            <a:r>
              <a:rPr lang="en-US" sz="2000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300" dirty="0" smtClean="0"/>
              <a:t>Homework discussion ECIES:</a:t>
            </a:r>
            <a:endParaRPr lang="en-US" sz="1900" dirty="0" smtClean="0">
              <a:hlinkClick r:id="rId3"/>
            </a:endParaRPr>
          </a:p>
          <a:p>
            <a:pPr lvl="1"/>
            <a:r>
              <a:rPr lang="en-US" sz="1900" dirty="0" smtClean="0">
                <a:hlinkClick r:id="rId3"/>
              </a:rPr>
              <a:t>http</a:t>
            </a:r>
            <a:r>
              <a:rPr lang="en-US" sz="1900" dirty="0">
                <a:hlinkClick r:id="rId3"/>
              </a:rPr>
              <a:t>://web.cs.ucdavis.edu/~rogaway/papers/moral-</a:t>
            </a:r>
            <a:r>
              <a:rPr lang="en-US" sz="1900" dirty="0" smtClean="0">
                <a:hlinkClick r:id="rId3"/>
              </a:rPr>
              <a:t>fn.pdf</a:t>
            </a:r>
            <a:r>
              <a:rPr lang="en-US" sz="1900" dirty="0" smtClean="0"/>
              <a:t> </a:t>
            </a:r>
            <a:endParaRPr lang="en-US" sz="1900" dirty="0" smtClean="0"/>
          </a:p>
          <a:p>
            <a:pPr lvl="1"/>
            <a:r>
              <a:rPr lang="en-US" sz="1900" dirty="0" smtClean="0"/>
              <a:t>Due Wednesday November 8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</a:t>
            </a:r>
          </a:p>
          <a:p>
            <a:r>
              <a:rPr lang="en-US" sz="2300" dirty="0" err="1" smtClean="0"/>
              <a:t>Wireshark</a:t>
            </a:r>
            <a:endParaRPr lang="en-US" sz="2300" dirty="0" smtClean="0"/>
          </a:p>
          <a:p>
            <a:pPr lvl="1"/>
            <a:r>
              <a:rPr lang="en-US" sz="1900" dirty="0" smtClean="0"/>
              <a:t>Quiz</a:t>
            </a:r>
            <a:endParaRPr lang="en-US" sz="1900" dirty="0" smtClean="0"/>
          </a:p>
          <a:p>
            <a:r>
              <a:rPr lang="en-US" sz="2300" dirty="0" smtClean="0"/>
              <a:t>SSL and TLS</a:t>
            </a:r>
          </a:p>
          <a:p>
            <a:pPr lvl="1"/>
            <a:r>
              <a:rPr lang="en-US" sz="1900" dirty="0" err="1" smtClean="0"/>
              <a:t>Wireshark</a:t>
            </a:r>
            <a:r>
              <a:rPr lang="en-US" sz="1900" dirty="0" smtClean="0"/>
              <a:t>, filtering for </a:t>
            </a:r>
            <a:r>
              <a:rPr lang="en-US" sz="1900" dirty="0" err="1" smtClean="0"/>
              <a:t>ssl</a:t>
            </a:r>
            <a:endParaRPr lang="en-US" sz="1900" dirty="0" smtClean="0"/>
          </a:p>
          <a:p>
            <a:pPr lvl="2"/>
            <a:r>
              <a:rPr lang="en-US" sz="1500" dirty="0">
                <a:hlinkClick r:id="rId4"/>
              </a:rPr>
              <a:t>https://idea.popcount.org/2012-06-17-ssl-fingerprinting-for-p0f</a:t>
            </a:r>
            <a:r>
              <a:rPr lang="en-US" sz="1500" dirty="0" smtClean="0">
                <a:hlinkClick r:id="rId4"/>
              </a:rPr>
              <a:t>/</a:t>
            </a:r>
            <a:r>
              <a:rPr lang="en-US" sz="1500" dirty="0" smtClean="0"/>
              <a:t> </a:t>
            </a:r>
          </a:p>
          <a:p>
            <a:pPr lvl="1"/>
            <a:r>
              <a:rPr lang="en-US" sz="1900" dirty="0"/>
              <a:t>X.509 and SSL/TLS</a:t>
            </a:r>
            <a:br>
              <a:rPr lang="en-US" sz="1900" dirty="0"/>
            </a:br>
            <a:r>
              <a:rPr lang="en-US" sz="1900" dirty="0">
                <a:hlinkClick r:id="rId5"/>
              </a:rPr>
              <a:t>https://www.phildev.net/ssl/</a:t>
            </a:r>
            <a:r>
              <a:rPr lang="en-US" sz="1900" dirty="0" smtClean="0">
                <a:hlinkClick r:id="rId5"/>
              </a:rPr>
              <a:t>ssl_talk_uuasc.pdf</a:t>
            </a:r>
            <a:endParaRPr lang="en-US" sz="1900" dirty="0" smtClean="0"/>
          </a:p>
          <a:p>
            <a:pPr lvl="1"/>
            <a:r>
              <a:rPr lang="en-US" sz="1900" dirty="0">
                <a:hlinkClick r:id="rId6"/>
              </a:rPr>
              <a:t>https://www.esat.kuleuven.be/cosic/publications/article-1432.</a:t>
            </a:r>
            <a:r>
              <a:rPr lang="en-US" sz="1900" dirty="0" smtClean="0">
                <a:hlinkClick r:id="rId6"/>
              </a:rPr>
              <a:t>pdf</a:t>
            </a:r>
            <a:r>
              <a:rPr lang="en-US" sz="1900" dirty="0" smtClean="0"/>
              <a:t> </a:t>
            </a:r>
          </a:p>
          <a:p>
            <a:pPr lvl="1"/>
            <a:r>
              <a:rPr lang="en-US" sz="1900" dirty="0">
                <a:hlinkClick r:id="rId7"/>
              </a:rPr>
              <a:t>https://www.owasp.org/images/4/4c/Practical_Invalid_Curve_Attacks_on_TLS-ECDH_-</a:t>
            </a:r>
            <a:r>
              <a:rPr lang="en-US" sz="1900" dirty="0" smtClean="0">
                <a:hlinkClick r:id="rId7"/>
              </a:rPr>
              <a:t>_Juraj_Somorovsky.pdf</a:t>
            </a:r>
            <a:r>
              <a:rPr lang="en-US" sz="1900" dirty="0" smtClean="0"/>
              <a:t> </a:t>
            </a:r>
          </a:p>
          <a:p>
            <a:pPr lvl="1"/>
            <a:r>
              <a:rPr lang="en-US" sz="2000" dirty="0" err="1">
                <a:solidFill>
                  <a:srgbClr val="800000"/>
                </a:solidFill>
              </a:rPr>
              <a:t>Frankencerts</a:t>
            </a:r>
            <a:endParaRPr lang="en-US" sz="1900" dirty="0" smtClean="0"/>
          </a:p>
          <a:p>
            <a:r>
              <a:rPr lang="en-US" sz="2300" dirty="0" smtClean="0"/>
              <a:t>RWC</a:t>
            </a:r>
          </a:p>
          <a:p>
            <a:pPr lvl="1"/>
            <a:r>
              <a:rPr lang="en-US" sz="1900" dirty="0">
                <a:hlinkClick r:id="rId8"/>
              </a:rPr>
              <a:t>https://rwc.iacr.org/2016/</a:t>
            </a:r>
            <a:r>
              <a:rPr lang="en-US" sz="1900" dirty="0" smtClean="0">
                <a:hlinkClick r:id="rId8"/>
              </a:rPr>
              <a:t>program.html</a:t>
            </a:r>
            <a:endParaRPr lang="en-US" sz="1900" dirty="0" smtClean="0"/>
          </a:p>
          <a:p>
            <a:pPr lvl="1"/>
            <a:r>
              <a:rPr lang="en-US" sz="1900" dirty="0">
                <a:hlinkClick r:id="rId9"/>
              </a:rPr>
              <a:t>https://rwc.iacr.org/2017/</a:t>
            </a:r>
            <a:r>
              <a:rPr lang="en-US" sz="1900" dirty="0" smtClean="0">
                <a:hlinkClick r:id="rId9"/>
              </a:rPr>
              <a:t>program.html</a:t>
            </a:r>
            <a:r>
              <a:rPr lang="en-US" sz="1900" dirty="0" smtClean="0"/>
              <a:t> </a:t>
            </a:r>
          </a:p>
          <a:p>
            <a:pPr lvl="1"/>
            <a:endParaRPr lang="en-US" sz="1900" dirty="0"/>
          </a:p>
          <a:p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7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856"/>
            <a:ext cx="8229600" cy="5753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Use public/private key pairs to encrypt information to public key(s). Use ECIES to encrypt the information. For example, Figure 2 in</a:t>
            </a:r>
            <a:r>
              <a:rPr lang="en-US" sz="1600" dirty="0" smtClean="0"/>
              <a:t>: </a:t>
            </a:r>
            <a:r>
              <a:rPr lang="en-US" sz="1600" i="1" dirty="0" smtClean="0">
                <a:hlinkClick r:id="rId3"/>
              </a:rPr>
              <a:t>A Survey of the Elliptic Curve Integrated Encryption Scheme  </a:t>
            </a:r>
            <a:endParaRPr lang="en-US" sz="1600" dirty="0"/>
          </a:p>
          <a:p>
            <a:r>
              <a:rPr lang="en-US" sz="1600" dirty="0"/>
              <a:t>Elliptic curve routines are available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4"/>
              </a:rPr>
              <a:t> https://github.com/CryptoUSF/Wallet/tree/master/src/ecc</a:t>
            </a:r>
            <a:endParaRPr lang="en-US" sz="1600" dirty="0"/>
          </a:p>
          <a:p>
            <a:r>
              <a:rPr lang="en-US" sz="1600" dirty="0"/>
              <a:t>AEAD encryption algorithms are </a:t>
            </a:r>
            <a:r>
              <a:rPr lang="en-US" sz="1600" dirty="0" smtClean="0"/>
              <a:t>available on </a:t>
            </a:r>
            <a:r>
              <a:rPr lang="en-US" sz="1600" dirty="0" err="1" smtClean="0"/>
              <a:t>Github</a:t>
            </a:r>
            <a:r>
              <a:rPr lang="en-US" sz="1600" dirty="0" smtClean="0"/>
              <a:t>:</a:t>
            </a:r>
            <a:endParaRPr lang="en-US" sz="1600" dirty="0"/>
          </a:p>
          <a:p>
            <a:pPr lvl="1"/>
            <a:r>
              <a:rPr lang="en-US" sz="1400" dirty="0"/>
              <a:t>    </a:t>
            </a:r>
            <a:r>
              <a:rPr lang="en-US" sz="1400" dirty="0" smtClean="0"/>
              <a:t>AES</a:t>
            </a:r>
            <a:r>
              <a:rPr lang="en-US" sz="1400" dirty="0"/>
              <a:t>-</a:t>
            </a:r>
            <a:r>
              <a:rPr lang="en-US" sz="1400" dirty="0" smtClean="0"/>
              <a:t>SIV                         </a:t>
            </a:r>
            <a:r>
              <a:rPr lang="en-US" sz="1200" dirty="0" smtClean="0">
                <a:hlinkClick r:id="rId5"/>
              </a:rPr>
              <a:t>https</a:t>
            </a:r>
            <a:r>
              <a:rPr lang="en-US" sz="1200" dirty="0" smtClean="0">
                <a:hlinkClick r:id="rId5"/>
              </a:rPr>
              <a:t>://github.com/CryptoUSF/Wallet/tree/master/src/cipher</a:t>
            </a:r>
            <a:r>
              <a:rPr lang="en-US" sz="1200" dirty="0" smtClean="0"/>
              <a:t> </a:t>
            </a:r>
            <a:endParaRPr lang="en-US" sz="1200" dirty="0"/>
          </a:p>
          <a:p>
            <a:pPr lvl="1"/>
            <a:r>
              <a:rPr lang="en-US" sz="1400" dirty="0"/>
              <a:t>    </a:t>
            </a:r>
            <a:r>
              <a:rPr lang="en-US" sz="1400" dirty="0" smtClean="0"/>
              <a:t>ChaCha_Poly_AEAD</a:t>
            </a: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200" dirty="0" smtClean="0">
                <a:hlinkClick r:id="rId6"/>
              </a:rPr>
              <a:t>https</a:t>
            </a:r>
            <a:r>
              <a:rPr lang="en-US" sz="1200" dirty="0" smtClean="0">
                <a:hlinkClick r:id="rId6"/>
              </a:rPr>
              <a:t>://github.com/CryptoUSF/Wallet/blob/master/src/cipher/chacha_poly.py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600" dirty="0"/>
              <a:t>Document your choices for each algorithm block (e.g. KDF)</a:t>
            </a:r>
            <a:r>
              <a:rPr lang="en-US" sz="1600" dirty="0" smtClean="0"/>
              <a:t>. The </a:t>
            </a:r>
            <a:r>
              <a:rPr lang="en-US" sz="1600" dirty="0"/>
              <a:t>ECIES routines should be structured as a reusable library. The user interaction may be through a command-line </a:t>
            </a:r>
            <a:r>
              <a:rPr lang="en-US" sz="1600" dirty="0" smtClean="0"/>
              <a:t>interface. The </a:t>
            </a:r>
            <a:r>
              <a:rPr lang="en-US" sz="1600" dirty="0"/>
              <a:t>software should be in a </a:t>
            </a:r>
            <a:r>
              <a:rPr lang="en-US" sz="1600" dirty="0" err="1"/>
              <a:t>github</a:t>
            </a:r>
            <a:r>
              <a:rPr lang="en-US" sz="1600" dirty="0"/>
              <a:t> repository with a </a:t>
            </a:r>
            <a:r>
              <a:rPr lang="en-US" sz="1600" dirty="0" err="1"/>
              <a:t>readme.md</a:t>
            </a:r>
            <a:r>
              <a:rPr lang="en-US" sz="1600" dirty="0"/>
              <a:t> file providing a brief description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Bonus points awarded for</a:t>
            </a:r>
            <a:r>
              <a:rPr lang="en-US" sz="1600" b="1" dirty="0" smtClean="0"/>
              <a:t>:</a:t>
            </a:r>
          </a:p>
          <a:p>
            <a:r>
              <a:rPr lang="en-US" sz="1600" dirty="0" smtClean="0"/>
              <a:t>documentation </a:t>
            </a:r>
            <a:r>
              <a:rPr lang="en-US" sz="1600" dirty="0"/>
              <a:t>of requirements or use </a:t>
            </a:r>
            <a:r>
              <a:rPr lang="en-US" sz="1600" dirty="0" smtClean="0"/>
              <a:t>case</a:t>
            </a:r>
          </a:p>
          <a:p>
            <a:r>
              <a:rPr lang="en-US" sz="1600" dirty="0" smtClean="0"/>
              <a:t>good documentation</a:t>
            </a:r>
          </a:p>
          <a:p>
            <a:r>
              <a:rPr lang="en-US" sz="1600" dirty="0" smtClean="0"/>
              <a:t>fully </a:t>
            </a:r>
            <a:r>
              <a:rPr lang="en-US" sz="1600" dirty="0"/>
              <a:t>'packaged' </a:t>
            </a:r>
            <a:r>
              <a:rPr lang="en-US" sz="1600" dirty="0" smtClean="0"/>
              <a:t>software</a:t>
            </a:r>
          </a:p>
          <a:p>
            <a:r>
              <a:rPr lang="en-US" sz="1600" dirty="0" smtClean="0"/>
              <a:t>well </a:t>
            </a:r>
            <a:r>
              <a:rPr lang="en-US" sz="1600" dirty="0"/>
              <a:t>written </a:t>
            </a:r>
            <a:r>
              <a:rPr lang="en-US" sz="1600" dirty="0" smtClean="0"/>
              <a:t>code</a:t>
            </a:r>
          </a:p>
          <a:p>
            <a:r>
              <a:rPr lang="en-US" sz="1600" dirty="0" smtClean="0"/>
              <a:t>designs </a:t>
            </a:r>
            <a:r>
              <a:rPr lang="en-US" sz="1600" dirty="0"/>
              <a:t>with good human usability </a:t>
            </a:r>
          </a:p>
        </p:txBody>
      </p:sp>
    </p:spTree>
    <p:extLst>
      <p:ext uri="{BB962C8B-B14F-4D97-AF65-F5344CB8AC3E}">
        <p14:creationId xmlns:p14="http://schemas.microsoft.com/office/powerpoint/2010/main" val="368597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Packet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Install and run ‘</a:t>
            </a:r>
            <a:r>
              <a:rPr lang="en-US" dirty="0" err="1" smtClean="0"/>
              <a:t>wireshark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May require ‘</a:t>
            </a:r>
            <a:r>
              <a:rPr lang="en-US" dirty="0" err="1" smtClean="0"/>
              <a:t>sudo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Set filter for ‘</a:t>
            </a:r>
            <a:r>
              <a:rPr lang="en-US" dirty="0" err="1" smtClean="0"/>
              <a:t>ssl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Open browser and connect to a HTTPS web page</a:t>
            </a:r>
          </a:p>
          <a:p>
            <a:r>
              <a:rPr lang="en-US" dirty="0" smtClean="0"/>
              <a:t>Examine packets captured for TLS packet exchange</a:t>
            </a:r>
          </a:p>
          <a:p>
            <a:pPr lvl="1"/>
            <a:r>
              <a:rPr lang="en-US" dirty="0" smtClean="0"/>
              <a:t>Identify cipher suites from client</a:t>
            </a:r>
          </a:p>
          <a:p>
            <a:pPr lvl="1"/>
            <a:r>
              <a:rPr lang="en-US" dirty="0" smtClean="0"/>
              <a:t>Identify server certificates</a:t>
            </a:r>
          </a:p>
          <a:p>
            <a:pPr lvl="1"/>
            <a:r>
              <a:rPr lang="en-US" dirty="0" smtClean="0"/>
              <a:t>Identify algorithms used by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2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31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1"/>
            <a:ext cx="8478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http://cseweb.ucsd.edu/~mihir/cse207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Conferences</a:t>
            </a:r>
            <a:r>
              <a:rPr lang="en-US" sz="2400" b="1" dirty="0"/>
              <a:t>:</a:t>
            </a:r>
          </a:p>
          <a:p>
            <a:r>
              <a:rPr lang="en-US" sz="2400" dirty="0">
                <a:hlinkClick r:id="rId5"/>
              </a:rPr>
              <a:t>Real World </a:t>
            </a:r>
            <a:r>
              <a:rPr lang="en-US" sz="2400" dirty="0" smtClean="0">
                <a:hlinkClick r:id="rId5"/>
              </a:rPr>
              <a:t>Cryptography</a:t>
            </a:r>
            <a:endParaRPr lang="en-US" sz="2400" dirty="0" smtClean="0"/>
          </a:p>
          <a:p>
            <a:r>
              <a:rPr lang="en-US" sz="2400" b="1" dirty="0" smtClean="0">
                <a:hlinkClick r:id="rId6"/>
              </a:rPr>
              <a:t>https://www.iacr.org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Mailing Lists and Standards:</a:t>
            </a:r>
          </a:p>
          <a:p>
            <a:r>
              <a:rPr lang="en-US" sz="2400" b="1" dirty="0">
                <a:hlinkClick r:id="rId7"/>
              </a:rPr>
              <a:t>http://</a:t>
            </a:r>
            <a:r>
              <a:rPr lang="en-US" sz="2400" b="1" dirty="0" smtClean="0">
                <a:hlinkClick r:id="rId7"/>
              </a:rPr>
              <a:t>csrc.nist.gov</a:t>
            </a:r>
            <a:r>
              <a:rPr lang="en-US" sz="2400" b="1" dirty="0" smtClean="0"/>
              <a:t> </a:t>
            </a:r>
            <a:r>
              <a:rPr lang="en-US" sz="2400" dirty="0" smtClean="0"/>
              <a:t>US Federal security specifications</a:t>
            </a:r>
            <a:endParaRPr lang="en-US" sz="2400" dirty="0">
              <a:hlinkClick r:id="rId7"/>
            </a:endParaRPr>
          </a:p>
          <a:p>
            <a:r>
              <a:rPr lang="en-US" sz="2400" b="1" dirty="0" smtClean="0">
                <a:hlinkClick r:id="rId7"/>
              </a:rPr>
              <a:t>https://trac.ietf.org/trac/sec/wiki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security standards</a:t>
            </a:r>
          </a:p>
          <a:p>
            <a:r>
              <a:rPr lang="en-US" sz="2400" b="1" dirty="0" smtClean="0">
                <a:hlinkClick r:id="rId7"/>
              </a:rPr>
              <a:t>https</a:t>
            </a:r>
            <a:r>
              <a:rPr lang="en-US" sz="2400" b="1" dirty="0">
                <a:hlinkClick r:id="rId7"/>
              </a:rPr>
              <a:t>://irtf.org/</a:t>
            </a:r>
            <a:r>
              <a:rPr lang="en-US" sz="2400" b="1" dirty="0" smtClean="0">
                <a:hlinkClick r:id="rId7"/>
              </a:rPr>
              <a:t>cfrg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cryptographic research</a:t>
            </a:r>
            <a:endParaRPr lang="en-US" sz="2400" dirty="0" smtClean="0">
              <a:hlinkClick r:id="rId7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91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use a Raspberry Pi to get experience using contemporary analysis ‘tools’</a:t>
            </a:r>
          </a:p>
          <a:p>
            <a:pPr marL="0" indent="0">
              <a:buNone/>
            </a:pPr>
            <a:r>
              <a:rPr lang="en-US" sz="2400" dirty="0" smtClean="0"/>
              <a:t>Raspberry Pi</a:t>
            </a:r>
          </a:p>
          <a:p>
            <a:pPr lvl="1"/>
            <a:r>
              <a:rPr lang="en-US" sz="2000" dirty="0" smtClean="0"/>
              <a:t>Excellent reference for what to acquire and how to </a:t>
            </a:r>
            <a:r>
              <a:rPr lang="en-US" sz="2000" dirty="0" err="1" smtClean="0"/>
              <a:t>setup:</a:t>
            </a:r>
            <a:r>
              <a:rPr lang="en-US" sz="2000" dirty="0" err="1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://rpi.cs.usfca.edu/2017-</a:t>
            </a:r>
            <a:r>
              <a:rPr lang="en-US" sz="2000" dirty="0" smtClean="0">
                <a:hlinkClick r:id="rId3"/>
              </a:rPr>
              <a:t>fall</a:t>
            </a:r>
            <a:endParaRPr lang="en-US" sz="2000" dirty="0" smtClean="0"/>
          </a:p>
          <a:p>
            <a:pPr lvl="1"/>
            <a:r>
              <a:rPr lang="en-US" sz="2000" dirty="0" smtClean="0"/>
              <a:t>The first Pi project will use cryptographic related tools that are available in the Kali </a:t>
            </a:r>
            <a:r>
              <a:rPr lang="en-US" sz="2000" dirty="0"/>
              <a:t>distribution: </a:t>
            </a:r>
            <a:r>
              <a:rPr lang="en-US" sz="2000" dirty="0">
                <a:hlinkClick r:id="rId4"/>
              </a:rPr>
              <a:t>https://www.kali.org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The tools do not necessarily require the Kali OS distribution and you may be able to simply install some of the tools on an existing Raspberry Pi OS installation.</a:t>
            </a:r>
            <a:endParaRPr lang="en-US" sz="2400" dirty="0" smtClean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5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34098</TotalTime>
  <Words>388</Words>
  <Application>Microsoft Macintosh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Cryptography </vt:lpstr>
      <vt:lpstr>Cryptography Monday November 6th, 2017</vt:lpstr>
      <vt:lpstr>ECIES</vt:lpstr>
      <vt:lpstr>TLS Packet Capture</vt:lpstr>
      <vt:lpstr>Backup Material</vt:lpstr>
      <vt:lpstr>Logistics for Class</vt:lpstr>
      <vt:lpstr>Additional References</vt:lpstr>
      <vt:lpstr>Raspberry 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273</cp:revision>
  <dcterms:created xsi:type="dcterms:W3CDTF">2017-07-28T18:02:06Z</dcterms:created>
  <dcterms:modified xsi:type="dcterms:W3CDTF">2017-11-05T22:12:10Z</dcterms:modified>
</cp:coreProperties>
</file>