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4" r:id="rId2"/>
    <p:sldId id="278" r:id="rId3"/>
    <p:sldId id="341" r:id="rId4"/>
    <p:sldId id="342" r:id="rId5"/>
    <p:sldId id="343" r:id="rId6"/>
    <p:sldId id="339" r:id="rId7"/>
    <p:sldId id="340" r:id="rId8"/>
    <p:sldId id="334" r:id="rId9"/>
    <p:sldId id="291" r:id="rId10"/>
    <p:sldId id="283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23" d="100"/>
          <a:sy n="123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rwc.iacr.org/2016/program.html" TargetMode="External"/><Relationship Id="rId12" Type="http://schemas.openxmlformats.org/officeDocument/2006/relationships/hyperlink" Target="https://rwc.iacr.org/2017/progra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s://www.ria.ee/public/RIA/Cryptographic_Algorithms_Lifecycle_Report_2016_2.0_A-101-3.pdf" TargetMode="External"/><Relationship Id="rId5" Type="http://schemas.openxmlformats.org/officeDocument/2006/relationships/hyperlink" Target="https://acmccs.github.io/papers/p1631-nemecA.pdf" TargetMode="External"/><Relationship Id="rId6" Type="http://schemas.openxmlformats.org/officeDocument/2006/relationships/hyperlink" Target="https://github.com/crocs-muni/roca" TargetMode="External"/><Relationship Id="rId7" Type="http://schemas.openxmlformats.org/officeDocument/2006/relationships/hyperlink" Target="http://perso.telecom-paristech.fr/~guilley/recherche/cryptoprocesseurs/ieee/00891000.pdf" TargetMode="External"/><Relationship Id="rId8" Type="http://schemas.openxmlformats.org/officeDocument/2006/relationships/hyperlink" Target="https://idea.popcount.org/2012-06-17-ssl-fingerprinting-for-p0f/" TargetMode="External"/><Relationship Id="rId9" Type="http://schemas.openxmlformats.org/officeDocument/2006/relationships/hyperlink" Target="https://www.owasp.org/images/4/4c/Practical_Invalid_Curve_Attacks_on_TLS-ECDH_-_Juraj_Somorovsky.pdf" TargetMode="External"/><Relationship Id="rId10" Type="http://schemas.openxmlformats.org/officeDocument/2006/relationships/hyperlink" Target="https://www.esat.kuleuven.be/cosic/publications/article-143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7/880.pdf" TargetMode="External"/><Relationship Id="rId4" Type="http://schemas.openxmlformats.org/officeDocument/2006/relationships/hyperlink" Target="https://www.ria.ee/public/RIA/Cryptographic_Algorithms_Lifecycle_Report_2016_2.0_A-101-3.pdf" TargetMode="External"/><Relationship Id="rId5" Type="http://schemas.openxmlformats.org/officeDocument/2006/relationships/hyperlink" Target="https://arstechnica.com/tech-policy/2014/12/estonia-wants-to-give-us-all-digital-id-cards-make-us-e-reside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news.err.ee/108556/the-flaw-in-the-estonian-id-c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stechnica.com/tech-policy/2014/12/estonia-wants-to-give-us-all-digital-id-cards-make-us-e-resident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phildev.net/ssl/ssl_talk_uuasc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cseuk/volumes/V2-I2-P7-13.pdf" TargetMode="External"/><Relationship Id="rId4" Type="http://schemas.openxmlformats.org/officeDocument/2006/relationships/hyperlink" Target="https://github.com/CryptoUSF/Wallet/tree/master/src/ecc" TargetMode="External"/><Relationship Id="rId5" Type="http://schemas.openxmlformats.org/officeDocument/2006/relationships/hyperlink" Target="https://github.com/CryptoUSF/Wallet/tree/master/src/cipher" TargetMode="External"/><Relationship Id="rId6" Type="http://schemas.openxmlformats.org/officeDocument/2006/relationships/hyperlink" Target="https://github.com/CryptoUSF/Wallet/blob/master/src/cipher/chacha_pol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 smtClean="0">
                <a:solidFill>
                  <a:srgbClr val="FFFFFF"/>
                </a:solidFill>
              </a:rPr>
              <a:t>6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</a:t>
            </a:r>
            <a:r>
              <a:rPr lang="en-US" dirty="0" smtClean="0">
                <a:solidFill>
                  <a:srgbClr val="FFFFFF"/>
                </a:solidFill>
              </a:rPr>
              <a:t>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Monday </a:t>
            </a:r>
            <a:r>
              <a:rPr lang="en-US" sz="2000" dirty="0" smtClean="0"/>
              <a:t>November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</a:t>
            </a:r>
            <a:r>
              <a:rPr lang="en-US" sz="2000" dirty="0" smtClean="0"/>
              <a:t>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Homework discussion ECIES:</a:t>
            </a:r>
            <a:endParaRPr lang="en-US" sz="1900" dirty="0" smtClean="0">
              <a:hlinkClick r:id="rId3"/>
            </a:endParaRPr>
          </a:p>
          <a:p>
            <a:pPr lvl="1"/>
            <a:r>
              <a:rPr lang="en-US" sz="1900" dirty="0" smtClean="0">
                <a:hlinkClick r:id="rId3"/>
              </a:rPr>
              <a:t>http</a:t>
            </a:r>
            <a:r>
              <a:rPr lang="en-US" sz="1900" dirty="0">
                <a:hlinkClick r:id="rId3"/>
              </a:rPr>
              <a:t>://web.cs.ucdavis.edu/~rogaway/papers/moral-</a:t>
            </a:r>
            <a:r>
              <a:rPr lang="en-US" sz="1900" dirty="0" smtClean="0">
                <a:hlinkClick r:id="rId3"/>
              </a:rPr>
              <a:t>fn.pdf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pPr lvl="1"/>
            <a:r>
              <a:rPr lang="en-US" sz="1900" dirty="0" smtClean="0"/>
              <a:t>Due Wednesday November 8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</a:t>
            </a:r>
          </a:p>
          <a:p>
            <a:r>
              <a:rPr lang="en-US" sz="2300" dirty="0" smtClean="0"/>
              <a:t>Estonia again, recent problems with implementations of RSA:</a:t>
            </a:r>
          </a:p>
          <a:p>
            <a:pPr lvl="1"/>
            <a:r>
              <a:rPr lang="en-US" sz="2000" dirty="0">
                <a:hlinkClick r:id="rId4"/>
              </a:rPr>
              <a:t>https://www.ria.ee/public/RIA/Cryptographic_Algorithms_Lifecycle_Report_2016_2.0_A-101-3.</a:t>
            </a:r>
            <a:r>
              <a:rPr lang="en-US" sz="2000" dirty="0" smtClean="0">
                <a:hlinkClick r:id="rId4"/>
              </a:rPr>
              <a:t>pdf</a:t>
            </a:r>
            <a:endParaRPr lang="en-US" sz="2000" dirty="0" smtClean="0"/>
          </a:p>
          <a:p>
            <a:pPr lvl="1"/>
            <a:r>
              <a:rPr lang="en-US" sz="2000" dirty="0">
                <a:hlinkClick r:id="rId5"/>
              </a:rPr>
              <a:t>https://acmccs.github.io/papers/p1631-</a:t>
            </a:r>
            <a:r>
              <a:rPr lang="en-US" sz="2000" dirty="0" smtClean="0">
                <a:hlinkClick r:id="rId5"/>
              </a:rPr>
              <a:t>nemecA.pdf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6"/>
              </a:rPr>
              <a:t>https://github.com/crocs-muni/</a:t>
            </a:r>
            <a:r>
              <a:rPr lang="en-US" sz="2000" dirty="0" smtClean="0">
                <a:hlinkClick r:id="rId6"/>
              </a:rPr>
              <a:t>roca</a:t>
            </a:r>
            <a:r>
              <a:rPr lang="en-US" sz="2000" dirty="0" smtClean="0"/>
              <a:t> </a:t>
            </a:r>
          </a:p>
          <a:p>
            <a:pPr lvl="1"/>
            <a:r>
              <a:rPr lang="en-US" sz="1900" dirty="0">
                <a:hlinkClick r:id="rId7"/>
              </a:rPr>
              <a:t>http://perso.telecom-paristech.fr/~guilley/recherche/cryptoprocesseurs/ieee/00891000.</a:t>
            </a:r>
            <a:r>
              <a:rPr lang="en-US" sz="1900" dirty="0" smtClean="0">
                <a:hlinkClick r:id="rId7"/>
              </a:rPr>
              <a:t>pdf</a:t>
            </a:r>
            <a:r>
              <a:rPr lang="en-US" sz="1900" dirty="0" smtClean="0"/>
              <a:t> </a:t>
            </a:r>
            <a:endParaRPr lang="en-US" sz="1900" dirty="0" smtClean="0"/>
          </a:p>
          <a:p>
            <a:r>
              <a:rPr lang="en-US" sz="2300" dirty="0" smtClean="0"/>
              <a:t>Wireshark</a:t>
            </a:r>
          </a:p>
          <a:p>
            <a:pPr marL="457200" lvl="1" indent="0">
              <a:buNone/>
            </a:pPr>
            <a:r>
              <a:rPr lang="en-US" sz="1900" dirty="0" smtClean="0"/>
              <a:t>Quiz:  Wireshark capture of TLS exchange</a:t>
            </a:r>
            <a:endParaRPr lang="en-US" sz="1900" dirty="0" smtClean="0"/>
          </a:p>
          <a:p>
            <a:r>
              <a:rPr lang="en-US" sz="2300" dirty="0" smtClean="0"/>
              <a:t>SSL and TLS</a:t>
            </a:r>
          </a:p>
          <a:p>
            <a:pPr lvl="1"/>
            <a:r>
              <a:rPr lang="en-US" sz="1900" dirty="0" smtClean="0"/>
              <a:t>Wireshark, filtering for </a:t>
            </a:r>
            <a:r>
              <a:rPr lang="en-US" sz="1900" dirty="0" err="1" smtClean="0"/>
              <a:t>ssl</a:t>
            </a:r>
            <a:endParaRPr lang="en-US" sz="1900" dirty="0" smtClean="0"/>
          </a:p>
          <a:p>
            <a:pPr lvl="2"/>
            <a:r>
              <a:rPr lang="en-US" sz="1500" dirty="0" smtClean="0">
                <a:hlinkClick r:id="rId8"/>
              </a:rPr>
              <a:t>https</a:t>
            </a:r>
            <a:r>
              <a:rPr lang="en-US" sz="1500" dirty="0">
                <a:hlinkClick r:id="rId8"/>
              </a:rPr>
              <a:t>://idea.popcount.org/2012-06-17-ssl-fingerprinting-for-p0f</a:t>
            </a:r>
            <a:r>
              <a:rPr lang="en-US" sz="1500" dirty="0" smtClean="0">
                <a:hlinkClick r:id="rId8"/>
              </a:rPr>
              <a:t>/</a:t>
            </a:r>
            <a:r>
              <a:rPr lang="en-US" sz="1500" dirty="0" smtClean="0"/>
              <a:t> </a:t>
            </a:r>
          </a:p>
          <a:p>
            <a:pPr lvl="1"/>
            <a:r>
              <a:rPr lang="en-US" sz="1900" dirty="0">
                <a:hlinkClick r:id="rId9"/>
              </a:rPr>
              <a:t>https://www.owasp.org/images/4/4c/Practical_Invalid_Curve_Attacks_on_TLS-ECDH_-</a:t>
            </a:r>
            <a:r>
              <a:rPr lang="en-US" sz="1900" dirty="0" smtClean="0">
                <a:hlinkClick r:id="rId9"/>
              </a:rPr>
              <a:t>_Juraj_Somorovsky.pdf</a:t>
            </a:r>
            <a:r>
              <a:rPr lang="en-US" sz="1900" dirty="0" smtClean="0"/>
              <a:t> </a:t>
            </a:r>
            <a:endParaRPr lang="en-US" sz="1900" dirty="0"/>
          </a:p>
          <a:p>
            <a:pPr lvl="1"/>
            <a:r>
              <a:rPr lang="en-US" sz="1900" dirty="0" smtClean="0">
                <a:hlinkClick r:id="rId10"/>
              </a:rPr>
              <a:t>https</a:t>
            </a:r>
            <a:r>
              <a:rPr lang="en-US" sz="1900" dirty="0">
                <a:hlinkClick r:id="rId10"/>
              </a:rPr>
              <a:t>://www.esat.kuleuven.be/cosic/publications/article-1432.</a:t>
            </a:r>
            <a:r>
              <a:rPr lang="en-US" sz="1900" dirty="0" smtClean="0">
                <a:hlinkClick r:id="rId10"/>
              </a:rPr>
              <a:t>pdf</a:t>
            </a:r>
            <a:r>
              <a:rPr lang="en-US" sz="1900" dirty="0" smtClean="0"/>
              <a:t> </a:t>
            </a:r>
          </a:p>
          <a:p>
            <a:r>
              <a:rPr lang="en-US" sz="2300" dirty="0" smtClean="0"/>
              <a:t>RWC</a:t>
            </a:r>
            <a:endParaRPr lang="en-US" sz="2300" dirty="0" smtClean="0"/>
          </a:p>
          <a:p>
            <a:pPr lvl="1"/>
            <a:r>
              <a:rPr lang="en-US" sz="1900" dirty="0">
                <a:hlinkClick r:id="rId11"/>
              </a:rPr>
              <a:t>https://rwc.iacr.org/2016/</a:t>
            </a:r>
            <a:r>
              <a:rPr lang="en-US" sz="1900" dirty="0" smtClean="0">
                <a:hlinkClick r:id="rId11"/>
              </a:rPr>
              <a:t>program.html</a:t>
            </a:r>
            <a:endParaRPr lang="en-US" sz="1900" dirty="0" smtClean="0"/>
          </a:p>
          <a:p>
            <a:pPr lvl="1"/>
            <a:r>
              <a:rPr lang="en-US" sz="1900" dirty="0">
                <a:hlinkClick r:id="rId12"/>
              </a:rPr>
              <a:t>https://rwc.iacr.org/2017/</a:t>
            </a:r>
            <a:r>
              <a:rPr lang="en-US" sz="1900" dirty="0" smtClean="0">
                <a:hlinkClick r:id="rId12"/>
              </a:rPr>
              <a:t>program.html</a:t>
            </a:r>
            <a:r>
              <a:rPr lang="en-US" sz="1900" dirty="0" smtClean="0"/>
              <a:t> </a:t>
            </a:r>
          </a:p>
          <a:p>
            <a:pPr lvl="1"/>
            <a:endParaRPr lang="en-US" sz="19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3207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68570" y="274638"/>
            <a:ext cx="1918230" cy="6737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3207" y="1253851"/>
            <a:ext cx="2690443" cy="4849409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3"/>
              </a:rPr>
              <a:t>description in IACR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>
                <a:hlinkClick r:id="rId4"/>
              </a:rPr>
              <a:t>https://www.ria.ee/public/RIA/Cryptographic_Algorithms_Lifecycle_Report_2016_2.0_A-101-3.</a:t>
            </a:r>
            <a:r>
              <a:rPr lang="en-US" sz="1800" dirty="0" smtClean="0">
                <a:hlinkClick r:id="rId4"/>
              </a:rPr>
              <a:t>pdf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196" y="5733928"/>
            <a:ext cx="2718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Aris Technica 12/8/2014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3207" y="5918594"/>
            <a:ext cx="2718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Aris Technica 12/8/2014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0"/>
            <a:ext cx="861263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4000" y="1232972"/>
            <a:ext cx="613853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Reported flaws: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</a:t>
            </a:r>
            <a:r>
              <a:rPr lang="en-US" dirty="0">
                <a:hlinkClick r:id="rId4"/>
              </a:rPr>
              <a:t>://news.err.ee/108556/the-flaw-in-the-estonian-id-</a:t>
            </a:r>
            <a:r>
              <a:rPr lang="en-US" dirty="0" smtClean="0">
                <a:hlinkClick r:id="rId4"/>
              </a:rPr>
              <a:t>card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741"/>
            <a:ext cx="9144000" cy="5025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34737" y="1417638"/>
            <a:ext cx="67069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hlinkClick r:id="rId3"/>
              </a:rPr>
              <a:t>https://www.phildev.net/ssl/ssl_talk_uuasc.pdf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4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856"/>
            <a:ext cx="8229600" cy="575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public/private key pairs to encrypt information to public key(s). Use ECIES to encrypt the information. For example, Figure 2 in</a:t>
            </a:r>
            <a:r>
              <a:rPr lang="en-US" sz="1600" dirty="0" smtClean="0"/>
              <a:t>: </a:t>
            </a:r>
            <a:r>
              <a:rPr lang="en-US" sz="1600" i="1" dirty="0" smtClean="0">
                <a:hlinkClick r:id="rId3"/>
              </a:rPr>
              <a:t>A Survey of the Elliptic Curve Integrated Encryption Scheme  </a:t>
            </a:r>
            <a:endParaRPr lang="en-US" sz="1600" dirty="0"/>
          </a:p>
          <a:p>
            <a:r>
              <a:rPr lang="en-US" sz="1600" dirty="0"/>
              <a:t>Elliptic curve routines are available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 https://github.com/CryptoUSF/Wallet/tree/master/src/ecc</a:t>
            </a:r>
            <a:endParaRPr lang="en-US" sz="1600" dirty="0"/>
          </a:p>
          <a:p>
            <a:r>
              <a:rPr lang="en-US" sz="1600" dirty="0"/>
              <a:t>AEAD encryption algorithms are </a:t>
            </a:r>
            <a:r>
              <a:rPr lang="en-US" sz="1600" dirty="0" smtClean="0"/>
              <a:t>available on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AES</a:t>
            </a:r>
            <a:r>
              <a:rPr lang="en-US" sz="1400" dirty="0"/>
              <a:t>-</a:t>
            </a:r>
            <a:r>
              <a:rPr lang="en-US" sz="1400" dirty="0" smtClean="0"/>
              <a:t>SIV                         </a:t>
            </a:r>
            <a:r>
              <a:rPr lang="en-US" sz="1200" dirty="0" smtClean="0">
                <a:hlinkClick r:id="rId5"/>
              </a:rPr>
              <a:t>https</a:t>
            </a:r>
            <a:r>
              <a:rPr lang="en-US" sz="1200" dirty="0" smtClean="0">
                <a:hlinkClick r:id="rId5"/>
              </a:rPr>
              <a:t>://github.com/CryptoUSF/Wallet/tree/master/src/cipher</a:t>
            </a:r>
            <a:r>
              <a:rPr lang="en-US" sz="1200" dirty="0" smtClean="0"/>
              <a:t> </a:t>
            </a:r>
            <a:endParaRPr lang="en-US" sz="12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ChaCha_Poly_AEAD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200" dirty="0" smtClean="0">
                <a:hlinkClick r:id="rId6"/>
              </a:rPr>
              <a:t>https</a:t>
            </a:r>
            <a:r>
              <a:rPr lang="en-US" sz="1200" dirty="0" smtClean="0">
                <a:hlinkClick r:id="rId6"/>
              </a:rPr>
              <a:t>://github.com/CryptoUSF/Wallet/blob/master/src/cipher/chacha_poly.py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600" dirty="0"/>
              <a:t>Document your choices for each algorithm block (e.g. KDF)</a:t>
            </a:r>
            <a:r>
              <a:rPr lang="en-US" sz="1600" dirty="0" smtClean="0"/>
              <a:t>. The </a:t>
            </a:r>
            <a:r>
              <a:rPr lang="en-US" sz="1600" dirty="0"/>
              <a:t>ECIES routines should be structured as a reusable library. The user interaction may be through a command-line </a:t>
            </a:r>
            <a:r>
              <a:rPr lang="en-US" sz="1600" dirty="0" smtClean="0"/>
              <a:t>interface. The </a:t>
            </a:r>
            <a:r>
              <a:rPr lang="en-US" sz="1600" dirty="0"/>
              <a:t>software should be in a </a:t>
            </a:r>
            <a:r>
              <a:rPr lang="en-US" sz="1600" dirty="0" err="1"/>
              <a:t>github</a:t>
            </a:r>
            <a:r>
              <a:rPr lang="en-US" sz="1600" dirty="0"/>
              <a:t> repository with a </a:t>
            </a:r>
            <a:r>
              <a:rPr lang="en-US" sz="1600" dirty="0" err="1"/>
              <a:t>readme.md</a:t>
            </a:r>
            <a:r>
              <a:rPr lang="en-US" sz="1600" dirty="0"/>
              <a:t> file providing a brief description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Bonus points awarded for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of requirements or use </a:t>
            </a:r>
            <a:r>
              <a:rPr lang="en-US" sz="1600" dirty="0" smtClean="0"/>
              <a:t>case</a:t>
            </a:r>
          </a:p>
          <a:p>
            <a:r>
              <a:rPr lang="en-US" sz="1600" dirty="0" smtClean="0"/>
              <a:t>good documentation</a:t>
            </a:r>
          </a:p>
          <a:p>
            <a:r>
              <a:rPr lang="en-US" sz="1600" dirty="0" smtClean="0"/>
              <a:t>fully </a:t>
            </a:r>
            <a:r>
              <a:rPr lang="en-US" sz="1600" dirty="0"/>
              <a:t>'packaged' 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well </a:t>
            </a:r>
            <a:r>
              <a:rPr lang="en-US" sz="1600" dirty="0"/>
              <a:t>written </a:t>
            </a:r>
            <a:r>
              <a:rPr lang="en-US" sz="1600" dirty="0" smtClean="0"/>
              <a:t>code</a:t>
            </a:r>
          </a:p>
          <a:p>
            <a:r>
              <a:rPr lang="en-US" sz="1600" dirty="0" smtClean="0"/>
              <a:t>designs </a:t>
            </a:r>
            <a:r>
              <a:rPr lang="en-US" sz="1600" dirty="0"/>
              <a:t>with good human usability </a:t>
            </a:r>
          </a:p>
        </p:txBody>
      </p:sp>
    </p:spTree>
    <p:extLst>
      <p:ext uri="{BB962C8B-B14F-4D97-AF65-F5344CB8AC3E}">
        <p14:creationId xmlns:p14="http://schemas.microsoft.com/office/powerpoint/2010/main" val="368597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Packet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and run ‘</a:t>
            </a:r>
            <a:r>
              <a:rPr lang="en-US" dirty="0" err="1" smtClean="0"/>
              <a:t>wireshark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May require ‘</a:t>
            </a:r>
            <a:r>
              <a:rPr lang="en-US" dirty="0" err="1" smtClean="0"/>
              <a:t>sudo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Set filter for ‘</a:t>
            </a:r>
            <a:r>
              <a:rPr lang="en-US" dirty="0" err="1" smtClean="0"/>
              <a:t>ssl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Open browser and connect to a HTTPS web page</a:t>
            </a:r>
          </a:p>
          <a:p>
            <a:r>
              <a:rPr lang="en-US" dirty="0" smtClean="0"/>
              <a:t>Examine packets captured for TLS packet exchange</a:t>
            </a:r>
          </a:p>
          <a:p>
            <a:pPr lvl="1"/>
            <a:r>
              <a:rPr lang="en-US" dirty="0" smtClean="0"/>
              <a:t>Identify cipher suites from client</a:t>
            </a:r>
          </a:p>
          <a:p>
            <a:pPr lvl="1"/>
            <a:r>
              <a:rPr lang="en-US" dirty="0" smtClean="0"/>
              <a:t>Identify server certificates</a:t>
            </a:r>
          </a:p>
          <a:p>
            <a:pPr lvl="1"/>
            <a:r>
              <a:rPr lang="en-US" dirty="0" smtClean="0"/>
              <a:t>Identify algorithms used by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37454</TotalTime>
  <Words>578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Cryptography </vt:lpstr>
      <vt:lpstr>Cryptography Monday November 6th, 2017</vt:lpstr>
      <vt:lpstr>2014</vt:lpstr>
      <vt:lpstr>2017</vt:lpstr>
      <vt:lpstr>TLS</vt:lpstr>
      <vt:lpstr>ECIES</vt:lpstr>
      <vt:lpstr>TLS Packet Capture</vt:lpstr>
      <vt:lpstr>Backup Material</vt:lpstr>
      <vt:lpstr>Logistics for Class</vt:lpstr>
      <vt:lpstr>Additional References</vt:lpstr>
      <vt:lpstr>Raspberry 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280</cp:revision>
  <dcterms:created xsi:type="dcterms:W3CDTF">2017-07-28T18:02:06Z</dcterms:created>
  <dcterms:modified xsi:type="dcterms:W3CDTF">2017-11-08T06:07:54Z</dcterms:modified>
</cp:coreProperties>
</file>