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4" r:id="rId2"/>
    <p:sldId id="278" r:id="rId3"/>
    <p:sldId id="339" r:id="rId4"/>
    <p:sldId id="344" r:id="rId5"/>
    <p:sldId id="345" r:id="rId6"/>
    <p:sldId id="346" r:id="rId7"/>
    <p:sldId id="347" r:id="rId8"/>
    <p:sldId id="378" r:id="rId9"/>
    <p:sldId id="365" r:id="rId10"/>
    <p:sldId id="370" r:id="rId11"/>
    <p:sldId id="371" r:id="rId12"/>
    <p:sldId id="372" r:id="rId13"/>
    <p:sldId id="373" r:id="rId14"/>
    <p:sldId id="374" r:id="rId15"/>
    <p:sldId id="334" r:id="rId16"/>
    <p:sldId id="291" r:id="rId17"/>
    <p:sldId id="283" r:id="rId18"/>
    <p:sldId id="276" r:id="rId19"/>
    <p:sldId id="34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2" autoAdjust="0"/>
    <p:restoredTop sz="99855" autoAdjust="0"/>
  </p:normalViewPr>
  <p:slideViewPr>
    <p:cSldViewPr snapToGrid="0" snapToObjects="1">
      <p:cViewPr varScale="1">
        <p:scale>
          <a:sx n="137" d="100"/>
          <a:sy n="137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CDFEE-A5EA-DB48-A00E-316513CC50B1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6880-9129-0F48-B254-CFE617C8A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5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7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B6002-C328-F344-B2E8-2CAD11C9B966}" type="datetimeFigureOut">
              <a:rPr lang="en-US" smtClean="0"/>
              <a:t>11/8/17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F691-CAA7-E74A-A4B6-7E40D007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html/draft-irtf-cfrg-spake2-03" TargetMode="External"/><Relationship Id="rId3" Type="http://schemas.openxmlformats.org/officeDocument/2006/relationships/hyperlink" Target="http://www.di.ens.fr/~mabdalla/papers/AbPo05a-letter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mvco.com/specifications.aspx?id=28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mvco.com/specifications.aspx?id=28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sfca.instructure.com/courses/1571168" TargetMode="External"/><Relationship Id="rId4" Type="http://schemas.openxmlformats.org/officeDocument/2006/relationships/hyperlink" Target="https://github.com/CryptoUSF" TargetMode="External"/><Relationship Id="rId5" Type="http://schemas.openxmlformats.org/officeDocument/2006/relationships/hyperlink" Target="https://github.com/CryptoUSF/CS486/tree/master/class%20presentations" TargetMode="External"/><Relationship Id="rId6" Type="http://schemas.openxmlformats.org/officeDocument/2006/relationships/hyperlink" Target="https://github.com/CryptoUSF/CS486/tree/master/books" TargetMode="External"/><Relationship Id="rId7" Type="http://schemas.openxmlformats.org/officeDocument/2006/relationships/hyperlink" Target="https://piazza.com/class/j6wrim0d1unj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stanford.edu/~dabo/courses/OnlineCrypto/" TargetMode="External"/><Relationship Id="rId4" Type="http://schemas.openxmlformats.org/officeDocument/2006/relationships/hyperlink" Target="http://cseweb.ucsd.edu/~mihir/cse207/" TargetMode="External"/><Relationship Id="rId5" Type="http://schemas.openxmlformats.org/officeDocument/2006/relationships/hyperlink" Target="https://rwc.iacr.org/2017/program.html" TargetMode="External"/><Relationship Id="rId6" Type="http://schemas.openxmlformats.org/officeDocument/2006/relationships/hyperlink" Target="https://www.iacr.org" TargetMode="External"/><Relationship Id="rId7" Type="http://schemas.openxmlformats.org/officeDocument/2006/relationships/hyperlink" Target="https://trac.ietf.org/trac/sec/wik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pi.cs.usfca.edu/2017-fall" TargetMode="External"/><Relationship Id="rId4" Type="http://schemas.openxmlformats.org/officeDocument/2006/relationships/hyperlink" Target="https://www.kali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rogaway/papers/moral-fn.pdf" TargetMode="External"/><Relationship Id="rId4" Type="http://schemas.openxmlformats.org/officeDocument/2006/relationships/hyperlink" Target="https://www.researchgate.net/publication/255970113_A_Survey_of_the_Elliptic_Curve_Integrated_Encryption_Scheme" TargetMode="External"/><Relationship Id="rId5" Type="http://schemas.openxmlformats.org/officeDocument/2006/relationships/hyperlink" Target="https://en.wikipedia.org/wiki/Integrated_Encryption_Scheme" TargetMode="External"/><Relationship Id="rId6" Type="http://schemas.openxmlformats.org/officeDocument/2006/relationships/hyperlink" Target="https://t17lab.com/media/Ebooks/GTFO.pdf" TargetMode="External"/><Relationship Id="rId7" Type="http://schemas.openxmlformats.org/officeDocument/2006/relationships/hyperlink" Target="http://www.cse.scu.edu/~tschwarz/COEN350_09/PPtPre/EmailSecurity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jcseuk/volumes/V2-I2-P7-13.pdf" TargetMode="External"/><Relationship Id="rId4" Type="http://schemas.openxmlformats.org/officeDocument/2006/relationships/hyperlink" Target="https://github.com/CryptoUSF/Wallet/tree/master/src/ecc" TargetMode="External"/><Relationship Id="rId5" Type="http://schemas.openxmlformats.org/officeDocument/2006/relationships/hyperlink" Target="https://github.com/CryptoUSF/Wallet/tree/master/src/cipher" TargetMode="External"/><Relationship Id="rId6" Type="http://schemas.openxmlformats.org/officeDocument/2006/relationships/hyperlink" Target="https://github.com/CryptoUSF/Wallet/blob/master/src/cipher/chacha_poly.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researchgate.net/publication/255970113_A_Survey_of_the_Elliptic_Curve_Integrated_Encryption_Sche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researchgate.net/publication/255970113_A_Survey_of_the_Elliptic_Curve_Integrated_Encryption_Schem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e.scu.edu/~tschwarz/COEN350_09/PPtPre/EmailSecurity.pp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64" y="-282209"/>
            <a:ext cx="9429750" cy="724283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Cryptography</a:t>
            </a:r>
            <a:br>
              <a:rPr lang="en-US" dirty="0" smtClean="0">
                <a:solidFill>
                  <a:srgbClr val="FFFFFF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5018881"/>
            <a:ext cx="7772400" cy="1500187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CS-486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November </a:t>
            </a:r>
            <a:r>
              <a:rPr lang="en-US" dirty="0">
                <a:solidFill>
                  <a:srgbClr val="FFFFFF"/>
                </a:solidFill>
              </a:rPr>
              <a:t>8</a:t>
            </a:r>
            <a:r>
              <a:rPr lang="en-US" baseline="30000" dirty="0" smtClean="0">
                <a:solidFill>
                  <a:srgbClr val="FFFFFF"/>
                </a:solidFill>
              </a:rPr>
              <a:t>th</a:t>
            </a:r>
            <a:r>
              <a:rPr lang="en-US" dirty="0" smtClean="0">
                <a:solidFill>
                  <a:srgbClr val="FFFFFF"/>
                </a:solidFill>
              </a:rPr>
              <a:t>, 2017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r00</a:t>
            </a:r>
            <a:r>
              <a:rPr lang="en-US" dirty="0" smtClean="0">
                <a:solidFill>
                  <a:srgbClr val="FFFFFF"/>
                </a:solidFill>
              </a:rPr>
              <a:t>                                                         Paul A. Lambert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7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0812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Cryptographic Notation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273175"/>
          <a:ext cx="6705600" cy="4670427"/>
        </p:xfrm>
        <a:graphic>
          <a:graphicData uri="http://schemas.openxmlformats.org/drawingml/2006/table">
            <a:tbl>
              <a:tblPr/>
              <a:tblGrid>
                <a:gridCol w="957263"/>
                <a:gridCol w="5748337"/>
              </a:tblGrid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private key used to generate the public key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G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generator element of the group used for public key operations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+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associative group operation (point addition for ECC)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*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scalar multiplication is the repeated addition of a group element with itself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 long-term public key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where P=s*G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H() 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hash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function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len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(S)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denotes the length of a string in bytes, represented as an eight-byte big-endian number.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symmetric secret key developed from DH key agreement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||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denotes concatenation of strings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{ }sk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curly braces indicate AEAD encryption by the key appended to the second brace (e.g. ‘sk’). The protocol shall fail and terminate when the integrity check on decryption fails.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/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Subscripts indicate the entity that controls the key pair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(Alice ‘A’ ,  Bob ‘B’)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9" name="Rectangle 81"/>
          <p:cNvSpPr>
            <a:spLocks noChangeArrowheads="1"/>
          </p:cNvSpPr>
          <p:nvPr/>
        </p:nvSpPr>
        <p:spPr bwMode="auto">
          <a:xfrm>
            <a:off x="7358063" y="2989263"/>
            <a:ext cx="493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/>
              <a:t>Bob</a:t>
            </a:r>
            <a:endParaRPr lang="en-US" sz="1400" b="1" baseline="-25000"/>
          </a:p>
        </p:txBody>
      </p:sp>
      <p:sp>
        <p:nvSpPr>
          <p:cNvPr id="26650" name="Rectangle 96"/>
          <p:cNvSpPr>
            <a:spLocks noChangeArrowheads="1"/>
          </p:cNvSpPr>
          <p:nvPr/>
        </p:nvSpPr>
        <p:spPr bwMode="auto">
          <a:xfrm>
            <a:off x="7924800" y="3432175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sp>
        <p:nvSpPr>
          <p:cNvPr id="26651" name="Rectangle 138"/>
          <p:cNvSpPr>
            <a:spLocks noChangeArrowheads="1"/>
          </p:cNvSpPr>
          <p:nvPr/>
        </p:nvSpPr>
        <p:spPr bwMode="auto">
          <a:xfrm>
            <a:off x="7883525" y="2085975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A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80275" y="1993900"/>
            <a:ext cx="625475" cy="73183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dirty="0"/>
          </a:p>
        </p:txBody>
      </p:sp>
      <p:grpSp>
        <p:nvGrpSpPr>
          <p:cNvPr id="26653" name="Group 1"/>
          <p:cNvGrpSpPr>
            <a:grpSpLocks/>
          </p:cNvGrpSpPr>
          <p:nvPr/>
        </p:nvGrpSpPr>
        <p:grpSpPr bwMode="auto">
          <a:xfrm>
            <a:off x="7483475" y="2219325"/>
            <a:ext cx="293688" cy="344488"/>
            <a:chOff x="2252663" y="1673225"/>
            <a:chExt cx="409575" cy="479425"/>
          </a:xfrm>
        </p:grpSpPr>
        <p:grpSp>
          <p:nvGrpSpPr>
            <p:cNvPr id="13" name="Group 36"/>
            <p:cNvGrpSpPr/>
            <p:nvPr/>
          </p:nvGrpSpPr>
          <p:grpSpPr bwMode="auto">
            <a:xfrm rot="124113">
              <a:off x="2252663" y="1673225"/>
              <a:ext cx="377825" cy="176213"/>
              <a:chOff x="2907030" y="1329690"/>
              <a:chExt cx="3074670" cy="1440180"/>
            </a:xfrm>
            <a:solidFill>
              <a:srgbClr val="FF0000"/>
            </a:solidFill>
          </p:grpSpPr>
          <p:sp>
            <p:nvSpPr>
              <p:cNvPr id="29" name="Oval 28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0" name="Trapezoid 29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1" name="Trapezoid 30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2" name="Trapezoid 31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3" name="Trapezoid 32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6" name="Trapezoid 35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7" name="Trapezoid 36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8" name="Trapezoid 37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9" name="Trapezoid 38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40" name="Trapezoid 39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14" name="Oval 13"/>
            <p:cNvSpPr/>
            <p:nvPr/>
          </p:nvSpPr>
          <p:spPr bwMode="auto">
            <a:xfrm rot="124113">
              <a:off x="2283658" y="1719622"/>
              <a:ext cx="44278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  <p:grpSp>
          <p:nvGrpSpPr>
            <p:cNvPr id="15" name="Group 36"/>
            <p:cNvGrpSpPr/>
            <p:nvPr/>
          </p:nvGrpSpPr>
          <p:grpSpPr bwMode="auto">
            <a:xfrm rot="124113">
              <a:off x="2265363" y="1966913"/>
              <a:ext cx="396875" cy="185737"/>
              <a:chOff x="2907030" y="1329690"/>
              <a:chExt cx="3074670" cy="1440180"/>
            </a:xfrm>
            <a:solidFill>
              <a:srgbClr val="00B050"/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18" name="Trapezoid 17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19" name="Trapezoid 18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0" name="Trapezoid 19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1" name="Trapezoid 20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2" name="Trapezoid 21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5" name="Trapezoid 24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6" name="Trapezoid 25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7" name="Trapezoid 26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8" name="Trapezoid 27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 rot="124113">
              <a:off x="2299156" y="2017880"/>
              <a:ext cx="46492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7378700" y="2193925"/>
            <a:ext cx="439738" cy="169863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655" name="Rectangle 171"/>
          <p:cNvSpPr>
            <a:spLocks noChangeArrowheads="1"/>
          </p:cNvSpPr>
          <p:nvPr/>
        </p:nvSpPr>
        <p:spPr bwMode="auto">
          <a:xfrm>
            <a:off x="7291388" y="1676400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/>
              <a:t>Alice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12025" y="3305175"/>
            <a:ext cx="625475" cy="73025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dirty="0"/>
          </a:p>
        </p:txBody>
      </p:sp>
      <p:grpSp>
        <p:nvGrpSpPr>
          <p:cNvPr id="26657" name="Group 83"/>
          <p:cNvGrpSpPr>
            <a:grpSpLocks/>
          </p:cNvGrpSpPr>
          <p:nvPr/>
        </p:nvGrpSpPr>
        <p:grpSpPr bwMode="auto">
          <a:xfrm>
            <a:off x="7515225" y="3530600"/>
            <a:ext cx="293688" cy="344488"/>
            <a:chOff x="2252663" y="1673225"/>
            <a:chExt cx="409575" cy="479425"/>
          </a:xfrm>
        </p:grpSpPr>
        <p:grpSp>
          <p:nvGrpSpPr>
            <p:cNvPr id="45" name="Group 36"/>
            <p:cNvGrpSpPr/>
            <p:nvPr/>
          </p:nvGrpSpPr>
          <p:grpSpPr bwMode="auto">
            <a:xfrm rot="124113">
              <a:off x="2252663" y="1673225"/>
              <a:ext cx="377825" cy="176213"/>
              <a:chOff x="2907030" y="1329690"/>
              <a:chExt cx="3074670" cy="1440180"/>
            </a:xfrm>
            <a:solidFill>
              <a:srgbClr val="FF0000"/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2" name="Trapezoid 61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3" name="Trapezoid 62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4" name="Trapezoid 63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5" name="Trapezoid 64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6" name="Trapezoid 65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7" name="Trapezoid 66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8" name="Trapezoid 67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9" name="Trapezoid 68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70" name="Trapezoid 69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71" name="Trapezoid 70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72" name="Trapezoid 71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46" name="Oval 45"/>
            <p:cNvSpPr/>
            <p:nvPr/>
          </p:nvSpPr>
          <p:spPr bwMode="auto">
            <a:xfrm rot="124113">
              <a:off x="2283658" y="1719622"/>
              <a:ext cx="44278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  <p:grpSp>
          <p:nvGrpSpPr>
            <p:cNvPr id="47" name="Group 36"/>
            <p:cNvGrpSpPr/>
            <p:nvPr/>
          </p:nvGrpSpPr>
          <p:grpSpPr bwMode="auto">
            <a:xfrm rot="124113">
              <a:off x="2265363" y="1966913"/>
              <a:ext cx="396875" cy="185737"/>
              <a:chOff x="2907030" y="1329690"/>
              <a:chExt cx="3074670" cy="1440180"/>
            </a:xfrm>
            <a:solidFill>
              <a:srgbClr val="00B050"/>
            </a:solidFill>
          </p:grpSpPr>
          <p:sp>
            <p:nvSpPr>
              <p:cNvPr id="49" name="Oval 48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0" name="Trapezoid 49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1" name="Trapezoid 50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2" name="Trapezoid 51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3" name="Trapezoid 52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4" name="Trapezoid 53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5" name="Trapezoid 54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6" name="Trapezoid 55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7" name="Trapezoid 56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8" name="Trapezoid 57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9" name="Trapezoid 58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0" name="Trapezoid 59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48" name="Oval 47"/>
            <p:cNvSpPr/>
            <p:nvPr/>
          </p:nvSpPr>
          <p:spPr bwMode="auto">
            <a:xfrm rot="124113">
              <a:off x="2299156" y="2017880"/>
              <a:ext cx="46492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412038" y="3505200"/>
            <a:ext cx="439737" cy="169863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9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 bwMode="auto">
          <a:xfrm>
            <a:off x="228600" y="1295400"/>
            <a:ext cx="8686800" cy="76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MS Gothic" charset="-128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0813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SPAKE2       </a:t>
            </a:r>
          </a:p>
        </p:txBody>
      </p:sp>
      <p:sp>
        <p:nvSpPr>
          <p:cNvPr id="27651" name="Rectangle 96"/>
          <p:cNvSpPr>
            <a:spLocks noChangeArrowheads="1"/>
          </p:cNvSpPr>
          <p:nvPr/>
        </p:nvSpPr>
        <p:spPr bwMode="auto">
          <a:xfrm>
            <a:off x="6172200" y="13716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id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“Bob”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id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“Alice”</a:t>
            </a:r>
            <a:endParaRPr lang="en-US" altLang="ja-JP" sz="1200" baseline="-250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cs typeface="Arial" charset="0"/>
            </a:endParaRPr>
          </a:p>
        </p:txBody>
      </p:sp>
      <p:cxnSp>
        <p:nvCxnSpPr>
          <p:cNvPr id="12" name="Straight Connector 11"/>
          <p:cNvCxnSpPr>
            <a:stCxn id="26" idx="2"/>
          </p:cNvCxnSpPr>
          <p:nvPr/>
        </p:nvCxnSpPr>
        <p:spPr>
          <a:xfrm>
            <a:off x="2854325" y="1830388"/>
            <a:ext cx="20638" cy="19796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2"/>
          </p:cNvCxnSpPr>
          <p:nvPr/>
        </p:nvCxnSpPr>
        <p:spPr>
          <a:xfrm>
            <a:off x="5618163" y="1812925"/>
            <a:ext cx="11112" cy="199707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143000" y="2281238"/>
            <a:ext cx="1973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w = H( pw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x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X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x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*G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R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w*M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+ X</a:t>
            </a:r>
            <a:r>
              <a:rPr lang="en-US" sz="1200" baseline="-25000">
                <a:cs typeface="Arial" charset="0"/>
              </a:rPr>
              <a:t>A</a:t>
            </a:r>
          </a:p>
        </p:txBody>
      </p:sp>
      <p:sp>
        <p:nvSpPr>
          <p:cNvPr id="27655" name="Rectangle 97"/>
          <p:cNvSpPr>
            <a:spLocks noChangeArrowheads="1"/>
          </p:cNvSpPr>
          <p:nvPr/>
        </p:nvSpPr>
        <p:spPr bwMode="auto">
          <a:xfrm>
            <a:off x="3276600" y="2549525"/>
            <a:ext cx="3762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R</a:t>
            </a:r>
            <a:r>
              <a:rPr lang="en-US" sz="1200" b="1" baseline="-25000">
                <a:cs typeface="Arial" charset="0"/>
              </a:rPr>
              <a:t>A </a:t>
            </a:r>
            <a:endParaRPr lang="en-US" sz="1200" b="1">
              <a:cs typeface="Arial" charset="0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3276600" y="3230563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R</a:t>
            </a:r>
            <a:r>
              <a:rPr lang="en-US" sz="1200" b="1" baseline="-25000">
                <a:cs typeface="Arial" charset="0"/>
              </a:rPr>
              <a:t>B </a:t>
            </a:r>
            <a:endParaRPr lang="en-US" sz="1200" b="1">
              <a:cs typeface="Arial" charset="0"/>
            </a:endParaRPr>
          </a:p>
        </p:txBody>
      </p:sp>
      <p:sp>
        <p:nvSpPr>
          <p:cNvPr id="27657" name="Rectangle 107"/>
          <p:cNvSpPr>
            <a:spLocks noChangeArrowheads="1"/>
          </p:cNvSpPr>
          <p:nvPr/>
        </p:nvSpPr>
        <p:spPr bwMode="auto">
          <a:xfrm>
            <a:off x="685800" y="4808538"/>
            <a:ext cx="8153400" cy="8302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After the exchange the properties are:</a:t>
            </a: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 - Alice and Bob share a pair-wise unique symmetric key ‘</a:t>
            </a:r>
            <a:r>
              <a:rPr lang="en-US" altLang="ja-JP" sz="1200">
                <a:cs typeface="Arial" charset="0"/>
              </a:rPr>
              <a:t>sk</a:t>
            </a:r>
            <a:r>
              <a:rPr lang="en-US" sz="1200">
                <a:cs typeface="Arial" charset="0"/>
              </a:rPr>
              <a:t>’</a:t>
            </a:r>
            <a:r>
              <a:rPr lang="en-US" altLang="ja-JP" sz="1200">
                <a:cs typeface="Arial" charset="0"/>
              </a:rPr>
              <a:t> with certainty that their peer knew the shared secret </a:t>
            </a:r>
            <a:r>
              <a:rPr lang="en-US" sz="1200">
                <a:cs typeface="Arial" charset="0"/>
              </a:rPr>
              <a:t>‘</a:t>
            </a:r>
            <a:r>
              <a:rPr lang="en-US" altLang="ja-JP" sz="1200">
                <a:cs typeface="Arial" charset="0"/>
              </a:rPr>
              <a:t>pw</a:t>
            </a:r>
            <a:r>
              <a:rPr lang="en-US" sz="1200">
                <a:cs typeface="Arial" charset="0"/>
              </a:rPr>
              <a:t>’</a:t>
            </a:r>
            <a:r>
              <a:rPr lang="en-US" altLang="ja-JP" sz="1200">
                <a:cs typeface="Arial" charset="0"/>
              </a:rPr>
              <a:t/>
            </a:r>
            <a:br>
              <a:rPr lang="en-US" altLang="ja-JP" sz="1200">
                <a:cs typeface="Arial" charset="0"/>
              </a:rPr>
            </a:br>
            <a:r>
              <a:rPr lang="en-US" altLang="ja-JP" sz="1200">
                <a:cs typeface="Arial" charset="0"/>
              </a:rPr>
              <a:t>   If the peer did not use the same passphrase </a:t>
            </a:r>
            <a:r>
              <a:rPr lang="en-US" sz="1200">
                <a:cs typeface="Arial" charset="0"/>
              </a:rPr>
              <a:t>‘</a:t>
            </a:r>
            <a:r>
              <a:rPr lang="en-US" altLang="ja-JP" sz="1200">
                <a:cs typeface="Arial" charset="0"/>
              </a:rPr>
              <a:t>pw</a:t>
            </a:r>
            <a:r>
              <a:rPr lang="en-US" sz="1200">
                <a:cs typeface="Arial" charset="0"/>
              </a:rPr>
              <a:t>’</a:t>
            </a:r>
            <a:r>
              <a:rPr lang="en-US" altLang="ja-JP" sz="1200">
                <a:cs typeface="Arial" charset="0"/>
              </a:rPr>
              <a:t> the shared secret (sk) will not be the same for the peers.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 - Note that this 2-step exchange does not include validation of the shared secret key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8725" y="1508125"/>
            <a:ext cx="1158875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Bob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8538" y="1525588"/>
            <a:ext cx="1169987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Alice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660" name="Rectangle 8"/>
          <p:cNvSpPr>
            <a:spLocks noChangeArrowheads="1"/>
          </p:cNvSpPr>
          <p:nvPr/>
        </p:nvSpPr>
        <p:spPr bwMode="auto">
          <a:xfrm>
            <a:off x="5715000" y="2741613"/>
            <a:ext cx="2514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w = H( pw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x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X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x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*G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R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w*M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+ X</a:t>
            </a:r>
            <a:r>
              <a:rPr lang="en-US" sz="1200" baseline="-25000">
                <a:cs typeface="Arial" charset="0"/>
              </a:rPr>
              <a:t>B</a:t>
            </a:r>
            <a:endParaRPr lang="en-US" sz="1200"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95600" y="2843213"/>
            <a:ext cx="2752725" cy="11112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0200" y="3517900"/>
            <a:ext cx="2781300" cy="22225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63" name="Rectangle 8"/>
          <p:cNvSpPr>
            <a:spLocks noChangeArrowheads="1"/>
          </p:cNvSpPr>
          <p:nvPr/>
        </p:nvSpPr>
        <p:spPr bwMode="auto">
          <a:xfrm>
            <a:off x="762000" y="3692525"/>
            <a:ext cx="365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K = x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* (R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– w*M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 = H(</a:t>
            </a:r>
            <a:r>
              <a:rPr lang="hr-HR" sz="1200">
                <a:solidFill>
                  <a:srgbClr val="000000"/>
                </a:solidFill>
                <a:cs typeface="Arial" charset="0"/>
              </a:rPr>
              <a:t>len(idA)|| idA || len(idB) || idB || len(RA) ||</a:t>
            </a:r>
            <a:br>
              <a:rPr lang="hr-HR" sz="1200">
                <a:solidFill>
                  <a:srgbClr val="000000"/>
                </a:solidFill>
                <a:cs typeface="Arial" charset="0"/>
              </a:rPr>
            </a:br>
            <a:r>
              <a:rPr lang="hr-HR" sz="1200">
                <a:solidFill>
                  <a:srgbClr val="000000"/>
                </a:solidFill>
                <a:cs typeface="Arial" charset="0"/>
              </a:rPr>
              <a:t>      RA || len(RB) || RB || len(w) || w || len(K) || K)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895600" y="1752600"/>
            <a:ext cx="1335088" cy="21272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30688" y="1752600"/>
            <a:ext cx="1376362" cy="2159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66" name="Rectangle 8"/>
          <p:cNvSpPr>
            <a:spLocks noChangeArrowheads="1"/>
          </p:cNvSpPr>
          <p:nvPr/>
        </p:nvSpPr>
        <p:spPr bwMode="auto">
          <a:xfrm>
            <a:off x="3673475" y="1295400"/>
            <a:ext cx="1116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shared secret</a:t>
            </a:r>
            <a:br>
              <a:rPr lang="en-US" sz="1200">
                <a:cs typeface="Arial" charset="0"/>
              </a:rPr>
            </a:br>
            <a:r>
              <a:rPr lang="en-US" sz="1200" b="1">
                <a:cs typeface="Arial" charset="0"/>
              </a:rPr>
              <a:t>pw</a:t>
            </a:r>
          </a:p>
        </p:txBody>
      </p:sp>
      <p:sp>
        <p:nvSpPr>
          <p:cNvPr id="27667" name="Rectangle 96"/>
          <p:cNvSpPr>
            <a:spLocks noChangeArrowheads="1"/>
          </p:cNvSpPr>
          <p:nvPr/>
        </p:nvSpPr>
        <p:spPr bwMode="auto">
          <a:xfrm>
            <a:off x="1295400" y="1371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 baseline="-25000">
                <a:cs typeface="Arial" charset="0"/>
              </a:rPr>
              <a:t>i</a:t>
            </a:r>
            <a:r>
              <a:rPr lang="en-US" sz="1200">
                <a:cs typeface="Arial" charset="0"/>
              </a:rPr>
              <a:t>id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“Alice”</a:t>
            </a:r>
            <a:endParaRPr lang="en-US" altLang="ja-JP" sz="1200" baseline="-250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id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“Bob”</a:t>
            </a:r>
          </a:p>
        </p:txBody>
      </p:sp>
      <p:sp>
        <p:nvSpPr>
          <p:cNvPr id="27668" name="Rectangle 8"/>
          <p:cNvSpPr>
            <a:spLocks noChangeArrowheads="1"/>
          </p:cNvSpPr>
          <p:nvPr/>
        </p:nvSpPr>
        <p:spPr bwMode="auto">
          <a:xfrm>
            <a:off x="4343400" y="3697288"/>
            <a:ext cx="358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K = x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* (R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– w*M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)</a:t>
            </a:r>
          </a:p>
          <a:p>
            <a:pPr algn="r"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 = H(</a:t>
            </a:r>
            <a:r>
              <a:rPr lang="hr-HR" sz="1200">
                <a:solidFill>
                  <a:srgbClr val="000000"/>
                </a:solidFill>
                <a:cs typeface="Arial" charset="0"/>
              </a:rPr>
              <a:t>len(idA)|| idA || len(idB) || idB || len(RA) ||</a:t>
            </a:r>
            <a:br>
              <a:rPr lang="hr-HR" sz="1200">
                <a:solidFill>
                  <a:srgbClr val="000000"/>
                </a:solidFill>
                <a:cs typeface="Arial" charset="0"/>
              </a:rPr>
            </a:br>
            <a:r>
              <a:rPr lang="hr-HR" sz="1200">
                <a:solidFill>
                  <a:srgbClr val="000000"/>
                </a:solidFill>
                <a:cs typeface="Arial" charset="0"/>
              </a:rPr>
              <a:t>      RA || len(RB) || RB || len(w) || w || len(K) ||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2262188"/>
            <a:ext cx="2819400" cy="5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cs typeface="Arial" charset="0"/>
              </a:rPr>
              <a:t>M</a:t>
            </a:r>
            <a:r>
              <a:rPr lang="en-US" sz="1200" baseline="-25000" dirty="0">
                <a:cs typeface="Arial" charset="0"/>
              </a:rPr>
              <a:t>A</a:t>
            </a:r>
            <a:r>
              <a:rPr lang="en-US" sz="1200" dirty="0">
                <a:cs typeface="Arial" charset="0"/>
              </a:rPr>
              <a:t> and M</a:t>
            </a:r>
            <a:r>
              <a:rPr lang="en-US" sz="1200" baseline="-25000" dirty="0">
                <a:cs typeface="Arial" charset="0"/>
              </a:rPr>
              <a:t>B</a:t>
            </a:r>
            <a:r>
              <a:rPr lang="en-US" sz="1200" dirty="0">
                <a:cs typeface="Arial" charset="0"/>
              </a:rPr>
              <a:t> are known group elements selected for their security properties.  </a:t>
            </a:r>
          </a:p>
        </p:txBody>
      </p:sp>
      <p:sp>
        <p:nvSpPr>
          <p:cNvPr id="27670" name="Rectangle 1"/>
          <p:cNvSpPr>
            <a:spLocks noChangeArrowheads="1"/>
          </p:cNvSpPr>
          <p:nvPr/>
        </p:nvSpPr>
        <p:spPr bwMode="auto">
          <a:xfrm>
            <a:off x="3206750" y="5906921"/>
            <a:ext cx="480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>
                <a:hlinkClick r:id="rId2"/>
              </a:rPr>
              <a:t>https://tools.ietf.org/html/draft-irtf-cfrg-spake2-03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http://www.di.ens.fr/~mabdalla/papers/AbPo05a-letter.pdf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43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0813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Blinded Diffie-Hellman (bDH)    </a:t>
            </a:r>
            <a:r>
              <a:rPr lang="en-US" sz="1200">
                <a:latin typeface="Arial" charset="0"/>
                <a:ea typeface="MS PGothic" charset="0"/>
                <a:hlinkClick r:id="rId2"/>
              </a:rPr>
              <a:t>//www.emvco.com/specifications.aspx?id=285</a:t>
            </a:r>
            <a:r>
              <a:rPr lang="en-US" sz="1200">
                <a:latin typeface="Arial" charset="0"/>
                <a:ea typeface="MS PGothic" charset="0"/>
              </a:rPr>
              <a:t> </a:t>
            </a:r>
            <a:endParaRPr lang="en-US" sz="1100">
              <a:latin typeface="Arial" charset="0"/>
              <a:ea typeface="MS PGothic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5413" y="1497013"/>
            <a:ext cx="533400" cy="381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675" name="Rectangle 176"/>
          <p:cNvSpPr>
            <a:spLocks noChangeArrowheads="1"/>
          </p:cNvSpPr>
          <p:nvPr/>
        </p:nvSpPr>
        <p:spPr bwMode="auto">
          <a:xfrm>
            <a:off x="1331913" y="1143000"/>
            <a:ext cx="88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1200">
                <a:solidFill>
                  <a:srgbClr val="000000"/>
                </a:solidFill>
                <a:cs typeface="Arial" charset="0"/>
              </a:rPr>
            </a:b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cxnSp>
        <p:nvCxnSpPr>
          <p:cNvPr id="12" name="Straight Connector 11"/>
          <p:cNvCxnSpPr>
            <a:stCxn id="26" idx="2"/>
          </p:cNvCxnSpPr>
          <p:nvPr/>
        </p:nvCxnSpPr>
        <p:spPr>
          <a:xfrm>
            <a:off x="2854325" y="1601788"/>
            <a:ext cx="41275" cy="38084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2"/>
          </p:cNvCxnSpPr>
          <p:nvPr/>
        </p:nvCxnSpPr>
        <p:spPr>
          <a:xfrm>
            <a:off x="5618163" y="1584325"/>
            <a:ext cx="20637" cy="382587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1143000" y="174783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79" name="Rectangle 97"/>
          <p:cNvSpPr>
            <a:spLocks noChangeArrowheads="1"/>
          </p:cNvSpPr>
          <p:nvPr/>
        </p:nvSpPr>
        <p:spPr bwMode="auto">
          <a:xfrm>
            <a:off x="3276600" y="1828800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276600" y="2814638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{ 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BA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81" name="Rectangle 107"/>
          <p:cNvSpPr>
            <a:spLocks noChangeArrowheads="1"/>
          </p:cNvSpPr>
          <p:nvPr/>
        </p:nvSpPr>
        <p:spPr bwMode="auto">
          <a:xfrm>
            <a:off x="609600" y="5638800"/>
            <a:ext cx="7921625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After the exchange the properties are:</a:t>
            </a:r>
            <a:br>
              <a:rPr lang="en-US" sz="1200" b="1">
                <a:solidFill>
                  <a:srgbClr val="000000"/>
                </a:solidFill>
                <a:cs typeface="Arial" charset="0"/>
              </a:rPr>
            </a:br>
            <a:r>
              <a:rPr lang="en-US" sz="1200">
                <a:solidFill>
                  <a:srgbClr val="000000"/>
                </a:solidFill>
                <a:cs typeface="Arial" charset="0"/>
              </a:rPr>
              <a:t> - Alice and Bob share pair-wise unique symmetric keys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- Alice </a:t>
            </a:r>
            <a:r>
              <a:rPr lang="en-US" sz="1200" b="1">
                <a:solidFill>
                  <a:srgbClr val="FF0000"/>
                </a:solidFill>
                <a:cs typeface="Arial" charset="0"/>
              </a:rPr>
              <a:t>has not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received a long-term public key from Bob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- Bob has Alice’s public key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altLang="ja-JP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’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8725" y="1279525"/>
            <a:ext cx="1158875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Bob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8538" y="1296988"/>
            <a:ext cx="1169987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Alice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8684" name="Rectangle 8"/>
          <p:cNvSpPr>
            <a:spLocks noChangeArrowheads="1"/>
          </p:cNvSpPr>
          <p:nvPr/>
        </p:nvSpPr>
        <p:spPr bwMode="auto">
          <a:xfrm>
            <a:off x="5715000" y="1981200"/>
            <a:ext cx="251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*G</a:t>
            </a:r>
            <a:endParaRPr lang="en-US" sz="1200" baseline="-250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K = 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 ...) 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8925" y="2122488"/>
            <a:ext cx="2819400" cy="11112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0200" y="3101975"/>
            <a:ext cx="2781300" cy="22225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191000"/>
            <a:ext cx="2743200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95600" y="5029200"/>
            <a:ext cx="2767013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9" name="Rectangle 8"/>
          <p:cNvSpPr>
            <a:spLocks noChangeArrowheads="1"/>
          </p:cNvSpPr>
          <p:nvPr/>
        </p:nvSpPr>
        <p:spPr bwMode="auto">
          <a:xfrm>
            <a:off x="381000" y="2895600"/>
            <a:ext cx="2514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K = 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*X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... } )</a:t>
            </a:r>
          </a:p>
          <a:p>
            <a:pPr>
              <a:buClr>
                <a:srgbClr val="000000"/>
              </a:buClr>
              <a:buSzPct val="100000"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“I” || K )</a:t>
            </a:r>
            <a:endParaRPr lang="en-US" sz="1200" baseline="-250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...) )</a:t>
            </a:r>
          </a:p>
        </p:txBody>
      </p:sp>
      <p:sp>
        <p:nvSpPr>
          <p:cNvPr id="28690" name="Rectangle 9"/>
          <p:cNvSpPr>
            <a:spLocks noChangeArrowheads="1"/>
          </p:cNvSpPr>
          <p:nvPr/>
        </p:nvSpPr>
        <p:spPr bwMode="auto">
          <a:xfrm>
            <a:off x="3276600" y="38862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{ (y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),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AB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91" name="Rectangle 8"/>
          <p:cNvSpPr>
            <a:spLocks noChangeArrowheads="1"/>
          </p:cNvSpPr>
          <p:nvPr/>
        </p:nvSpPr>
        <p:spPr bwMode="auto">
          <a:xfrm>
            <a:off x="5791200" y="4114800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“I”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assert 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==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(...) )</a:t>
            </a:r>
          </a:p>
        </p:txBody>
      </p:sp>
      <p:sp>
        <p:nvSpPr>
          <p:cNvPr id="28692" name="Rectangle 9"/>
          <p:cNvSpPr>
            <a:spLocks noChangeArrowheads="1"/>
          </p:cNvSpPr>
          <p:nvPr/>
        </p:nvSpPr>
        <p:spPr bwMode="auto">
          <a:xfrm>
            <a:off x="3276600" y="47244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{ 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BA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693" name="Rectangle 8"/>
          <p:cNvSpPr>
            <a:spLocks noChangeArrowheads="1"/>
          </p:cNvSpPr>
          <p:nvPr/>
        </p:nvSpPr>
        <p:spPr bwMode="auto">
          <a:xfrm>
            <a:off x="762000" y="4876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... } )</a:t>
            </a:r>
          </a:p>
        </p:txBody>
      </p:sp>
      <p:sp>
        <p:nvSpPr>
          <p:cNvPr id="2869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67175" y="6475413"/>
            <a:ext cx="80645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>
                <a:solidFill>
                  <a:srgbClr val="000000"/>
                </a:solidFill>
                <a:ea typeface="ＭＳ Ｐゴシック" charset="0"/>
              </a:rPr>
              <a:t>Slide </a:t>
            </a:r>
            <a:fld id="{4FEFF781-9BDC-674C-8E15-D4AC258FB624}" type="slidenum">
              <a:rPr lang="en-GB" sz="1200">
                <a:solidFill>
                  <a:srgbClr val="000000"/>
                </a:solidFill>
                <a:ea typeface="ＭＳ Ｐゴシック" charset="0"/>
              </a:rPr>
              <a:pPr/>
              <a:t>12</a:t>
            </a:fld>
            <a:endParaRPr lang="en-GB" sz="12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695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57813" y="6475413"/>
            <a:ext cx="31845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buFont typeface="Times New Roman" charset="0"/>
              <a:buNone/>
            </a:pPr>
            <a:r>
              <a:rPr lang="en-GB" sz="12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Paul A. Lambert (Marvell)</a:t>
            </a: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6891338" y="990600"/>
            <a:ext cx="2252662" cy="865188"/>
          </a:xfrm>
          <a:prstGeom prst="wedgeRectCallout">
            <a:avLst>
              <a:gd name="adj1" fmla="val 27471"/>
              <a:gd name="adj2" fmla="val 6806"/>
            </a:avLst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dirty="0">
                <a:latin typeface="Arial"/>
                <a:ea typeface="MS Gothic" charset="-128"/>
                <a:cs typeface="Arial"/>
              </a:rPr>
              <a:t>The </a:t>
            </a:r>
            <a:r>
              <a:rPr lang="en-US" sz="1200" dirty="0" err="1">
                <a:latin typeface="Arial"/>
                <a:ea typeface="MS Gothic" charset="-128"/>
                <a:cs typeface="Arial"/>
              </a:rPr>
              <a:t>EMVco</a:t>
            </a:r>
            <a:r>
              <a:rPr lang="en-US" sz="1200" dirty="0">
                <a:latin typeface="Arial"/>
                <a:ea typeface="MS Gothic" charset="-128"/>
                <a:cs typeface="Arial"/>
              </a:rPr>
              <a:t> defined bDH protocol is asymmetric and only authenticates one side of the exchange. </a:t>
            </a:r>
            <a:endParaRPr lang="en-US" sz="1400" dirty="0">
              <a:solidFill>
                <a:srgbClr val="FF0000"/>
              </a:solidFill>
              <a:latin typeface="Arial"/>
              <a:ea typeface="MS Gothic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9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0813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Making bDH Mutual</a:t>
            </a:r>
            <a:endParaRPr lang="en-US" sz="1100">
              <a:latin typeface="Arial" charset="0"/>
              <a:ea typeface="MS PGothic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5413" y="1497013"/>
            <a:ext cx="533400" cy="381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699" name="Rectangle 96"/>
          <p:cNvSpPr>
            <a:spLocks noChangeArrowheads="1"/>
          </p:cNvSpPr>
          <p:nvPr/>
        </p:nvSpPr>
        <p:spPr bwMode="auto">
          <a:xfrm>
            <a:off x="6238875" y="1143000"/>
            <a:ext cx="855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endParaRPr lang="en-US" sz="1200">
              <a:solidFill>
                <a:srgbClr val="FF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FF0000"/>
                </a:solidFill>
                <a:cs typeface="Arial" charset="0"/>
              </a:rPr>
              <a:t> = s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FF0000"/>
                </a:solidFill>
                <a:cs typeface="Arial" charset="0"/>
              </a:rPr>
              <a:t>*G</a:t>
            </a:r>
          </a:p>
        </p:txBody>
      </p:sp>
      <p:sp>
        <p:nvSpPr>
          <p:cNvPr id="29700" name="Rectangle 176"/>
          <p:cNvSpPr>
            <a:spLocks noChangeArrowheads="1"/>
          </p:cNvSpPr>
          <p:nvPr/>
        </p:nvSpPr>
        <p:spPr bwMode="auto">
          <a:xfrm>
            <a:off x="1331913" y="1143000"/>
            <a:ext cx="88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/>
            </a:r>
            <a:br>
              <a:rPr lang="en-US" sz="1200">
                <a:solidFill>
                  <a:srgbClr val="000000"/>
                </a:solidFill>
                <a:cs typeface="Arial" charset="0"/>
              </a:rPr>
            </a:b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cxnSp>
        <p:nvCxnSpPr>
          <p:cNvPr id="12" name="Straight Connector 11"/>
          <p:cNvCxnSpPr>
            <a:stCxn id="26" idx="2"/>
          </p:cNvCxnSpPr>
          <p:nvPr/>
        </p:nvCxnSpPr>
        <p:spPr>
          <a:xfrm>
            <a:off x="2854325" y="1601788"/>
            <a:ext cx="41275" cy="38084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2"/>
          </p:cNvCxnSpPr>
          <p:nvPr/>
        </p:nvCxnSpPr>
        <p:spPr>
          <a:xfrm>
            <a:off x="5618163" y="1584325"/>
            <a:ext cx="20637" cy="382587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143000" y="174783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endParaRPr lang="en-US" sz="12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04" name="Rectangle 97"/>
          <p:cNvSpPr>
            <a:spLocks noChangeArrowheads="1"/>
          </p:cNvSpPr>
          <p:nvPr/>
        </p:nvSpPr>
        <p:spPr bwMode="auto">
          <a:xfrm>
            <a:off x="3276600" y="1828800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276600" y="2814638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sz="1200" b="1">
                <a:solidFill>
                  <a:srgbClr val="FF0000"/>
                </a:solidFill>
                <a:cs typeface="Arial" charset="0"/>
              </a:rPr>
              <a:t>{ (y</a:t>
            </a:r>
            <a:r>
              <a:rPr lang="en-US" sz="1200" b="1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b="1">
                <a:solidFill>
                  <a:srgbClr val="FF0000"/>
                </a:solidFill>
                <a:cs typeface="Arial" charset="0"/>
              </a:rPr>
              <a:t>, P</a:t>
            </a:r>
            <a:r>
              <a:rPr lang="en-US" sz="1200" b="1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b="1">
                <a:solidFill>
                  <a:srgbClr val="FF0000"/>
                </a:solidFill>
                <a:cs typeface="Arial" charset="0"/>
              </a:rPr>
              <a:t>)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BA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06" name="Rectangle 107"/>
          <p:cNvSpPr>
            <a:spLocks noChangeArrowheads="1"/>
          </p:cNvSpPr>
          <p:nvPr/>
        </p:nvSpPr>
        <p:spPr bwMode="auto">
          <a:xfrm>
            <a:off x="609600" y="5638800"/>
            <a:ext cx="85344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After the exchange the properties are:</a:t>
            </a:r>
            <a:br>
              <a:rPr lang="en-US" sz="1200" b="1">
                <a:solidFill>
                  <a:srgbClr val="000000"/>
                </a:solidFill>
                <a:cs typeface="Arial" charset="0"/>
              </a:rPr>
            </a:br>
            <a:r>
              <a:rPr lang="en-US" sz="1200">
                <a:solidFill>
                  <a:srgbClr val="000000"/>
                </a:solidFill>
                <a:cs typeface="Arial" charset="0"/>
              </a:rPr>
              <a:t> - Alice and Bob share pair-wise unique symmetric keys with certainty that their peer knew the shared secret ‘pw’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- Alice has Bob’s public key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altLang="ja-JP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’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- Bob has Alice’s public key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altLang="ja-JP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’</a:t>
            </a:r>
            <a:endParaRPr lang="en-US" altLang="ja-JP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8725" y="1279525"/>
            <a:ext cx="1158875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Bob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8538" y="1296988"/>
            <a:ext cx="1169987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  <a:cs typeface="Arial"/>
              </a:rPr>
              <a:t>Alice</a:t>
            </a:r>
            <a:endParaRPr lang="en-US" sz="12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1757" name="Rectangle 8"/>
          <p:cNvSpPr>
            <a:spLocks noChangeArrowheads="1"/>
          </p:cNvSpPr>
          <p:nvPr/>
        </p:nvSpPr>
        <p:spPr bwMode="auto">
          <a:xfrm>
            <a:off x="5715000" y="1981200"/>
            <a:ext cx="2514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 = </a:t>
            </a:r>
            <a:r>
              <a:rPr lang="en-US" sz="1200" strike="sngStrike" dirty="0" err="1">
                <a:solidFill>
                  <a:srgbClr val="FF0000"/>
                </a:solidFill>
                <a:cs typeface="Arial" charset="0"/>
              </a:rPr>
              <a:t>x</a:t>
            </a:r>
            <a:r>
              <a:rPr lang="en-US" sz="1200" strike="sngStrike" baseline="-25000" dirty="0" err="1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strike="sngStrike" dirty="0">
                <a:solidFill>
                  <a:srgbClr val="FF0000"/>
                </a:solidFill>
                <a:cs typeface="Arial" charset="0"/>
              </a:rPr>
              <a:t>*G </a:t>
            </a:r>
            <a:r>
              <a:rPr lang="en-US" sz="1200" strike="sngStrike" baseline="-25000" dirty="0">
                <a:solidFill>
                  <a:srgbClr val="FF0000"/>
                </a:solidFill>
                <a:cs typeface="Arial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cs typeface="Arial" charset="0"/>
              </a:rPr>
              <a:t>y</a:t>
            </a:r>
            <a:r>
              <a:rPr lang="en-US" sz="1200" baseline="-25000" dirty="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FF0000"/>
                </a:solidFill>
                <a:cs typeface="Arial" charset="0"/>
              </a:rPr>
              <a:t>*P</a:t>
            </a:r>
            <a:r>
              <a:rPr lang="en-US" sz="1200" baseline="-25000" dirty="0">
                <a:solidFill>
                  <a:srgbClr val="FF0000"/>
                </a:solidFill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 baseline="-25000" dirty="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200" dirty="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K = </a:t>
            </a:r>
            <a:r>
              <a:rPr lang="en-US" sz="1200" dirty="0">
                <a:solidFill>
                  <a:srgbClr val="FF0000"/>
                </a:solidFill>
                <a:cs typeface="Arial" charset="0"/>
              </a:rPr>
              <a:t>s</a:t>
            </a:r>
            <a:r>
              <a:rPr lang="en-US" sz="1200" baseline="-25000" dirty="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FF0000"/>
                </a:solidFill>
                <a:cs typeface="Arial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BA 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, ((y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 dirty="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cs typeface="Arial" charset="0"/>
              </a:rPr>
              <a:t>), ...) 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8925" y="2122488"/>
            <a:ext cx="2819400" cy="11112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0200" y="3101975"/>
            <a:ext cx="2781300" cy="22225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191000"/>
            <a:ext cx="2743200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95600" y="5029200"/>
            <a:ext cx="2767013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14" name="Rectangle 8"/>
          <p:cNvSpPr>
            <a:spLocks noChangeArrowheads="1"/>
          </p:cNvSpPr>
          <p:nvPr/>
        </p:nvSpPr>
        <p:spPr bwMode="auto">
          <a:xfrm>
            <a:off x="381000" y="2895600"/>
            <a:ext cx="2514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K = s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solidFill>
                <a:srgbClr val="FF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FF0000"/>
                </a:solidFill>
                <a:cs typeface="Arial" charset="0"/>
              </a:rPr>
              <a:t>assert  Y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FF0000"/>
                </a:solidFill>
                <a:cs typeface="Arial" charset="0"/>
              </a:rPr>
              <a:t> == y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  <a:r>
              <a:rPr lang="en-US" sz="1200">
                <a:solidFill>
                  <a:srgbClr val="FF0000"/>
                </a:solidFill>
                <a:cs typeface="Arial" charset="0"/>
              </a:rPr>
              <a:t>*P</a:t>
            </a:r>
            <a:r>
              <a:rPr lang="en-US" sz="1200" baseline="-25000">
                <a:solidFill>
                  <a:srgbClr val="FF0000"/>
                </a:solidFill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“I” || K )</a:t>
            </a:r>
            <a:endParaRPr lang="en-US" sz="1200" baseline="-250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...) )</a:t>
            </a:r>
          </a:p>
        </p:txBody>
      </p:sp>
      <p:sp>
        <p:nvSpPr>
          <p:cNvPr id="29715" name="Rectangle 9"/>
          <p:cNvSpPr>
            <a:spLocks noChangeArrowheads="1"/>
          </p:cNvSpPr>
          <p:nvPr/>
        </p:nvSpPr>
        <p:spPr bwMode="auto">
          <a:xfrm>
            <a:off x="3276600" y="38862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{ (y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 b="1">
                <a:solidFill>
                  <a:srgbClr val="000000"/>
                </a:solidFill>
                <a:cs typeface="Arial" charset="0"/>
              </a:rPr>
              <a:t>),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AB 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16" name="Rectangle 8"/>
          <p:cNvSpPr>
            <a:spLocks noChangeArrowheads="1"/>
          </p:cNvSpPr>
          <p:nvPr/>
        </p:nvSpPr>
        <p:spPr bwMode="auto">
          <a:xfrm>
            <a:off x="5791200" y="4114800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 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= H( “I”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(y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solidFill>
                <a:srgbClr val="000000"/>
              </a:solidFill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assert  R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 == y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*P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encrypt(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AB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(...) )</a:t>
            </a:r>
          </a:p>
        </p:txBody>
      </p:sp>
      <p:sp>
        <p:nvSpPr>
          <p:cNvPr id="29717" name="Rectangle 9"/>
          <p:cNvSpPr>
            <a:spLocks noChangeArrowheads="1"/>
          </p:cNvSpPr>
          <p:nvPr/>
        </p:nvSpPr>
        <p:spPr bwMode="auto">
          <a:xfrm>
            <a:off x="3276600" y="47244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solidFill>
                  <a:srgbClr val="000000"/>
                </a:solidFill>
                <a:cs typeface="Arial" charset="0"/>
              </a:rPr>
              <a:t>{  ... }sk</a:t>
            </a:r>
            <a:r>
              <a:rPr lang="en-US" sz="1200" b="1" baseline="-25000">
                <a:solidFill>
                  <a:srgbClr val="000000"/>
                </a:solidFill>
                <a:cs typeface="Arial" charset="0"/>
              </a:rPr>
              <a:t>BA</a:t>
            </a:r>
            <a:endParaRPr lang="en-US" sz="1200" b="1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718" name="Rectangle 8"/>
          <p:cNvSpPr>
            <a:spLocks noChangeArrowheads="1"/>
          </p:cNvSpPr>
          <p:nvPr/>
        </p:nvSpPr>
        <p:spPr bwMode="auto">
          <a:xfrm>
            <a:off x="762000" y="4876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decrypt( key=sk</a:t>
            </a:r>
            <a:r>
              <a:rPr lang="en-US" sz="1200" baseline="-25000">
                <a:solidFill>
                  <a:srgbClr val="000000"/>
                </a:solidFill>
                <a:cs typeface="Arial" charset="0"/>
              </a:rPr>
              <a:t>BA</a:t>
            </a:r>
            <a:r>
              <a:rPr lang="en-US" sz="1200">
                <a:solidFill>
                  <a:srgbClr val="000000"/>
                </a:solidFill>
                <a:cs typeface="Arial" charset="0"/>
              </a:rPr>
              <a:t>, { ... } )</a:t>
            </a:r>
          </a:p>
        </p:txBody>
      </p:sp>
      <p:sp>
        <p:nvSpPr>
          <p:cNvPr id="2971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067175" y="6475413"/>
            <a:ext cx="806450" cy="36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GB" sz="1200">
                <a:solidFill>
                  <a:srgbClr val="000000"/>
                </a:solidFill>
                <a:ea typeface="ＭＳ Ｐゴシック" charset="0"/>
              </a:rPr>
              <a:t>Slide </a:t>
            </a:r>
            <a:fld id="{7414ED98-C083-7E40-92F5-D17264C9A22C}" type="slidenum">
              <a:rPr lang="en-GB" sz="1200">
                <a:solidFill>
                  <a:srgbClr val="000000"/>
                </a:solidFill>
                <a:ea typeface="ＭＳ Ｐゴシック" charset="0"/>
              </a:rPr>
              <a:pPr/>
              <a:t>13</a:t>
            </a:fld>
            <a:endParaRPr lang="en-GB" sz="120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97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5357813" y="6475413"/>
            <a:ext cx="31845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buFont typeface="Times New Roman" charset="0"/>
              <a:buNone/>
            </a:pPr>
            <a:r>
              <a:rPr lang="en-GB" sz="120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Paul A. Lambert (Marvell)</a:t>
            </a:r>
          </a:p>
        </p:txBody>
      </p:sp>
      <p:sp>
        <p:nvSpPr>
          <p:cNvPr id="27" name="Rectangular Callout 26"/>
          <p:cNvSpPr/>
          <p:nvPr/>
        </p:nvSpPr>
        <p:spPr bwMode="auto">
          <a:xfrm>
            <a:off x="7254875" y="838200"/>
            <a:ext cx="1889125" cy="1079500"/>
          </a:xfrm>
          <a:prstGeom prst="wedgeRectCallout">
            <a:avLst>
              <a:gd name="adj1" fmla="val 27471"/>
              <a:gd name="adj2" fmla="val 6806"/>
            </a:avLst>
          </a:prstGeom>
          <a:solidFill>
            <a:schemeClr val="bg2">
              <a:lumMod val="20000"/>
              <a:lumOff val="80000"/>
            </a:schemeClr>
          </a:solidFill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dirty="0">
                <a:latin typeface="Arial"/>
                <a:ea typeface="MS Gothic" charset="-128"/>
                <a:cs typeface="Arial"/>
              </a:rPr>
              <a:t>Additions to bDH to make the protocol symmetric and provide mutual authentication are shown in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MS Gothic" charset="-128"/>
                <a:cs typeface="Arial"/>
              </a:rPr>
              <a:t>red</a:t>
            </a:r>
            <a:endParaRPr lang="en-US" sz="1400" dirty="0">
              <a:solidFill>
                <a:srgbClr val="FF0000"/>
              </a:solidFill>
              <a:latin typeface="Arial"/>
              <a:ea typeface="MS Gothic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29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 bwMode="auto">
          <a:xfrm>
            <a:off x="228600" y="1143000"/>
            <a:ext cx="8686800" cy="533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Times New Roman" pitchFamily="16" charset="0"/>
              <a:ea typeface="MS Gothic" charset="-128"/>
            </a:endParaRPr>
          </a:p>
        </p:txBody>
      </p:sp>
      <p:sp>
        <p:nvSpPr>
          <p:cNvPr id="30722" name="Rectangle 96"/>
          <p:cNvSpPr>
            <a:spLocks noChangeArrowheads="1"/>
          </p:cNvSpPr>
          <p:nvPr/>
        </p:nvSpPr>
        <p:spPr bwMode="auto">
          <a:xfrm>
            <a:off x="6238875" y="1143000"/>
            <a:ext cx="855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</a:t>
            </a:r>
            <a:r>
              <a:rPr lang="en-US" sz="1200" baseline="-25000">
                <a:cs typeface="Arial" charset="0"/>
              </a:rPr>
              <a:t>B</a:t>
            </a: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P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s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*G</a:t>
            </a:r>
          </a:p>
        </p:txBody>
      </p:sp>
      <p:sp>
        <p:nvSpPr>
          <p:cNvPr id="30723" name="Rectangle 176"/>
          <p:cNvSpPr>
            <a:spLocks noChangeArrowheads="1"/>
          </p:cNvSpPr>
          <p:nvPr/>
        </p:nvSpPr>
        <p:spPr bwMode="auto">
          <a:xfrm>
            <a:off x="1331913" y="1143000"/>
            <a:ext cx="88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/>
            </a:r>
            <a:br>
              <a:rPr lang="en-US" sz="1200">
                <a:cs typeface="Arial" charset="0"/>
              </a:rPr>
            </a:br>
            <a:r>
              <a:rPr lang="en-US" sz="1200" baseline="-25000">
                <a:cs typeface="Arial" charset="0"/>
              </a:rPr>
              <a:t> </a:t>
            </a:r>
            <a:r>
              <a:rPr lang="en-US" sz="1200">
                <a:cs typeface="Arial" charset="0"/>
              </a:rPr>
              <a:t>P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s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*G</a:t>
            </a:r>
          </a:p>
        </p:txBody>
      </p:sp>
      <p:cxnSp>
        <p:nvCxnSpPr>
          <p:cNvPr id="12" name="Straight Connector 11"/>
          <p:cNvCxnSpPr>
            <a:stCxn id="26" idx="2"/>
          </p:cNvCxnSpPr>
          <p:nvPr/>
        </p:nvCxnSpPr>
        <p:spPr>
          <a:xfrm>
            <a:off x="2854325" y="1601788"/>
            <a:ext cx="41275" cy="3808412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" idx="2"/>
          </p:cNvCxnSpPr>
          <p:nvPr/>
        </p:nvCxnSpPr>
        <p:spPr>
          <a:xfrm>
            <a:off x="5618163" y="1584325"/>
            <a:ext cx="20637" cy="382587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143000" y="1747838"/>
            <a:ext cx="198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 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</a:t>
            </a:r>
            <a:r>
              <a:rPr lang="en-US" sz="1200" baseline="-25000">
                <a:cs typeface="Arial" charset="0"/>
              </a:rPr>
              <a:t> </a:t>
            </a:r>
            <a:r>
              <a:rPr lang="en-US" sz="1200">
                <a:cs typeface="Arial" charset="0"/>
              </a:rPr>
              <a:t>P</a:t>
            </a:r>
            <a:r>
              <a:rPr lang="en-US" sz="1200" baseline="-25000">
                <a:cs typeface="Arial" charset="0"/>
              </a:rPr>
              <a:t>A</a:t>
            </a:r>
            <a:endParaRPr lang="en-US" sz="1200">
              <a:cs typeface="Arial" charset="0"/>
            </a:endParaRPr>
          </a:p>
        </p:txBody>
      </p:sp>
      <p:sp>
        <p:nvSpPr>
          <p:cNvPr id="30727" name="Rectangle 97"/>
          <p:cNvSpPr>
            <a:spLocks noChangeArrowheads="1"/>
          </p:cNvSpPr>
          <p:nvPr/>
        </p:nvSpPr>
        <p:spPr bwMode="auto">
          <a:xfrm>
            <a:off x="3276600" y="1828800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Y</a:t>
            </a:r>
            <a:r>
              <a:rPr lang="en-US" sz="1200" b="1" baseline="-25000">
                <a:cs typeface="Arial" charset="0"/>
              </a:rPr>
              <a:t>A </a:t>
            </a:r>
            <a:endParaRPr lang="en-US" sz="1200" b="1">
              <a:cs typeface="Arial" charset="0"/>
            </a:endParaRP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3276600" y="2814638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Y</a:t>
            </a:r>
            <a:r>
              <a:rPr lang="en-US" sz="1200" b="1" baseline="-25000">
                <a:cs typeface="Arial" charset="0"/>
              </a:rPr>
              <a:t>B</a:t>
            </a:r>
            <a:r>
              <a:rPr lang="en-US" sz="1200" b="1">
                <a:cs typeface="Arial" charset="0"/>
              </a:rPr>
              <a:t>, { (y</a:t>
            </a:r>
            <a:r>
              <a:rPr lang="en-US" sz="1200" b="1" baseline="-25000">
                <a:cs typeface="Arial" charset="0"/>
              </a:rPr>
              <a:t>B</a:t>
            </a:r>
            <a:r>
              <a:rPr lang="en-US" sz="1200" b="1">
                <a:cs typeface="Arial" charset="0"/>
              </a:rPr>
              <a:t>, P</a:t>
            </a:r>
            <a:r>
              <a:rPr lang="en-US" sz="1200" b="1" baseline="-25000">
                <a:cs typeface="Arial" charset="0"/>
              </a:rPr>
              <a:t>B</a:t>
            </a:r>
            <a:r>
              <a:rPr lang="en-US" sz="1200" b="1">
                <a:cs typeface="Arial" charset="0"/>
              </a:rPr>
              <a:t>), ... }sk</a:t>
            </a:r>
            <a:r>
              <a:rPr lang="en-US" sz="1200" b="1" baseline="-25000">
                <a:cs typeface="Arial" charset="0"/>
              </a:rPr>
              <a:t>BA </a:t>
            </a:r>
            <a:endParaRPr lang="en-US" sz="1200" b="1">
              <a:cs typeface="Arial" charset="0"/>
            </a:endParaRPr>
          </a:p>
        </p:txBody>
      </p:sp>
      <p:sp>
        <p:nvSpPr>
          <p:cNvPr id="30729" name="Rectangle 107"/>
          <p:cNvSpPr>
            <a:spLocks noChangeArrowheads="1"/>
          </p:cNvSpPr>
          <p:nvPr/>
        </p:nvSpPr>
        <p:spPr bwMode="auto">
          <a:xfrm>
            <a:off x="609600" y="5638800"/>
            <a:ext cx="85344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 b="1">
                <a:cs typeface="Arial" charset="0"/>
              </a:rPr>
              <a:t>After the exchange the properties are:</a:t>
            </a:r>
            <a:br>
              <a:rPr lang="en-US" sz="1200" b="1">
                <a:cs typeface="Arial" charset="0"/>
              </a:rPr>
            </a:br>
            <a:r>
              <a:rPr lang="en-US" sz="1200">
                <a:cs typeface="Arial" charset="0"/>
              </a:rPr>
              <a:t> - Alice and Bob share pair-wise unique symmetric keys with certainty that their peer knew the shared secret ‘pw’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 - Alice has Bob’s public key P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cs typeface="Arial" charset="0"/>
              </a:rPr>
              <a:t>sk</a:t>
            </a:r>
            <a:r>
              <a:rPr lang="en-US" altLang="ja-JP" sz="1200" baseline="-25000">
                <a:cs typeface="Arial" charset="0"/>
              </a:rPr>
              <a:t>BA</a:t>
            </a:r>
            <a:r>
              <a:rPr lang="en-US" sz="1200">
                <a:cs typeface="Arial" charset="0"/>
              </a:rPr>
              <a:t>’</a:t>
            </a:r>
            <a:endParaRPr lang="en-US" altLang="ja-JP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 - Bob has Alice’s public key P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and has validated its ownership to the peer with shared key ‘</a:t>
            </a:r>
            <a:r>
              <a:rPr lang="en-US" altLang="ja-JP" sz="1200">
                <a:cs typeface="Arial" charset="0"/>
              </a:rPr>
              <a:t>sk</a:t>
            </a:r>
            <a:r>
              <a:rPr lang="en-US" altLang="ja-JP" sz="1200" baseline="-25000">
                <a:cs typeface="Arial" charset="0"/>
              </a:rPr>
              <a:t>AB</a:t>
            </a:r>
            <a:r>
              <a:rPr lang="en-US" sz="1200">
                <a:cs typeface="Arial" charset="0"/>
              </a:rPr>
              <a:t>’</a:t>
            </a:r>
            <a:endParaRPr lang="en-US" altLang="ja-JP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8725" y="1279525"/>
            <a:ext cx="1158875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Bob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68538" y="1296988"/>
            <a:ext cx="1169987" cy="3048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Alice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732" name="Rectangle 8"/>
          <p:cNvSpPr>
            <a:spLocks noChangeArrowheads="1"/>
          </p:cNvSpPr>
          <p:nvPr/>
        </p:nvSpPr>
        <p:spPr bwMode="auto">
          <a:xfrm>
            <a:off x="5715000" y="1981200"/>
            <a:ext cx="2514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randRange(0,p*h)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 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*P</a:t>
            </a:r>
            <a:r>
              <a:rPr lang="en-US" sz="1200" baseline="-25000"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 baseline="-250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K = s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sk</a:t>
            </a:r>
            <a:r>
              <a:rPr lang="en-US" sz="1200" baseline="-25000">
                <a:cs typeface="Arial" charset="0"/>
              </a:rPr>
              <a:t>BA </a:t>
            </a:r>
            <a:r>
              <a:rPr lang="en-US" sz="1200"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encrypt( key=sk</a:t>
            </a:r>
            <a:r>
              <a:rPr lang="en-US" sz="1200" baseline="-25000">
                <a:cs typeface="Arial" charset="0"/>
              </a:rPr>
              <a:t>BA</a:t>
            </a:r>
            <a:r>
              <a:rPr lang="en-US" sz="1200">
                <a:cs typeface="Arial" charset="0"/>
              </a:rPr>
              <a:t>, ((y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, P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), ...) 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8925" y="2122488"/>
            <a:ext cx="2819400" cy="11112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70200" y="3101975"/>
            <a:ext cx="2781300" cy="22225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4191000"/>
            <a:ext cx="2743200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95600" y="5029200"/>
            <a:ext cx="2767013" cy="0"/>
          </a:xfrm>
          <a:prstGeom prst="straightConnector1">
            <a:avLst/>
          </a:prstGeom>
          <a:ln w="9525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7" name="Rectangle 8"/>
          <p:cNvSpPr>
            <a:spLocks noChangeArrowheads="1"/>
          </p:cNvSpPr>
          <p:nvPr/>
        </p:nvSpPr>
        <p:spPr bwMode="auto">
          <a:xfrm>
            <a:off x="381000" y="2819400"/>
            <a:ext cx="2514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K = s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*Y</a:t>
            </a:r>
            <a:r>
              <a:rPr lang="en-US" sz="1200" baseline="-25000">
                <a:cs typeface="Arial" charset="0"/>
              </a:rPr>
              <a:t>B</a:t>
            </a: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sk</a:t>
            </a:r>
            <a:r>
              <a:rPr lang="en-US" sz="1200" baseline="-25000">
                <a:cs typeface="Arial" charset="0"/>
              </a:rPr>
              <a:t>BA </a:t>
            </a:r>
            <a:r>
              <a:rPr lang="en-US" sz="1200">
                <a:cs typeface="Arial" charset="0"/>
              </a:rPr>
              <a:t>= H( “R”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decrypt( key=sk</a:t>
            </a:r>
            <a:r>
              <a:rPr lang="en-US" sz="1200" baseline="-25000">
                <a:cs typeface="Arial" charset="0"/>
              </a:rPr>
              <a:t>BA</a:t>
            </a:r>
            <a:r>
              <a:rPr lang="en-US" sz="1200">
                <a:cs typeface="Arial" charset="0"/>
              </a:rPr>
              <a:t>, { (y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, P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assert  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 == y</a:t>
            </a:r>
            <a:r>
              <a:rPr lang="en-US" sz="1200" baseline="-25000">
                <a:cs typeface="Arial" charset="0"/>
              </a:rPr>
              <a:t>B</a:t>
            </a:r>
            <a:r>
              <a:rPr lang="en-US" sz="1200">
                <a:cs typeface="Arial" charset="0"/>
              </a:rPr>
              <a:t>*P</a:t>
            </a:r>
            <a:r>
              <a:rPr lang="en-US" sz="1200" baseline="-25000"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sk</a:t>
            </a:r>
            <a:r>
              <a:rPr lang="en-US" sz="1200" baseline="-25000">
                <a:cs typeface="Arial" charset="0"/>
              </a:rPr>
              <a:t>AB </a:t>
            </a:r>
            <a:r>
              <a:rPr lang="en-US" sz="1200">
                <a:cs typeface="Arial" charset="0"/>
              </a:rPr>
              <a:t>= H( “I” || K )</a:t>
            </a:r>
            <a:endParaRPr lang="en-US" sz="1200" baseline="-250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encrypt( key=sk</a:t>
            </a:r>
            <a:r>
              <a:rPr lang="en-US" sz="1200" baseline="-25000">
                <a:cs typeface="Arial" charset="0"/>
              </a:rPr>
              <a:t>AB</a:t>
            </a:r>
            <a:r>
              <a:rPr lang="en-US" sz="1200">
                <a:cs typeface="Arial" charset="0"/>
              </a:rPr>
              <a:t>, ((y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, P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), ...) )</a:t>
            </a:r>
          </a:p>
        </p:txBody>
      </p:sp>
      <p:sp>
        <p:nvSpPr>
          <p:cNvPr id="30738" name="Rectangle 9"/>
          <p:cNvSpPr>
            <a:spLocks noChangeArrowheads="1"/>
          </p:cNvSpPr>
          <p:nvPr/>
        </p:nvSpPr>
        <p:spPr bwMode="auto">
          <a:xfrm>
            <a:off x="3276600" y="38862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{ (y</a:t>
            </a:r>
            <a:r>
              <a:rPr lang="en-US" sz="1200" b="1" baseline="-25000">
                <a:cs typeface="Arial" charset="0"/>
              </a:rPr>
              <a:t>A</a:t>
            </a:r>
            <a:r>
              <a:rPr lang="en-US" sz="1200" b="1">
                <a:cs typeface="Arial" charset="0"/>
              </a:rPr>
              <a:t>, P</a:t>
            </a:r>
            <a:r>
              <a:rPr lang="en-US" sz="1200" b="1" baseline="-25000">
                <a:cs typeface="Arial" charset="0"/>
              </a:rPr>
              <a:t>A</a:t>
            </a:r>
            <a:r>
              <a:rPr lang="en-US" sz="1200" b="1">
                <a:cs typeface="Arial" charset="0"/>
              </a:rPr>
              <a:t>), ... }sk</a:t>
            </a:r>
            <a:r>
              <a:rPr lang="en-US" sz="1200" b="1" baseline="-25000">
                <a:cs typeface="Arial" charset="0"/>
              </a:rPr>
              <a:t>AB </a:t>
            </a:r>
            <a:endParaRPr lang="en-US" sz="1200" b="1">
              <a:cs typeface="Arial" charset="0"/>
            </a:endParaRPr>
          </a:p>
        </p:txBody>
      </p:sp>
      <p:sp>
        <p:nvSpPr>
          <p:cNvPr id="30739" name="Rectangle 8"/>
          <p:cNvSpPr>
            <a:spLocks noChangeArrowheads="1"/>
          </p:cNvSpPr>
          <p:nvPr/>
        </p:nvSpPr>
        <p:spPr bwMode="auto">
          <a:xfrm>
            <a:off x="5791200" y="4114800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sk</a:t>
            </a:r>
            <a:r>
              <a:rPr lang="en-US" sz="1200" baseline="-25000">
                <a:cs typeface="Arial" charset="0"/>
              </a:rPr>
              <a:t>AB </a:t>
            </a:r>
            <a:r>
              <a:rPr lang="en-US" sz="1200">
                <a:cs typeface="Arial" charset="0"/>
              </a:rPr>
              <a:t>= H( “I” || K )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decrypt( key=sk</a:t>
            </a:r>
            <a:r>
              <a:rPr lang="en-US" sz="1200" baseline="-25000">
                <a:cs typeface="Arial" charset="0"/>
              </a:rPr>
              <a:t>AB</a:t>
            </a:r>
            <a:r>
              <a:rPr lang="en-US" sz="1200">
                <a:cs typeface="Arial" charset="0"/>
              </a:rPr>
              <a:t>, { (y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, P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), ... } )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200">
              <a:cs typeface="Arial" charset="0"/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assert  R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 == y</a:t>
            </a:r>
            <a:r>
              <a:rPr lang="en-US" sz="1200" baseline="-25000">
                <a:cs typeface="Arial" charset="0"/>
              </a:rPr>
              <a:t>A</a:t>
            </a:r>
            <a:r>
              <a:rPr lang="en-US" sz="1200">
                <a:cs typeface="Arial" charset="0"/>
              </a:rPr>
              <a:t>*P</a:t>
            </a:r>
            <a:r>
              <a:rPr lang="en-US" sz="1200" baseline="-25000">
                <a:cs typeface="Arial" charset="0"/>
              </a:rPr>
              <a:t>A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cs typeface="Arial" charset="0"/>
              </a:rPr>
              <a:t>encrypt( key=sk</a:t>
            </a:r>
            <a:r>
              <a:rPr lang="en-US" sz="1200" baseline="-25000">
                <a:cs typeface="Arial" charset="0"/>
              </a:rPr>
              <a:t>AB</a:t>
            </a:r>
            <a:r>
              <a:rPr lang="en-US" sz="1200">
                <a:cs typeface="Arial" charset="0"/>
              </a:rPr>
              <a:t>, (...) )</a:t>
            </a:r>
          </a:p>
        </p:txBody>
      </p:sp>
      <p:sp>
        <p:nvSpPr>
          <p:cNvPr id="30740" name="Rectangle 9"/>
          <p:cNvSpPr>
            <a:spLocks noChangeArrowheads="1"/>
          </p:cNvSpPr>
          <p:nvPr/>
        </p:nvSpPr>
        <p:spPr bwMode="auto">
          <a:xfrm>
            <a:off x="3276600" y="4724400"/>
            <a:ext cx="1970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 b="1">
                <a:cs typeface="Arial" charset="0"/>
              </a:rPr>
              <a:t>{  ... }sk</a:t>
            </a:r>
            <a:r>
              <a:rPr lang="en-US" sz="1200" b="1" baseline="-25000">
                <a:cs typeface="Arial" charset="0"/>
              </a:rPr>
              <a:t>BA</a:t>
            </a:r>
            <a:endParaRPr lang="en-US" sz="1200" b="1">
              <a:cs typeface="Arial" charset="0"/>
            </a:endParaRPr>
          </a:p>
        </p:txBody>
      </p:sp>
      <p:sp>
        <p:nvSpPr>
          <p:cNvPr id="30741" name="Rectangle 8"/>
          <p:cNvSpPr>
            <a:spLocks noChangeArrowheads="1"/>
          </p:cNvSpPr>
          <p:nvPr/>
        </p:nvSpPr>
        <p:spPr bwMode="auto">
          <a:xfrm>
            <a:off x="762000" y="4876800"/>
            <a:ext cx="2514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sz="1200">
                <a:cs typeface="Arial" charset="0"/>
              </a:rPr>
              <a:t>decrypt( key=sk</a:t>
            </a:r>
            <a:r>
              <a:rPr lang="en-US" sz="1200" baseline="-25000">
                <a:cs typeface="Arial" charset="0"/>
              </a:rPr>
              <a:t>BA</a:t>
            </a:r>
            <a:r>
              <a:rPr lang="en-US" sz="1200">
                <a:cs typeface="Arial" charset="0"/>
              </a:rPr>
              <a:t>, { ... } )</a:t>
            </a:r>
          </a:p>
        </p:txBody>
      </p:sp>
      <p:sp>
        <p:nvSpPr>
          <p:cNvPr id="3074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305800" cy="58261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MS PGothic" charset="0"/>
              </a:rPr>
              <a:t>Mutually Blinded DH (mbDH)   </a:t>
            </a:r>
            <a:r>
              <a:rPr lang="en-US" sz="1200">
                <a:latin typeface="Arial" charset="0"/>
                <a:ea typeface="MS PGothic" charset="0"/>
                <a:hlinkClick r:id="rId2"/>
              </a:rPr>
              <a:t>https://www.emvco.com/specifications.aspx?id=285</a:t>
            </a:r>
            <a:r>
              <a:rPr lang="en-US" sz="1200">
                <a:latin typeface="Arial" charset="0"/>
                <a:ea typeface="MS PGothic" charset="0"/>
              </a:rPr>
              <a:t> </a:t>
            </a:r>
            <a:endParaRPr lang="en-US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8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31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for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Canvas </a:t>
            </a:r>
            <a:r>
              <a:rPr lang="en-US" sz="2400" dirty="0" smtClean="0">
                <a:hlinkClick r:id="rId3"/>
              </a:rPr>
              <a:t>CS-486-01</a:t>
            </a:r>
            <a:endParaRPr lang="en-US" sz="2400" dirty="0" smtClean="0"/>
          </a:p>
          <a:p>
            <a:pPr lvl="1"/>
            <a:r>
              <a:rPr lang="en-US" sz="2000" dirty="0" smtClean="0"/>
              <a:t>Primary repository for grading</a:t>
            </a:r>
          </a:p>
          <a:p>
            <a:pPr lvl="1"/>
            <a:r>
              <a:rPr lang="en-US" sz="2000" dirty="0" smtClean="0"/>
              <a:t>URL for all homework submittals </a:t>
            </a:r>
            <a:r>
              <a:rPr lang="en-US" sz="2000" b="1" dirty="0" smtClean="0"/>
              <a:t>must</a:t>
            </a:r>
            <a:r>
              <a:rPr lang="en-US" sz="2000" dirty="0" smtClean="0"/>
              <a:t> be ‘linked’ into the </a:t>
            </a:r>
            <a:br>
              <a:rPr lang="en-US" sz="2000" dirty="0" smtClean="0"/>
            </a:br>
            <a:r>
              <a:rPr lang="en-US" sz="2000" dirty="0" smtClean="0"/>
              <a:t>appropriate Canvas assignment!</a:t>
            </a:r>
          </a:p>
          <a:p>
            <a:r>
              <a:rPr lang="en-US" sz="2400" dirty="0" err="1" smtClean="0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https://github.com/</a:t>
            </a:r>
            <a:r>
              <a:rPr lang="en-US" sz="2400" dirty="0" smtClean="0">
                <a:hlinkClick r:id="rId4"/>
              </a:rPr>
              <a:t>CryptoUSF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Course material, </a:t>
            </a:r>
            <a:r>
              <a:rPr lang="en-US" sz="2000" dirty="0">
                <a:hlinkClick r:id="rId5" tooltip="class presentations"/>
              </a:rPr>
              <a:t>class </a:t>
            </a:r>
            <a:r>
              <a:rPr lang="en-US" sz="2000" dirty="0" smtClean="0">
                <a:hlinkClick r:id="rId5" tooltip="class presentations"/>
              </a:rPr>
              <a:t>presentations</a:t>
            </a:r>
            <a:r>
              <a:rPr lang="en-US" sz="2000" dirty="0" smtClean="0"/>
              <a:t>, references, </a:t>
            </a:r>
            <a:r>
              <a:rPr lang="en-US" sz="2000" dirty="0">
                <a:hlinkClick r:id="rId6" tooltip="books"/>
              </a:rPr>
              <a:t>books</a:t>
            </a:r>
            <a:endParaRPr lang="en-US" sz="2000" dirty="0" smtClean="0"/>
          </a:p>
          <a:p>
            <a:pPr lvl="1"/>
            <a:r>
              <a:rPr lang="en-US" sz="2000" dirty="0" smtClean="0"/>
              <a:t>Sample code for assignments: </a:t>
            </a:r>
            <a:r>
              <a:rPr lang="en-US" sz="2000" dirty="0">
                <a:hlinkClick r:id="rId4"/>
              </a:rPr>
              <a:t>https://github.com/</a:t>
            </a:r>
            <a:r>
              <a:rPr lang="en-US" sz="2000" dirty="0" smtClean="0">
                <a:hlinkClick r:id="rId4"/>
              </a:rPr>
              <a:t>CryptoUSF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Private student repositories,</a:t>
            </a:r>
          </a:p>
          <a:p>
            <a:pPr lvl="2"/>
            <a:r>
              <a:rPr lang="en-US" sz="1600" dirty="0" smtClean="0"/>
              <a:t>too many if one per assignment per student</a:t>
            </a:r>
          </a:p>
          <a:p>
            <a:pPr lvl="1"/>
            <a:r>
              <a:rPr lang="en-US" sz="2000" dirty="0" smtClean="0"/>
              <a:t>Wiki for additional class information and </a:t>
            </a:r>
            <a:r>
              <a:rPr lang="en-US" sz="2000" dirty="0" err="1" smtClean="0"/>
              <a:t>assignements</a:t>
            </a:r>
            <a:endParaRPr lang="en-US" sz="2000" dirty="0" smtClean="0"/>
          </a:p>
          <a:p>
            <a:r>
              <a:rPr lang="en-US" sz="2400" dirty="0" smtClean="0"/>
              <a:t>Piazza: </a:t>
            </a:r>
            <a:r>
              <a:rPr lang="en-US" sz="2400" dirty="0" smtClean="0">
                <a:hlinkClick r:id="rId7"/>
              </a:rPr>
              <a:t>CS486</a:t>
            </a:r>
            <a:endParaRPr lang="en-US" sz="2400" dirty="0" smtClean="0"/>
          </a:p>
          <a:p>
            <a:pPr lvl="1"/>
            <a:r>
              <a:rPr lang="en-US" sz="2000" dirty="0" smtClean="0"/>
              <a:t>Informal class conversations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8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671"/>
            <a:ext cx="84784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Courses:</a:t>
            </a:r>
          </a:p>
          <a:p>
            <a:r>
              <a:rPr lang="en-US" sz="2400" dirty="0">
                <a:hlinkClick r:id="rId3"/>
              </a:rPr>
              <a:t>https://crypto.stanford.edu/~dabo/courses/OnlineCrypto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http://cseweb.ucsd.edu/~mihir/cse207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b="1" dirty="0" smtClean="0"/>
              <a:t>Conferences</a:t>
            </a:r>
            <a:r>
              <a:rPr lang="en-US" sz="2400" b="1" dirty="0"/>
              <a:t>:</a:t>
            </a:r>
          </a:p>
          <a:p>
            <a:r>
              <a:rPr lang="en-US" sz="2400" dirty="0">
                <a:hlinkClick r:id="rId5"/>
              </a:rPr>
              <a:t>Real World </a:t>
            </a:r>
            <a:r>
              <a:rPr lang="en-US" sz="2400" dirty="0" smtClean="0">
                <a:hlinkClick r:id="rId5"/>
              </a:rPr>
              <a:t>Cryptography</a:t>
            </a:r>
            <a:endParaRPr lang="en-US" sz="2400" dirty="0" smtClean="0"/>
          </a:p>
          <a:p>
            <a:r>
              <a:rPr lang="en-US" sz="2400" b="1" dirty="0" smtClean="0">
                <a:hlinkClick r:id="rId6"/>
              </a:rPr>
              <a:t>https://www.iacr.org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/>
              <a:t>Mailing Lists and Standards:</a:t>
            </a:r>
          </a:p>
          <a:p>
            <a:r>
              <a:rPr lang="en-US" sz="2400" b="1" dirty="0">
                <a:hlinkClick r:id="rId7"/>
              </a:rPr>
              <a:t>http://</a:t>
            </a:r>
            <a:r>
              <a:rPr lang="en-US" sz="2400" b="1" dirty="0" smtClean="0">
                <a:hlinkClick r:id="rId7"/>
              </a:rPr>
              <a:t>csrc.nist.gov</a:t>
            </a:r>
            <a:r>
              <a:rPr lang="en-US" sz="2400" b="1" dirty="0" smtClean="0"/>
              <a:t> </a:t>
            </a:r>
            <a:r>
              <a:rPr lang="en-US" sz="2400" dirty="0" smtClean="0"/>
              <a:t>US Federal security specifications</a:t>
            </a:r>
            <a:endParaRPr lang="en-US" sz="2400" dirty="0">
              <a:hlinkClick r:id="rId7"/>
            </a:endParaRPr>
          </a:p>
          <a:p>
            <a:r>
              <a:rPr lang="en-US" sz="2400" b="1" dirty="0" smtClean="0">
                <a:hlinkClick r:id="rId7"/>
              </a:rPr>
              <a:t>https://trac.ietf.org/trac/sec/wiki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security standards</a:t>
            </a:r>
          </a:p>
          <a:p>
            <a:r>
              <a:rPr lang="en-US" sz="2400" b="1" dirty="0" smtClean="0">
                <a:hlinkClick r:id="rId7"/>
              </a:rPr>
              <a:t>https</a:t>
            </a:r>
            <a:r>
              <a:rPr lang="en-US" sz="2400" b="1" dirty="0">
                <a:hlinkClick r:id="rId7"/>
              </a:rPr>
              <a:t>://irtf.org/</a:t>
            </a:r>
            <a:r>
              <a:rPr lang="en-US" sz="2400" b="1" dirty="0" smtClean="0">
                <a:hlinkClick r:id="rId7"/>
              </a:rPr>
              <a:t>cfrg</a:t>
            </a:r>
            <a:r>
              <a:rPr lang="en-US" sz="2400" b="1" dirty="0" smtClean="0"/>
              <a:t> </a:t>
            </a:r>
            <a:r>
              <a:rPr lang="en-US" sz="2400" dirty="0" smtClean="0"/>
              <a:t>Internet cryptographic research</a:t>
            </a:r>
            <a:endParaRPr lang="en-US" sz="2400" dirty="0" smtClean="0">
              <a:hlinkClick r:id="rId7"/>
            </a:endParaRPr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43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915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will use a Raspberry Pi to get experience using contemporary analysis ‘tools’</a:t>
            </a:r>
          </a:p>
          <a:p>
            <a:pPr marL="0" indent="0">
              <a:buNone/>
            </a:pPr>
            <a:r>
              <a:rPr lang="en-US" sz="2400" dirty="0" smtClean="0"/>
              <a:t>Raspberry Pi</a:t>
            </a:r>
          </a:p>
          <a:p>
            <a:pPr lvl="1"/>
            <a:r>
              <a:rPr lang="en-US" sz="2000" dirty="0" smtClean="0"/>
              <a:t>Excellent reference for what to acquire and how to </a:t>
            </a:r>
            <a:r>
              <a:rPr lang="en-US" sz="2000" dirty="0" err="1" smtClean="0"/>
              <a:t>setup:</a:t>
            </a:r>
            <a:r>
              <a:rPr lang="en-US" sz="2000" dirty="0" err="1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://rpi.cs.usfca.edu/2017-</a:t>
            </a:r>
            <a:r>
              <a:rPr lang="en-US" sz="2000" dirty="0" smtClean="0">
                <a:hlinkClick r:id="rId3"/>
              </a:rPr>
              <a:t>fall</a:t>
            </a:r>
            <a:endParaRPr lang="en-US" sz="2000" dirty="0" smtClean="0"/>
          </a:p>
          <a:p>
            <a:pPr lvl="1"/>
            <a:r>
              <a:rPr lang="en-US" sz="2000" dirty="0" smtClean="0"/>
              <a:t>The first Pi project will use cryptographic related tools that are available in the Kali </a:t>
            </a:r>
            <a:r>
              <a:rPr lang="en-US" sz="2000" dirty="0"/>
              <a:t>distribution: </a:t>
            </a:r>
            <a:r>
              <a:rPr lang="en-US" sz="2000" dirty="0">
                <a:hlinkClick r:id="rId4"/>
              </a:rPr>
              <a:t>https://www.kali.org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The tools do not necessarily require the Kali OS distribution and you may be able to simply install some of the tools on an existing Raspberry Pi OS installation.</a:t>
            </a:r>
            <a:endParaRPr lang="en-US" sz="2400" dirty="0" smtClean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56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Packet 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Install and run ‘</a:t>
            </a:r>
            <a:r>
              <a:rPr lang="en-US" dirty="0" err="1" smtClean="0"/>
              <a:t>wireshark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May require ‘</a:t>
            </a:r>
            <a:r>
              <a:rPr lang="en-US" dirty="0" err="1" smtClean="0"/>
              <a:t>sudo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Set filter for ‘</a:t>
            </a:r>
            <a:r>
              <a:rPr lang="en-US" dirty="0" err="1" smtClean="0"/>
              <a:t>ssl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Open browser and connect to a HTTPS web page</a:t>
            </a:r>
          </a:p>
          <a:p>
            <a:r>
              <a:rPr lang="en-US" dirty="0" smtClean="0"/>
              <a:t>Examine packets captured for TLS packet exchange</a:t>
            </a:r>
          </a:p>
          <a:p>
            <a:pPr lvl="1"/>
            <a:r>
              <a:rPr lang="en-US" dirty="0" smtClean="0"/>
              <a:t>Identify cipher suites from client</a:t>
            </a:r>
          </a:p>
          <a:p>
            <a:pPr lvl="1"/>
            <a:r>
              <a:rPr lang="en-US" dirty="0" smtClean="0"/>
              <a:t>Identify server certificates</a:t>
            </a:r>
          </a:p>
          <a:p>
            <a:pPr lvl="1"/>
            <a:r>
              <a:rPr lang="en-US" dirty="0" smtClean="0"/>
              <a:t>Identify algorithms used by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br>
              <a:rPr lang="en-US" dirty="0" smtClean="0"/>
            </a:br>
            <a:r>
              <a:rPr lang="en-US" sz="2000" dirty="0" smtClean="0"/>
              <a:t>Wednesday November </a:t>
            </a:r>
            <a:r>
              <a:rPr lang="en-US" sz="2000" dirty="0"/>
              <a:t>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Homework discussion ECIES:</a:t>
            </a:r>
            <a:endParaRPr lang="en-US" sz="2300" dirty="0" smtClean="0">
              <a:hlinkClick r:id="rId3"/>
            </a:endParaRPr>
          </a:p>
          <a:p>
            <a:pPr lvl="1"/>
            <a:r>
              <a:rPr lang="en-US" sz="1900" dirty="0" smtClean="0"/>
              <a:t>Due Wednesday November 8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11:59pm</a:t>
            </a:r>
          </a:p>
          <a:p>
            <a:pPr lvl="1"/>
            <a:r>
              <a:rPr lang="en-US" sz="2000" dirty="0">
                <a:hlinkClick r:id="rId4"/>
              </a:rPr>
              <a:t>https://www.researchgate.net/publication/255970113_A_Survey_of_the_Elliptic_Curve_Integrated_Encryption_Scheme</a:t>
            </a:r>
            <a:r>
              <a:rPr lang="en-US" sz="2000" dirty="0"/>
              <a:t> </a:t>
            </a:r>
          </a:p>
          <a:p>
            <a:pPr lvl="1"/>
            <a:r>
              <a:rPr lang="en-US" sz="1900" dirty="0">
                <a:hlinkClick r:id="rId5"/>
              </a:rPr>
              <a:t>https://en.wikipedia.org/wiki/</a:t>
            </a:r>
            <a:r>
              <a:rPr lang="en-US" sz="1900" dirty="0" smtClean="0">
                <a:hlinkClick r:id="rId5"/>
              </a:rPr>
              <a:t>Integrated_Encryption_Scheme</a:t>
            </a:r>
            <a:r>
              <a:rPr lang="en-US" sz="1900" dirty="0" smtClean="0"/>
              <a:t> </a:t>
            </a:r>
            <a:endParaRPr lang="en-US" sz="1900" dirty="0"/>
          </a:p>
          <a:p>
            <a:r>
              <a:rPr lang="en-US" sz="2300" dirty="0" smtClean="0"/>
              <a:t>Reading material for November 13</a:t>
            </a:r>
            <a:r>
              <a:rPr lang="en-US" sz="2300" baseline="30000" dirty="0" smtClean="0"/>
              <a:t>th</a:t>
            </a:r>
            <a:r>
              <a:rPr lang="en-US" sz="2300" dirty="0" smtClean="0"/>
              <a:t> </a:t>
            </a:r>
            <a:r>
              <a:rPr lang="en-US" sz="2300" dirty="0" smtClean="0"/>
              <a:t>Quiz</a:t>
            </a:r>
            <a:r>
              <a:rPr lang="en-US" sz="2300" dirty="0" smtClean="0"/>
              <a:t>  </a:t>
            </a:r>
            <a:r>
              <a:rPr lang="en-US" sz="1900" dirty="0" smtClean="0"/>
              <a:t>              </a:t>
            </a:r>
            <a:endParaRPr lang="en-US" sz="1900" dirty="0"/>
          </a:p>
          <a:p>
            <a:pPr lvl="1"/>
            <a:r>
              <a:rPr lang="en-US" sz="1800" dirty="0"/>
              <a:t>Please read</a:t>
            </a:r>
            <a:r>
              <a:rPr lang="en-US" sz="1800" dirty="0" smtClean="0"/>
              <a:t>:  </a:t>
            </a:r>
            <a:r>
              <a:rPr lang="en-US" sz="1800" dirty="0">
                <a:hlinkClick r:id="rId6"/>
              </a:rPr>
              <a:t>PoC||GTFO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        5:3  ”ECB: Electronic Coloring Book”</a:t>
            </a:r>
            <a:br>
              <a:rPr lang="en-US" sz="1800" dirty="0"/>
            </a:br>
            <a:r>
              <a:rPr lang="en-US" sz="1800" dirty="0"/>
              <a:t>        6:7 “More Cryptographic Coloring Books</a:t>
            </a:r>
            <a:r>
              <a:rPr lang="en-US" sz="1800" dirty="0" smtClean="0"/>
              <a:t>”</a:t>
            </a:r>
            <a:endParaRPr lang="en-US" sz="1900" dirty="0"/>
          </a:p>
          <a:p>
            <a:pPr marL="400050"/>
            <a:r>
              <a:rPr lang="en-US" sz="2300" dirty="0"/>
              <a:t>Email security: </a:t>
            </a:r>
            <a:r>
              <a:rPr lang="en-US" sz="1700" i="1" dirty="0">
                <a:hlinkClick r:id="rId7"/>
              </a:rPr>
              <a:t>www.cse.scu.edu/~tschwarz/COEN350_09/PPtPre/</a:t>
            </a:r>
            <a:r>
              <a:rPr lang="en-US" sz="1700" i="1" dirty="0" smtClean="0">
                <a:hlinkClick r:id="rId7"/>
              </a:rPr>
              <a:t>EmailSecurity.ppt</a:t>
            </a:r>
            <a:r>
              <a:rPr lang="en-US" sz="1700" i="1" dirty="0" smtClean="0"/>
              <a:t> </a:t>
            </a:r>
            <a:endParaRPr lang="en-US" sz="1700" dirty="0"/>
          </a:p>
          <a:p>
            <a:pPr lvl="1"/>
            <a:endParaRPr lang="en-US" sz="1900" dirty="0"/>
          </a:p>
          <a:p>
            <a:endParaRPr lang="en-US" sz="2300" dirty="0" smtClean="0"/>
          </a:p>
          <a:p>
            <a:endParaRPr lang="en-US" sz="2300" dirty="0"/>
          </a:p>
          <a:p>
            <a:endParaRPr lang="en-US" sz="23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52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7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856"/>
            <a:ext cx="8229600" cy="5753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Use public/private key pairs to encrypt information to public key(s). Use ECIES to encrypt the information. For example, Figure 2 in</a:t>
            </a:r>
            <a:r>
              <a:rPr lang="en-US" sz="1600" dirty="0" smtClean="0"/>
              <a:t>: </a:t>
            </a:r>
            <a:r>
              <a:rPr lang="en-US" sz="1600" i="1" dirty="0" smtClean="0">
                <a:hlinkClick r:id="rId3"/>
              </a:rPr>
              <a:t>A Survey of the Elliptic Curve Integrated Encryption Scheme  </a:t>
            </a:r>
            <a:endParaRPr lang="en-US" sz="1600" dirty="0"/>
          </a:p>
          <a:p>
            <a:r>
              <a:rPr lang="en-US" sz="1600" dirty="0"/>
              <a:t>Elliptic curve routines are available</a:t>
            </a:r>
            <a:r>
              <a:rPr lang="en-US" sz="1600" dirty="0" smtClean="0"/>
              <a:t>: </a:t>
            </a:r>
            <a:r>
              <a:rPr lang="en-US" sz="1600" dirty="0" smtClean="0">
                <a:hlinkClick r:id="rId4"/>
              </a:rPr>
              <a:t> https://github.com/CryptoUSF/Wallet/tree/master/src/ecc</a:t>
            </a:r>
            <a:endParaRPr lang="en-US" sz="1600" dirty="0"/>
          </a:p>
          <a:p>
            <a:r>
              <a:rPr lang="en-US" sz="1600" dirty="0"/>
              <a:t>AEAD encryption algorithms are </a:t>
            </a:r>
            <a:r>
              <a:rPr lang="en-US" sz="1600" dirty="0" smtClean="0"/>
              <a:t>available on </a:t>
            </a:r>
            <a:r>
              <a:rPr lang="en-US" sz="1600" dirty="0" err="1" smtClean="0"/>
              <a:t>Github</a:t>
            </a:r>
            <a:r>
              <a:rPr lang="en-US" sz="1600" dirty="0" smtClean="0"/>
              <a:t>:</a:t>
            </a:r>
            <a:endParaRPr lang="en-US" sz="16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AES</a:t>
            </a:r>
            <a:r>
              <a:rPr lang="en-US" sz="1400" dirty="0"/>
              <a:t>-</a:t>
            </a:r>
            <a:r>
              <a:rPr lang="en-US" sz="1400" dirty="0" smtClean="0"/>
              <a:t>SIV                         </a:t>
            </a:r>
            <a:r>
              <a:rPr lang="en-US" sz="1200" dirty="0" smtClean="0">
                <a:hlinkClick r:id="rId5"/>
              </a:rPr>
              <a:t>https://github.com/CryptoUSF/Wallet/tree/master/src/cipher</a:t>
            </a:r>
            <a:r>
              <a:rPr lang="en-US" sz="1200" dirty="0" smtClean="0"/>
              <a:t> </a:t>
            </a:r>
            <a:endParaRPr lang="en-US" sz="1200" dirty="0"/>
          </a:p>
          <a:p>
            <a:pPr lvl="1"/>
            <a:r>
              <a:rPr lang="en-US" sz="1400" dirty="0"/>
              <a:t>    </a:t>
            </a:r>
            <a:r>
              <a:rPr lang="en-US" sz="1400" dirty="0" smtClean="0"/>
              <a:t>ChaCha_Poly_AEAD</a:t>
            </a:r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200" dirty="0" smtClean="0">
                <a:hlinkClick r:id="rId6"/>
              </a:rPr>
              <a:t>https://github.com/CryptoUSF/Wallet/blob/master/src/cipher/chacha_poly.py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600" dirty="0"/>
              <a:t>Document your choices for each algorithm block (e.g. KDF)</a:t>
            </a:r>
            <a:r>
              <a:rPr lang="en-US" sz="1600" dirty="0" smtClean="0"/>
              <a:t>. The </a:t>
            </a:r>
            <a:r>
              <a:rPr lang="en-US" sz="1600" dirty="0"/>
              <a:t>ECIES routines should be structured as a reusable library. The user interaction may be through a command-line </a:t>
            </a:r>
            <a:r>
              <a:rPr lang="en-US" sz="1600" dirty="0" smtClean="0"/>
              <a:t>interface. The </a:t>
            </a:r>
            <a:r>
              <a:rPr lang="en-US" sz="1600" dirty="0"/>
              <a:t>software should be in a </a:t>
            </a:r>
            <a:r>
              <a:rPr lang="en-US" sz="1600" dirty="0" err="1"/>
              <a:t>github</a:t>
            </a:r>
            <a:r>
              <a:rPr lang="en-US" sz="1600" dirty="0"/>
              <a:t> repository with a </a:t>
            </a:r>
            <a:r>
              <a:rPr lang="en-US" sz="1600" dirty="0" err="1"/>
              <a:t>readme.md</a:t>
            </a:r>
            <a:r>
              <a:rPr lang="en-US" sz="1600" dirty="0"/>
              <a:t> file providing a brief description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Bonus points awarded for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documentation </a:t>
            </a:r>
            <a:r>
              <a:rPr lang="en-US" sz="1600" dirty="0"/>
              <a:t>of requirements or use </a:t>
            </a:r>
            <a:r>
              <a:rPr lang="en-US" sz="1600" dirty="0" smtClean="0"/>
              <a:t>case</a:t>
            </a:r>
          </a:p>
          <a:p>
            <a:r>
              <a:rPr lang="en-US" sz="1600" dirty="0" smtClean="0"/>
              <a:t>good documentation</a:t>
            </a:r>
          </a:p>
          <a:p>
            <a:r>
              <a:rPr lang="en-US" sz="1600" dirty="0" smtClean="0"/>
              <a:t>fully </a:t>
            </a:r>
            <a:r>
              <a:rPr lang="en-US" sz="1600" dirty="0"/>
              <a:t>'packaged' </a:t>
            </a:r>
            <a:r>
              <a:rPr lang="en-US" sz="1600" dirty="0" smtClean="0"/>
              <a:t>software</a:t>
            </a:r>
          </a:p>
          <a:p>
            <a:r>
              <a:rPr lang="en-US" sz="1600" dirty="0" smtClean="0"/>
              <a:t>well </a:t>
            </a:r>
            <a:r>
              <a:rPr lang="en-US" sz="1600" dirty="0"/>
              <a:t>written </a:t>
            </a:r>
            <a:r>
              <a:rPr lang="en-US" sz="1600" dirty="0" smtClean="0"/>
              <a:t>code</a:t>
            </a:r>
          </a:p>
          <a:p>
            <a:r>
              <a:rPr lang="en-US" sz="1600" dirty="0" smtClean="0"/>
              <a:t>designs </a:t>
            </a:r>
            <a:r>
              <a:rPr lang="en-US" sz="1600" dirty="0"/>
              <a:t>with good human usability </a:t>
            </a:r>
          </a:p>
        </p:txBody>
      </p:sp>
    </p:spTree>
    <p:extLst>
      <p:ext uri="{BB962C8B-B14F-4D97-AF65-F5344CB8AC3E}">
        <p14:creationId xmlns:p14="http://schemas.microsoft.com/office/powerpoint/2010/main" val="368597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81"/>
            <a:ext cx="9144000" cy="5739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52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133" y="6596390"/>
            <a:ext cx="8255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https://www.researchgate.net/publication/</a:t>
            </a:r>
            <a:r>
              <a:rPr lang="en-US" sz="1100" dirty="0" smtClean="0">
                <a:hlinkClick r:id="rId3"/>
              </a:rPr>
              <a:t>255970113_A_Survey_of_the_Elliptic_Curve_Integrated_Encryption_Scheme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967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881"/>
            <a:ext cx="9144000" cy="5739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52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ECIES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9133" y="6596390"/>
            <a:ext cx="8255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https://www.researchgate.net/publication/</a:t>
            </a:r>
            <a:r>
              <a:rPr lang="en-US" sz="1100" dirty="0" smtClean="0">
                <a:hlinkClick r:id="rId3"/>
              </a:rPr>
              <a:t>255970113_A_Survey_of_the_Elliptic_Curve_Integrated_Encryption_Scheme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4574206" y="3045387"/>
            <a:ext cx="3504145" cy="1799011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>
            <a:endCxn id="12" idx="0"/>
          </p:cNvCxnSpPr>
          <p:nvPr/>
        </p:nvCxnSpPr>
        <p:spPr>
          <a:xfrm>
            <a:off x="8448785" y="4388355"/>
            <a:ext cx="0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43083" y="4388355"/>
            <a:ext cx="0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ECIES with an AEAD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32138" y="3512138"/>
            <a:ext cx="2254663" cy="1387245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(e.g. ChaCha_AEAD)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6644" y="5522797"/>
            <a:ext cx="646739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U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3383" y="5522797"/>
            <a:ext cx="646739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IV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0121" y="5522797"/>
            <a:ext cx="2422330" cy="352291"/>
          </a:xfrm>
          <a:prstGeom prst="rect">
            <a:avLst/>
          </a:prstGeom>
          <a:pattFill prst="ltDnDiag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Cipher Text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72451" y="5522797"/>
            <a:ext cx="552668" cy="352291"/>
          </a:xfrm>
          <a:prstGeom prst="rect">
            <a:avLst/>
          </a:prstGeom>
          <a:pattFill prst="divot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Tag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2684" y="1971347"/>
            <a:ext cx="2422330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Plain Text /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25507" y="1971347"/>
            <a:ext cx="1340514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Additional 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6195" y="1969286"/>
            <a:ext cx="1162087" cy="35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V</a:t>
            </a:r>
            <a:r>
              <a:rPr lang="en-US" sz="800" dirty="0" smtClean="0">
                <a:solidFill>
                  <a:srgbClr val="000000"/>
                </a:solidFill>
              </a:rPr>
              <a:t> (Peer Public Key)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593" y="3924133"/>
            <a:ext cx="1079775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</a:t>
            </a:r>
            <a:r>
              <a:rPr lang="en-US" sz="1400" dirty="0" smtClean="0">
                <a:solidFill>
                  <a:srgbClr val="000000"/>
                </a:solidFill>
              </a:rPr>
              <a:t> =</a:t>
            </a:r>
            <a:r>
              <a:rPr lang="en-US" sz="1400" dirty="0" smtClean="0">
                <a:solidFill>
                  <a:srgbClr val="FF0000"/>
                </a:solidFill>
              </a:rPr>
              <a:t> u</a:t>
            </a:r>
            <a:r>
              <a:rPr lang="en-US" sz="1400" dirty="0" smtClean="0">
                <a:solidFill>
                  <a:srgbClr val="000000"/>
                </a:solidFill>
              </a:rPr>
              <a:t>*G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588" y="3924133"/>
            <a:ext cx="1663625" cy="352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 </a:t>
            </a:r>
            <a:r>
              <a:rPr lang="en-US" sz="1400" dirty="0" smtClean="0">
                <a:solidFill>
                  <a:schemeClr val="tx1"/>
                </a:solidFill>
              </a:rPr>
              <a:t>= new private key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2006213" y="4100279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24" y="4100279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21304" y="3812202"/>
            <a:ext cx="1671017" cy="57615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=KDF(u*V)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2"/>
            <a:endCxn id="8" idx="0"/>
          </p:cNvCxnSpPr>
          <p:nvPr/>
        </p:nvCxnSpPr>
        <p:spPr>
          <a:xfrm>
            <a:off x="2951481" y="4276424"/>
            <a:ext cx="1828533" cy="12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28685" y="3776928"/>
            <a:ext cx="50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2" idx="3"/>
          </p:cNvCxnSpPr>
          <p:nvPr/>
        </p:nvCxnSpPr>
        <p:spPr>
          <a:xfrm>
            <a:off x="5592321" y="4100279"/>
            <a:ext cx="8398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>
            <a:off x="6933849" y="2323638"/>
            <a:ext cx="0" cy="1188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>
            <a:off x="4795764" y="2323638"/>
            <a:ext cx="1636374" cy="148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4" idx="2"/>
            <a:endCxn id="10" idx="0"/>
          </p:cNvCxnSpPr>
          <p:nvPr/>
        </p:nvCxnSpPr>
        <p:spPr>
          <a:xfrm>
            <a:off x="5103383" y="4899383"/>
            <a:ext cx="323370" cy="623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28685" y="2741208"/>
            <a:ext cx="416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34826" y="2741208"/>
            <a:ext cx="383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5" idx="2"/>
            <a:endCxn id="22" idx="0"/>
          </p:cNvCxnSpPr>
          <p:nvPr/>
        </p:nvCxnSpPr>
        <p:spPr>
          <a:xfrm>
            <a:off x="3307239" y="2321577"/>
            <a:ext cx="1449574" cy="14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14445" y="4547092"/>
            <a:ext cx="977876" cy="352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IV/nonce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5" name="Straight Arrow Connector 54"/>
          <p:cNvCxnSpPr>
            <a:stCxn id="54" idx="3"/>
          </p:cNvCxnSpPr>
          <p:nvPr/>
        </p:nvCxnSpPr>
        <p:spPr>
          <a:xfrm flipV="1">
            <a:off x="5592321" y="4547092"/>
            <a:ext cx="839817" cy="176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4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ECIES with SIV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32138" y="3594444"/>
            <a:ext cx="1740313" cy="87621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SIV AEAD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(e.g. AES-SIV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6644" y="5605103"/>
            <a:ext cx="646739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U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50121" y="5605103"/>
            <a:ext cx="2422330" cy="352291"/>
          </a:xfrm>
          <a:prstGeom prst="rect">
            <a:avLst/>
          </a:prstGeom>
          <a:pattFill prst="ltDnDiag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Cipher Text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03383" y="5605103"/>
            <a:ext cx="667781" cy="352291"/>
          </a:xfrm>
          <a:prstGeom prst="rect">
            <a:avLst/>
          </a:prstGeom>
          <a:pattFill prst="divot">
            <a:fgClr>
              <a:schemeClr val="tx2"/>
            </a:fgClr>
            <a:bgClr>
              <a:schemeClr val="accent1">
                <a:lumMod val="40000"/>
                <a:lumOff val="60000"/>
              </a:schemeClr>
            </a:bgClr>
          </a:patt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SIV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2684" y="2053653"/>
            <a:ext cx="2422330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Plain Text / Data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25507" y="2053653"/>
            <a:ext cx="1340514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Additional Data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6195" y="2051592"/>
            <a:ext cx="1162087" cy="3522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V</a:t>
            </a:r>
            <a:r>
              <a:rPr lang="en-US" sz="800" dirty="0" smtClean="0">
                <a:solidFill>
                  <a:srgbClr val="000000"/>
                </a:solidFill>
              </a:rPr>
              <a:t> (Peer Public Key)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11593" y="4006439"/>
            <a:ext cx="1079775" cy="3522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</a:rPr>
              <a:t>U</a:t>
            </a:r>
            <a:r>
              <a:rPr lang="en-US" sz="1400" dirty="0" smtClean="0">
                <a:solidFill>
                  <a:srgbClr val="000000"/>
                </a:solidFill>
              </a:rPr>
              <a:t> =</a:t>
            </a:r>
            <a:r>
              <a:rPr lang="en-US" sz="1400" dirty="0" smtClean="0">
                <a:solidFill>
                  <a:srgbClr val="FF0000"/>
                </a:solidFill>
              </a:rPr>
              <a:t> u</a:t>
            </a:r>
            <a:r>
              <a:rPr lang="en-US" sz="1400" dirty="0" smtClean="0">
                <a:solidFill>
                  <a:srgbClr val="000000"/>
                </a:solidFill>
              </a:rPr>
              <a:t>*G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2588" y="4006439"/>
            <a:ext cx="1663625" cy="3522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 </a:t>
            </a:r>
            <a:r>
              <a:rPr lang="en-US" sz="1400" dirty="0" smtClean="0">
                <a:solidFill>
                  <a:schemeClr val="tx1"/>
                </a:solidFill>
              </a:rPr>
              <a:t>= new private key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>
            <a:off x="2006213" y="4182585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15924" y="4182585"/>
            <a:ext cx="4053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921304" y="3894508"/>
            <a:ext cx="1707381" cy="57615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chemeClr val="tx1"/>
                </a:solidFill>
              </a:rPr>
              <a:t>=KDF(u*V)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2"/>
            <a:endCxn id="8" idx="0"/>
          </p:cNvCxnSpPr>
          <p:nvPr/>
        </p:nvCxnSpPr>
        <p:spPr>
          <a:xfrm>
            <a:off x="2951481" y="4358730"/>
            <a:ext cx="1828533" cy="1246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722684" y="3859234"/>
            <a:ext cx="50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>
            <a:stCxn id="22" idx="3"/>
          </p:cNvCxnSpPr>
          <p:nvPr/>
        </p:nvCxnSpPr>
        <p:spPr>
          <a:xfrm>
            <a:off x="5628685" y="4182585"/>
            <a:ext cx="8034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2"/>
          </p:cNvCxnSpPr>
          <p:nvPr/>
        </p:nvCxnSpPr>
        <p:spPr>
          <a:xfrm>
            <a:off x="6933849" y="2405944"/>
            <a:ext cx="0" cy="1188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</p:cNvCxnSpPr>
          <p:nvPr/>
        </p:nvCxnSpPr>
        <p:spPr>
          <a:xfrm>
            <a:off x="4795764" y="2405944"/>
            <a:ext cx="1636374" cy="1488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43083" y="4470661"/>
            <a:ext cx="0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426753" y="4470661"/>
            <a:ext cx="1327821" cy="113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18496" y="3040446"/>
            <a:ext cx="416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934826" y="2823514"/>
            <a:ext cx="383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15" idx="2"/>
            <a:endCxn id="22" idx="0"/>
          </p:cNvCxnSpPr>
          <p:nvPr/>
        </p:nvCxnSpPr>
        <p:spPr>
          <a:xfrm>
            <a:off x="3307239" y="2403883"/>
            <a:ext cx="1467756" cy="149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1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Email, PEM, PGP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www.cse.scu.edu/~tschwarz/COEN350_09/PPtPre/</a:t>
            </a:r>
            <a:r>
              <a:rPr lang="en-US" i="1" dirty="0" smtClean="0">
                <a:hlinkClick r:id="rId2"/>
              </a:rPr>
              <a:t>EmailSecurity.ppt</a:t>
            </a: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3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0812" cy="5826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Cryptographic Notation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273175"/>
          <a:ext cx="6705600" cy="4670427"/>
        </p:xfrm>
        <a:graphic>
          <a:graphicData uri="http://schemas.openxmlformats.org/drawingml/2006/table">
            <a:tbl>
              <a:tblPr/>
              <a:tblGrid>
                <a:gridCol w="957263"/>
                <a:gridCol w="5748337"/>
              </a:tblGrid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private key used to generate the public key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G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generator element of the group used for public key operations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+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associative group operation (point addition for ECC)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*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scalar multiplication is the repeated addition of a group element with itself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 long-term public key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where P=s*G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H() 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hash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function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len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(S)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denotes the length of a string in bytes, represented as an eight-byte big-endian number.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symmetric secret key developed from DH key agreement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||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dirty="0" smtClean="0">
                          <a:latin typeface="Arial"/>
                          <a:cs typeface="Arial"/>
                        </a:rPr>
                        <a:t>denotes concatenation of strings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{ }sk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curly braces indicate AEAD encryption by the key appended to the second brace (e.g. ‘sk’). The protocol shall fail and terminate when the integrity check on decryption fails.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/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Subscripts indicate the entity that controls the key pair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(Alice ‘A’ ,  Bob ‘B’)</a:t>
                      </a:r>
                    </a:p>
                  </a:txBody>
                  <a:tcPr marT="9145" marB="914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7" name="Rectangle 81"/>
          <p:cNvSpPr>
            <a:spLocks noChangeArrowheads="1"/>
          </p:cNvSpPr>
          <p:nvPr/>
        </p:nvSpPr>
        <p:spPr bwMode="auto">
          <a:xfrm>
            <a:off x="7358063" y="2989263"/>
            <a:ext cx="493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/>
              <a:t>Bob</a:t>
            </a:r>
            <a:endParaRPr lang="en-US" sz="1400" b="1" baseline="-25000"/>
          </a:p>
        </p:txBody>
      </p:sp>
      <p:sp>
        <p:nvSpPr>
          <p:cNvPr id="23578" name="Rectangle 96"/>
          <p:cNvSpPr>
            <a:spLocks noChangeArrowheads="1"/>
          </p:cNvSpPr>
          <p:nvPr/>
        </p:nvSpPr>
        <p:spPr bwMode="auto">
          <a:xfrm>
            <a:off x="7924800" y="3432175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B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B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sp>
        <p:nvSpPr>
          <p:cNvPr id="23579" name="Rectangle 138"/>
          <p:cNvSpPr>
            <a:spLocks noChangeArrowheads="1"/>
          </p:cNvSpPr>
          <p:nvPr/>
        </p:nvSpPr>
        <p:spPr bwMode="auto">
          <a:xfrm>
            <a:off x="7883525" y="2085975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A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>
                <a:solidFill>
                  <a:srgbClr val="000000"/>
                </a:solidFill>
                <a:cs typeface="Arial" charset="0"/>
              </a:rPr>
              <a:t>P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 = s</a:t>
            </a:r>
            <a:r>
              <a:rPr lang="en-US" sz="1400" baseline="-25000">
                <a:solidFill>
                  <a:srgbClr val="000000"/>
                </a:solidFill>
                <a:cs typeface="Arial" charset="0"/>
              </a:rPr>
              <a:t>A</a:t>
            </a:r>
            <a:r>
              <a:rPr lang="en-US" sz="1400">
                <a:solidFill>
                  <a:srgbClr val="000000"/>
                </a:solidFill>
                <a:cs typeface="Arial" charset="0"/>
              </a:rPr>
              <a:t>*G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80275" y="1993900"/>
            <a:ext cx="625475" cy="73183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dirty="0"/>
          </a:p>
        </p:txBody>
      </p:sp>
      <p:grpSp>
        <p:nvGrpSpPr>
          <p:cNvPr id="23581" name="Group 1"/>
          <p:cNvGrpSpPr>
            <a:grpSpLocks/>
          </p:cNvGrpSpPr>
          <p:nvPr/>
        </p:nvGrpSpPr>
        <p:grpSpPr bwMode="auto">
          <a:xfrm>
            <a:off x="7483475" y="2219325"/>
            <a:ext cx="293688" cy="344488"/>
            <a:chOff x="2252663" y="1673225"/>
            <a:chExt cx="409575" cy="479425"/>
          </a:xfrm>
        </p:grpSpPr>
        <p:grpSp>
          <p:nvGrpSpPr>
            <p:cNvPr id="13" name="Group 36"/>
            <p:cNvGrpSpPr/>
            <p:nvPr/>
          </p:nvGrpSpPr>
          <p:grpSpPr bwMode="auto">
            <a:xfrm rot="124113">
              <a:off x="2252663" y="1673225"/>
              <a:ext cx="377825" cy="176213"/>
              <a:chOff x="2907030" y="1329690"/>
              <a:chExt cx="3074670" cy="1440180"/>
            </a:xfrm>
            <a:solidFill>
              <a:srgbClr val="FF0000"/>
            </a:solidFill>
          </p:grpSpPr>
          <p:sp>
            <p:nvSpPr>
              <p:cNvPr id="29" name="Oval 28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0" name="Trapezoid 29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1" name="Trapezoid 30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2" name="Trapezoid 31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3" name="Trapezoid 32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4" name="Trapezoid 33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5" name="Trapezoid 34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6" name="Trapezoid 35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7" name="Trapezoid 36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8" name="Trapezoid 37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39" name="Trapezoid 38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40" name="Trapezoid 39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14" name="Oval 13"/>
            <p:cNvSpPr/>
            <p:nvPr/>
          </p:nvSpPr>
          <p:spPr bwMode="auto">
            <a:xfrm rot="124113">
              <a:off x="2283658" y="1719622"/>
              <a:ext cx="44278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  <p:grpSp>
          <p:nvGrpSpPr>
            <p:cNvPr id="15" name="Group 36"/>
            <p:cNvGrpSpPr/>
            <p:nvPr/>
          </p:nvGrpSpPr>
          <p:grpSpPr bwMode="auto">
            <a:xfrm rot="124113">
              <a:off x="2265363" y="1966913"/>
              <a:ext cx="396875" cy="185737"/>
              <a:chOff x="2907030" y="1329690"/>
              <a:chExt cx="3074670" cy="1440180"/>
            </a:xfrm>
            <a:solidFill>
              <a:srgbClr val="00B050"/>
            </a:solidFill>
          </p:grpSpPr>
          <p:sp>
            <p:nvSpPr>
              <p:cNvPr id="17" name="Oval 16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18" name="Trapezoid 17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19" name="Trapezoid 18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0" name="Trapezoid 19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1" name="Trapezoid 20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2" name="Trapezoid 21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5" name="Trapezoid 24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6" name="Trapezoid 25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7" name="Trapezoid 26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28" name="Trapezoid 27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 rot="124113">
              <a:off x="2299156" y="2017880"/>
              <a:ext cx="46492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7378700" y="2193925"/>
            <a:ext cx="439738" cy="169863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583" name="Rectangle 171"/>
          <p:cNvSpPr>
            <a:spLocks noChangeArrowheads="1"/>
          </p:cNvSpPr>
          <p:nvPr/>
        </p:nvSpPr>
        <p:spPr bwMode="auto">
          <a:xfrm>
            <a:off x="7291388" y="1676400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400" b="1"/>
              <a:t>Alice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312025" y="3305175"/>
            <a:ext cx="625475" cy="73025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dirty="0"/>
          </a:p>
        </p:txBody>
      </p:sp>
      <p:grpSp>
        <p:nvGrpSpPr>
          <p:cNvPr id="23585" name="Group 83"/>
          <p:cNvGrpSpPr>
            <a:grpSpLocks/>
          </p:cNvGrpSpPr>
          <p:nvPr/>
        </p:nvGrpSpPr>
        <p:grpSpPr bwMode="auto">
          <a:xfrm>
            <a:off x="7515225" y="3530600"/>
            <a:ext cx="293688" cy="344488"/>
            <a:chOff x="2252663" y="1673225"/>
            <a:chExt cx="409575" cy="479425"/>
          </a:xfrm>
        </p:grpSpPr>
        <p:grpSp>
          <p:nvGrpSpPr>
            <p:cNvPr id="45" name="Group 36"/>
            <p:cNvGrpSpPr/>
            <p:nvPr/>
          </p:nvGrpSpPr>
          <p:grpSpPr bwMode="auto">
            <a:xfrm rot="124113">
              <a:off x="2252663" y="1673225"/>
              <a:ext cx="377825" cy="176213"/>
              <a:chOff x="2907030" y="1329690"/>
              <a:chExt cx="3074670" cy="1440180"/>
            </a:xfrm>
            <a:solidFill>
              <a:srgbClr val="FF0000"/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2" name="Trapezoid 61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3" name="Trapezoid 62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4" name="Trapezoid 63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5" name="Trapezoid 64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6" name="Trapezoid 65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7" name="Trapezoid 66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8" name="Trapezoid 67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9" name="Trapezoid 68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70" name="Trapezoid 69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71" name="Trapezoid 70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72" name="Trapezoid 71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46" name="Oval 45"/>
            <p:cNvSpPr/>
            <p:nvPr/>
          </p:nvSpPr>
          <p:spPr bwMode="auto">
            <a:xfrm rot="124113">
              <a:off x="2283658" y="1719622"/>
              <a:ext cx="44278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  <p:grpSp>
          <p:nvGrpSpPr>
            <p:cNvPr id="47" name="Group 36"/>
            <p:cNvGrpSpPr/>
            <p:nvPr/>
          </p:nvGrpSpPr>
          <p:grpSpPr bwMode="auto">
            <a:xfrm rot="124113">
              <a:off x="2265363" y="1966913"/>
              <a:ext cx="396875" cy="185737"/>
              <a:chOff x="2907030" y="1329690"/>
              <a:chExt cx="3074670" cy="1440180"/>
            </a:xfrm>
            <a:solidFill>
              <a:srgbClr val="00B050"/>
            </a:solidFill>
          </p:grpSpPr>
          <p:sp>
            <p:nvSpPr>
              <p:cNvPr id="49" name="Oval 48"/>
              <p:cNvSpPr/>
              <p:nvPr/>
            </p:nvSpPr>
            <p:spPr>
              <a:xfrm>
                <a:off x="2907030" y="1329690"/>
                <a:ext cx="1440180" cy="1440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0" name="Trapezoid 49"/>
              <p:cNvSpPr/>
              <p:nvPr/>
            </p:nvSpPr>
            <p:spPr>
              <a:xfrm>
                <a:off x="4004310" y="1752600"/>
                <a:ext cx="1954530" cy="14859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1" name="Trapezoid 50"/>
              <p:cNvSpPr/>
              <p:nvPr/>
            </p:nvSpPr>
            <p:spPr>
              <a:xfrm flipV="1">
                <a:off x="3547110" y="1847850"/>
                <a:ext cx="1055370" cy="281940"/>
              </a:xfrm>
              <a:prstGeom prst="trapezoid">
                <a:avLst>
                  <a:gd name="adj" fmla="val 979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2" name="Trapezoid 51"/>
              <p:cNvSpPr/>
              <p:nvPr/>
            </p:nvSpPr>
            <p:spPr>
              <a:xfrm flipV="1">
                <a:off x="5158740" y="216408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3" name="Trapezoid 52"/>
              <p:cNvSpPr/>
              <p:nvPr/>
            </p:nvSpPr>
            <p:spPr>
              <a:xfrm flipV="1">
                <a:off x="5524500" y="2072640"/>
                <a:ext cx="457200" cy="2400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4" name="Trapezoid 53"/>
              <p:cNvSpPr/>
              <p:nvPr/>
            </p:nvSpPr>
            <p:spPr>
              <a:xfrm>
                <a:off x="5311140" y="20040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5" name="Trapezoid 54"/>
              <p:cNvSpPr/>
              <p:nvPr/>
            </p:nvSpPr>
            <p:spPr>
              <a:xfrm>
                <a:off x="4903470" y="2042160"/>
                <a:ext cx="468630" cy="14097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6" name="Trapezoid 55"/>
              <p:cNvSpPr/>
              <p:nvPr/>
            </p:nvSpPr>
            <p:spPr>
              <a:xfrm>
                <a:off x="4152900" y="2000250"/>
                <a:ext cx="1817370" cy="118110"/>
              </a:xfrm>
              <a:prstGeom prst="trapezoid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7" name="Trapezoid 56"/>
              <p:cNvSpPr/>
              <p:nvPr/>
            </p:nvSpPr>
            <p:spPr>
              <a:xfrm flipV="1">
                <a:off x="4785360" y="2167890"/>
                <a:ext cx="331470" cy="1257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8" name="Trapezoid 57"/>
              <p:cNvSpPr/>
              <p:nvPr/>
            </p:nvSpPr>
            <p:spPr>
              <a:xfrm flipV="1">
                <a:off x="3947160" y="2084070"/>
                <a:ext cx="716280" cy="2019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59" name="Trapezoid 58"/>
              <p:cNvSpPr/>
              <p:nvPr/>
            </p:nvSpPr>
            <p:spPr>
              <a:xfrm flipV="1">
                <a:off x="4488180" y="2076450"/>
                <a:ext cx="716280" cy="10668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  <p:sp>
            <p:nvSpPr>
              <p:cNvPr id="60" name="Trapezoid 59"/>
              <p:cNvSpPr/>
              <p:nvPr/>
            </p:nvSpPr>
            <p:spPr>
              <a:xfrm flipV="1">
                <a:off x="5120640" y="2080260"/>
                <a:ext cx="716280" cy="87630"/>
              </a:xfrm>
              <a:prstGeom prst="trapezoid">
                <a:avLst>
                  <a:gd name="adj" fmla="val 6961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400" dirty="0"/>
              </a:p>
            </p:txBody>
          </p:sp>
        </p:grpSp>
        <p:sp>
          <p:nvSpPr>
            <p:cNvPr id="48" name="Oval 47"/>
            <p:cNvSpPr/>
            <p:nvPr/>
          </p:nvSpPr>
          <p:spPr bwMode="auto">
            <a:xfrm rot="124113">
              <a:off x="2299156" y="2017880"/>
              <a:ext cx="46492" cy="44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400" dirty="0"/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7412038" y="3505200"/>
            <a:ext cx="439737" cy="169863"/>
          </a:xfrm>
          <a:prstGeom prst="roundRect">
            <a:avLst/>
          </a:prstGeom>
          <a:noFill/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38452</TotalTime>
  <Words>1871</Words>
  <Application>Microsoft Macintosh PowerPoint</Application>
  <PresentationFormat>On-screen Show (4:3)</PresentationFormat>
  <Paragraphs>307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Cryptography </vt:lpstr>
      <vt:lpstr>Cryptography Wednesday November 8th, 2017</vt:lpstr>
      <vt:lpstr>ECIES</vt:lpstr>
      <vt:lpstr>ECIES</vt:lpstr>
      <vt:lpstr>ECIES</vt:lpstr>
      <vt:lpstr>ECIES with an AEAD</vt:lpstr>
      <vt:lpstr>ECIES with SIV</vt:lpstr>
      <vt:lpstr>Email, PEM, PGP</vt:lpstr>
      <vt:lpstr>Cryptographic Notation</vt:lpstr>
      <vt:lpstr>Cryptographic Notation</vt:lpstr>
      <vt:lpstr>SPAKE2       </vt:lpstr>
      <vt:lpstr>Blinded Diffie-Hellman (bDH)    //www.emvco.com/specifications.aspx?id=285 </vt:lpstr>
      <vt:lpstr>Making bDH Mutual</vt:lpstr>
      <vt:lpstr>Mutually Blinded DH (mbDH)   https://www.emvco.com/specifications.aspx?id=285 </vt:lpstr>
      <vt:lpstr>Backup Material</vt:lpstr>
      <vt:lpstr>Logistics for Class</vt:lpstr>
      <vt:lpstr>Additional References</vt:lpstr>
      <vt:lpstr>Raspberry Pi</vt:lpstr>
      <vt:lpstr>TLS Packet Capture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Lambert</dc:creator>
  <cp:lastModifiedBy>Paul Lambert</cp:lastModifiedBy>
  <cp:revision>290</cp:revision>
  <dcterms:created xsi:type="dcterms:W3CDTF">2017-07-28T18:02:06Z</dcterms:created>
  <dcterms:modified xsi:type="dcterms:W3CDTF">2017-11-08T23:01:57Z</dcterms:modified>
</cp:coreProperties>
</file>