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74" r:id="rId2"/>
    <p:sldId id="278" r:id="rId3"/>
    <p:sldId id="339" r:id="rId4"/>
    <p:sldId id="344" r:id="rId5"/>
    <p:sldId id="345" r:id="rId6"/>
    <p:sldId id="346" r:id="rId7"/>
    <p:sldId id="347" r:id="rId8"/>
    <p:sldId id="383" r:id="rId9"/>
    <p:sldId id="379" r:id="rId10"/>
    <p:sldId id="382" r:id="rId11"/>
    <p:sldId id="381" r:id="rId12"/>
    <p:sldId id="380" r:id="rId13"/>
    <p:sldId id="386" r:id="rId14"/>
    <p:sldId id="385" r:id="rId15"/>
    <p:sldId id="387" r:id="rId16"/>
    <p:sldId id="384" r:id="rId17"/>
    <p:sldId id="389" r:id="rId18"/>
    <p:sldId id="390" r:id="rId19"/>
    <p:sldId id="388" r:id="rId20"/>
    <p:sldId id="378" r:id="rId21"/>
    <p:sldId id="334" r:id="rId22"/>
    <p:sldId id="291" r:id="rId23"/>
    <p:sldId id="283" r:id="rId24"/>
    <p:sldId id="276" r:id="rId25"/>
    <p:sldId id="34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2" autoAdjust="0"/>
    <p:restoredTop sz="99855" autoAdjust="0"/>
  </p:normalViewPr>
  <p:slideViewPr>
    <p:cSldViewPr snapToGrid="0" snapToObjects="1">
      <p:cViewPr varScale="1">
        <p:scale>
          <a:sx n="106" d="100"/>
          <a:sy n="106" d="100"/>
        </p:scale>
        <p:origin x="-1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CDFEE-A5EA-DB48-A00E-316513CC50B1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26880-9129-0F48-B254-CFE617C8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7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7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7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B6002-C328-F344-B2E8-2CAD11C9B966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Block_cipher_mode_of_operation" TargetMode="Externa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Block_cipher_mode_of_operation" TargetMode="Externa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s://en.wikipedia.org/wiki/Block_cipher_mode_of_operatio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s://en.wikipedia.org/wiki/Authenticated_encryption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ools.ietf.org/html/rfc5297" TargetMode="Externa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hyperlink" Target="http://web.cs.ucdavis.edu/~rogaway/papers/ocb-full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csrc.nist.gov/csrc/media/events/lightweight-cryptography-workshop-2015/documents/presentations/session8-mcgrew.pdf" TargetMode="External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mpetitions.cr.yp.to/caesar-submission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.ucdavis.edu/~rogaway/papers/moral-fn.pdf" TargetMode="External"/><Relationship Id="rId4" Type="http://schemas.openxmlformats.org/officeDocument/2006/relationships/hyperlink" Target="https://t17lab.com/media/Ebooks/GTFO.pdf" TargetMode="External"/><Relationship Id="rId5" Type="http://schemas.openxmlformats.org/officeDocument/2006/relationships/hyperlink" Target="http://www.cse.scu.edu/~tschwarz/COEN350_09/PPtPre/EmailSecurity.ppt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e.scu.edu/~tschwarz/COEN350_09/PPtPre/EmailSecurity.pp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usfca.instructure.com/courses/1571168" TargetMode="External"/><Relationship Id="rId4" Type="http://schemas.openxmlformats.org/officeDocument/2006/relationships/hyperlink" Target="https://github.com/CryptoUSF" TargetMode="External"/><Relationship Id="rId5" Type="http://schemas.openxmlformats.org/officeDocument/2006/relationships/hyperlink" Target="https://github.com/CryptoUSF/CS486/tree/master/class%20presentations" TargetMode="External"/><Relationship Id="rId6" Type="http://schemas.openxmlformats.org/officeDocument/2006/relationships/hyperlink" Target="https://github.com/CryptoUSF/CS486/tree/master/books" TargetMode="External"/><Relationship Id="rId7" Type="http://schemas.openxmlformats.org/officeDocument/2006/relationships/hyperlink" Target="https://piazza.com/class/j6wrim0d1unj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stanford.edu/~dabo/courses/OnlineCrypto/" TargetMode="External"/><Relationship Id="rId4" Type="http://schemas.openxmlformats.org/officeDocument/2006/relationships/hyperlink" Target="http://cseweb.ucsd.edu/~mihir/cse207/" TargetMode="External"/><Relationship Id="rId5" Type="http://schemas.openxmlformats.org/officeDocument/2006/relationships/hyperlink" Target="https://rwc.iacr.org/2017/program.html" TargetMode="External"/><Relationship Id="rId6" Type="http://schemas.openxmlformats.org/officeDocument/2006/relationships/hyperlink" Target="https://www.iacr.org" TargetMode="External"/><Relationship Id="rId7" Type="http://schemas.openxmlformats.org/officeDocument/2006/relationships/hyperlink" Target="https://trac.ietf.org/trac/sec/wiki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rpi.cs.usfca.edu/2017-fall" TargetMode="External"/><Relationship Id="rId4" Type="http://schemas.openxmlformats.org/officeDocument/2006/relationships/hyperlink" Target="https://www.kali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jcseuk/volumes/V2-I2-P7-13.pdf" TargetMode="External"/><Relationship Id="rId4" Type="http://schemas.openxmlformats.org/officeDocument/2006/relationships/hyperlink" Target="https://github.com/CryptoUSF/Wallet/tree/master/src/ecc" TargetMode="External"/><Relationship Id="rId5" Type="http://schemas.openxmlformats.org/officeDocument/2006/relationships/hyperlink" Target="https://github.com/CryptoUSF/Wallet/tree/master/src/cipher" TargetMode="External"/><Relationship Id="rId6" Type="http://schemas.openxmlformats.org/officeDocument/2006/relationships/hyperlink" Target="https://github.com/CryptoUSF/Wallet/blob/master/src/cipher/chacha_poly.p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www.researchgate.net/publication/255970113_A_Survey_of_the_Elliptic_Curve_Integrated_Encryption_Schem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www.researchgate.net/publication/255970113_A_Survey_of_the_Elliptic_Curve_Integrated_Encryption_Schem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Block_cipher_mode_of_operation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Block_cipher_mode_of_operation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764" y="-282209"/>
            <a:ext cx="9429750" cy="724283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Cryptography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5018881"/>
            <a:ext cx="7772400" cy="1500187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CS-486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November 13</a:t>
            </a:r>
            <a:r>
              <a:rPr lang="en-US" baseline="30000" dirty="0" smtClean="0">
                <a:solidFill>
                  <a:srgbClr val="FFFFFF"/>
                </a:solidFill>
              </a:rPr>
              <a:t>th</a:t>
            </a:r>
            <a:r>
              <a:rPr lang="en-US" dirty="0" smtClean="0">
                <a:solidFill>
                  <a:srgbClr val="FFFFFF"/>
                </a:solidFill>
              </a:rPr>
              <a:t>, 2017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r00</a:t>
            </a:r>
            <a:r>
              <a:rPr lang="en-US" dirty="0" smtClean="0">
                <a:solidFill>
                  <a:srgbClr val="FFFFFF"/>
                </a:solidFill>
              </a:rPr>
              <a:t>                                                         Paul A. Lambert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7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CFB Mode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0777" y="6292380"/>
            <a:ext cx="796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</a:t>
            </a:r>
            <a:r>
              <a:rPr lang="en-US" dirty="0" smtClean="0">
                <a:hlinkClick r:id="rId2"/>
              </a:rPr>
              <a:t>Block_cipher_mode_of_operation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77" y="2009852"/>
            <a:ext cx="76327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OFB Mode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0777" y="6292380"/>
            <a:ext cx="796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</a:t>
            </a:r>
            <a:r>
              <a:rPr lang="en-US" dirty="0" smtClean="0">
                <a:hlinkClick r:id="rId2"/>
              </a:rPr>
              <a:t>Block_cipher_mode_of_operation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18" y="1926940"/>
            <a:ext cx="8088587" cy="325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96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 Mode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4026"/>
            <a:ext cx="9132113" cy="34891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0777" y="6292380"/>
            <a:ext cx="796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https://en.wikipedia.org/wiki/</a:t>
            </a:r>
            <a:r>
              <a:rPr lang="en-US" dirty="0" smtClean="0">
                <a:hlinkClick r:id="rId3"/>
              </a:rPr>
              <a:t>Block_cipher_mode_of_operation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59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Authenticated Encryption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86" y="2831523"/>
            <a:ext cx="2794000" cy="2374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606" y="2018723"/>
            <a:ext cx="2794000" cy="3187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53348" y="5741016"/>
            <a:ext cx="67111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https://en.wikipedia.org/wiki/</a:t>
            </a:r>
            <a:r>
              <a:rPr lang="en-US" dirty="0" smtClean="0">
                <a:hlinkClick r:id="rId4"/>
              </a:rPr>
              <a:t>Authenticated_encryption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750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AES-GCM (an AEAD)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03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AES-GCM (an AEAD)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0242"/>
            <a:ext cx="9144000" cy="54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68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SIV Mode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86663" y="5459623"/>
            <a:ext cx="50834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http://web.cs.ucdavis.edu/~rogaway/papers/</a:t>
            </a:r>
            <a:r>
              <a:rPr lang="en-US" dirty="0" smtClean="0">
                <a:hlinkClick r:id="rId2"/>
              </a:rPr>
              <a:t>siv.pdf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://tools.ietf.org/html/</a:t>
            </a:r>
            <a:r>
              <a:rPr lang="en-US" dirty="0" smtClean="0">
                <a:hlinkClick r:id="rId2"/>
              </a:rPr>
              <a:t>rfc5297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900"/>
            <a:ext cx="9144000" cy="312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90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800"/>
            <a:ext cx="9144000" cy="42147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39698" y="5535518"/>
            <a:ext cx="7245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http://web.cs.ucdavis.edu/~rogaway/papers/ocb-</a:t>
            </a:r>
            <a:r>
              <a:rPr lang="en-US" dirty="0" smtClean="0">
                <a:hlinkClick r:id="rId3"/>
              </a:rPr>
              <a:t>full.pdf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23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50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OCB Again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562" y="1076448"/>
            <a:ext cx="5103904" cy="550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06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AEAD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764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Caesar competition (2018):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://competitions.cr.yp.to/caesar-</a:t>
            </a:r>
            <a:r>
              <a:rPr lang="en-US" sz="1800" dirty="0" smtClean="0">
                <a:hlinkClick r:id="rId2"/>
              </a:rPr>
              <a:t>submissions.html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166" y="4227917"/>
            <a:ext cx="4336834" cy="2168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6396334"/>
            <a:ext cx="790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https://csrc.nist.gov/csrc/media/events/lightweight-cryptography-workshop-2015/documents/presentations/session8-mcgrew.pdf</a:t>
            </a:r>
            <a:r>
              <a:rPr lang="en-US" sz="1200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813441"/>
            <a:ext cx="3990035" cy="328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6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Cryptography</a:t>
            </a:r>
            <a:br>
              <a:rPr lang="en-US" dirty="0" smtClean="0"/>
            </a:br>
            <a:r>
              <a:rPr lang="en-US" sz="2000" dirty="0" err="1" smtClean="0"/>
              <a:t>MondayNovember</a:t>
            </a:r>
            <a:r>
              <a:rPr lang="en-US" sz="2000" dirty="0" smtClean="0"/>
              <a:t> 13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ECIES:</a:t>
            </a:r>
            <a:endParaRPr lang="en-US" sz="2300" dirty="0" smtClean="0">
              <a:hlinkClick r:id="rId3"/>
            </a:endParaRPr>
          </a:p>
          <a:p>
            <a:r>
              <a:rPr lang="en-US" sz="2300" dirty="0" smtClean="0"/>
              <a:t>Quiz  </a:t>
            </a:r>
            <a:r>
              <a:rPr lang="en-US" sz="1900" dirty="0" smtClean="0"/>
              <a:t>              </a:t>
            </a:r>
            <a:endParaRPr lang="en-US" sz="1900" dirty="0"/>
          </a:p>
          <a:p>
            <a:pPr lvl="1"/>
            <a:r>
              <a:rPr lang="en-US" sz="1800" dirty="0"/>
              <a:t>Please read</a:t>
            </a:r>
            <a:r>
              <a:rPr lang="en-US" sz="1800" dirty="0" smtClean="0"/>
              <a:t>:  </a:t>
            </a:r>
            <a:r>
              <a:rPr lang="en-US" sz="1800" dirty="0">
                <a:hlinkClick r:id="rId4"/>
              </a:rPr>
              <a:t>PoC||GTFO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        5:3  ”ECB: Electronic Coloring Book”</a:t>
            </a:r>
            <a:br>
              <a:rPr lang="en-US" sz="1800" dirty="0"/>
            </a:br>
            <a:r>
              <a:rPr lang="en-US" sz="1800" dirty="0"/>
              <a:t>        6:7 “More Cryptographic Coloring Books</a:t>
            </a:r>
            <a:r>
              <a:rPr lang="en-US" sz="1800" dirty="0" smtClean="0"/>
              <a:t>”</a:t>
            </a:r>
            <a:endParaRPr lang="en-US" sz="1900" dirty="0"/>
          </a:p>
          <a:p>
            <a:pPr marL="400050"/>
            <a:r>
              <a:rPr lang="en-US" sz="2300" dirty="0" smtClean="0"/>
              <a:t>Key Exchanges</a:t>
            </a:r>
          </a:p>
          <a:p>
            <a:pPr marL="400050"/>
            <a:r>
              <a:rPr lang="en-US" sz="2300" dirty="0" smtClean="0"/>
              <a:t>Email security: </a:t>
            </a:r>
            <a:endParaRPr lang="en-US" sz="2300" i="1" dirty="0" smtClean="0">
              <a:hlinkClick r:id="rId5"/>
            </a:endParaRPr>
          </a:p>
          <a:p>
            <a:pPr marL="800100" lvl="1"/>
            <a:r>
              <a:rPr lang="en-US" sz="1400" i="1" dirty="0" err="1" smtClean="0"/>
              <a:t>homepages.gold.ac.uk</a:t>
            </a:r>
            <a:r>
              <a:rPr lang="en-US" sz="1400" i="1" dirty="0" smtClean="0"/>
              <a:t>/</a:t>
            </a:r>
            <a:r>
              <a:rPr lang="en-US" sz="1400" i="1" dirty="0" err="1" smtClean="0"/>
              <a:t>rachel</a:t>
            </a:r>
            <a:r>
              <a:rPr lang="en-US" sz="1400" i="1" dirty="0" smtClean="0"/>
              <a:t>/CIS326week9.ppt   </a:t>
            </a:r>
            <a:endParaRPr lang="en-US" sz="1300" i="1" dirty="0" smtClean="0">
              <a:hlinkClick r:id="rId5"/>
            </a:endParaRPr>
          </a:p>
          <a:p>
            <a:pPr marL="800100" lvl="1"/>
            <a:r>
              <a:rPr lang="en-US" sz="1300" i="1" dirty="0" smtClean="0">
                <a:hlinkClick r:id="rId5"/>
              </a:rPr>
              <a:t>www.cse.scu.edu/~tschwarz/COEN350_09/PPtPre/EmailSecurity.ppt</a:t>
            </a:r>
            <a:r>
              <a:rPr lang="en-US" sz="1300" i="1" dirty="0" smtClean="0"/>
              <a:t> </a:t>
            </a:r>
            <a:endParaRPr lang="en-US" sz="1300" dirty="0" smtClean="0"/>
          </a:p>
          <a:p>
            <a:pPr lvl="1"/>
            <a:endParaRPr lang="en-US" sz="1900" dirty="0" smtClean="0"/>
          </a:p>
          <a:p>
            <a:endParaRPr lang="en-US" sz="2300" dirty="0" smtClean="0"/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52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Email, PEM, PGP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www.cse.scu.edu/~tschwarz/COEN350_09/PPtPre/</a:t>
            </a:r>
            <a:r>
              <a:rPr lang="en-US" i="1" dirty="0" smtClean="0">
                <a:hlinkClick r:id="rId2"/>
              </a:rPr>
              <a:t>EmailSecurity.ppt</a:t>
            </a:r>
            <a:r>
              <a:rPr lang="en-US" i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33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Backup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316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for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Canvas </a:t>
            </a:r>
            <a:r>
              <a:rPr lang="en-US" sz="2400" dirty="0" smtClean="0">
                <a:hlinkClick r:id="rId3"/>
              </a:rPr>
              <a:t>CS-486-01</a:t>
            </a:r>
            <a:endParaRPr lang="en-US" sz="2400" dirty="0" smtClean="0"/>
          </a:p>
          <a:p>
            <a:pPr lvl="1"/>
            <a:r>
              <a:rPr lang="en-US" sz="2000" dirty="0" smtClean="0"/>
              <a:t>Primary repository for grading</a:t>
            </a:r>
          </a:p>
          <a:p>
            <a:pPr lvl="1"/>
            <a:r>
              <a:rPr lang="en-US" sz="2000" dirty="0" smtClean="0"/>
              <a:t>URL for all homework submittals </a:t>
            </a:r>
            <a:r>
              <a:rPr lang="en-US" sz="2000" b="1" dirty="0" smtClean="0"/>
              <a:t>must</a:t>
            </a:r>
            <a:r>
              <a:rPr lang="en-US" sz="2000" dirty="0" smtClean="0"/>
              <a:t> be ‘linked’ into the </a:t>
            </a:r>
            <a:br>
              <a:rPr lang="en-US" sz="2000" dirty="0" smtClean="0"/>
            </a:br>
            <a:r>
              <a:rPr lang="en-US" sz="2000" dirty="0" smtClean="0"/>
              <a:t>appropriate Canvas assignment!</a:t>
            </a:r>
          </a:p>
          <a:p>
            <a:r>
              <a:rPr lang="en-US" sz="2400" dirty="0" err="1" smtClean="0"/>
              <a:t>Github</a:t>
            </a:r>
            <a:r>
              <a:rPr lang="en-US" sz="2400" dirty="0"/>
              <a:t>: </a:t>
            </a:r>
            <a:r>
              <a:rPr lang="en-US" sz="2400" dirty="0">
                <a:hlinkClick r:id="rId4"/>
              </a:rPr>
              <a:t>https://github.com/</a:t>
            </a:r>
            <a:r>
              <a:rPr lang="en-US" sz="2400" dirty="0" smtClean="0">
                <a:hlinkClick r:id="rId4"/>
              </a:rPr>
              <a:t>CryptoUSF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Course material, </a:t>
            </a:r>
            <a:r>
              <a:rPr lang="en-US" sz="2000" dirty="0">
                <a:hlinkClick r:id="rId5" tooltip="class presentations"/>
              </a:rPr>
              <a:t>class </a:t>
            </a:r>
            <a:r>
              <a:rPr lang="en-US" sz="2000" dirty="0" smtClean="0">
                <a:hlinkClick r:id="rId5" tooltip="class presentations"/>
              </a:rPr>
              <a:t>presentations</a:t>
            </a:r>
            <a:r>
              <a:rPr lang="en-US" sz="2000" dirty="0" smtClean="0"/>
              <a:t>, references, </a:t>
            </a:r>
            <a:r>
              <a:rPr lang="en-US" sz="2000" dirty="0">
                <a:hlinkClick r:id="rId6" tooltip="books"/>
              </a:rPr>
              <a:t>books</a:t>
            </a:r>
            <a:endParaRPr lang="en-US" sz="2000" dirty="0" smtClean="0"/>
          </a:p>
          <a:p>
            <a:pPr lvl="1"/>
            <a:r>
              <a:rPr lang="en-US" sz="2000" dirty="0" smtClean="0"/>
              <a:t>Sample code for assignments: </a:t>
            </a:r>
            <a:r>
              <a:rPr lang="en-US" sz="2000" dirty="0">
                <a:hlinkClick r:id="rId4"/>
              </a:rPr>
              <a:t>https://github.com/</a:t>
            </a:r>
            <a:r>
              <a:rPr lang="en-US" sz="2000" dirty="0" smtClean="0">
                <a:hlinkClick r:id="rId4"/>
              </a:rPr>
              <a:t>CryptoUSF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2000" dirty="0" smtClean="0"/>
              <a:t>Private student repositories,</a:t>
            </a:r>
          </a:p>
          <a:p>
            <a:pPr lvl="2"/>
            <a:r>
              <a:rPr lang="en-US" sz="1600" dirty="0" smtClean="0"/>
              <a:t>too many if one per assignment per student</a:t>
            </a:r>
          </a:p>
          <a:p>
            <a:pPr lvl="1"/>
            <a:r>
              <a:rPr lang="en-US" sz="2000" dirty="0" smtClean="0"/>
              <a:t>Wiki for additional class information and </a:t>
            </a:r>
            <a:r>
              <a:rPr lang="en-US" sz="2000" dirty="0" err="1" smtClean="0"/>
              <a:t>assignements</a:t>
            </a:r>
            <a:endParaRPr lang="en-US" sz="2000" dirty="0" smtClean="0"/>
          </a:p>
          <a:p>
            <a:r>
              <a:rPr lang="en-US" sz="2400" dirty="0" smtClean="0"/>
              <a:t>Piazza: </a:t>
            </a:r>
            <a:r>
              <a:rPr lang="en-US" sz="2400" dirty="0" smtClean="0">
                <a:hlinkClick r:id="rId7"/>
              </a:rPr>
              <a:t>CS486</a:t>
            </a:r>
            <a:endParaRPr lang="en-US" sz="2400" dirty="0" smtClean="0"/>
          </a:p>
          <a:p>
            <a:pPr lvl="1"/>
            <a:r>
              <a:rPr lang="en-US" sz="2000" dirty="0" smtClean="0"/>
              <a:t>Informal class conversations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78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671"/>
            <a:ext cx="847843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Courses:</a:t>
            </a:r>
          </a:p>
          <a:p>
            <a:r>
              <a:rPr lang="en-US" sz="2400" dirty="0">
                <a:hlinkClick r:id="rId3"/>
              </a:rPr>
              <a:t>https://crypto.stanford.edu/~dabo/courses/OnlineCrypto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http://cseweb.ucsd.edu/~mihir/cse207</a:t>
            </a:r>
            <a:r>
              <a:rPr lang="en-US" sz="2400" dirty="0" smtClean="0">
                <a:hlinkClick r:id="rId4"/>
              </a:rPr>
              <a:t>/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b="1" dirty="0" smtClean="0"/>
              <a:t>Conferences</a:t>
            </a:r>
            <a:r>
              <a:rPr lang="en-US" sz="2400" b="1" dirty="0"/>
              <a:t>:</a:t>
            </a:r>
          </a:p>
          <a:p>
            <a:r>
              <a:rPr lang="en-US" sz="2400" dirty="0">
                <a:hlinkClick r:id="rId5"/>
              </a:rPr>
              <a:t>Real World </a:t>
            </a:r>
            <a:r>
              <a:rPr lang="en-US" sz="2400" dirty="0" smtClean="0">
                <a:hlinkClick r:id="rId5"/>
              </a:rPr>
              <a:t>Cryptography</a:t>
            </a:r>
            <a:endParaRPr lang="en-US" sz="2400" dirty="0" smtClean="0"/>
          </a:p>
          <a:p>
            <a:r>
              <a:rPr lang="en-US" sz="2400" b="1" dirty="0" smtClean="0">
                <a:hlinkClick r:id="rId6"/>
              </a:rPr>
              <a:t>https://www.iacr.org</a:t>
            </a:r>
            <a:r>
              <a:rPr lang="en-US" sz="2400" b="1" dirty="0" smtClean="0"/>
              <a:t> </a:t>
            </a:r>
          </a:p>
          <a:p>
            <a:pPr marL="0" indent="0">
              <a:buNone/>
            </a:pPr>
            <a:r>
              <a:rPr lang="en-US" sz="2400" b="1" dirty="0" smtClean="0"/>
              <a:t>Mailing Lists and Standards:</a:t>
            </a:r>
          </a:p>
          <a:p>
            <a:r>
              <a:rPr lang="en-US" sz="2400" b="1" dirty="0">
                <a:hlinkClick r:id="rId7"/>
              </a:rPr>
              <a:t>http://</a:t>
            </a:r>
            <a:r>
              <a:rPr lang="en-US" sz="2400" b="1" dirty="0" smtClean="0">
                <a:hlinkClick r:id="rId7"/>
              </a:rPr>
              <a:t>csrc.nist.gov</a:t>
            </a:r>
            <a:r>
              <a:rPr lang="en-US" sz="2400" b="1" dirty="0" smtClean="0"/>
              <a:t> </a:t>
            </a:r>
            <a:r>
              <a:rPr lang="en-US" sz="2400" dirty="0" smtClean="0"/>
              <a:t>US Federal security specifications</a:t>
            </a:r>
            <a:endParaRPr lang="en-US" sz="2400" dirty="0">
              <a:hlinkClick r:id="rId7"/>
            </a:endParaRPr>
          </a:p>
          <a:p>
            <a:r>
              <a:rPr lang="en-US" sz="2400" b="1" dirty="0" smtClean="0">
                <a:hlinkClick r:id="rId7"/>
              </a:rPr>
              <a:t>https://trac.ietf.org/trac/sec/wiki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security standards</a:t>
            </a:r>
          </a:p>
          <a:p>
            <a:r>
              <a:rPr lang="en-US" sz="2400" b="1" dirty="0" smtClean="0">
                <a:hlinkClick r:id="rId7"/>
              </a:rPr>
              <a:t>https</a:t>
            </a:r>
            <a:r>
              <a:rPr lang="en-US" sz="2400" b="1" dirty="0">
                <a:hlinkClick r:id="rId7"/>
              </a:rPr>
              <a:t>://irtf.org/</a:t>
            </a:r>
            <a:r>
              <a:rPr lang="en-US" sz="2400" b="1" dirty="0" smtClean="0">
                <a:hlinkClick r:id="rId7"/>
              </a:rPr>
              <a:t>cfrg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cryptographic research</a:t>
            </a:r>
            <a:endParaRPr lang="en-US" sz="2400" dirty="0" smtClean="0">
              <a:hlinkClick r:id="rId7"/>
            </a:endParaRPr>
          </a:p>
          <a:p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643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6915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will use a Raspberry Pi to get experience using contemporary analysis ‘tools’</a:t>
            </a:r>
          </a:p>
          <a:p>
            <a:pPr marL="0" indent="0">
              <a:buNone/>
            </a:pPr>
            <a:r>
              <a:rPr lang="en-US" sz="2400" dirty="0" smtClean="0"/>
              <a:t>Raspberry Pi</a:t>
            </a:r>
          </a:p>
          <a:p>
            <a:pPr lvl="1"/>
            <a:r>
              <a:rPr lang="en-US" sz="2000" dirty="0" smtClean="0"/>
              <a:t>Excellent reference for what to acquire and how to </a:t>
            </a:r>
            <a:r>
              <a:rPr lang="en-US" sz="2000" dirty="0" err="1" smtClean="0"/>
              <a:t>setup:</a:t>
            </a:r>
            <a:r>
              <a:rPr lang="en-US" sz="2000" dirty="0" err="1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://rpi.cs.usfca.edu/2017-</a:t>
            </a:r>
            <a:r>
              <a:rPr lang="en-US" sz="2000" dirty="0" smtClean="0">
                <a:hlinkClick r:id="rId3"/>
              </a:rPr>
              <a:t>fall</a:t>
            </a:r>
            <a:endParaRPr lang="en-US" sz="2000" dirty="0" smtClean="0"/>
          </a:p>
          <a:p>
            <a:pPr lvl="1"/>
            <a:r>
              <a:rPr lang="en-US" sz="2000" dirty="0" smtClean="0"/>
              <a:t>The first Pi project will use cryptographic related tools that are available in the Kali </a:t>
            </a:r>
            <a:r>
              <a:rPr lang="en-US" sz="2000" dirty="0"/>
              <a:t>distribution: </a:t>
            </a:r>
            <a:r>
              <a:rPr lang="en-US" sz="2000" dirty="0">
                <a:hlinkClick r:id="rId4"/>
              </a:rPr>
              <a:t>https://www.kali.org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The tools do not necessarily require the Kali OS distribution and you may be able to simply install some of the tools on an existing Raspberry Pi OS installation.</a:t>
            </a:r>
            <a:endParaRPr lang="en-US" sz="2400" dirty="0" smtClean="0"/>
          </a:p>
          <a:p>
            <a:pPr lvl="2"/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456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Packet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Install and run ‘</a:t>
            </a:r>
            <a:r>
              <a:rPr lang="en-US" dirty="0" err="1" smtClean="0"/>
              <a:t>wireshark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May require ‘</a:t>
            </a:r>
            <a:r>
              <a:rPr lang="en-US" dirty="0" err="1" smtClean="0"/>
              <a:t>sudo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Set filter for ‘</a:t>
            </a:r>
            <a:r>
              <a:rPr lang="en-US" dirty="0" err="1" smtClean="0"/>
              <a:t>ssl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Open browser and connect to a HTTPS web page</a:t>
            </a:r>
          </a:p>
          <a:p>
            <a:r>
              <a:rPr lang="en-US" dirty="0" smtClean="0"/>
              <a:t>Examine packets captured for TLS packet exchange</a:t>
            </a:r>
          </a:p>
          <a:p>
            <a:pPr lvl="1"/>
            <a:r>
              <a:rPr lang="en-US" dirty="0" smtClean="0"/>
              <a:t>Identify cipher suites from client</a:t>
            </a:r>
          </a:p>
          <a:p>
            <a:pPr lvl="1"/>
            <a:r>
              <a:rPr lang="en-US" dirty="0" smtClean="0"/>
              <a:t>Identify server certificates</a:t>
            </a:r>
          </a:p>
          <a:p>
            <a:pPr lvl="1"/>
            <a:r>
              <a:rPr lang="en-US" dirty="0" smtClean="0"/>
              <a:t>Identify algorithms used by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2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78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856"/>
            <a:ext cx="8229600" cy="5753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Use public/private key pairs to encrypt information to public key(s). Use ECIES to encrypt the information. For example, Figure 2 in</a:t>
            </a:r>
            <a:r>
              <a:rPr lang="en-US" sz="1600" dirty="0" smtClean="0"/>
              <a:t>: </a:t>
            </a:r>
            <a:r>
              <a:rPr lang="en-US" sz="1600" i="1" dirty="0" smtClean="0">
                <a:hlinkClick r:id="rId3"/>
              </a:rPr>
              <a:t>A Survey of the Elliptic Curve Integrated Encryption Scheme  </a:t>
            </a:r>
            <a:endParaRPr lang="en-US" sz="1600" dirty="0"/>
          </a:p>
          <a:p>
            <a:r>
              <a:rPr lang="en-US" sz="1600" dirty="0"/>
              <a:t>Elliptic curve routines are available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4"/>
              </a:rPr>
              <a:t> https://github.com/CryptoUSF/Wallet/tree/master/src/ecc</a:t>
            </a:r>
            <a:endParaRPr lang="en-US" sz="1600" dirty="0"/>
          </a:p>
          <a:p>
            <a:r>
              <a:rPr lang="en-US" sz="1600" dirty="0"/>
              <a:t>AEAD encryption algorithms are </a:t>
            </a:r>
            <a:r>
              <a:rPr lang="en-US" sz="1600" dirty="0" smtClean="0"/>
              <a:t>available on </a:t>
            </a:r>
            <a:r>
              <a:rPr lang="en-US" sz="1600" dirty="0" err="1" smtClean="0"/>
              <a:t>Github</a:t>
            </a:r>
            <a:r>
              <a:rPr lang="en-US" sz="1600" dirty="0" smtClean="0"/>
              <a:t>:</a:t>
            </a:r>
            <a:endParaRPr lang="en-US" sz="1600" dirty="0"/>
          </a:p>
          <a:p>
            <a:pPr lvl="1"/>
            <a:r>
              <a:rPr lang="en-US" sz="1400" dirty="0"/>
              <a:t>    </a:t>
            </a:r>
            <a:r>
              <a:rPr lang="en-US" sz="1400" dirty="0" smtClean="0"/>
              <a:t>AES</a:t>
            </a:r>
            <a:r>
              <a:rPr lang="en-US" sz="1400" dirty="0"/>
              <a:t>-</a:t>
            </a:r>
            <a:r>
              <a:rPr lang="en-US" sz="1400" dirty="0" smtClean="0"/>
              <a:t>SIV                         </a:t>
            </a:r>
            <a:r>
              <a:rPr lang="en-US" sz="1200" dirty="0" smtClean="0">
                <a:hlinkClick r:id="rId5"/>
              </a:rPr>
              <a:t>https://github.com/CryptoUSF/Wallet/tree/master/src/cipher</a:t>
            </a:r>
            <a:r>
              <a:rPr lang="en-US" sz="1200" dirty="0" smtClean="0"/>
              <a:t> </a:t>
            </a:r>
            <a:endParaRPr lang="en-US" sz="1200" dirty="0"/>
          </a:p>
          <a:p>
            <a:pPr lvl="1"/>
            <a:r>
              <a:rPr lang="en-US" sz="1400" dirty="0"/>
              <a:t>    </a:t>
            </a:r>
            <a:r>
              <a:rPr lang="en-US" sz="1400" dirty="0" smtClean="0"/>
              <a:t>ChaCha_Poly_AEAD</a:t>
            </a:r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200" dirty="0" smtClean="0">
                <a:hlinkClick r:id="rId6"/>
              </a:rPr>
              <a:t>https://github.com/CryptoUSF/Wallet/blob/master/src/cipher/chacha_poly.py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  <a:p>
            <a:pPr marL="0" indent="0">
              <a:buNone/>
            </a:pPr>
            <a:r>
              <a:rPr lang="en-US" sz="1600" dirty="0"/>
              <a:t>Document your choices for each algorithm block (e.g. KDF)</a:t>
            </a:r>
            <a:r>
              <a:rPr lang="en-US" sz="1600" dirty="0" smtClean="0"/>
              <a:t>. The </a:t>
            </a:r>
            <a:r>
              <a:rPr lang="en-US" sz="1600" dirty="0"/>
              <a:t>ECIES routines should be structured as a reusable library. The user interaction may be through a command-line </a:t>
            </a:r>
            <a:r>
              <a:rPr lang="en-US" sz="1600" dirty="0" smtClean="0"/>
              <a:t>interface. The </a:t>
            </a:r>
            <a:r>
              <a:rPr lang="en-US" sz="1600" dirty="0"/>
              <a:t>software should be in a </a:t>
            </a:r>
            <a:r>
              <a:rPr lang="en-US" sz="1600" dirty="0" err="1"/>
              <a:t>github</a:t>
            </a:r>
            <a:r>
              <a:rPr lang="en-US" sz="1600" dirty="0"/>
              <a:t> repository with a </a:t>
            </a:r>
            <a:r>
              <a:rPr lang="en-US" sz="1600" dirty="0" err="1"/>
              <a:t>readme.md</a:t>
            </a:r>
            <a:r>
              <a:rPr lang="en-US" sz="1600" dirty="0"/>
              <a:t> file providing a brief description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Bonus points awarded for</a:t>
            </a:r>
            <a:r>
              <a:rPr lang="en-US" sz="1600" b="1" dirty="0" smtClean="0"/>
              <a:t>:</a:t>
            </a:r>
          </a:p>
          <a:p>
            <a:r>
              <a:rPr lang="en-US" sz="1600" dirty="0" smtClean="0"/>
              <a:t>documentation </a:t>
            </a:r>
            <a:r>
              <a:rPr lang="en-US" sz="1600" dirty="0"/>
              <a:t>of requirements or use </a:t>
            </a:r>
            <a:r>
              <a:rPr lang="en-US" sz="1600" dirty="0" smtClean="0"/>
              <a:t>case</a:t>
            </a:r>
          </a:p>
          <a:p>
            <a:r>
              <a:rPr lang="en-US" sz="1600" dirty="0" smtClean="0"/>
              <a:t>good documentation</a:t>
            </a:r>
          </a:p>
          <a:p>
            <a:r>
              <a:rPr lang="en-US" sz="1600" dirty="0" smtClean="0"/>
              <a:t>fully </a:t>
            </a:r>
            <a:r>
              <a:rPr lang="en-US" sz="1600" dirty="0"/>
              <a:t>'packaged' </a:t>
            </a:r>
            <a:r>
              <a:rPr lang="en-US" sz="1600" dirty="0" smtClean="0"/>
              <a:t>software</a:t>
            </a:r>
          </a:p>
          <a:p>
            <a:r>
              <a:rPr lang="en-US" sz="1600" dirty="0" smtClean="0"/>
              <a:t>well </a:t>
            </a:r>
            <a:r>
              <a:rPr lang="en-US" sz="1600" dirty="0"/>
              <a:t>written </a:t>
            </a:r>
            <a:r>
              <a:rPr lang="en-US" sz="1600" dirty="0" smtClean="0"/>
              <a:t>code</a:t>
            </a:r>
          </a:p>
          <a:p>
            <a:r>
              <a:rPr lang="en-US" sz="1600" dirty="0" smtClean="0"/>
              <a:t>designs </a:t>
            </a:r>
            <a:r>
              <a:rPr lang="en-US" sz="1600" dirty="0"/>
              <a:t>with good human usability </a:t>
            </a:r>
          </a:p>
        </p:txBody>
      </p:sp>
    </p:spTree>
    <p:extLst>
      <p:ext uri="{BB962C8B-B14F-4D97-AF65-F5344CB8AC3E}">
        <p14:creationId xmlns:p14="http://schemas.microsoft.com/office/powerpoint/2010/main" val="368597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881"/>
            <a:ext cx="9144000" cy="5739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52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ECIES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9133" y="6596390"/>
            <a:ext cx="82552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https://www.researchgate.net/publication/</a:t>
            </a:r>
            <a:r>
              <a:rPr lang="en-US" sz="1100" dirty="0" smtClean="0">
                <a:hlinkClick r:id="rId3"/>
              </a:rPr>
              <a:t>255970113_A_Survey_of_the_Elliptic_Curve_Integrated_Encryption_Scheme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9967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881"/>
            <a:ext cx="9144000" cy="5739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52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ECIES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9133" y="6596390"/>
            <a:ext cx="82552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https://www.researchgate.net/publication/</a:t>
            </a:r>
            <a:r>
              <a:rPr lang="en-US" sz="1100" dirty="0" smtClean="0">
                <a:hlinkClick r:id="rId3"/>
              </a:rPr>
              <a:t>255970113_A_Survey_of_the_Elliptic_Curve_Integrated_Encryption_Scheme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4574206" y="3045387"/>
            <a:ext cx="3504145" cy="1799011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AEAD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52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>
            <a:endCxn id="12" idx="0"/>
          </p:cNvCxnSpPr>
          <p:nvPr/>
        </p:nvCxnSpPr>
        <p:spPr>
          <a:xfrm>
            <a:off x="8448785" y="4388355"/>
            <a:ext cx="0" cy="1134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143083" y="4388355"/>
            <a:ext cx="0" cy="1134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ECIES with an AEAD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32138" y="3512138"/>
            <a:ext cx="2254663" cy="1387245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AEAD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(e.g. ChaCha_AEAD)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6644" y="5522797"/>
            <a:ext cx="646739" cy="352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U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3383" y="5522797"/>
            <a:ext cx="646739" cy="352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IV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0121" y="5522797"/>
            <a:ext cx="2422330" cy="352291"/>
          </a:xfrm>
          <a:prstGeom prst="rect">
            <a:avLst/>
          </a:prstGeom>
          <a:pattFill prst="ltDnDiag">
            <a:fgClr>
              <a:schemeClr val="tx2"/>
            </a:fgClr>
            <a:bgClr>
              <a:schemeClr val="accent1">
                <a:lumMod val="40000"/>
                <a:lumOff val="60000"/>
              </a:schemeClr>
            </a:bgClr>
          </a:patt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Cipher Text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72451" y="5522797"/>
            <a:ext cx="552668" cy="352291"/>
          </a:xfrm>
          <a:prstGeom prst="rect">
            <a:avLst/>
          </a:prstGeom>
          <a:pattFill prst="divot">
            <a:fgClr>
              <a:schemeClr val="tx2"/>
            </a:fgClr>
            <a:bgClr>
              <a:schemeClr val="accent1">
                <a:lumMod val="40000"/>
                <a:lumOff val="60000"/>
              </a:schemeClr>
            </a:bgClr>
          </a:patt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Tag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2684" y="1971347"/>
            <a:ext cx="2422330" cy="352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Plain Text / 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25507" y="1971347"/>
            <a:ext cx="1340514" cy="352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Additional Data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26195" y="1969286"/>
            <a:ext cx="1162087" cy="3522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V</a:t>
            </a:r>
            <a:r>
              <a:rPr lang="en-US" sz="800" dirty="0" smtClean="0">
                <a:solidFill>
                  <a:srgbClr val="000000"/>
                </a:solidFill>
              </a:rPr>
              <a:t> (Peer Public Key)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11593" y="3924133"/>
            <a:ext cx="1079775" cy="352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U</a:t>
            </a:r>
            <a:r>
              <a:rPr lang="en-US" sz="1400" dirty="0" smtClean="0">
                <a:solidFill>
                  <a:srgbClr val="000000"/>
                </a:solidFill>
              </a:rPr>
              <a:t> =</a:t>
            </a:r>
            <a:r>
              <a:rPr lang="en-US" sz="1400" dirty="0" smtClean="0">
                <a:solidFill>
                  <a:srgbClr val="FF0000"/>
                </a:solidFill>
              </a:rPr>
              <a:t> u</a:t>
            </a:r>
            <a:r>
              <a:rPr lang="en-US" sz="1400" dirty="0" smtClean="0">
                <a:solidFill>
                  <a:srgbClr val="000000"/>
                </a:solidFill>
              </a:rPr>
              <a:t>*G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588" y="3924133"/>
            <a:ext cx="1663625" cy="352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u </a:t>
            </a:r>
            <a:r>
              <a:rPr lang="en-US" sz="1400" dirty="0" smtClean="0">
                <a:solidFill>
                  <a:schemeClr val="tx1"/>
                </a:solidFill>
              </a:rPr>
              <a:t>= new private key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>
          <a:xfrm>
            <a:off x="2006213" y="4100279"/>
            <a:ext cx="4053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15924" y="4100279"/>
            <a:ext cx="4053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921304" y="3812202"/>
            <a:ext cx="1671017" cy="576153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key</a:t>
            </a:r>
            <a:r>
              <a:rPr lang="en-US" dirty="0" smtClean="0">
                <a:solidFill>
                  <a:schemeClr val="tx1"/>
                </a:solidFill>
              </a:rPr>
              <a:t>=KDF(u*V)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6" idx="2"/>
            <a:endCxn id="8" idx="0"/>
          </p:cNvCxnSpPr>
          <p:nvPr/>
        </p:nvCxnSpPr>
        <p:spPr>
          <a:xfrm>
            <a:off x="2951481" y="4276424"/>
            <a:ext cx="1828533" cy="1246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628685" y="3776928"/>
            <a:ext cx="50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key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2" idx="3"/>
          </p:cNvCxnSpPr>
          <p:nvPr/>
        </p:nvCxnSpPr>
        <p:spPr>
          <a:xfrm>
            <a:off x="5592321" y="4100279"/>
            <a:ext cx="8398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</p:cNvCxnSpPr>
          <p:nvPr/>
        </p:nvCxnSpPr>
        <p:spPr>
          <a:xfrm>
            <a:off x="6933849" y="2323638"/>
            <a:ext cx="0" cy="1188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2"/>
          </p:cNvCxnSpPr>
          <p:nvPr/>
        </p:nvCxnSpPr>
        <p:spPr>
          <a:xfrm>
            <a:off x="4795764" y="2323638"/>
            <a:ext cx="1636374" cy="1488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4" idx="2"/>
            <a:endCxn id="10" idx="0"/>
          </p:cNvCxnSpPr>
          <p:nvPr/>
        </p:nvCxnSpPr>
        <p:spPr>
          <a:xfrm>
            <a:off x="5103383" y="4899383"/>
            <a:ext cx="323370" cy="623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628685" y="2741208"/>
            <a:ext cx="416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934826" y="2741208"/>
            <a:ext cx="383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pt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15" idx="2"/>
            <a:endCxn id="22" idx="0"/>
          </p:cNvCxnSpPr>
          <p:nvPr/>
        </p:nvCxnSpPr>
        <p:spPr>
          <a:xfrm>
            <a:off x="3307239" y="2321577"/>
            <a:ext cx="1449574" cy="1490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614445" y="4547092"/>
            <a:ext cx="977876" cy="3522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IV/nonce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55" name="Straight Arrow Connector 54"/>
          <p:cNvCxnSpPr>
            <a:stCxn id="54" idx="3"/>
          </p:cNvCxnSpPr>
          <p:nvPr/>
        </p:nvCxnSpPr>
        <p:spPr>
          <a:xfrm flipV="1">
            <a:off x="5592321" y="4547092"/>
            <a:ext cx="839817" cy="176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04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ECIES with SIV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32138" y="3594444"/>
            <a:ext cx="1740313" cy="876217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SIV AEAD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(e.g. AES-SIV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6644" y="5605103"/>
            <a:ext cx="646739" cy="352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U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0121" y="5605103"/>
            <a:ext cx="2422330" cy="352291"/>
          </a:xfrm>
          <a:prstGeom prst="rect">
            <a:avLst/>
          </a:prstGeom>
          <a:pattFill prst="ltDnDiag">
            <a:fgClr>
              <a:schemeClr val="tx2"/>
            </a:fgClr>
            <a:bgClr>
              <a:schemeClr val="accent1">
                <a:lumMod val="40000"/>
                <a:lumOff val="60000"/>
              </a:schemeClr>
            </a:bgClr>
          </a:patt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Cipher Text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03383" y="5605103"/>
            <a:ext cx="667781" cy="352291"/>
          </a:xfrm>
          <a:prstGeom prst="rect">
            <a:avLst/>
          </a:prstGeom>
          <a:pattFill prst="divot">
            <a:fgClr>
              <a:schemeClr val="tx2"/>
            </a:fgClr>
            <a:bgClr>
              <a:schemeClr val="accent1">
                <a:lumMod val="40000"/>
                <a:lumOff val="60000"/>
              </a:schemeClr>
            </a:bgClr>
          </a:patt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SIV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2684" y="2053653"/>
            <a:ext cx="2422330" cy="352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Plain Text / 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25507" y="2053653"/>
            <a:ext cx="1340514" cy="352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Additional Data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26195" y="2051592"/>
            <a:ext cx="1162087" cy="3522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V</a:t>
            </a:r>
            <a:r>
              <a:rPr lang="en-US" sz="800" dirty="0" smtClean="0">
                <a:solidFill>
                  <a:srgbClr val="000000"/>
                </a:solidFill>
              </a:rPr>
              <a:t> (Peer Public Key)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11593" y="4006439"/>
            <a:ext cx="1079775" cy="352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U</a:t>
            </a:r>
            <a:r>
              <a:rPr lang="en-US" sz="1400" dirty="0" smtClean="0">
                <a:solidFill>
                  <a:srgbClr val="000000"/>
                </a:solidFill>
              </a:rPr>
              <a:t> =</a:t>
            </a:r>
            <a:r>
              <a:rPr lang="en-US" sz="1400" dirty="0" smtClean="0">
                <a:solidFill>
                  <a:srgbClr val="FF0000"/>
                </a:solidFill>
              </a:rPr>
              <a:t> u</a:t>
            </a:r>
            <a:r>
              <a:rPr lang="en-US" sz="1400" dirty="0" smtClean="0">
                <a:solidFill>
                  <a:srgbClr val="000000"/>
                </a:solidFill>
              </a:rPr>
              <a:t>*G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588" y="4006439"/>
            <a:ext cx="1663625" cy="352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u </a:t>
            </a:r>
            <a:r>
              <a:rPr lang="en-US" sz="1400" dirty="0" smtClean="0">
                <a:solidFill>
                  <a:schemeClr val="tx1"/>
                </a:solidFill>
              </a:rPr>
              <a:t>= new private key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>
          <a:xfrm>
            <a:off x="2006213" y="4182585"/>
            <a:ext cx="4053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15924" y="4182585"/>
            <a:ext cx="4053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921304" y="3894508"/>
            <a:ext cx="1707381" cy="576153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key</a:t>
            </a:r>
            <a:r>
              <a:rPr lang="en-US" dirty="0" smtClean="0">
                <a:solidFill>
                  <a:schemeClr val="tx1"/>
                </a:solidFill>
              </a:rPr>
              <a:t>=KDF(u*V)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6" idx="2"/>
            <a:endCxn id="8" idx="0"/>
          </p:cNvCxnSpPr>
          <p:nvPr/>
        </p:nvCxnSpPr>
        <p:spPr>
          <a:xfrm>
            <a:off x="2951481" y="4358730"/>
            <a:ext cx="1828533" cy="1246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722684" y="3859234"/>
            <a:ext cx="50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key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2" idx="3"/>
          </p:cNvCxnSpPr>
          <p:nvPr/>
        </p:nvCxnSpPr>
        <p:spPr>
          <a:xfrm>
            <a:off x="5628685" y="4182585"/>
            <a:ext cx="8034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</p:cNvCxnSpPr>
          <p:nvPr/>
        </p:nvCxnSpPr>
        <p:spPr>
          <a:xfrm>
            <a:off x="6933849" y="2405944"/>
            <a:ext cx="0" cy="1188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2"/>
          </p:cNvCxnSpPr>
          <p:nvPr/>
        </p:nvCxnSpPr>
        <p:spPr>
          <a:xfrm>
            <a:off x="4795764" y="2405944"/>
            <a:ext cx="1636374" cy="1488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143083" y="4470661"/>
            <a:ext cx="0" cy="1134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426753" y="4470661"/>
            <a:ext cx="1327821" cy="1134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218496" y="3040446"/>
            <a:ext cx="416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934826" y="2823514"/>
            <a:ext cx="383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pt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15" idx="2"/>
            <a:endCxn id="22" idx="0"/>
          </p:cNvCxnSpPr>
          <p:nvPr/>
        </p:nvCxnSpPr>
        <p:spPr>
          <a:xfrm>
            <a:off x="3307239" y="2403883"/>
            <a:ext cx="1467756" cy="1490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51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 Mode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0777" y="6292380"/>
            <a:ext cx="796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</a:t>
            </a:r>
            <a:r>
              <a:rPr lang="en-US" dirty="0" smtClean="0">
                <a:hlinkClick r:id="rId2"/>
              </a:rPr>
              <a:t>Block_cipher_mode_of_operation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892300"/>
            <a:ext cx="76327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9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 Mode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0777" y="6292380"/>
            <a:ext cx="796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</a:t>
            </a:r>
            <a:r>
              <a:rPr lang="en-US" dirty="0" smtClean="0">
                <a:hlinkClick r:id="rId2"/>
              </a:rPr>
              <a:t>Block_cipher_mode_of_operation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892300"/>
            <a:ext cx="76327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9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40695</TotalTime>
  <Words>630</Words>
  <Application>Microsoft Macintosh PowerPoint</Application>
  <PresentationFormat>On-screen Show (4:3)</PresentationFormat>
  <Paragraphs>135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Cryptography </vt:lpstr>
      <vt:lpstr>Cryptography MondayNovember 13th, 2017</vt:lpstr>
      <vt:lpstr>ECIES</vt:lpstr>
      <vt:lpstr>ECIES</vt:lpstr>
      <vt:lpstr>ECIES</vt:lpstr>
      <vt:lpstr>ECIES with an AEAD</vt:lpstr>
      <vt:lpstr>ECIES with SIV</vt:lpstr>
      <vt:lpstr>ECB Mode</vt:lpstr>
      <vt:lpstr>CBC Mode</vt:lpstr>
      <vt:lpstr>CFB Mode</vt:lpstr>
      <vt:lpstr>OFB Mode</vt:lpstr>
      <vt:lpstr>CTR Mode</vt:lpstr>
      <vt:lpstr>Authenticated Encryption</vt:lpstr>
      <vt:lpstr>AES-GCM (an AEAD)</vt:lpstr>
      <vt:lpstr>AES-GCM (an AEAD)</vt:lpstr>
      <vt:lpstr>SIV Mode </vt:lpstr>
      <vt:lpstr>OCB</vt:lpstr>
      <vt:lpstr>OCB Again</vt:lpstr>
      <vt:lpstr>Other AEAD Algorithms</vt:lpstr>
      <vt:lpstr>Email, PEM, PGP</vt:lpstr>
      <vt:lpstr>Backup Material</vt:lpstr>
      <vt:lpstr>Logistics for Class</vt:lpstr>
      <vt:lpstr>Additional References</vt:lpstr>
      <vt:lpstr>Raspberry Pi</vt:lpstr>
      <vt:lpstr>TLS Packet Capture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Lambert</dc:creator>
  <cp:lastModifiedBy>Paul Lambert</cp:lastModifiedBy>
  <cp:revision>299</cp:revision>
  <dcterms:created xsi:type="dcterms:W3CDTF">2017-07-28T18:02:06Z</dcterms:created>
  <dcterms:modified xsi:type="dcterms:W3CDTF">2017-11-15T18:21:26Z</dcterms:modified>
</cp:coreProperties>
</file>