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74" r:id="rId2"/>
    <p:sldId id="278" r:id="rId3"/>
    <p:sldId id="339" r:id="rId4"/>
    <p:sldId id="344" r:id="rId5"/>
    <p:sldId id="345" r:id="rId6"/>
    <p:sldId id="346" r:id="rId7"/>
    <p:sldId id="347" r:id="rId8"/>
    <p:sldId id="383" r:id="rId9"/>
    <p:sldId id="379" r:id="rId10"/>
    <p:sldId id="382" r:id="rId11"/>
    <p:sldId id="381" r:id="rId12"/>
    <p:sldId id="380" r:id="rId13"/>
    <p:sldId id="386" r:id="rId14"/>
    <p:sldId id="385" r:id="rId15"/>
    <p:sldId id="387" r:id="rId16"/>
    <p:sldId id="384" r:id="rId17"/>
    <p:sldId id="389" r:id="rId18"/>
    <p:sldId id="390" r:id="rId19"/>
    <p:sldId id="388" r:id="rId20"/>
    <p:sldId id="378" r:id="rId21"/>
    <p:sldId id="365" r:id="rId22"/>
    <p:sldId id="371" r:id="rId23"/>
    <p:sldId id="372" r:id="rId24"/>
    <p:sldId id="373" r:id="rId25"/>
    <p:sldId id="374" r:id="rId26"/>
    <p:sldId id="334" r:id="rId27"/>
    <p:sldId id="291" r:id="rId28"/>
    <p:sldId id="283" r:id="rId29"/>
    <p:sldId id="391" r:id="rId30"/>
    <p:sldId id="27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2" autoAdjust="0"/>
    <p:restoredTop sz="99855" autoAdjust="0"/>
  </p:normalViewPr>
  <p:slideViewPr>
    <p:cSldViewPr snapToGrid="0" snapToObjects="1">
      <p:cViewPr varScale="1">
        <p:scale>
          <a:sx n="100" d="100"/>
          <a:sy n="100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CDFEE-A5EA-DB48-A00E-316513CC50B1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6880-9129-0F48-B254-CFE617C8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6002-C328-F344-B2E8-2CAD11C9B966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Block_cipher_mode_of_operation" TargetMode="Externa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Block_cipher_mode_of_operation" TargetMode="Externa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en.wikipedia.org/wiki/Block_cipher_mode_of_operat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s://en.wikipedia.org/wiki/Authenticated_encryption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ools.ietf.org/html/rfc5297" TargetMode="Externa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hyperlink" Target="http://web.cs.ucdavis.edu/~rogaway/papers/ocb-full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csrc.nist.gov/csrc/media/events/lightweight-cryptography-workshop-2015/documents/presentations/session8-mcgrew.pdf" TargetMode="External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petitions.cr.yp.to/caesar-submission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ucdavis.edu/~rogaway/papers/moral-fn.pdf" TargetMode="External"/><Relationship Id="rId4" Type="http://schemas.openxmlformats.org/officeDocument/2006/relationships/hyperlink" Target="http://www.cse.scu.edu/~tschwarz/COEN350_09/PPtPre/EmailSecurity.ppt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e.scu.edu/~tschwarz/COEN350_09/PPtPre/EmailSecurity.pp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ols.ietf.org/html/draft-irtf-cfrg-spake2-03" TargetMode="External"/><Relationship Id="rId3" Type="http://schemas.openxmlformats.org/officeDocument/2006/relationships/hyperlink" Target="http://www.di.ens.fr/~mabdalla/papers/AbPo05a-letter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mvco.com/specifications.aspx?id=285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mvco.com/specifications.aspx?id=285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usfca.instructure.com/courses/1571168" TargetMode="External"/><Relationship Id="rId4" Type="http://schemas.openxmlformats.org/officeDocument/2006/relationships/hyperlink" Target="https://github.com/CryptoUSF" TargetMode="External"/><Relationship Id="rId5" Type="http://schemas.openxmlformats.org/officeDocument/2006/relationships/hyperlink" Target="https://github.com/CryptoUSF/CS486/tree/master/class%20presentations" TargetMode="External"/><Relationship Id="rId6" Type="http://schemas.openxmlformats.org/officeDocument/2006/relationships/hyperlink" Target="https://github.com/CryptoUSF/CS486/tree/master/books" TargetMode="External"/><Relationship Id="rId7" Type="http://schemas.openxmlformats.org/officeDocument/2006/relationships/hyperlink" Target="https://piazza.com/class/j6wrim0d1unj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nford.edu/~dabo/courses/OnlineCrypto/" TargetMode="External"/><Relationship Id="rId4" Type="http://schemas.openxmlformats.org/officeDocument/2006/relationships/hyperlink" Target="http://cseweb.ucsd.edu/~mihir/cse207/" TargetMode="External"/><Relationship Id="rId5" Type="http://schemas.openxmlformats.org/officeDocument/2006/relationships/hyperlink" Target="https://rwc.iacr.org/2017/program.html" TargetMode="External"/><Relationship Id="rId6" Type="http://schemas.openxmlformats.org/officeDocument/2006/relationships/hyperlink" Target="https://www.iacr.org" TargetMode="External"/><Relationship Id="rId7" Type="http://schemas.openxmlformats.org/officeDocument/2006/relationships/hyperlink" Target="https://trac.ietf.org/trac/sec/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ucdavis.edu/~rogaway/classes/227/spring05/book/main.pdf" TargetMode="External"/><Relationship Id="rId4" Type="http://schemas.openxmlformats.org/officeDocument/2006/relationships/hyperlink" Target="http://zempirians.com/ebooks/Violent%20Python%20-%20A%20Cookbook%20for%20Hackers,%20Forensic%20Analysts,%20Penetration%20Testers%20and%20Security%20Engineers.pdf" TargetMode="External"/><Relationship Id="rId5" Type="http://schemas.openxmlformats.org/officeDocument/2006/relationships/hyperlink" Target="https://t17lab.com/media/Ebooks/GTFO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jcseuk/volumes/V2-I2-P7-13.pdf" TargetMode="External"/><Relationship Id="rId4" Type="http://schemas.openxmlformats.org/officeDocument/2006/relationships/hyperlink" Target="https://github.com/CryptoUSF/Wallet/tree/master/src/ecc" TargetMode="External"/><Relationship Id="rId5" Type="http://schemas.openxmlformats.org/officeDocument/2006/relationships/hyperlink" Target="https://github.com/CryptoUSF/Wallet/tree/master/src/cipher" TargetMode="External"/><Relationship Id="rId6" Type="http://schemas.openxmlformats.org/officeDocument/2006/relationships/hyperlink" Target="https://github.com/CryptoUSF/Wallet/blob/master/src/cipher/chacha_poly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rpi.cs.usfca.edu/2017-fall" TargetMode="External"/><Relationship Id="rId4" Type="http://schemas.openxmlformats.org/officeDocument/2006/relationships/hyperlink" Target="https://www.kali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www.researchgate.net/publication/255970113_A_Survey_of_the_Elliptic_Curve_Integrated_Encryption_Schem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www.researchgate.net/publication/255970113_A_Survey_of_the_Elliptic_Curve_Integrated_Encryption_Schem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Block_cipher_mode_of_operation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Block_cipher_mode_of_operation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64" y="-282209"/>
            <a:ext cx="9429750" cy="724283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Cryptography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5018881"/>
            <a:ext cx="7772400" cy="1500187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CS-486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November </a:t>
            </a:r>
            <a:r>
              <a:rPr lang="en-US" dirty="0" smtClean="0">
                <a:solidFill>
                  <a:srgbClr val="FFFFFF"/>
                </a:solidFill>
              </a:rPr>
              <a:t>20</a:t>
            </a:r>
            <a:r>
              <a:rPr lang="en-US" baseline="30000" dirty="0" smtClean="0">
                <a:solidFill>
                  <a:srgbClr val="FFFFFF"/>
                </a:solidFill>
              </a:rPr>
              <a:t>th</a:t>
            </a:r>
            <a:r>
              <a:rPr lang="en-US" dirty="0" smtClean="0">
                <a:solidFill>
                  <a:srgbClr val="FFFFFF"/>
                </a:solidFill>
              </a:rPr>
              <a:t>, 2017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r00</a:t>
            </a:r>
            <a:r>
              <a:rPr lang="en-US" dirty="0" smtClean="0">
                <a:solidFill>
                  <a:srgbClr val="FFFFFF"/>
                </a:solidFill>
              </a:rPr>
              <a:t>                                                         Paul A. Lambert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7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CFB Mode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777" y="6292380"/>
            <a:ext cx="796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Block_cipher_mode_of_operation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77" y="2009852"/>
            <a:ext cx="76327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OFB Mode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777" y="6292380"/>
            <a:ext cx="796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Block_cipher_mode_of_operation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18" y="1926940"/>
            <a:ext cx="8088587" cy="325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9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 Mode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4026"/>
            <a:ext cx="9132113" cy="34891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0777" y="6292380"/>
            <a:ext cx="796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https://en.wikipedia.org/wiki/</a:t>
            </a:r>
            <a:r>
              <a:rPr lang="en-US" dirty="0" smtClean="0">
                <a:hlinkClick r:id="rId3"/>
              </a:rPr>
              <a:t>Block_cipher_mode_of_operation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5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Authenticated Encryption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86" y="2831523"/>
            <a:ext cx="2794000" cy="2374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606" y="2018723"/>
            <a:ext cx="2794000" cy="3187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3348" y="5741016"/>
            <a:ext cx="67111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https://en.wikipedia.org/wiki/</a:t>
            </a:r>
            <a:r>
              <a:rPr lang="en-US" dirty="0" smtClean="0">
                <a:hlinkClick r:id="rId4"/>
              </a:rPr>
              <a:t>Authenticated_encryption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50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AES-GCM (an AEAD)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03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AES-GCM (an AEAD)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242"/>
            <a:ext cx="9144000" cy="54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6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SIV Mode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86663" y="5459623"/>
            <a:ext cx="5083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http://web.cs.ucdavis.edu/~rogaway/papers/</a:t>
            </a:r>
            <a:r>
              <a:rPr lang="en-US" dirty="0" smtClean="0">
                <a:hlinkClick r:id="rId2"/>
              </a:rPr>
              <a:t>siv.pdf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://tools.ietf.org/html/</a:t>
            </a:r>
            <a:r>
              <a:rPr lang="en-US" dirty="0" smtClean="0">
                <a:hlinkClick r:id="rId2"/>
              </a:rPr>
              <a:t>rfc5297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900"/>
            <a:ext cx="9144000" cy="312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90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800"/>
            <a:ext cx="9144000" cy="42147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39698" y="5535518"/>
            <a:ext cx="7245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http://web.cs.ucdavis.edu/~rogaway/papers/ocb-</a:t>
            </a:r>
            <a:r>
              <a:rPr lang="en-US" dirty="0" smtClean="0">
                <a:hlinkClick r:id="rId3"/>
              </a:rPr>
              <a:t>full.pdf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23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50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OCB Again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62" y="1076448"/>
            <a:ext cx="5103904" cy="55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0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AEAD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764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Caesar competition (2018):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://competitions.cr.yp.to/caesar-</a:t>
            </a:r>
            <a:r>
              <a:rPr lang="en-US" sz="1800" dirty="0" smtClean="0">
                <a:hlinkClick r:id="rId2"/>
              </a:rPr>
              <a:t>submissions.html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166" y="4227917"/>
            <a:ext cx="4336834" cy="2168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6396334"/>
            <a:ext cx="790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https://csrc.nist.gov/csrc/media/events/lightweight-cryptography-workshop-2015/documents/presentations/session8-mcgrew.pdf</a:t>
            </a:r>
            <a:r>
              <a:rPr lang="en-US" sz="12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813441"/>
            <a:ext cx="3990035" cy="328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6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br>
              <a:rPr lang="en-US" dirty="0" smtClean="0"/>
            </a:br>
            <a:r>
              <a:rPr lang="en-US" sz="2000" dirty="0" smtClean="0"/>
              <a:t>Monday </a:t>
            </a:r>
            <a:r>
              <a:rPr lang="en-US" sz="2000" smtClean="0"/>
              <a:t>November 20</a:t>
            </a:r>
            <a:r>
              <a:rPr lang="en-US" sz="2000" baseline="30000" smtClean="0"/>
              <a:t>th</a:t>
            </a:r>
            <a:r>
              <a:rPr lang="en-US" sz="2000" dirty="0" smtClean="0"/>
              <a:t>,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ECIES</a:t>
            </a:r>
          </a:p>
          <a:p>
            <a:r>
              <a:rPr lang="en-US" sz="2300" dirty="0" smtClean="0"/>
              <a:t>Projects</a:t>
            </a:r>
            <a:endParaRPr lang="en-US" sz="2300" dirty="0" smtClean="0">
              <a:hlinkClick r:id="rId3"/>
            </a:endParaRPr>
          </a:p>
          <a:p>
            <a:pPr marL="400050"/>
            <a:r>
              <a:rPr lang="en-US" sz="2300" dirty="0" smtClean="0"/>
              <a:t>Key Exchanges:</a:t>
            </a:r>
          </a:p>
          <a:p>
            <a:pPr marL="400050"/>
            <a:r>
              <a:rPr lang="en-US" sz="2300" dirty="0" smtClean="0"/>
              <a:t>Email security: </a:t>
            </a:r>
            <a:endParaRPr lang="en-US" sz="2300" i="1" dirty="0" smtClean="0">
              <a:hlinkClick r:id="rId4"/>
            </a:endParaRPr>
          </a:p>
          <a:p>
            <a:pPr marL="800100" lvl="1"/>
            <a:r>
              <a:rPr lang="en-US" sz="1400" i="1" dirty="0" err="1" smtClean="0"/>
              <a:t>homepages.gold.ac.uk</a:t>
            </a:r>
            <a:r>
              <a:rPr lang="en-US" sz="1400" i="1" dirty="0" smtClean="0"/>
              <a:t>/</a:t>
            </a:r>
            <a:r>
              <a:rPr lang="en-US" sz="1400" i="1" dirty="0" err="1" smtClean="0"/>
              <a:t>rachel</a:t>
            </a:r>
            <a:r>
              <a:rPr lang="en-US" sz="1400" i="1" dirty="0" smtClean="0"/>
              <a:t>/CIS326week9.ppt   </a:t>
            </a:r>
            <a:endParaRPr lang="en-US" sz="1300" i="1" dirty="0" smtClean="0">
              <a:hlinkClick r:id="rId4"/>
            </a:endParaRPr>
          </a:p>
          <a:p>
            <a:pPr marL="800100" lvl="1"/>
            <a:r>
              <a:rPr lang="en-US" sz="1300" i="1" dirty="0" smtClean="0">
                <a:hlinkClick r:id="rId4"/>
              </a:rPr>
              <a:t>www.cse.scu.edu/~tschwarz/COEN350_09/PPtPre/EmailSecurity.ppt</a:t>
            </a:r>
            <a:r>
              <a:rPr lang="en-US" sz="1300" i="1" dirty="0" smtClean="0"/>
              <a:t> </a:t>
            </a:r>
            <a:endParaRPr lang="en-US" sz="1300" dirty="0" smtClean="0"/>
          </a:p>
          <a:p>
            <a:pPr lvl="1"/>
            <a:endParaRPr lang="en-US" sz="1900" dirty="0" smtClean="0"/>
          </a:p>
          <a:p>
            <a:endParaRPr lang="en-US" sz="2300" dirty="0" smtClean="0"/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52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Email, PEM, PGP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www.cse.scu.edu/~tschwarz/COEN350_09/PPtPre/</a:t>
            </a:r>
            <a:r>
              <a:rPr lang="en-US" i="1" dirty="0" smtClean="0">
                <a:hlinkClick r:id="rId2"/>
              </a:rPr>
              <a:t>EmailSecurity.ppt</a:t>
            </a:r>
            <a:r>
              <a:rPr lang="en-US" i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33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770812" cy="582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Cryptographic Notation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273175"/>
          <a:ext cx="6705600" cy="4670427"/>
        </p:xfrm>
        <a:graphic>
          <a:graphicData uri="http://schemas.openxmlformats.org/drawingml/2006/table">
            <a:tbl>
              <a:tblPr/>
              <a:tblGrid>
                <a:gridCol w="957263"/>
                <a:gridCol w="5748337"/>
              </a:tblGrid>
              <a:tr h="369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private key used to generate the public key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G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generator element of the group used for public key operations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+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associative group operation (point addition for ECC)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*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scalar multiplication is the repeated addition of a group element with itself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a long-term public key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where P=s*G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H() 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hash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function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len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(S)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denotes the length of a string in bytes, represented as an eight-byte big-endian number.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9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sk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symmetric secret key developed from DH key agreement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||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denotes concatenation of strings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{ }sk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curly braces indicate AEAD encryption by the key appended to the second brace (e.g. ‘sk’). The protocol shall fail and terminate when the integrity check on decryption fails.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/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Subscripts indicate the entity that controls the key pair 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(Alice ‘A’ ,  Bob ‘B’)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7" name="Rectangle 81"/>
          <p:cNvSpPr>
            <a:spLocks noChangeArrowheads="1"/>
          </p:cNvSpPr>
          <p:nvPr/>
        </p:nvSpPr>
        <p:spPr bwMode="auto">
          <a:xfrm>
            <a:off x="7358063" y="2989263"/>
            <a:ext cx="493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400" b="1"/>
              <a:t>Bob</a:t>
            </a:r>
            <a:endParaRPr lang="en-US" sz="1400" b="1" baseline="-25000"/>
          </a:p>
        </p:txBody>
      </p:sp>
      <p:sp>
        <p:nvSpPr>
          <p:cNvPr id="23578" name="Rectangle 96"/>
          <p:cNvSpPr>
            <a:spLocks noChangeArrowheads="1"/>
          </p:cNvSpPr>
          <p:nvPr/>
        </p:nvSpPr>
        <p:spPr bwMode="auto">
          <a:xfrm>
            <a:off x="7924800" y="3432175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s</a:t>
            </a:r>
            <a:r>
              <a:rPr lang="en-US" sz="1400" baseline="-25000">
                <a:solidFill>
                  <a:srgbClr val="000000"/>
                </a:solidFill>
                <a:cs typeface="Arial" charset="0"/>
              </a:rPr>
              <a:t>B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sz="1400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400">
                <a:solidFill>
                  <a:srgbClr val="000000"/>
                </a:solidFill>
                <a:cs typeface="Arial" charset="0"/>
              </a:rPr>
              <a:t> = s</a:t>
            </a:r>
            <a:r>
              <a:rPr lang="en-US" sz="1400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400">
                <a:solidFill>
                  <a:srgbClr val="000000"/>
                </a:solidFill>
                <a:cs typeface="Arial" charset="0"/>
              </a:rPr>
              <a:t>*G</a:t>
            </a:r>
          </a:p>
        </p:txBody>
      </p:sp>
      <p:sp>
        <p:nvSpPr>
          <p:cNvPr id="23579" name="Rectangle 138"/>
          <p:cNvSpPr>
            <a:spLocks noChangeArrowheads="1"/>
          </p:cNvSpPr>
          <p:nvPr/>
        </p:nvSpPr>
        <p:spPr bwMode="auto">
          <a:xfrm>
            <a:off x="7883525" y="2085975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s</a:t>
            </a:r>
            <a:r>
              <a:rPr lang="en-US" sz="1400" baseline="-25000">
                <a:solidFill>
                  <a:srgbClr val="000000"/>
                </a:solidFill>
                <a:cs typeface="Arial" charset="0"/>
              </a:rPr>
              <a:t>A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sz="14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400">
                <a:solidFill>
                  <a:srgbClr val="000000"/>
                </a:solidFill>
                <a:cs typeface="Arial" charset="0"/>
              </a:rPr>
              <a:t> = s</a:t>
            </a:r>
            <a:r>
              <a:rPr lang="en-US" sz="14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400">
                <a:solidFill>
                  <a:srgbClr val="000000"/>
                </a:solidFill>
                <a:cs typeface="Arial" charset="0"/>
              </a:rPr>
              <a:t>*G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80275" y="1993900"/>
            <a:ext cx="625475" cy="73183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dirty="0"/>
          </a:p>
        </p:txBody>
      </p:sp>
      <p:grpSp>
        <p:nvGrpSpPr>
          <p:cNvPr id="23581" name="Group 1"/>
          <p:cNvGrpSpPr>
            <a:grpSpLocks/>
          </p:cNvGrpSpPr>
          <p:nvPr/>
        </p:nvGrpSpPr>
        <p:grpSpPr bwMode="auto">
          <a:xfrm>
            <a:off x="7483475" y="2219325"/>
            <a:ext cx="293688" cy="344488"/>
            <a:chOff x="2252663" y="1673225"/>
            <a:chExt cx="409575" cy="479425"/>
          </a:xfrm>
        </p:grpSpPr>
        <p:grpSp>
          <p:nvGrpSpPr>
            <p:cNvPr id="13" name="Group 36"/>
            <p:cNvGrpSpPr/>
            <p:nvPr/>
          </p:nvGrpSpPr>
          <p:grpSpPr bwMode="auto">
            <a:xfrm rot="124113">
              <a:off x="2252663" y="1673225"/>
              <a:ext cx="377825" cy="176213"/>
              <a:chOff x="2907030" y="1329690"/>
              <a:chExt cx="3074670" cy="1440180"/>
            </a:xfrm>
            <a:solidFill>
              <a:srgbClr val="FF0000"/>
            </a:solidFill>
          </p:grpSpPr>
          <p:sp>
            <p:nvSpPr>
              <p:cNvPr id="29" name="Oval 28"/>
              <p:cNvSpPr/>
              <p:nvPr/>
            </p:nvSpPr>
            <p:spPr>
              <a:xfrm>
                <a:off x="2907030" y="1329690"/>
                <a:ext cx="1440180" cy="1440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0" name="Trapezoid 29"/>
              <p:cNvSpPr/>
              <p:nvPr/>
            </p:nvSpPr>
            <p:spPr>
              <a:xfrm>
                <a:off x="4004310" y="1752600"/>
                <a:ext cx="1954530" cy="148590"/>
              </a:xfrm>
              <a:prstGeom prst="trapezoid">
                <a:avLst>
                  <a:gd name="adj" fmla="val 979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1" name="Trapezoid 30"/>
              <p:cNvSpPr/>
              <p:nvPr/>
            </p:nvSpPr>
            <p:spPr>
              <a:xfrm flipV="1">
                <a:off x="3547110" y="1847850"/>
                <a:ext cx="1055370" cy="281940"/>
              </a:xfrm>
              <a:prstGeom prst="trapezoid">
                <a:avLst>
                  <a:gd name="adj" fmla="val 979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2" name="Trapezoid 31"/>
              <p:cNvSpPr/>
              <p:nvPr/>
            </p:nvSpPr>
            <p:spPr>
              <a:xfrm flipV="1">
                <a:off x="5158740" y="2164080"/>
                <a:ext cx="331470" cy="1257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3" name="Trapezoid 32"/>
              <p:cNvSpPr/>
              <p:nvPr/>
            </p:nvSpPr>
            <p:spPr>
              <a:xfrm flipV="1">
                <a:off x="5524500" y="2072640"/>
                <a:ext cx="457200" cy="2400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4" name="Trapezoid 33"/>
              <p:cNvSpPr/>
              <p:nvPr/>
            </p:nvSpPr>
            <p:spPr>
              <a:xfrm>
                <a:off x="5311140" y="2004060"/>
                <a:ext cx="468630" cy="14097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4903470" y="2042160"/>
                <a:ext cx="468630" cy="14097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6" name="Trapezoid 35"/>
              <p:cNvSpPr/>
              <p:nvPr/>
            </p:nvSpPr>
            <p:spPr>
              <a:xfrm>
                <a:off x="4152900" y="2000250"/>
                <a:ext cx="1817370" cy="118110"/>
              </a:xfrm>
              <a:prstGeom prst="trapezoid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7" name="Trapezoid 36"/>
              <p:cNvSpPr/>
              <p:nvPr/>
            </p:nvSpPr>
            <p:spPr>
              <a:xfrm flipV="1">
                <a:off x="4785360" y="2167890"/>
                <a:ext cx="331470" cy="1257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8" name="Trapezoid 37"/>
              <p:cNvSpPr/>
              <p:nvPr/>
            </p:nvSpPr>
            <p:spPr>
              <a:xfrm flipV="1">
                <a:off x="3947160" y="2084070"/>
                <a:ext cx="716280" cy="2019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9" name="Trapezoid 38"/>
              <p:cNvSpPr/>
              <p:nvPr/>
            </p:nvSpPr>
            <p:spPr>
              <a:xfrm flipV="1">
                <a:off x="4488180" y="2076450"/>
                <a:ext cx="716280" cy="10668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40" name="Trapezoid 39"/>
              <p:cNvSpPr/>
              <p:nvPr/>
            </p:nvSpPr>
            <p:spPr>
              <a:xfrm flipV="1">
                <a:off x="5120640" y="2080260"/>
                <a:ext cx="716280" cy="876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</p:grpSp>
        <p:sp>
          <p:nvSpPr>
            <p:cNvPr id="14" name="Oval 13"/>
            <p:cNvSpPr/>
            <p:nvPr/>
          </p:nvSpPr>
          <p:spPr bwMode="auto">
            <a:xfrm rot="124113">
              <a:off x="2283658" y="1719622"/>
              <a:ext cx="44278" cy="44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400" dirty="0"/>
            </a:p>
          </p:txBody>
        </p:sp>
        <p:grpSp>
          <p:nvGrpSpPr>
            <p:cNvPr id="15" name="Group 36"/>
            <p:cNvGrpSpPr/>
            <p:nvPr/>
          </p:nvGrpSpPr>
          <p:grpSpPr bwMode="auto">
            <a:xfrm rot="124113">
              <a:off x="2265363" y="1966913"/>
              <a:ext cx="396875" cy="185737"/>
              <a:chOff x="2907030" y="1329690"/>
              <a:chExt cx="3074670" cy="1440180"/>
            </a:xfrm>
            <a:solidFill>
              <a:srgbClr val="00B050"/>
            </a:solidFill>
          </p:grpSpPr>
          <p:sp>
            <p:nvSpPr>
              <p:cNvPr id="17" name="Oval 16"/>
              <p:cNvSpPr/>
              <p:nvPr/>
            </p:nvSpPr>
            <p:spPr>
              <a:xfrm>
                <a:off x="2907030" y="1329690"/>
                <a:ext cx="1440180" cy="1440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18" name="Trapezoid 17"/>
              <p:cNvSpPr/>
              <p:nvPr/>
            </p:nvSpPr>
            <p:spPr>
              <a:xfrm>
                <a:off x="4004310" y="1752600"/>
                <a:ext cx="1954530" cy="148590"/>
              </a:xfrm>
              <a:prstGeom prst="trapezoid">
                <a:avLst>
                  <a:gd name="adj" fmla="val 979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19" name="Trapezoid 18"/>
              <p:cNvSpPr/>
              <p:nvPr/>
            </p:nvSpPr>
            <p:spPr>
              <a:xfrm flipV="1">
                <a:off x="3547110" y="1847850"/>
                <a:ext cx="1055370" cy="281940"/>
              </a:xfrm>
              <a:prstGeom prst="trapezoid">
                <a:avLst>
                  <a:gd name="adj" fmla="val 979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0" name="Trapezoid 19"/>
              <p:cNvSpPr/>
              <p:nvPr/>
            </p:nvSpPr>
            <p:spPr>
              <a:xfrm flipV="1">
                <a:off x="5158740" y="2164080"/>
                <a:ext cx="331470" cy="1257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1" name="Trapezoid 20"/>
              <p:cNvSpPr/>
              <p:nvPr/>
            </p:nvSpPr>
            <p:spPr>
              <a:xfrm flipV="1">
                <a:off x="5524500" y="2072640"/>
                <a:ext cx="457200" cy="2400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2" name="Trapezoid 21"/>
              <p:cNvSpPr/>
              <p:nvPr/>
            </p:nvSpPr>
            <p:spPr>
              <a:xfrm>
                <a:off x="5311140" y="2004060"/>
                <a:ext cx="468630" cy="14097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3" name="Trapezoid 22"/>
              <p:cNvSpPr/>
              <p:nvPr/>
            </p:nvSpPr>
            <p:spPr>
              <a:xfrm>
                <a:off x="4903470" y="2042160"/>
                <a:ext cx="468630" cy="14097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4" name="Trapezoid 23"/>
              <p:cNvSpPr/>
              <p:nvPr/>
            </p:nvSpPr>
            <p:spPr>
              <a:xfrm>
                <a:off x="4152900" y="2000250"/>
                <a:ext cx="1817370" cy="118110"/>
              </a:xfrm>
              <a:prstGeom prst="trapezoid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5" name="Trapezoid 24"/>
              <p:cNvSpPr/>
              <p:nvPr/>
            </p:nvSpPr>
            <p:spPr>
              <a:xfrm flipV="1">
                <a:off x="4785360" y="2167890"/>
                <a:ext cx="331470" cy="1257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6" name="Trapezoid 25"/>
              <p:cNvSpPr/>
              <p:nvPr/>
            </p:nvSpPr>
            <p:spPr>
              <a:xfrm flipV="1">
                <a:off x="3947160" y="2084070"/>
                <a:ext cx="716280" cy="2019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7" name="Trapezoid 26"/>
              <p:cNvSpPr/>
              <p:nvPr/>
            </p:nvSpPr>
            <p:spPr>
              <a:xfrm flipV="1">
                <a:off x="4488180" y="2076450"/>
                <a:ext cx="716280" cy="10668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8" name="Trapezoid 27"/>
              <p:cNvSpPr/>
              <p:nvPr/>
            </p:nvSpPr>
            <p:spPr>
              <a:xfrm flipV="1">
                <a:off x="5120640" y="2080260"/>
                <a:ext cx="716280" cy="876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</p:grpSp>
        <p:sp>
          <p:nvSpPr>
            <p:cNvPr id="16" name="Oval 15"/>
            <p:cNvSpPr/>
            <p:nvPr/>
          </p:nvSpPr>
          <p:spPr bwMode="auto">
            <a:xfrm rot="124113">
              <a:off x="2299156" y="2017880"/>
              <a:ext cx="46492" cy="44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400" dirty="0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7378700" y="2193925"/>
            <a:ext cx="439738" cy="169863"/>
          </a:xfrm>
          <a:prstGeom prst="roundRect">
            <a:avLst/>
          </a:prstGeom>
          <a:noFill/>
          <a:ln w="190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583" name="Rectangle 171"/>
          <p:cNvSpPr>
            <a:spLocks noChangeArrowheads="1"/>
          </p:cNvSpPr>
          <p:nvPr/>
        </p:nvSpPr>
        <p:spPr bwMode="auto">
          <a:xfrm>
            <a:off x="7291388" y="1676400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400" b="1"/>
              <a:t>Alice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312025" y="3305175"/>
            <a:ext cx="625475" cy="73025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dirty="0"/>
          </a:p>
        </p:txBody>
      </p:sp>
      <p:grpSp>
        <p:nvGrpSpPr>
          <p:cNvPr id="23585" name="Group 83"/>
          <p:cNvGrpSpPr>
            <a:grpSpLocks/>
          </p:cNvGrpSpPr>
          <p:nvPr/>
        </p:nvGrpSpPr>
        <p:grpSpPr bwMode="auto">
          <a:xfrm>
            <a:off x="7515225" y="3530600"/>
            <a:ext cx="293688" cy="344488"/>
            <a:chOff x="2252663" y="1673225"/>
            <a:chExt cx="409575" cy="479425"/>
          </a:xfrm>
        </p:grpSpPr>
        <p:grpSp>
          <p:nvGrpSpPr>
            <p:cNvPr id="45" name="Group 36"/>
            <p:cNvGrpSpPr/>
            <p:nvPr/>
          </p:nvGrpSpPr>
          <p:grpSpPr bwMode="auto">
            <a:xfrm rot="124113">
              <a:off x="2252663" y="1673225"/>
              <a:ext cx="377825" cy="176213"/>
              <a:chOff x="2907030" y="1329690"/>
              <a:chExt cx="3074670" cy="1440180"/>
            </a:xfrm>
            <a:solidFill>
              <a:srgbClr val="FF0000"/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2907030" y="1329690"/>
                <a:ext cx="1440180" cy="1440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2" name="Trapezoid 61"/>
              <p:cNvSpPr/>
              <p:nvPr/>
            </p:nvSpPr>
            <p:spPr>
              <a:xfrm>
                <a:off x="4004310" y="1752600"/>
                <a:ext cx="1954530" cy="148590"/>
              </a:xfrm>
              <a:prstGeom prst="trapezoid">
                <a:avLst>
                  <a:gd name="adj" fmla="val 979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3" name="Trapezoid 62"/>
              <p:cNvSpPr/>
              <p:nvPr/>
            </p:nvSpPr>
            <p:spPr>
              <a:xfrm flipV="1">
                <a:off x="3547110" y="1847850"/>
                <a:ext cx="1055370" cy="281940"/>
              </a:xfrm>
              <a:prstGeom prst="trapezoid">
                <a:avLst>
                  <a:gd name="adj" fmla="val 979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4" name="Trapezoid 63"/>
              <p:cNvSpPr/>
              <p:nvPr/>
            </p:nvSpPr>
            <p:spPr>
              <a:xfrm flipV="1">
                <a:off x="5158740" y="2164080"/>
                <a:ext cx="331470" cy="1257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5" name="Trapezoid 64"/>
              <p:cNvSpPr/>
              <p:nvPr/>
            </p:nvSpPr>
            <p:spPr>
              <a:xfrm flipV="1">
                <a:off x="5524500" y="2072640"/>
                <a:ext cx="457200" cy="2400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6" name="Trapezoid 65"/>
              <p:cNvSpPr/>
              <p:nvPr/>
            </p:nvSpPr>
            <p:spPr>
              <a:xfrm>
                <a:off x="5311140" y="2004060"/>
                <a:ext cx="468630" cy="14097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7" name="Trapezoid 66"/>
              <p:cNvSpPr/>
              <p:nvPr/>
            </p:nvSpPr>
            <p:spPr>
              <a:xfrm>
                <a:off x="4903470" y="2042160"/>
                <a:ext cx="468630" cy="14097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8" name="Trapezoid 67"/>
              <p:cNvSpPr/>
              <p:nvPr/>
            </p:nvSpPr>
            <p:spPr>
              <a:xfrm>
                <a:off x="4152900" y="2000250"/>
                <a:ext cx="1817370" cy="118110"/>
              </a:xfrm>
              <a:prstGeom prst="trapezoid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9" name="Trapezoid 68"/>
              <p:cNvSpPr/>
              <p:nvPr/>
            </p:nvSpPr>
            <p:spPr>
              <a:xfrm flipV="1">
                <a:off x="4785360" y="2167890"/>
                <a:ext cx="331470" cy="1257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70" name="Trapezoid 69"/>
              <p:cNvSpPr/>
              <p:nvPr/>
            </p:nvSpPr>
            <p:spPr>
              <a:xfrm flipV="1">
                <a:off x="3947160" y="2084070"/>
                <a:ext cx="716280" cy="2019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71" name="Trapezoid 70"/>
              <p:cNvSpPr/>
              <p:nvPr/>
            </p:nvSpPr>
            <p:spPr>
              <a:xfrm flipV="1">
                <a:off x="4488180" y="2076450"/>
                <a:ext cx="716280" cy="10668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72" name="Trapezoid 71"/>
              <p:cNvSpPr/>
              <p:nvPr/>
            </p:nvSpPr>
            <p:spPr>
              <a:xfrm flipV="1">
                <a:off x="5120640" y="2080260"/>
                <a:ext cx="716280" cy="876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</p:grpSp>
        <p:sp>
          <p:nvSpPr>
            <p:cNvPr id="46" name="Oval 45"/>
            <p:cNvSpPr/>
            <p:nvPr/>
          </p:nvSpPr>
          <p:spPr bwMode="auto">
            <a:xfrm rot="124113">
              <a:off x="2283658" y="1719622"/>
              <a:ext cx="44278" cy="44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400" dirty="0"/>
            </a:p>
          </p:txBody>
        </p:sp>
        <p:grpSp>
          <p:nvGrpSpPr>
            <p:cNvPr id="47" name="Group 36"/>
            <p:cNvGrpSpPr/>
            <p:nvPr/>
          </p:nvGrpSpPr>
          <p:grpSpPr bwMode="auto">
            <a:xfrm rot="124113">
              <a:off x="2265363" y="1966913"/>
              <a:ext cx="396875" cy="185737"/>
              <a:chOff x="2907030" y="1329690"/>
              <a:chExt cx="3074670" cy="1440180"/>
            </a:xfrm>
            <a:solidFill>
              <a:srgbClr val="00B050"/>
            </a:solidFill>
          </p:grpSpPr>
          <p:sp>
            <p:nvSpPr>
              <p:cNvPr id="49" name="Oval 48"/>
              <p:cNvSpPr/>
              <p:nvPr/>
            </p:nvSpPr>
            <p:spPr>
              <a:xfrm>
                <a:off x="2907030" y="1329690"/>
                <a:ext cx="1440180" cy="1440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0" name="Trapezoid 49"/>
              <p:cNvSpPr/>
              <p:nvPr/>
            </p:nvSpPr>
            <p:spPr>
              <a:xfrm>
                <a:off x="4004310" y="1752600"/>
                <a:ext cx="1954530" cy="148590"/>
              </a:xfrm>
              <a:prstGeom prst="trapezoid">
                <a:avLst>
                  <a:gd name="adj" fmla="val 979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1" name="Trapezoid 50"/>
              <p:cNvSpPr/>
              <p:nvPr/>
            </p:nvSpPr>
            <p:spPr>
              <a:xfrm flipV="1">
                <a:off x="3547110" y="1847850"/>
                <a:ext cx="1055370" cy="281940"/>
              </a:xfrm>
              <a:prstGeom prst="trapezoid">
                <a:avLst>
                  <a:gd name="adj" fmla="val 979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2" name="Trapezoid 51"/>
              <p:cNvSpPr/>
              <p:nvPr/>
            </p:nvSpPr>
            <p:spPr>
              <a:xfrm flipV="1">
                <a:off x="5158740" y="2164080"/>
                <a:ext cx="331470" cy="1257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3" name="Trapezoid 52"/>
              <p:cNvSpPr/>
              <p:nvPr/>
            </p:nvSpPr>
            <p:spPr>
              <a:xfrm flipV="1">
                <a:off x="5524500" y="2072640"/>
                <a:ext cx="457200" cy="2400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4" name="Trapezoid 53"/>
              <p:cNvSpPr/>
              <p:nvPr/>
            </p:nvSpPr>
            <p:spPr>
              <a:xfrm>
                <a:off x="5311140" y="2004060"/>
                <a:ext cx="468630" cy="14097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5" name="Trapezoid 54"/>
              <p:cNvSpPr/>
              <p:nvPr/>
            </p:nvSpPr>
            <p:spPr>
              <a:xfrm>
                <a:off x="4903470" y="2042160"/>
                <a:ext cx="468630" cy="14097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6" name="Trapezoid 55"/>
              <p:cNvSpPr/>
              <p:nvPr/>
            </p:nvSpPr>
            <p:spPr>
              <a:xfrm>
                <a:off x="4152900" y="2000250"/>
                <a:ext cx="1817370" cy="118110"/>
              </a:xfrm>
              <a:prstGeom prst="trapezoid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7" name="Trapezoid 56"/>
              <p:cNvSpPr/>
              <p:nvPr/>
            </p:nvSpPr>
            <p:spPr>
              <a:xfrm flipV="1">
                <a:off x="4785360" y="2167890"/>
                <a:ext cx="331470" cy="1257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8" name="Trapezoid 57"/>
              <p:cNvSpPr/>
              <p:nvPr/>
            </p:nvSpPr>
            <p:spPr>
              <a:xfrm flipV="1">
                <a:off x="3947160" y="2084070"/>
                <a:ext cx="716280" cy="2019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9" name="Trapezoid 58"/>
              <p:cNvSpPr/>
              <p:nvPr/>
            </p:nvSpPr>
            <p:spPr>
              <a:xfrm flipV="1">
                <a:off x="4488180" y="2076450"/>
                <a:ext cx="716280" cy="10668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0" name="Trapezoid 59"/>
              <p:cNvSpPr/>
              <p:nvPr/>
            </p:nvSpPr>
            <p:spPr>
              <a:xfrm flipV="1">
                <a:off x="5120640" y="2080260"/>
                <a:ext cx="716280" cy="876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</p:grpSp>
        <p:sp>
          <p:nvSpPr>
            <p:cNvPr id="48" name="Oval 47"/>
            <p:cNvSpPr/>
            <p:nvPr/>
          </p:nvSpPr>
          <p:spPr bwMode="auto">
            <a:xfrm rot="124113">
              <a:off x="2299156" y="2017880"/>
              <a:ext cx="46492" cy="44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400" dirty="0"/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7412038" y="3505200"/>
            <a:ext cx="439737" cy="169863"/>
          </a:xfrm>
          <a:prstGeom prst="roundRect">
            <a:avLst/>
          </a:prstGeom>
          <a:noFill/>
          <a:ln w="190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8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 bwMode="auto">
          <a:xfrm>
            <a:off x="228600" y="1295400"/>
            <a:ext cx="86868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MS Gothic" charset="-128"/>
            </a:endParaRP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85800" y="476250"/>
            <a:ext cx="7770813" cy="582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SPAKE2       </a:t>
            </a:r>
          </a:p>
        </p:txBody>
      </p:sp>
      <p:sp>
        <p:nvSpPr>
          <p:cNvPr id="27651" name="Rectangle 96"/>
          <p:cNvSpPr>
            <a:spLocks noChangeArrowheads="1"/>
          </p:cNvSpPr>
          <p:nvPr/>
        </p:nvSpPr>
        <p:spPr bwMode="auto">
          <a:xfrm>
            <a:off x="6172200" y="13716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id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= “Bob”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id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= “Alice”</a:t>
            </a:r>
            <a:endParaRPr lang="en-US" altLang="ja-JP" sz="1200" baseline="-25000"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200">
              <a:cs typeface="Arial" charset="0"/>
            </a:endParaRPr>
          </a:p>
        </p:txBody>
      </p:sp>
      <p:cxnSp>
        <p:nvCxnSpPr>
          <p:cNvPr id="12" name="Straight Connector 11"/>
          <p:cNvCxnSpPr>
            <a:stCxn id="26" idx="2"/>
          </p:cNvCxnSpPr>
          <p:nvPr/>
        </p:nvCxnSpPr>
        <p:spPr>
          <a:xfrm>
            <a:off x="2854325" y="1830388"/>
            <a:ext cx="20638" cy="197961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5" idx="2"/>
          </p:cNvCxnSpPr>
          <p:nvPr/>
        </p:nvCxnSpPr>
        <p:spPr>
          <a:xfrm>
            <a:off x="5618163" y="1812925"/>
            <a:ext cx="11112" cy="199707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1143000" y="2281238"/>
            <a:ext cx="19732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w = H( pw 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x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= randRange(0,p*h)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cs typeface="Arial" charset="0"/>
              </a:rPr>
              <a:t>X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= x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*G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R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= w*M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+ X</a:t>
            </a:r>
            <a:r>
              <a:rPr lang="en-US" sz="1200" baseline="-25000">
                <a:cs typeface="Arial" charset="0"/>
              </a:rPr>
              <a:t>A</a:t>
            </a:r>
          </a:p>
        </p:txBody>
      </p:sp>
      <p:sp>
        <p:nvSpPr>
          <p:cNvPr id="27655" name="Rectangle 97"/>
          <p:cNvSpPr>
            <a:spLocks noChangeArrowheads="1"/>
          </p:cNvSpPr>
          <p:nvPr/>
        </p:nvSpPr>
        <p:spPr bwMode="auto">
          <a:xfrm>
            <a:off x="3276600" y="2549525"/>
            <a:ext cx="3762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cs typeface="Arial" charset="0"/>
              </a:rPr>
              <a:t>R</a:t>
            </a:r>
            <a:r>
              <a:rPr lang="en-US" sz="1200" b="1" baseline="-25000">
                <a:cs typeface="Arial" charset="0"/>
              </a:rPr>
              <a:t>A </a:t>
            </a:r>
            <a:endParaRPr lang="en-US" sz="1200" b="1">
              <a:cs typeface="Arial" charset="0"/>
            </a:endParaRPr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3276600" y="3230563"/>
            <a:ext cx="1970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cs typeface="Arial" charset="0"/>
              </a:rPr>
              <a:t>R</a:t>
            </a:r>
            <a:r>
              <a:rPr lang="en-US" sz="1200" b="1" baseline="-25000">
                <a:cs typeface="Arial" charset="0"/>
              </a:rPr>
              <a:t>B </a:t>
            </a:r>
            <a:endParaRPr lang="en-US" sz="1200" b="1">
              <a:cs typeface="Arial" charset="0"/>
            </a:endParaRPr>
          </a:p>
        </p:txBody>
      </p:sp>
      <p:sp>
        <p:nvSpPr>
          <p:cNvPr id="27657" name="Rectangle 107"/>
          <p:cNvSpPr>
            <a:spLocks noChangeArrowheads="1"/>
          </p:cNvSpPr>
          <p:nvPr/>
        </p:nvSpPr>
        <p:spPr bwMode="auto">
          <a:xfrm>
            <a:off x="685800" y="4808538"/>
            <a:ext cx="8153400" cy="830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cs typeface="Arial" charset="0"/>
              </a:rPr>
              <a:t>After the exchange the properties are:</a:t>
            </a:r>
            <a:endParaRPr lang="en-US" sz="1200"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 - Alice and Bob share a pair-wise unique symmetric key ‘</a:t>
            </a:r>
            <a:r>
              <a:rPr lang="en-US" altLang="ja-JP" sz="1200">
                <a:cs typeface="Arial" charset="0"/>
              </a:rPr>
              <a:t>sk</a:t>
            </a:r>
            <a:r>
              <a:rPr lang="en-US" sz="1200">
                <a:cs typeface="Arial" charset="0"/>
              </a:rPr>
              <a:t>’</a:t>
            </a:r>
            <a:r>
              <a:rPr lang="en-US" altLang="ja-JP" sz="1200">
                <a:cs typeface="Arial" charset="0"/>
              </a:rPr>
              <a:t> with certainty that their peer knew the shared secret </a:t>
            </a:r>
            <a:r>
              <a:rPr lang="en-US" sz="1200">
                <a:cs typeface="Arial" charset="0"/>
              </a:rPr>
              <a:t>‘</a:t>
            </a:r>
            <a:r>
              <a:rPr lang="en-US" altLang="ja-JP" sz="1200">
                <a:cs typeface="Arial" charset="0"/>
              </a:rPr>
              <a:t>pw</a:t>
            </a:r>
            <a:r>
              <a:rPr lang="en-US" sz="1200">
                <a:cs typeface="Arial" charset="0"/>
              </a:rPr>
              <a:t>’</a:t>
            </a:r>
            <a:r>
              <a:rPr lang="en-US" altLang="ja-JP" sz="1200">
                <a:cs typeface="Arial" charset="0"/>
              </a:rPr>
              <a:t/>
            </a:r>
            <a:br>
              <a:rPr lang="en-US" altLang="ja-JP" sz="1200">
                <a:cs typeface="Arial" charset="0"/>
              </a:rPr>
            </a:br>
            <a:r>
              <a:rPr lang="en-US" altLang="ja-JP" sz="1200">
                <a:cs typeface="Arial" charset="0"/>
              </a:rPr>
              <a:t>   If the peer did not use the same passphrase </a:t>
            </a:r>
            <a:r>
              <a:rPr lang="en-US" sz="1200">
                <a:cs typeface="Arial" charset="0"/>
              </a:rPr>
              <a:t>‘</a:t>
            </a:r>
            <a:r>
              <a:rPr lang="en-US" altLang="ja-JP" sz="1200">
                <a:cs typeface="Arial" charset="0"/>
              </a:rPr>
              <a:t>pw</a:t>
            </a:r>
            <a:r>
              <a:rPr lang="en-US" sz="1200">
                <a:cs typeface="Arial" charset="0"/>
              </a:rPr>
              <a:t>’</a:t>
            </a:r>
            <a:r>
              <a:rPr lang="en-US" altLang="ja-JP" sz="1200">
                <a:cs typeface="Arial" charset="0"/>
              </a:rPr>
              <a:t> the shared secret (sk) will not be the same for the peers.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 - Note that this 2-step exchange does not include validation of the shared secret key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38725" y="1508125"/>
            <a:ext cx="1158875" cy="3048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Bob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68538" y="1525588"/>
            <a:ext cx="1169987" cy="3048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Alice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660" name="Rectangle 8"/>
          <p:cNvSpPr>
            <a:spLocks noChangeArrowheads="1"/>
          </p:cNvSpPr>
          <p:nvPr/>
        </p:nvSpPr>
        <p:spPr bwMode="auto">
          <a:xfrm>
            <a:off x="5715000" y="2741613"/>
            <a:ext cx="2514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w = H( pw 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x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= randRange(0,p*h)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cs typeface="Arial" charset="0"/>
              </a:rPr>
              <a:t>X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= x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*G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R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= w*M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+ X</a:t>
            </a:r>
            <a:r>
              <a:rPr lang="en-US" sz="1200" baseline="-25000">
                <a:cs typeface="Arial" charset="0"/>
              </a:rPr>
              <a:t>B</a:t>
            </a:r>
            <a:endParaRPr lang="en-US" sz="1200">
              <a:cs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95600" y="2843213"/>
            <a:ext cx="2752725" cy="11112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70200" y="3517900"/>
            <a:ext cx="2781300" cy="22225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63" name="Rectangle 8"/>
          <p:cNvSpPr>
            <a:spLocks noChangeArrowheads="1"/>
          </p:cNvSpPr>
          <p:nvPr/>
        </p:nvSpPr>
        <p:spPr bwMode="auto">
          <a:xfrm>
            <a:off x="762000" y="3692525"/>
            <a:ext cx="3657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200">
                <a:cs typeface="Arial" charset="0"/>
              </a:rPr>
              <a:t>K = x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* (R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– w*M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)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sk = H(</a:t>
            </a:r>
            <a:r>
              <a:rPr lang="hr-HR" sz="1200">
                <a:solidFill>
                  <a:srgbClr val="000000"/>
                </a:solidFill>
                <a:cs typeface="Arial" charset="0"/>
              </a:rPr>
              <a:t>len(idA)|| idA || len(idB) || idB || len(RA) ||</a:t>
            </a:r>
            <a:br>
              <a:rPr lang="hr-HR" sz="1200">
                <a:solidFill>
                  <a:srgbClr val="000000"/>
                </a:solidFill>
                <a:cs typeface="Arial" charset="0"/>
              </a:rPr>
            </a:br>
            <a:r>
              <a:rPr lang="hr-HR" sz="1200">
                <a:solidFill>
                  <a:srgbClr val="000000"/>
                </a:solidFill>
                <a:cs typeface="Arial" charset="0"/>
              </a:rPr>
              <a:t>      RA || len(RB) || RB || len(w) || w || len(K) || K)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895600" y="1752600"/>
            <a:ext cx="1335088" cy="21272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230688" y="1752600"/>
            <a:ext cx="1376362" cy="2159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66" name="Rectangle 8"/>
          <p:cNvSpPr>
            <a:spLocks noChangeArrowheads="1"/>
          </p:cNvSpPr>
          <p:nvPr/>
        </p:nvSpPr>
        <p:spPr bwMode="auto">
          <a:xfrm>
            <a:off x="3673475" y="1295400"/>
            <a:ext cx="1116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shared secret</a:t>
            </a:r>
            <a:br>
              <a:rPr lang="en-US" sz="1200">
                <a:cs typeface="Arial" charset="0"/>
              </a:rPr>
            </a:br>
            <a:r>
              <a:rPr lang="en-US" sz="1200" b="1">
                <a:cs typeface="Arial" charset="0"/>
              </a:rPr>
              <a:t>pw</a:t>
            </a:r>
          </a:p>
        </p:txBody>
      </p:sp>
      <p:sp>
        <p:nvSpPr>
          <p:cNvPr id="27667" name="Rectangle 96"/>
          <p:cNvSpPr>
            <a:spLocks noChangeArrowheads="1"/>
          </p:cNvSpPr>
          <p:nvPr/>
        </p:nvSpPr>
        <p:spPr bwMode="auto">
          <a:xfrm>
            <a:off x="1295400" y="13716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200" baseline="-25000">
                <a:cs typeface="Arial" charset="0"/>
              </a:rPr>
              <a:t>i</a:t>
            </a:r>
            <a:r>
              <a:rPr lang="en-US" sz="1200">
                <a:cs typeface="Arial" charset="0"/>
              </a:rPr>
              <a:t>id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= “Alice”</a:t>
            </a:r>
            <a:endParaRPr lang="en-US" altLang="ja-JP" sz="1200" baseline="-25000"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id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= “Bob”</a:t>
            </a:r>
          </a:p>
        </p:txBody>
      </p:sp>
      <p:sp>
        <p:nvSpPr>
          <p:cNvPr id="27668" name="Rectangle 8"/>
          <p:cNvSpPr>
            <a:spLocks noChangeArrowheads="1"/>
          </p:cNvSpPr>
          <p:nvPr/>
        </p:nvSpPr>
        <p:spPr bwMode="auto">
          <a:xfrm>
            <a:off x="4343400" y="3697288"/>
            <a:ext cx="3581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buClr>
                <a:srgbClr val="000000"/>
              </a:buClr>
              <a:buSzPct val="100000"/>
            </a:pPr>
            <a:r>
              <a:rPr lang="en-US" sz="1200">
                <a:cs typeface="Arial" charset="0"/>
              </a:rPr>
              <a:t>K = x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* (R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– w*M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)</a:t>
            </a:r>
          </a:p>
          <a:p>
            <a:pPr algn="r"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sk = H(</a:t>
            </a:r>
            <a:r>
              <a:rPr lang="hr-HR" sz="1200">
                <a:solidFill>
                  <a:srgbClr val="000000"/>
                </a:solidFill>
                <a:cs typeface="Arial" charset="0"/>
              </a:rPr>
              <a:t>len(idA)|| idA || len(idB) || idB || len(RA) ||</a:t>
            </a:r>
            <a:br>
              <a:rPr lang="hr-HR" sz="1200">
                <a:solidFill>
                  <a:srgbClr val="000000"/>
                </a:solidFill>
                <a:cs typeface="Arial" charset="0"/>
              </a:rPr>
            </a:br>
            <a:r>
              <a:rPr lang="hr-HR" sz="1200">
                <a:solidFill>
                  <a:srgbClr val="000000"/>
                </a:solidFill>
                <a:cs typeface="Arial" charset="0"/>
              </a:rPr>
              <a:t>      RA || len(RB) || RB || len(w) || w || len(K) || K)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3600" y="2262188"/>
            <a:ext cx="2819400" cy="5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200" dirty="0">
                <a:cs typeface="Arial" charset="0"/>
              </a:rPr>
              <a:t>M</a:t>
            </a:r>
            <a:r>
              <a:rPr lang="en-US" sz="1200" baseline="-25000" dirty="0">
                <a:cs typeface="Arial" charset="0"/>
              </a:rPr>
              <a:t>A</a:t>
            </a:r>
            <a:r>
              <a:rPr lang="en-US" sz="1200" dirty="0">
                <a:cs typeface="Arial" charset="0"/>
              </a:rPr>
              <a:t> and M</a:t>
            </a:r>
            <a:r>
              <a:rPr lang="en-US" sz="1200" baseline="-25000" dirty="0">
                <a:cs typeface="Arial" charset="0"/>
              </a:rPr>
              <a:t>B</a:t>
            </a:r>
            <a:r>
              <a:rPr lang="en-US" sz="1200" dirty="0">
                <a:cs typeface="Arial" charset="0"/>
              </a:rPr>
              <a:t> are known group elements selected for their security properties.  </a:t>
            </a:r>
          </a:p>
        </p:txBody>
      </p:sp>
      <p:sp>
        <p:nvSpPr>
          <p:cNvPr id="27670" name="Rectangle 1"/>
          <p:cNvSpPr>
            <a:spLocks noChangeArrowheads="1"/>
          </p:cNvSpPr>
          <p:nvPr/>
        </p:nvSpPr>
        <p:spPr bwMode="auto">
          <a:xfrm>
            <a:off x="3206750" y="5906921"/>
            <a:ext cx="480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hlinkClick r:id="rId2"/>
              </a:rPr>
              <a:t>https://tools.ietf.org/html/draft-irtf-cfrg-spake2-03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http://www.di.ens.fr/~mabdalla/papers/AbPo05a-letter.pdf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8436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0813" cy="582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Blinded Diffie-Hellman (bDH)    </a:t>
            </a:r>
            <a:r>
              <a:rPr lang="en-US" sz="1200">
                <a:latin typeface="Arial" charset="0"/>
                <a:ea typeface="MS PGothic" charset="0"/>
                <a:hlinkClick r:id="rId2"/>
              </a:rPr>
              <a:t>//www.emvco.com/specifications.aspx?id=285</a:t>
            </a:r>
            <a:r>
              <a:rPr lang="en-US" sz="1200">
                <a:latin typeface="Arial" charset="0"/>
                <a:ea typeface="MS PGothic" charset="0"/>
              </a:rPr>
              <a:t> </a:t>
            </a:r>
            <a:endParaRPr lang="en-US" sz="1100">
              <a:latin typeface="Arial" charset="0"/>
              <a:ea typeface="MS PGothic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35413" y="1497013"/>
            <a:ext cx="533400" cy="381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2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675" name="Rectangle 176"/>
          <p:cNvSpPr>
            <a:spLocks noChangeArrowheads="1"/>
          </p:cNvSpPr>
          <p:nvPr/>
        </p:nvSpPr>
        <p:spPr bwMode="auto">
          <a:xfrm>
            <a:off x="1331913" y="1143000"/>
            <a:ext cx="884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s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1200">
                <a:solidFill>
                  <a:srgbClr val="000000"/>
                </a:solidFill>
                <a:cs typeface="Arial" charset="0"/>
              </a:rPr>
            </a:b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= s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*G</a:t>
            </a:r>
          </a:p>
        </p:txBody>
      </p:sp>
      <p:cxnSp>
        <p:nvCxnSpPr>
          <p:cNvPr id="12" name="Straight Connector 11"/>
          <p:cNvCxnSpPr>
            <a:stCxn id="26" idx="2"/>
          </p:cNvCxnSpPr>
          <p:nvPr/>
        </p:nvCxnSpPr>
        <p:spPr>
          <a:xfrm>
            <a:off x="2854325" y="1601788"/>
            <a:ext cx="41275" cy="380841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5" idx="2"/>
          </p:cNvCxnSpPr>
          <p:nvPr/>
        </p:nvCxnSpPr>
        <p:spPr>
          <a:xfrm>
            <a:off x="5618163" y="1584325"/>
            <a:ext cx="20637" cy="382587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1143000" y="1747838"/>
            <a:ext cx="1981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= randRange(0,p*h)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= 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*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8679" name="Rectangle 97"/>
          <p:cNvSpPr>
            <a:spLocks noChangeArrowheads="1"/>
          </p:cNvSpPr>
          <p:nvPr/>
        </p:nvSpPr>
        <p:spPr bwMode="auto">
          <a:xfrm>
            <a:off x="3276600" y="1828800"/>
            <a:ext cx="390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Y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A </a:t>
            </a:r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3276600" y="2814638"/>
            <a:ext cx="1970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X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 b="1">
                <a:solidFill>
                  <a:srgbClr val="000000"/>
                </a:solidFill>
                <a:cs typeface="Arial" charset="0"/>
              </a:rPr>
              <a:t>, {  ... }sk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BA </a:t>
            </a:r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8681" name="Rectangle 107"/>
          <p:cNvSpPr>
            <a:spLocks noChangeArrowheads="1"/>
          </p:cNvSpPr>
          <p:nvPr/>
        </p:nvSpPr>
        <p:spPr bwMode="auto">
          <a:xfrm>
            <a:off x="609600" y="5638800"/>
            <a:ext cx="7921625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After the exchange the properties are:</a:t>
            </a:r>
            <a:br>
              <a:rPr lang="en-US" sz="1200" b="1">
                <a:solidFill>
                  <a:srgbClr val="000000"/>
                </a:solidFill>
                <a:cs typeface="Arial" charset="0"/>
              </a:rPr>
            </a:br>
            <a:r>
              <a:rPr lang="en-US" sz="1200">
                <a:solidFill>
                  <a:srgbClr val="000000"/>
                </a:solidFill>
                <a:cs typeface="Arial" charset="0"/>
              </a:rPr>
              <a:t> - Alice and Bob share pair-wise unique symmetric keys</a:t>
            </a:r>
            <a:endParaRPr lang="en-US" altLang="ja-JP" sz="12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 - Alice </a:t>
            </a:r>
            <a:r>
              <a:rPr lang="en-US" sz="1200" b="1">
                <a:solidFill>
                  <a:srgbClr val="FF0000"/>
                </a:solidFill>
                <a:cs typeface="Arial" charset="0"/>
              </a:rPr>
              <a:t>has not 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received a long-term public key from Bob</a:t>
            </a:r>
            <a:endParaRPr lang="en-US" altLang="ja-JP" sz="12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 - Bob has Alice’s public key 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and has validated its ownership to the peer with shared key ‘</a:t>
            </a:r>
            <a:r>
              <a:rPr lang="en-US" altLang="ja-JP" sz="1200">
                <a:solidFill>
                  <a:srgbClr val="000000"/>
                </a:solidFill>
                <a:cs typeface="Arial" charset="0"/>
              </a:rPr>
              <a:t>sk</a:t>
            </a:r>
            <a:r>
              <a:rPr lang="en-US" altLang="ja-JP" sz="1200" baseline="-25000">
                <a:solidFill>
                  <a:srgbClr val="000000"/>
                </a:solidFill>
                <a:cs typeface="Arial" charset="0"/>
              </a:rPr>
              <a:t>AB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’</a:t>
            </a:r>
            <a:endParaRPr lang="en-US" altLang="ja-JP" sz="12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38725" y="1279525"/>
            <a:ext cx="1158875" cy="3048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Bob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68538" y="1296988"/>
            <a:ext cx="1169987" cy="3048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Alice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684" name="Rectangle 8"/>
          <p:cNvSpPr>
            <a:spLocks noChangeArrowheads="1"/>
          </p:cNvSpPr>
          <p:nvPr/>
        </p:nvSpPr>
        <p:spPr bwMode="auto">
          <a:xfrm>
            <a:off x="5715000" y="1981200"/>
            <a:ext cx="2514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x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= randRange(0,p*h)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X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= x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*G</a:t>
            </a:r>
            <a:endParaRPr lang="en-US" sz="1200" baseline="-250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2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K = x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*Y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BA 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= H( “R” || K 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encrypt( key=sk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( ...) 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8925" y="2122488"/>
            <a:ext cx="2819400" cy="11112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70200" y="3101975"/>
            <a:ext cx="2781300" cy="22225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191000"/>
            <a:ext cx="2743200" cy="0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895600" y="5029200"/>
            <a:ext cx="2767013" cy="0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9" name="Rectangle 8"/>
          <p:cNvSpPr>
            <a:spLocks noChangeArrowheads="1"/>
          </p:cNvSpPr>
          <p:nvPr/>
        </p:nvSpPr>
        <p:spPr bwMode="auto">
          <a:xfrm>
            <a:off x="381000" y="2895600"/>
            <a:ext cx="2514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K = s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*y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*X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</a:t>
            </a:r>
            <a:endParaRPr lang="en-US" sz="12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BA 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= H( “R” || K )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decrypt( key=sk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{ ... } )</a:t>
            </a:r>
          </a:p>
          <a:p>
            <a:pPr>
              <a:buClr>
                <a:srgbClr val="000000"/>
              </a:buClr>
              <a:buSzPct val="100000"/>
            </a:pPr>
            <a:endParaRPr lang="en-US" sz="12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AB 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= H( “I” || K )</a:t>
            </a:r>
            <a:endParaRPr lang="en-US" sz="1200" baseline="-250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encrypt( key=sk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((y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), ...) )</a:t>
            </a:r>
          </a:p>
        </p:txBody>
      </p:sp>
      <p:sp>
        <p:nvSpPr>
          <p:cNvPr id="28690" name="Rectangle 9"/>
          <p:cNvSpPr>
            <a:spLocks noChangeArrowheads="1"/>
          </p:cNvSpPr>
          <p:nvPr/>
        </p:nvSpPr>
        <p:spPr bwMode="auto">
          <a:xfrm>
            <a:off x="3276600" y="3886200"/>
            <a:ext cx="1970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{ (y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 b="1">
                <a:solidFill>
                  <a:srgbClr val="000000"/>
                </a:solidFill>
                <a:cs typeface="Arial" charset="0"/>
              </a:rPr>
              <a:t>, P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 b="1">
                <a:solidFill>
                  <a:srgbClr val="000000"/>
                </a:solidFill>
                <a:cs typeface="Arial" charset="0"/>
              </a:rPr>
              <a:t>), ... }sk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AB </a:t>
            </a:r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8691" name="Rectangle 8"/>
          <p:cNvSpPr>
            <a:spLocks noChangeArrowheads="1"/>
          </p:cNvSpPr>
          <p:nvPr/>
        </p:nvSpPr>
        <p:spPr bwMode="auto">
          <a:xfrm>
            <a:off x="5791200" y="4114800"/>
            <a:ext cx="2514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AB 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= H( “I” || K )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decrypt( key=sk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{ (y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), ... } 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2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assert  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== 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*P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encrypt( key=sk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(...) )</a:t>
            </a:r>
          </a:p>
        </p:txBody>
      </p:sp>
      <p:sp>
        <p:nvSpPr>
          <p:cNvPr id="28692" name="Rectangle 9"/>
          <p:cNvSpPr>
            <a:spLocks noChangeArrowheads="1"/>
          </p:cNvSpPr>
          <p:nvPr/>
        </p:nvSpPr>
        <p:spPr bwMode="auto">
          <a:xfrm>
            <a:off x="3276600" y="4724400"/>
            <a:ext cx="1970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{  ... }sk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BA</a:t>
            </a:r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8693" name="Rectangle 8"/>
          <p:cNvSpPr>
            <a:spLocks noChangeArrowheads="1"/>
          </p:cNvSpPr>
          <p:nvPr/>
        </p:nvSpPr>
        <p:spPr bwMode="auto">
          <a:xfrm>
            <a:off x="762000" y="4876800"/>
            <a:ext cx="2514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decrypt( key=sk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{ ... } )</a:t>
            </a:r>
          </a:p>
        </p:txBody>
      </p:sp>
      <p:sp>
        <p:nvSpPr>
          <p:cNvPr id="2869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67175" y="6475413"/>
            <a:ext cx="806450" cy="36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>
                <a:solidFill>
                  <a:srgbClr val="000000"/>
                </a:solidFill>
                <a:ea typeface="ＭＳ Ｐゴシック" charset="0"/>
              </a:rPr>
              <a:t>Slide </a:t>
            </a:r>
            <a:fld id="{4FEFF781-9BDC-674C-8E15-D4AC258FB624}" type="slidenum">
              <a:rPr lang="en-GB" sz="1200">
                <a:solidFill>
                  <a:srgbClr val="000000"/>
                </a:solidFill>
                <a:ea typeface="ＭＳ Ｐゴシック" charset="0"/>
              </a:rPr>
              <a:pPr/>
              <a:t>23</a:t>
            </a:fld>
            <a:endParaRPr lang="en-GB" sz="12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69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57813" y="6475413"/>
            <a:ext cx="31845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buFont typeface="Times New Roman" charset="0"/>
              <a:buNone/>
            </a:pPr>
            <a:r>
              <a:rPr lang="en-GB" sz="120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Paul A. Lambert (Marvell)</a:t>
            </a:r>
          </a:p>
        </p:txBody>
      </p:sp>
      <p:sp>
        <p:nvSpPr>
          <p:cNvPr id="27" name="Rectangular Callout 26"/>
          <p:cNvSpPr/>
          <p:nvPr/>
        </p:nvSpPr>
        <p:spPr bwMode="auto">
          <a:xfrm>
            <a:off x="6891338" y="990600"/>
            <a:ext cx="2252662" cy="865188"/>
          </a:xfrm>
          <a:prstGeom prst="wedgeRectCallout">
            <a:avLst>
              <a:gd name="adj1" fmla="val 27471"/>
              <a:gd name="adj2" fmla="val 6806"/>
            </a:avLst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200" dirty="0">
                <a:latin typeface="Arial"/>
                <a:ea typeface="MS Gothic" charset="-128"/>
                <a:cs typeface="Arial"/>
              </a:rPr>
              <a:t>The </a:t>
            </a:r>
            <a:r>
              <a:rPr lang="en-US" sz="1200" dirty="0" err="1">
                <a:latin typeface="Arial"/>
                <a:ea typeface="MS Gothic" charset="-128"/>
                <a:cs typeface="Arial"/>
              </a:rPr>
              <a:t>EMVco</a:t>
            </a:r>
            <a:r>
              <a:rPr lang="en-US" sz="1200" dirty="0">
                <a:latin typeface="Arial"/>
                <a:ea typeface="MS Gothic" charset="-128"/>
                <a:cs typeface="Arial"/>
              </a:rPr>
              <a:t> defined bDH protocol is asymmetric and only authenticates one side of the exchange. </a:t>
            </a:r>
            <a:endParaRPr lang="en-US" sz="1400" dirty="0">
              <a:solidFill>
                <a:srgbClr val="FF0000"/>
              </a:solidFill>
              <a:latin typeface="Arial"/>
              <a:ea typeface="MS Gothic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296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0813" cy="582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Making bDH Mutual</a:t>
            </a:r>
            <a:endParaRPr lang="en-US" sz="1100">
              <a:latin typeface="Arial" charset="0"/>
              <a:ea typeface="MS PGothic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35413" y="1497013"/>
            <a:ext cx="533400" cy="381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2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699" name="Rectangle 96"/>
          <p:cNvSpPr>
            <a:spLocks noChangeArrowheads="1"/>
          </p:cNvSpPr>
          <p:nvPr/>
        </p:nvSpPr>
        <p:spPr bwMode="auto">
          <a:xfrm>
            <a:off x="6238875" y="1143000"/>
            <a:ext cx="855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FF0000"/>
                </a:solidFill>
                <a:cs typeface="Arial" charset="0"/>
              </a:rPr>
              <a:t>s</a:t>
            </a:r>
            <a:r>
              <a:rPr lang="en-US" sz="1200" baseline="-25000">
                <a:solidFill>
                  <a:srgbClr val="FF0000"/>
                </a:solidFill>
                <a:cs typeface="Arial" charset="0"/>
              </a:rPr>
              <a:t>B</a:t>
            </a:r>
            <a:endParaRPr lang="en-US" sz="1200">
              <a:solidFill>
                <a:srgbClr val="FF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FF0000"/>
                </a:solidFill>
                <a:cs typeface="Arial" charset="0"/>
              </a:rPr>
              <a:t>P</a:t>
            </a:r>
            <a:r>
              <a:rPr lang="en-US" sz="1200" baseline="-25000">
                <a:solidFill>
                  <a:srgbClr val="FF0000"/>
                </a:solidFill>
                <a:cs typeface="Arial" charset="0"/>
              </a:rPr>
              <a:t>B</a:t>
            </a:r>
            <a:r>
              <a:rPr lang="en-US" sz="1200">
                <a:solidFill>
                  <a:srgbClr val="FF0000"/>
                </a:solidFill>
                <a:cs typeface="Arial" charset="0"/>
              </a:rPr>
              <a:t> = s</a:t>
            </a:r>
            <a:r>
              <a:rPr lang="en-US" sz="1200" baseline="-25000">
                <a:solidFill>
                  <a:srgbClr val="FF0000"/>
                </a:solidFill>
                <a:cs typeface="Arial" charset="0"/>
              </a:rPr>
              <a:t>B</a:t>
            </a:r>
            <a:r>
              <a:rPr lang="en-US" sz="1200">
                <a:solidFill>
                  <a:srgbClr val="FF0000"/>
                </a:solidFill>
                <a:cs typeface="Arial" charset="0"/>
              </a:rPr>
              <a:t>*G</a:t>
            </a:r>
          </a:p>
        </p:txBody>
      </p:sp>
      <p:sp>
        <p:nvSpPr>
          <p:cNvPr id="29700" name="Rectangle 176"/>
          <p:cNvSpPr>
            <a:spLocks noChangeArrowheads="1"/>
          </p:cNvSpPr>
          <p:nvPr/>
        </p:nvSpPr>
        <p:spPr bwMode="auto">
          <a:xfrm>
            <a:off x="1331913" y="1143000"/>
            <a:ext cx="884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s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1200">
                <a:solidFill>
                  <a:srgbClr val="000000"/>
                </a:solidFill>
                <a:cs typeface="Arial" charset="0"/>
              </a:rPr>
            </a:b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= s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*G</a:t>
            </a:r>
          </a:p>
        </p:txBody>
      </p:sp>
      <p:cxnSp>
        <p:nvCxnSpPr>
          <p:cNvPr id="12" name="Straight Connector 11"/>
          <p:cNvCxnSpPr>
            <a:stCxn id="26" idx="2"/>
          </p:cNvCxnSpPr>
          <p:nvPr/>
        </p:nvCxnSpPr>
        <p:spPr>
          <a:xfrm>
            <a:off x="2854325" y="1601788"/>
            <a:ext cx="41275" cy="380841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5" idx="2"/>
          </p:cNvCxnSpPr>
          <p:nvPr/>
        </p:nvCxnSpPr>
        <p:spPr>
          <a:xfrm>
            <a:off x="5618163" y="1584325"/>
            <a:ext cx="20637" cy="382587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143000" y="1747838"/>
            <a:ext cx="1981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= randRange(0,p*h)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= 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*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704" name="Rectangle 97"/>
          <p:cNvSpPr>
            <a:spLocks noChangeArrowheads="1"/>
          </p:cNvSpPr>
          <p:nvPr/>
        </p:nvSpPr>
        <p:spPr bwMode="auto">
          <a:xfrm>
            <a:off x="3276600" y="1828800"/>
            <a:ext cx="390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Y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A </a:t>
            </a:r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3276600" y="2814638"/>
            <a:ext cx="1970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Y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 b="1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sz="1200" b="1">
                <a:solidFill>
                  <a:srgbClr val="FF0000"/>
                </a:solidFill>
                <a:cs typeface="Arial" charset="0"/>
              </a:rPr>
              <a:t>{ (y</a:t>
            </a:r>
            <a:r>
              <a:rPr lang="en-US" sz="1200" b="1" baseline="-25000">
                <a:solidFill>
                  <a:srgbClr val="FF0000"/>
                </a:solidFill>
                <a:cs typeface="Arial" charset="0"/>
              </a:rPr>
              <a:t>B</a:t>
            </a:r>
            <a:r>
              <a:rPr lang="en-US" sz="1200" b="1">
                <a:solidFill>
                  <a:srgbClr val="FF0000"/>
                </a:solidFill>
                <a:cs typeface="Arial" charset="0"/>
              </a:rPr>
              <a:t>, P</a:t>
            </a:r>
            <a:r>
              <a:rPr lang="en-US" sz="1200" b="1" baseline="-25000">
                <a:solidFill>
                  <a:srgbClr val="FF0000"/>
                </a:solidFill>
                <a:cs typeface="Arial" charset="0"/>
              </a:rPr>
              <a:t>B</a:t>
            </a:r>
            <a:r>
              <a:rPr lang="en-US" sz="1200" b="1">
                <a:solidFill>
                  <a:srgbClr val="FF0000"/>
                </a:solidFill>
                <a:cs typeface="Arial" charset="0"/>
              </a:rPr>
              <a:t>)</a:t>
            </a:r>
            <a:r>
              <a:rPr lang="en-US" sz="1200" b="1">
                <a:solidFill>
                  <a:srgbClr val="000000"/>
                </a:solidFill>
                <a:cs typeface="Arial" charset="0"/>
              </a:rPr>
              <a:t>, ... }sk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BA </a:t>
            </a:r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706" name="Rectangle 107"/>
          <p:cNvSpPr>
            <a:spLocks noChangeArrowheads="1"/>
          </p:cNvSpPr>
          <p:nvPr/>
        </p:nvSpPr>
        <p:spPr bwMode="auto">
          <a:xfrm>
            <a:off x="609600" y="5638800"/>
            <a:ext cx="85344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After the exchange the properties are:</a:t>
            </a:r>
            <a:br>
              <a:rPr lang="en-US" sz="1200" b="1">
                <a:solidFill>
                  <a:srgbClr val="000000"/>
                </a:solidFill>
                <a:cs typeface="Arial" charset="0"/>
              </a:rPr>
            </a:br>
            <a:r>
              <a:rPr lang="en-US" sz="1200">
                <a:solidFill>
                  <a:srgbClr val="000000"/>
                </a:solidFill>
                <a:cs typeface="Arial" charset="0"/>
              </a:rPr>
              <a:t> - Alice and Bob share pair-wise unique symmetric keys with certainty that their peer knew the shared secret ‘pw’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 - Alice has Bob’s public key 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and has validated its ownership to the peer with shared key ‘</a:t>
            </a:r>
            <a:r>
              <a:rPr lang="en-US" altLang="ja-JP" sz="1200">
                <a:solidFill>
                  <a:srgbClr val="000000"/>
                </a:solidFill>
                <a:cs typeface="Arial" charset="0"/>
              </a:rPr>
              <a:t>sk</a:t>
            </a:r>
            <a:r>
              <a:rPr lang="en-US" altLang="ja-JP" sz="1200" baseline="-25000">
                <a:solidFill>
                  <a:srgbClr val="000000"/>
                </a:solidFill>
                <a:cs typeface="Arial" charset="0"/>
              </a:rPr>
              <a:t>BA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’</a:t>
            </a:r>
            <a:endParaRPr lang="en-US" altLang="ja-JP" sz="12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 - Bob has Alice’s public key 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and has validated its ownership to the peer with shared key ‘</a:t>
            </a:r>
            <a:r>
              <a:rPr lang="en-US" altLang="ja-JP" sz="1200">
                <a:solidFill>
                  <a:srgbClr val="000000"/>
                </a:solidFill>
                <a:cs typeface="Arial" charset="0"/>
              </a:rPr>
              <a:t>sk</a:t>
            </a:r>
            <a:r>
              <a:rPr lang="en-US" altLang="ja-JP" sz="1200" baseline="-25000">
                <a:solidFill>
                  <a:srgbClr val="000000"/>
                </a:solidFill>
                <a:cs typeface="Arial" charset="0"/>
              </a:rPr>
              <a:t>AB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’</a:t>
            </a:r>
            <a:endParaRPr lang="en-US" altLang="ja-JP" sz="12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38725" y="1279525"/>
            <a:ext cx="1158875" cy="3048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Bob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68538" y="1296988"/>
            <a:ext cx="1169987" cy="3048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Alice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757" name="Rectangle 8"/>
          <p:cNvSpPr>
            <a:spLocks noChangeArrowheads="1"/>
          </p:cNvSpPr>
          <p:nvPr/>
        </p:nvSpPr>
        <p:spPr bwMode="auto">
          <a:xfrm>
            <a:off x="5715000" y="1981200"/>
            <a:ext cx="2514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y</a:t>
            </a:r>
            <a:r>
              <a:rPr lang="en-US" sz="1200" baseline="-25000" dirty="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cs typeface="Arial" charset="0"/>
              </a:rPr>
              <a:t> = randRange(0,p*h)</a:t>
            </a:r>
          </a:p>
          <a:p>
            <a:pPr>
              <a:buClr>
                <a:srgbClr val="000000"/>
              </a:buClr>
              <a:buSzPct val="100000"/>
              <a:defRPr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Y</a:t>
            </a:r>
            <a:r>
              <a:rPr lang="en-US" sz="1200" baseline="-25000" dirty="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cs typeface="Arial" charset="0"/>
              </a:rPr>
              <a:t> = </a:t>
            </a:r>
            <a:r>
              <a:rPr lang="en-US" sz="1200" strike="sngStrike" dirty="0" err="1">
                <a:solidFill>
                  <a:srgbClr val="FF0000"/>
                </a:solidFill>
                <a:cs typeface="Arial" charset="0"/>
              </a:rPr>
              <a:t>x</a:t>
            </a:r>
            <a:r>
              <a:rPr lang="en-US" sz="1200" strike="sngStrike" baseline="-25000" dirty="0" err="1">
                <a:solidFill>
                  <a:srgbClr val="FF0000"/>
                </a:solidFill>
                <a:cs typeface="Arial" charset="0"/>
              </a:rPr>
              <a:t>B</a:t>
            </a:r>
            <a:r>
              <a:rPr lang="en-US" sz="1200" strike="sngStrike" dirty="0">
                <a:solidFill>
                  <a:srgbClr val="FF0000"/>
                </a:solidFill>
                <a:cs typeface="Arial" charset="0"/>
              </a:rPr>
              <a:t>*G </a:t>
            </a:r>
            <a:r>
              <a:rPr lang="en-US" sz="1200" strike="sngStrike" baseline="-25000" dirty="0">
                <a:solidFill>
                  <a:srgbClr val="FF0000"/>
                </a:solidFill>
                <a:cs typeface="Arial" charset="0"/>
              </a:rPr>
              <a:t>  </a:t>
            </a:r>
            <a:r>
              <a:rPr lang="en-US" sz="1200" dirty="0">
                <a:solidFill>
                  <a:srgbClr val="FF0000"/>
                </a:solidFill>
                <a:cs typeface="Arial" charset="0"/>
              </a:rPr>
              <a:t>y</a:t>
            </a:r>
            <a:r>
              <a:rPr lang="en-US" sz="1200" baseline="-25000" dirty="0">
                <a:solidFill>
                  <a:srgbClr val="FF0000"/>
                </a:solidFill>
                <a:cs typeface="Arial" charset="0"/>
              </a:rPr>
              <a:t>B</a:t>
            </a:r>
            <a:r>
              <a:rPr lang="en-US" sz="1200" dirty="0">
                <a:solidFill>
                  <a:srgbClr val="FF0000"/>
                </a:solidFill>
                <a:cs typeface="Arial" charset="0"/>
              </a:rPr>
              <a:t>*P</a:t>
            </a:r>
            <a:r>
              <a:rPr lang="en-US" sz="1200" baseline="-25000" dirty="0">
                <a:solidFill>
                  <a:srgbClr val="FF0000"/>
                </a:solidFill>
                <a:cs typeface="Arial" charset="0"/>
              </a:rPr>
              <a:t>B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200" baseline="-25000" dirty="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200" dirty="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K = </a:t>
            </a:r>
            <a:r>
              <a:rPr lang="en-US" sz="1200" dirty="0">
                <a:solidFill>
                  <a:srgbClr val="FF0000"/>
                </a:solidFill>
                <a:cs typeface="Arial" charset="0"/>
              </a:rPr>
              <a:t>s</a:t>
            </a:r>
            <a:r>
              <a:rPr lang="en-US" sz="1200" baseline="-25000" dirty="0">
                <a:solidFill>
                  <a:srgbClr val="FF0000"/>
                </a:solidFill>
                <a:cs typeface="Arial" charset="0"/>
              </a:rPr>
              <a:t>B</a:t>
            </a:r>
            <a:r>
              <a:rPr lang="en-US" sz="1200" dirty="0">
                <a:solidFill>
                  <a:srgbClr val="FF0000"/>
                </a:solidFill>
                <a:cs typeface="Arial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cs typeface="Arial" charset="0"/>
              </a:rPr>
              <a:t>y</a:t>
            </a:r>
            <a:r>
              <a:rPr lang="en-US" sz="1200" baseline="-25000" dirty="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cs typeface="Arial" charset="0"/>
              </a:rPr>
              <a:t>*Y</a:t>
            </a:r>
            <a:r>
              <a:rPr lang="en-US" sz="1200" baseline="-25000" dirty="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sk</a:t>
            </a:r>
            <a:r>
              <a:rPr lang="en-US" sz="1200" baseline="-25000" dirty="0">
                <a:solidFill>
                  <a:srgbClr val="000000"/>
                </a:solidFill>
                <a:cs typeface="Arial" charset="0"/>
              </a:rPr>
              <a:t>BA </a:t>
            </a:r>
            <a:r>
              <a:rPr lang="en-US" sz="1200" dirty="0">
                <a:solidFill>
                  <a:srgbClr val="000000"/>
                </a:solidFill>
                <a:cs typeface="Arial" charset="0"/>
              </a:rPr>
              <a:t>= H( “R” || K 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encrypt( key=sk</a:t>
            </a:r>
            <a:r>
              <a:rPr lang="en-US" sz="1200" baseline="-25000" dirty="0">
                <a:solidFill>
                  <a:srgbClr val="000000"/>
                </a:solidFill>
                <a:cs typeface="Arial" charset="0"/>
              </a:rPr>
              <a:t>BA</a:t>
            </a:r>
            <a:r>
              <a:rPr lang="en-US" sz="1200" dirty="0">
                <a:solidFill>
                  <a:srgbClr val="000000"/>
                </a:solidFill>
                <a:cs typeface="Arial" charset="0"/>
              </a:rPr>
              <a:t>, ((y</a:t>
            </a:r>
            <a:r>
              <a:rPr lang="en-US" sz="1200" baseline="-25000" dirty="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cs typeface="Arial" charset="0"/>
              </a:rPr>
              <a:t>, P</a:t>
            </a:r>
            <a:r>
              <a:rPr lang="en-US" sz="1200" baseline="-25000" dirty="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cs typeface="Arial" charset="0"/>
              </a:rPr>
              <a:t>), ...) 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8925" y="2122488"/>
            <a:ext cx="2819400" cy="11112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70200" y="3101975"/>
            <a:ext cx="2781300" cy="22225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191000"/>
            <a:ext cx="2743200" cy="0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895600" y="5029200"/>
            <a:ext cx="2767013" cy="0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14" name="Rectangle 8"/>
          <p:cNvSpPr>
            <a:spLocks noChangeArrowheads="1"/>
          </p:cNvSpPr>
          <p:nvPr/>
        </p:nvSpPr>
        <p:spPr bwMode="auto">
          <a:xfrm>
            <a:off x="381000" y="2895600"/>
            <a:ext cx="2514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K = s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*y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*Y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</a:t>
            </a:r>
            <a:endParaRPr lang="en-US" sz="12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BA 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= H( “R” || K )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decrypt( key=sk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{ (y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), ... } 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200">
              <a:solidFill>
                <a:srgbClr val="FF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FF0000"/>
                </a:solidFill>
                <a:cs typeface="Arial" charset="0"/>
              </a:rPr>
              <a:t>assert  Y</a:t>
            </a:r>
            <a:r>
              <a:rPr lang="en-US" sz="1200" baseline="-25000">
                <a:solidFill>
                  <a:srgbClr val="FF0000"/>
                </a:solidFill>
                <a:cs typeface="Arial" charset="0"/>
              </a:rPr>
              <a:t>B</a:t>
            </a:r>
            <a:r>
              <a:rPr lang="en-US" sz="1200">
                <a:solidFill>
                  <a:srgbClr val="FF0000"/>
                </a:solidFill>
                <a:cs typeface="Arial" charset="0"/>
              </a:rPr>
              <a:t> == y</a:t>
            </a:r>
            <a:r>
              <a:rPr lang="en-US" sz="1200" baseline="-25000">
                <a:solidFill>
                  <a:srgbClr val="FF0000"/>
                </a:solidFill>
                <a:cs typeface="Arial" charset="0"/>
              </a:rPr>
              <a:t>B</a:t>
            </a:r>
            <a:r>
              <a:rPr lang="en-US" sz="1200">
                <a:solidFill>
                  <a:srgbClr val="FF0000"/>
                </a:solidFill>
                <a:cs typeface="Arial" charset="0"/>
              </a:rPr>
              <a:t>*P</a:t>
            </a:r>
            <a:r>
              <a:rPr lang="en-US" sz="1200" baseline="-25000">
                <a:solidFill>
                  <a:srgbClr val="FF0000"/>
                </a:solidFill>
                <a:cs typeface="Arial" charset="0"/>
              </a:rPr>
              <a:t>B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AB 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= H( “I” || K )</a:t>
            </a:r>
            <a:endParaRPr lang="en-US" sz="1200" baseline="-250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encrypt( key=sk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((y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), ...) )</a:t>
            </a:r>
          </a:p>
        </p:txBody>
      </p:sp>
      <p:sp>
        <p:nvSpPr>
          <p:cNvPr id="29715" name="Rectangle 9"/>
          <p:cNvSpPr>
            <a:spLocks noChangeArrowheads="1"/>
          </p:cNvSpPr>
          <p:nvPr/>
        </p:nvSpPr>
        <p:spPr bwMode="auto">
          <a:xfrm>
            <a:off x="3276600" y="3886200"/>
            <a:ext cx="1970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{ (y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 b="1">
                <a:solidFill>
                  <a:srgbClr val="000000"/>
                </a:solidFill>
                <a:cs typeface="Arial" charset="0"/>
              </a:rPr>
              <a:t>, P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 b="1">
                <a:solidFill>
                  <a:srgbClr val="000000"/>
                </a:solidFill>
                <a:cs typeface="Arial" charset="0"/>
              </a:rPr>
              <a:t>), ... }sk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AB </a:t>
            </a:r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716" name="Rectangle 8"/>
          <p:cNvSpPr>
            <a:spLocks noChangeArrowheads="1"/>
          </p:cNvSpPr>
          <p:nvPr/>
        </p:nvSpPr>
        <p:spPr bwMode="auto">
          <a:xfrm>
            <a:off x="5791200" y="4114800"/>
            <a:ext cx="2514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AB 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= H( “I” || K )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decrypt( key=sk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{ (y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), ... } 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2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assert  R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== 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*P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encrypt( key=sk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(...) )</a:t>
            </a:r>
          </a:p>
        </p:txBody>
      </p:sp>
      <p:sp>
        <p:nvSpPr>
          <p:cNvPr id="29717" name="Rectangle 9"/>
          <p:cNvSpPr>
            <a:spLocks noChangeArrowheads="1"/>
          </p:cNvSpPr>
          <p:nvPr/>
        </p:nvSpPr>
        <p:spPr bwMode="auto">
          <a:xfrm>
            <a:off x="3276600" y="4724400"/>
            <a:ext cx="1970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{  ... }sk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BA</a:t>
            </a:r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718" name="Rectangle 8"/>
          <p:cNvSpPr>
            <a:spLocks noChangeArrowheads="1"/>
          </p:cNvSpPr>
          <p:nvPr/>
        </p:nvSpPr>
        <p:spPr bwMode="auto">
          <a:xfrm>
            <a:off x="762000" y="4876800"/>
            <a:ext cx="2514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decrypt( key=sk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{ ... } )</a:t>
            </a:r>
          </a:p>
        </p:txBody>
      </p:sp>
      <p:sp>
        <p:nvSpPr>
          <p:cNvPr id="2971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67175" y="6475413"/>
            <a:ext cx="806450" cy="36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>
                <a:solidFill>
                  <a:srgbClr val="000000"/>
                </a:solidFill>
                <a:ea typeface="ＭＳ Ｐゴシック" charset="0"/>
              </a:rPr>
              <a:t>Slide </a:t>
            </a:r>
            <a:fld id="{7414ED98-C083-7E40-92F5-D17264C9A22C}" type="slidenum">
              <a:rPr lang="en-GB" sz="1200">
                <a:solidFill>
                  <a:srgbClr val="000000"/>
                </a:solidFill>
                <a:ea typeface="ＭＳ Ｐゴシック" charset="0"/>
              </a:rPr>
              <a:pPr/>
              <a:t>24</a:t>
            </a:fld>
            <a:endParaRPr lang="en-GB" sz="12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97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57813" y="6475413"/>
            <a:ext cx="31845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buFont typeface="Times New Roman" charset="0"/>
              <a:buNone/>
            </a:pPr>
            <a:r>
              <a:rPr lang="en-GB" sz="120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Paul A. Lambert (Marvell)</a:t>
            </a:r>
          </a:p>
        </p:txBody>
      </p:sp>
      <p:sp>
        <p:nvSpPr>
          <p:cNvPr id="27" name="Rectangular Callout 26"/>
          <p:cNvSpPr/>
          <p:nvPr/>
        </p:nvSpPr>
        <p:spPr bwMode="auto">
          <a:xfrm>
            <a:off x="7254875" y="838200"/>
            <a:ext cx="1889125" cy="1079500"/>
          </a:xfrm>
          <a:prstGeom prst="wedgeRectCallout">
            <a:avLst>
              <a:gd name="adj1" fmla="val 27471"/>
              <a:gd name="adj2" fmla="val 6806"/>
            </a:avLst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200" dirty="0">
                <a:latin typeface="Arial"/>
                <a:ea typeface="MS Gothic" charset="-128"/>
                <a:cs typeface="Arial"/>
              </a:rPr>
              <a:t>Additions to bDH to make the protocol symmetric and provide mutual authentication are shown in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MS Gothic" charset="-128"/>
                <a:cs typeface="Arial"/>
              </a:rPr>
              <a:t>red</a:t>
            </a:r>
            <a:endParaRPr lang="en-US" sz="1400" dirty="0">
              <a:solidFill>
                <a:srgbClr val="FF0000"/>
              </a:solidFill>
              <a:latin typeface="Arial"/>
              <a:ea typeface="MS Gothic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0290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 bwMode="auto">
          <a:xfrm>
            <a:off x="228600" y="1143000"/>
            <a:ext cx="8686800" cy="533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MS Gothic" charset="-128"/>
            </a:endParaRPr>
          </a:p>
        </p:txBody>
      </p:sp>
      <p:sp>
        <p:nvSpPr>
          <p:cNvPr id="30722" name="Rectangle 96"/>
          <p:cNvSpPr>
            <a:spLocks noChangeArrowheads="1"/>
          </p:cNvSpPr>
          <p:nvPr/>
        </p:nvSpPr>
        <p:spPr bwMode="auto">
          <a:xfrm>
            <a:off x="6238875" y="1143000"/>
            <a:ext cx="855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s</a:t>
            </a:r>
            <a:r>
              <a:rPr lang="en-US" sz="1200" baseline="-25000">
                <a:cs typeface="Arial" charset="0"/>
              </a:rPr>
              <a:t>B</a:t>
            </a:r>
            <a:endParaRPr lang="en-US" sz="1200"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P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= s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*G</a:t>
            </a:r>
          </a:p>
        </p:txBody>
      </p:sp>
      <p:sp>
        <p:nvSpPr>
          <p:cNvPr id="30723" name="Rectangle 176"/>
          <p:cNvSpPr>
            <a:spLocks noChangeArrowheads="1"/>
          </p:cNvSpPr>
          <p:nvPr/>
        </p:nvSpPr>
        <p:spPr bwMode="auto">
          <a:xfrm>
            <a:off x="1331913" y="1143000"/>
            <a:ext cx="884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s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/>
            </a:r>
            <a:br>
              <a:rPr lang="en-US" sz="1200">
                <a:cs typeface="Arial" charset="0"/>
              </a:rPr>
            </a:br>
            <a:r>
              <a:rPr lang="en-US" sz="1200" baseline="-25000">
                <a:cs typeface="Arial" charset="0"/>
              </a:rPr>
              <a:t> </a:t>
            </a:r>
            <a:r>
              <a:rPr lang="en-US" sz="1200">
                <a:cs typeface="Arial" charset="0"/>
              </a:rPr>
              <a:t>P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= s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*G</a:t>
            </a:r>
          </a:p>
        </p:txBody>
      </p:sp>
      <p:cxnSp>
        <p:nvCxnSpPr>
          <p:cNvPr id="12" name="Straight Connector 11"/>
          <p:cNvCxnSpPr>
            <a:stCxn id="26" idx="2"/>
          </p:cNvCxnSpPr>
          <p:nvPr/>
        </p:nvCxnSpPr>
        <p:spPr>
          <a:xfrm>
            <a:off x="2854325" y="1601788"/>
            <a:ext cx="41275" cy="380841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5" idx="2"/>
          </p:cNvCxnSpPr>
          <p:nvPr/>
        </p:nvCxnSpPr>
        <p:spPr>
          <a:xfrm>
            <a:off x="5618163" y="1584325"/>
            <a:ext cx="20637" cy="382587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6" name="Rectangle 8"/>
          <p:cNvSpPr>
            <a:spLocks noChangeArrowheads="1"/>
          </p:cNvSpPr>
          <p:nvPr/>
        </p:nvSpPr>
        <p:spPr bwMode="auto">
          <a:xfrm>
            <a:off x="1143000" y="1747838"/>
            <a:ext cx="1981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y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= randRange(0,p*h)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Y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= y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*</a:t>
            </a:r>
            <a:r>
              <a:rPr lang="en-US" sz="1200" baseline="-25000">
                <a:cs typeface="Arial" charset="0"/>
              </a:rPr>
              <a:t> </a:t>
            </a:r>
            <a:r>
              <a:rPr lang="en-US" sz="1200">
                <a:cs typeface="Arial" charset="0"/>
              </a:rPr>
              <a:t>P</a:t>
            </a:r>
            <a:r>
              <a:rPr lang="en-US" sz="1200" baseline="-25000">
                <a:cs typeface="Arial" charset="0"/>
              </a:rPr>
              <a:t>A</a:t>
            </a:r>
            <a:endParaRPr lang="en-US" sz="1200">
              <a:cs typeface="Arial" charset="0"/>
            </a:endParaRPr>
          </a:p>
        </p:txBody>
      </p:sp>
      <p:sp>
        <p:nvSpPr>
          <p:cNvPr id="30727" name="Rectangle 97"/>
          <p:cNvSpPr>
            <a:spLocks noChangeArrowheads="1"/>
          </p:cNvSpPr>
          <p:nvPr/>
        </p:nvSpPr>
        <p:spPr bwMode="auto">
          <a:xfrm>
            <a:off x="3276600" y="1828800"/>
            <a:ext cx="390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cs typeface="Arial" charset="0"/>
              </a:rPr>
              <a:t>Y</a:t>
            </a:r>
            <a:r>
              <a:rPr lang="en-US" sz="1200" b="1" baseline="-25000">
                <a:cs typeface="Arial" charset="0"/>
              </a:rPr>
              <a:t>A </a:t>
            </a:r>
            <a:endParaRPr lang="en-US" sz="1200" b="1">
              <a:cs typeface="Arial" charset="0"/>
            </a:endParaRP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3276600" y="2814638"/>
            <a:ext cx="1970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cs typeface="Arial" charset="0"/>
              </a:rPr>
              <a:t>Y</a:t>
            </a:r>
            <a:r>
              <a:rPr lang="en-US" sz="1200" b="1" baseline="-25000">
                <a:cs typeface="Arial" charset="0"/>
              </a:rPr>
              <a:t>B</a:t>
            </a:r>
            <a:r>
              <a:rPr lang="en-US" sz="1200" b="1">
                <a:cs typeface="Arial" charset="0"/>
              </a:rPr>
              <a:t>, { (y</a:t>
            </a:r>
            <a:r>
              <a:rPr lang="en-US" sz="1200" b="1" baseline="-25000">
                <a:cs typeface="Arial" charset="0"/>
              </a:rPr>
              <a:t>B</a:t>
            </a:r>
            <a:r>
              <a:rPr lang="en-US" sz="1200" b="1">
                <a:cs typeface="Arial" charset="0"/>
              </a:rPr>
              <a:t>, P</a:t>
            </a:r>
            <a:r>
              <a:rPr lang="en-US" sz="1200" b="1" baseline="-25000">
                <a:cs typeface="Arial" charset="0"/>
              </a:rPr>
              <a:t>B</a:t>
            </a:r>
            <a:r>
              <a:rPr lang="en-US" sz="1200" b="1">
                <a:cs typeface="Arial" charset="0"/>
              </a:rPr>
              <a:t>), ... }sk</a:t>
            </a:r>
            <a:r>
              <a:rPr lang="en-US" sz="1200" b="1" baseline="-25000">
                <a:cs typeface="Arial" charset="0"/>
              </a:rPr>
              <a:t>BA </a:t>
            </a:r>
            <a:endParaRPr lang="en-US" sz="1200" b="1">
              <a:cs typeface="Arial" charset="0"/>
            </a:endParaRPr>
          </a:p>
        </p:txBody>
      </p:sp>
      <p:sp>
        <p:nvSpPr>
          <p:cNvPr id="30729" name="Rectangle 107"/>
          <p:cNvSpPr>
            <a:spLocks noChangeArrowheads="1"/>
          </p:cNvSpPr>
          <p:nvPr/>
        </p:nvSpPr>
        <p:spPr bwMode="auto">
          <a:xfrm>
            <a:off x="609600" y="5638800"/>
            <a:ext cx="85344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200" b="1">
                <a:cs typeface="Arial" charset="0"/>
              </a:rPr>
              <a:t>After the exchange the properties are:</a:t>
            </a:r>
            <a:br>
              <a:rPr lang="en-US" sz="1200" b="1">
                <a:cs typeface="Arial" charset="0"/>
              </a:rPr>
            </a:br>
            <a:r>
              <a:rPr lang="en-US" sz="1200">
                <a:cs typeface="Arial" charset="0"/>
              </a:rPr>
              <a:t> - Alice and Bob share pair-wise unique symmetric keys with certainty that their peer knew the shared secret ‘pw’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cs typeface="Arial" charset="0"/>
              </a:rPr>
              <a:t> - Alice has Bob’s public key P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and has validated its ownership to the peer with shared key ‘</a:t>
            </a:r>
            <a:r>
              <a:rPr lang="en-US" altLang="ja-JP" sz="1200">
                <a:cs typeface="Arial" charset="0"/>
              </a:rPr>
              <a:t>sk</a:t>
            </a:r>
            <a:r>
              <a:rPr lang="en-US" altLang="ja-JP" sz="1200" baseline="-25000">
                <a:cs typeface="Arial" charset="0"/>
              </a:rPr>
              <a:t>BA</a:t>
            </a:r>
            <a:r>
              <a:rPr lang="en-US" sz="1200">
                <a:cs typeface="Arial" charset="0"/>
              </a:rPr>
              <a:t>’</a:t>
            </a:r>
            <a:endParaRPr lang="en-US" altLang="ja-JP" sz="1200"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 - Bob has Alice’s public key P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and has validated its ownership to the peer with shared key ‘</a:t>
            </a:r>
            <a:r>
              <a:rPr lang="en-US" altLang="ja-JP" sz="1200">
                <a:cs typeface="Arial" charset="0"/>
              </a:rPr>
              <a:t>sk</a:t>
            </a:r>
            <a:r>
              <a:rPr lang="en-US" altLang="ja-JP" sz="1200" baseline="-25000">
                <a:cs typeface="Arial" charset="0"/>
              </a:rPr>
              <a:t>AB</a:t>
            </a:r>
            <a:r>
              <a:rPr lang="en-US" sz="1200">
                <a:cs typeface="Arial" charset="0"/>
              </a:rPr>
              <a:t>’</a:t>
            </a:r>
            <a:endParaRPr lang="en-US" altLang="ja-JP" sz="1200"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38725" y="1279525"/>
            <a:ext cx="1158875" cy="3048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Bob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68538" y="1296988"/>
            <a:ext cx="1169987" cy="3048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Alice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732" name="Rectangle 8"/>
          <p:cNvSpPr>
            <a:spLocks noChangeArrowheads="1"/>
          </p:cNvSpPr>
          <p:nvPr/>
        </p:nvSpPr>
        <p:spPr bwMode="auto">
          <a:xfrm>
            <a:off x="5715000" y="1981200"/>
            <a:ext cx="2514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y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= randRange(0,p*h)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cs typeface="Arial" charset="0"/>
              </a:rPr>
              <a:t>Y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= y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*P</a:t>
            </a:r>
            <a:r>
              <a:rPr lang="en-US" sz="1200" baseline="-25000">
                <a:cs typeface="Arial" charset="0"/>
              </a:rPr>
              <a:t>B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200" baseline="-25000"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200"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K = s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*y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*Y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sk</a:t>
            </a:r>
            <a:r>
              <a:rPr lang="en-US" sz="1200" baseline="-25000">
                <a:cs typeface="Arial" charset="0"/>
              </a:rPr>
              <a:t>BA </a:t>
            </a:r>
            <a:r>
              <a:rPr lang="en-US" sz="1200">
                <a:cs typeface="Arial" charset="0"/>
              </a:rPr>
              <a:t>= H( “R” || K 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encrypt( key=sk</a:t>
            </a:r>
            <a:r>
              <a:rPr lang="en-US" sz="1200" baseline="-25000">
                <a:cs typeface="Arial" charset="0"/>
              </a:rPr>
              <a:t>BA</a:t>
            </a:r>
            <a:r>
              <a:rPr lang="en-US" sz="1200">
                <a:cs typeface="Arial" charset="0"/>
              </a:rPr>
              <a:t>, ((y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, P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), ...) 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8925" y="2122488"/>
            <a:ext cx="2819400" cy="11112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70200" y="3101975"/>
            <a:ext cx="2781300" cy="22225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191000"/>
            <a:ext cx="2743200" cy="0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895600" y="5029200"/>
            <a:ext cx="2767013" cy="0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37" name="Rectangle 8"/>
          <p:cNvSpPr>
            <a:spLocks noChangeArrowheads="1"/>
          </p:cNvSpPr>
          <p:nvPr/>
        </p:nvSpPr>
        <p:spPr bwMode="auto">
          <a:xfrm>
            <a:off x="381000" y="2819400"/>
            <a:ext cx="2514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K = s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*y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*Y</a:t>
            </a:r>
            <a:r>
              <a:rPr lang="en-US" sz="1200" baseline="-25000">
                <a:cs typeface="Arial" charset="0"/>
              </a:rPr>
              <a:t>B</a:t>
            </a:r>
            <a:endParaRPr lang="en-US" sz="1200"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sk</a:t>
            </a:r>
            <a:r>
              <a:rPr lang="en-US" sz="1200" baseline="-25000">
                <a:cs typeface="Arial" charset="0"/>
              </a:rPr>
              <a:t>BA </a:t>
            </a:r>
            <a:r>
              <a:rPr lang="en-US" sz="1200">
                <a:cs typeface="Arial" charset="0"/>
              </a:rPr>
              <a:t>= H( “R” || K )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cs typeface="Arial" charset="0"/>
              </a:rPr>
              <a:t>decrypt( key=sk</a:t>
            </a:r>
            <a:r>
              <a:rPr lang="en-US" sz="1200" baseline="-25000">
                <a:cs typeface="Arial" charset="0"/>
              </a:rPr>
              <a:t>BA</a:t>
            </a:r>
            <a:r>
              <a:rPr lang="en-US" sz="1200">
                <a:cs typeface="Arial" charset="0"/>
              </a:rPr>
              <a:t>, { (y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, P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), ... } 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200"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assert  Y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== y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*P</a:t>
            </a:r>
            <a:r>
              <a:rPr lang="en-US" sz="1200" baseline="-25000">
                <a:cs typeface="Arial" charset="0"/>
              </a:rPr>
              <a:t>B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cs typeface="Arial" charset="0"/>
              </a:rPr>
              <a:t>sk</a:t>
            </a:r>
            <a:r>
              <a:rPr lang="en-US" sz="1200" baseline="-25000">
                <a:cs typeface="Arial" charset="0"/>
              </a:rPr>
              <a:t>AB </a:t>
            </a:r>
            <a:r>
              <a:rPr lang="en-US" sz="1200">
                <a:cs typeface="Arial" charset="0"/>
              </a:rPr>
              <a:t>= H( “I” || K )</a:t>
            </a:r>
            <a:endParaRPr lang="en-US" sz="1200" baseline="-25000"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encrypt( key=sk</a:t>
            </a:r>
            <a:r>
              <a:rPr lang="en-US" sz="1200" baseline="-25000">
                <a:cs typeface="Arial" charset="0"/>
              </a:rPr>
              <a:t>AB</a:t>
            </a:r>
            <a:r>
              <a:rPr lang="en-US" sz="1200">
                <a:cs typeface="Arial" charset="0"/>
              </a:rPr>
              <a:t>, ((y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, P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), ...) )</a:t>
            </a:r>
          </a:p>
        </p:txBody>
      </p:sp>
      <p:sp>
        <p:nvSpPr>
          <p:cNvPr id="30738" name="Rectangle 9"/>
          <p:cNvSpPr>
            <a:spLocks noChangeArrowheads="1"/>
          </p:cNvSpPr>
          <p:nvPr/>
        </p:nvSpPr>
        <p:spPr bwMode="auto">
          <a:xfrm>
            <a:off x="3276600" y="3886200"/>
            <a:ext cx="1970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cs typeface="Arial" charset="0"/>
              </a:rPr>
              <a:t>{ (y</a:t>
            </a:r>
            <a:r>
              <a:rPr lang="en-US" sz="1200" b="1" baseline="-25000">
                <a:cs typeface="Arial" charset="0"/>
              </a:rPr>
              <a:t>A</a:t>
            </a:r>
            <a:r>
              <a:rPr lang="en-US" sz="1200" b="1">
                <a:cs typeface="Arial" charset="0"/>
              </a:rPr>
              <a:t>, P</a:t>
            </a:r>
            <a:r>
              <a:rPr lang="en-US" sz="1200" b="1" baseline="-25000">
                <a:cs typeface="Arial" charset="0"/>
              </a:rPr>
              <a:t>A</a:t>
            </a:r>
            <a:r>
              <a:rPr lang="en-US" sz="1200" b="1">
                <a:cs typeface="Arial" charset="0"/>
              </a:rPr>
              <a:t>), ... }sk</a:t>
            </a:r>
            <a:r>
              <a:rPr lang="en-US" sz="1200" b="1" baseline="-25000">
                <a:cs typeface="Arial" charset="0"/>
              </a:rPr>
              <a:t>AB </a:t>
            </a:r>
            <a:endParaRPr lang="en-US" sz="1200" b="1">
              <a:cs typeface="Arial" charset="0"/>
            </a:endParaRPr>
          </a:p>
        </p:txBody>
      </p:sp>
      <p:sp>
        <p:nvSpPr>
          <p:cNvPr id="30739" name="Rectangle 8"/>
          <p:cNvSpPr>
            <a:spLocks noChangeArrowheads="1"/>
          </p:cNvSpPr>
          <p:nvPr/>
        </p:nvSpPr>
        <p:spPr bwMode="auto">
          <a:xfrm>
            <a:off x="5791200" y="4114800"/>
            <a:ext cx="2514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200">
                <a:cs typeface="Arial" charset="0"/>
              </a:rPr>
              <a:t>sk</a:t>
            </a:r>
            <a:r>
              <a:rPr lang="en-US" sz="1200" baseline="-25000">
                <a:cs typeface="Arial" charset="0"/>
              </a:rPr>
              <a:t>AB </a:t>
            </a:r>
            <a:r>
              <a:rPr lang="en-US" sz="1200">
                <a:cs typeface="Arial" charset="0"/>
              </a:rPr>
              <a:t>= H( “I” || K )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cs typeface="Arial" charset="0"/>
              </a:rPr>
              <a:t>decrypt( key=sk</a:t>
            </a:r>
            <a:r>
              <a:rPr lang="en-US" sz="1200" baseline="-25000">
                <a:cs typeface="Arial" charset="0"/>
              </a:rPr>
              <a:t>AB</a:t>
            </a:r>
            <a:r>
              <a:rPr lang="en-US" sz="1200">
                <a:cs typeface="Arial" charset="0"/>
              </a:rPr>
              <a:t>, { (y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, P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), ... } 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200"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assert  R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== y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*P</a:t>
            </a:r>
            <a:r>
              <a:rPr lang="en-US" sz="1200" baseline="-25000">
                <a:cs typeface="Arial" charset="0"/>
              </a:rPr>
              <a:t>A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encrypt( key=sk</a:t>
            </a:r>
            <a:r>
              <a:rPr lang="en-US" sz="1200" baseline="-25000">
                <a:cs typeface="Arial" charset="0"/>
              </a:rPr>
              <a:t>AB</a:t>
            </a:r>
            <a:r>
              <a:rPr lang="en-US" sz="1200">
                <a:cs typeface="Arial" charset="0"/>
              </a:rPr>
              <a:t>, (...) )</a:t>
            </a:r>
          </a:p>
        </p:txBody>
      </p:sp>
      <p:sp>
        <p:nvSpPr>
          <p:cNvPr id="30740" name="Rectangle 9"/>
          <p:cNvSpPr>
            <a:spLocks noChangeArrowheads="1"/>
          </p:cNvSpPr>
          <p:nvPr/>
        </p:nvSpPr>
        <p:spPr bwMode="auto">
          <a:xfrm>
            <a:off x="3276600" y="4724400"/>
            <a:ext cx="1970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cs typeface="Arial" charset="0"/>
              </a:rPr>
              <a:t>{  ... }sk</a:t>
            </a:r>
            <a:r>
              <a:rPr lang="en-US" sz="1200" b="1" baseline="-25000">
                <a:cs typeface="Arial" charset="0"/>
              </a:rPr>
              <a:t>BA</a:t>
            </a:r>
            <a:endParaRPr lang="en-US" sz="1200" b="1">
              <a:cs typeface="Arial" charset="0"/>
            </a:endParaRPr>
          </a:p>
        </p:txBody>
      </p:sp>
      <p:sp>
        <p:nvSpPr>
          <p:cNvPr id="30741" name="Rectangle 8"/>
          <p:cNvSpPr>
            <a:spLocks noChangeArrowheads="1"/>
          </p:cNvSpPr>
          <p:nvPr/>
        </p:nvSpPr>
        <p:spPr bwMode="auto">
          <a:xfrm>
            <a:off x="762000" y="4876800"/>
            <a:ext cx="2514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200">
                <a:cs typeface="Arial" charset="0"/>
              </a:rPr>
              <a:t>decrypt( key=sk</a:t>
            </a:r>
            <a:r>
              <a:rPr lang="en-US" sz="1200" baseline="-25000">
                <a:cs typeface="Arial" charset="0"/>
              </a:rPr>
              <a:t>BA</a:t>
            </a:r>
            <a:r>
              <a:rPr lang="en-US" sz="1200">
                <a:cs typeface="Arial" charset="0"/>
              </a:rPr>
              <a:t>, { ... } )</a:t>
            </a:r>
          </a:p>
        </p:txBody>
      </p:sp>
      <p:sp>
        <p:nvSpPr>
          <p:cNvPr id="3074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305800" cy="58261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MS PGothic" charset="0"/>
              </a:rPr>
              <a:t>Mutually Blinded DH (mbDH)   </a:t>
            </a:r>
            <a:r>
              <a:rPr lang="en-US" sz="1200">
                <a:latin typeface="Arial" charset="0"/>
                <a:ea typeface="MS PGothic" charset="0"/>
                <a:hlinkClick r:id="rId2"/>
              </a:rPr>
              <a:t>https://www.emvco.com/specifications.aspx?id=285</a:t>
            </a:r>
            <a:r>
              <a:rPr lang="en-US" sz="1200">
                <a:latin typeface="Arial" charset="0"/>
                <a:ea typeface="MS PGothic" charset="0"/>
              </a:rPr>
              <a:t> </a:t>
            </a:r>
            <a:endParaRPr lang="en-US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89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316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for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Canvas </a:t>
            </a:r>
            <a:r>
              <a:rPr lang="en-US" sz="2400" dirty="0" smtClean="0">
                <a:hlinkClick r:id="rId3"/>
              </a:rPr>
              <a:t>CS-486-01</a:t>
            </a:r>
            <a:endParaRPr lang="en-US" sz="2400" dirty="0" smtClean="0"/>
          </a:p>
          <a:p>
            <a:pPr lvl="1"/>
            <a:r>
              <a:rPr lang="en-US" sz="2000" dirty="0" smtClean="0"/>
              <a:t>Primary repository for grading</a:t>
            </a:r>
          </a:p>
          <a:p>
            <a:pPr lvl="1"/>
            <a:r>
              <a:rPr lang="en-US" sz="2000" dirty="0" smtClean="0"/>
              <a:t>URL for all homework submittals </a:t>
            </a:r>
            <a:r>
              <a:rPr lang="en-US" sz="2000" b="1" dirty="0" smtClean="0"/>
              <a:t>must</a:t>
            </a:r>
            <a:r>
              <a:rPr lang="en-US" sz="2000" dirty="0" smtClean="0"/>
              <a:t> be ‘linked’ into the </a:t>
            </a:r>
            <a:br>
              <a:rPr lang="en-US" sz="2000" dirty="0" smtClean="0"/>
            </a:br>
            <a:r>
              <a:rPr lang="en-US" sz="2000" dirty="0" smtClean="0"/>
              <a:t>appropriate Canvas assignment!</a:t>
            </a:r>
          </a:p>
          <a:p>
            <a:r>
              <a:rPr lang="en-US" sz="2400" dirty="0" err="1" smtClean="0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https://github.com/</a:t>
            </a:r>
            <a:r>
              <a:rPr lang="en-US" sz="2400" dirty="0" smtClean="0">
                <a:hlinkClick r:id="rId4"/>
              </a:rPr>
              <a:t>CryptoUSF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Course material, </a:t>
            </a:r>
            <a:r>
              <a:rPr lang="en-US" sz="2000" dirty="0">
                <a:hlinkClick r:id="rId5" tooltip="class presentations"/>
              </a:rPr>
              <a:t>class </a:t>
            </a:r>
            <a:r>
              <a:rPr lang="en-US" sz="2000" dirty="0" smtClean="0">
                <a:hlinkClick r:id="rId5" tooltip="class presentations"/>
              </a:rPr>
              <a:t>presentations</a:t>
            </a:r>
            <a:r>
              <a:rPr lang="en-US" sz="2000" dirty="0" smtClean="0"/>
              <a:t>, references, </a:t>
            </a:r>
            <a:r>
              <a:rPr lang="en-US" sz="2000" dirty="0">
                <a:hlinkClick r:id="rId6" tooltip="books"/>
              </a:rPr>
              <a:t>books</a:t>
            </a:r>
            <a:endParaRPr lang="en-US" sz="2000" dirty="0" smtClean="0"/>
          </a:p>
          <a:p>
            <a:pPr lvl="1"/>
            <a:r>
              <a:rPr lang="en-US" sz="2000" dirty="0" smtClean="0"/>
              <a:t>Sample code for assignments: </a:t>
            </a:r>
            <a:r>
              <a:rPr lang="en-US" sz="2000" dirty="0">
                <a:hlinkClick r:id="rId4"/>
              </a:rPr>
              <a:t>https://github.com/</a:t>
            </a:r>
            <a:r>
              <a:rPr lang="en-US" sz="2000" dirty="0" smtClean="0">
                <a:hlinkClick r:id="rId4"/>
              </a:rPr>
              <a:t>CryptoUSF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smtClean="0"/>
              <a:t>Private student repositories,</a:t>
            </a:r>
          </a:p>
          <a:p>
            <a:pPr lvl="2"/>
            <a:r>
              <a:rPr lang="en-US" sz="1600" dirty="0" smtClean="0"/>
              <a:t>too many if one per assignment per student</a:t>
            </a:r>
          </a:p>
          <a:p>
            <a:pPr lvl="1"/>
            <a:r>
              <a:rPr lang="en-US" sz="2000" dirty="0" smtClean="0"/>
              <a:t>Wiki for additional class information and </a:t>
            </a:r>
            <a:r>
              <a:rPr lang="en-US" sz="2000" dirty="0" err="1" smtClean="0"/>
              <a:t>assignements</a:t>
            </a:r>
            <a:endParaRPr lang="en-US" sz="2000" dirty="0" smtClean="0"/>
          </a:p>
          <a:p>
            <a:r>
              <a:rPr lang="en-US" sz="2400" dirty="0" smtClean="0"/>
              <a:t>Piazza: </a:t>
            </a:r>
            <a:r>
              <a:rPr lang="en-US" sz="2400" dirty="0" smtClean="0">
                <a:hlinkClick r:id="rId7"/>
              </a:rPr>
              <a:t>CS486</a:t>
            </a:r>
            <a:endParaRPr lang="en-US" sz="2400" dirty="0" smtClean="0"/>
          </a:p>
          <a:p>
            <a:pPr lvl="1"/>
            <a:r>
              <a:rPr lang="en-US" sz="2000" dirty="0" smtClean="0"/>
              <a:t>Informal class conversations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8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83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671"/>
            <a:ext cx="84784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Courses:</a:t>
            </a:r>
          </a:p>
          <a:p>
            <a:r>
              <a:rPr lang="en-US" sz="2400" dirty="0">
                <a:hlinkClick r:id="rId3"/>
              </a:rPr>
              <a:t>https://crypto.stanford.edu/~dabo/courses/OnlineCrypto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http://cseweb.ucsd.edu/~mihir/cse207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b="1" dirty="0" smtClean="0"/>
              <a:t>Conferences</a:t>
            </a:r>
            <a:r>
              <a:rPr lang="en-US" sz="2400" b="1" dirty="0"/>
              <a:t>:</a:t>
            </a:r>
          </a:p>
          <a:p>
            <a:r>
              <a:rPr lang="en-US" sz="2400" dirty="0">
                <a:hlinkClick r:id="rId5"/>
              </a:rPr>
              <a:t>Real World </a:t>
            </a:r>
            <a:r>
              <a:rPr lang="en-US" sz="2400" dirty="0" smtClean="0">
                <a:hlinkClick r:id="rId5"/>
              </a:rPr>
              <a:t>Cryptography</a:t>
            </a:r>
            <a:endParaRPr lang="en-US" sz="2400" dirty="0" smtClean="0"/>
          </a:p>
          <a:p>
            <a:r>
              <a:rPr lang="en-US" sz="2400" b="1" dirty="0" smtClean="0">
                <a:hlinkClick r:id="rId6"/>
              </a:rPr>
              <a:t>https://www.iacr.org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/>
              <a:t>Mailing Lists and Standards:</a:t>
            </a:r>
          </a:p>
          <a:p>
            <a:r>
              <a:rPr lang="en-US" sz="2400" b="1" dirty="0">
                <a:hlinkClick r:id="rId7"/>
              </a:rPr>
              <a:t>http://</a:t>
            </a:r>
            <a:r>
              <a:rPr lang="en-US" sz="2400" b="1" dirty="0" smtClean="0">
                <a:hlinkClick r:id="rId7"/>
              </a:rPr>
              <a:t>csrc.nist.gov</a:t>
            </a:r>
            <a:r>
              <a:rPr lang="en-US" sz="2400" b="1" dirty="0" smtClean="0"/>
              <a:t> </a:t>
            </a:r>
            <a:r>
              <a:rPr lang="en-US" sz="2400" dirty="0" smtClean="0"/>
              <a:t>US Federal security specifications</a:t>
            </a:r>
            <a:endParaRPr lang="en-US" sz="2400" dirty="0">
              <a:hlinkClick r:id="rId7"/>
            </a:endParaRPr>
          </a:p>
          <a:p>
            <a:r>
              <a:rPr lang="en-US" sz="2400" b="1" dirty="0" smtClean="0">
                <a:hlinkClick r:id="rId7"/>
              </a:rPr>
              <a:t>https://trac.ietf.org/trac/sec/wiki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security standards</a:t>
            </a:r>
          </a:p>
          <a:p>
            <a:r>
              <a:rPr lang="en-US" sz="2400" b="1" dirty="0" smtClean="0">
                <a:hlinkClick r:id="rId7"/>
              </a:rPr>
              <a:t>https</a:t>
            </a:r>
            <a:r>
              <a:rPr lang="en-US" sz="2400" b="1" dirty="0">
                <a:hlinkClick r:id="rId7"/>
              </a:rPr>
              <a:t>://irtf.org/</a:t>
            </a:r>
            <a:r>
              <a:rPr lang="en-US" sz="2400" b="1" dirty="0" smtClean="0">
                <a:hlinkClick r:id="rId7"/>
              </a:rPr>
              <a:t>cfrg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cryptographic research</a:t>
            </a:r>
            <a:endParaRPr lang="en-US" sz="2400" dirty="0" smtClean="0">
              <a:hlinkClick r:id="rId7"/>
            </a:endParaRPr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43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83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847"/>
            <a:ext cx="8478434" cy="5183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Books:</a:t>
            </a:r>
          </a:p>
          <a:p>
            <a:r>
              <a:rPr lang="en-US" sz="2400" dirty="0" smtClean="0">
                <a:hlinkClick r:id="rId3"/>
              </a:rPr>
              <a:t>Handbook of Applied Cryptography</a:t>
            </a:r>
          </a:p>
          <a:p>
            <a:r>
              <a:rPr lang="en-US" sz="2400" dirty="0" smtClean="0">
                <a:hlinkClick r:id="rId3"/>
              </a:rPr>
              <a:t>http://web.cs.ucdavis.edu/~rogaway/classes/227/spring05/book/main.pdf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Violent Python - A Cookbook for Hackers, Forensic Analysts, Penetration Testers and Security Engineers</a:t>
            </a:r>
            <a:r>
              <a:rPr lang="en-US" sz="2400" dirty="0" smtClean="0"/>
              <a:t> </a:t>
            </a:r>
          </a:p>
          <a:p>
            <a:r>
              <a:rPr lang="en-US" sz="2400" dirty="0" smtClean="0">
                <a:hlinkClick r:id="rId5"/>
              </a:rPr>
              <a:t>Poc||GTFO</a:t>
            </a:r>
            <a:endParaRPr lang="en-US" sz="2400" dirty="0" smtClean="0"/>
          </a:p>
          <a:p>
            <a:r>
              <a:rPr lang="mr-IN" sz="2400" dirty="0" smtClean="0"/>
              <a:t>…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b="1" dirty="0" smtClean="0"/>
              <a:t>More books: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://iacr.org/books</a:t>
            </a:r>
            <a:r>
              <a:rPr lang="en-US" sz="2400" dirty="0" smtClean="0">
                <a:hlinkClick r:id="rId3"/>
              </a:rPr>
              <a:t>/</a:t>
            </a:r>
          </a:p>
          <a:p>
            <a:endParaRPr lang="en-US" sz="2400" dirty="0" smtClean="0">
              <a:hlinkClick r:id="rId3"/>
            </a:endParaRPr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471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78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856"/>
            <a:ext cx="8229600" cy="5753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Use public/private key pairs to encrypt information to public key(s). Use ECIES to encrypt the information. For example, Figure 2 in</a:t>
            </a:r>
            <a:r>
              <a:rPr lang="en-US" sz="1600" dirty="0" smtClean="0"/>
              <a:t>: </a:t>
            </a:r>
            <a:r>
              <a:rPr lang="en-US" sz="1600" i="1" dirty="0" smtClean="0">
                <a:hlinkClick r:id="rId3"/>
              </a:rPr>
              <a:t>A Survey of the Elliptic Curve Integrated Encryption Scheme  </a:t>
            </a:r>
            <a:endParaRPr lang="en-US" sz="1600" dirty="0"/>
          </a:p>
          <a:p>
            <a:r>
              <a:rPr lang="en-US" sz="1600" dirty="0"/>
              <a:t>Elliptic curve routines are available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4"/>
              </a:rPr>
              <a:t> https://github.com/CryptoUSF/Wallet/tree/master/src/ecc</a:t>
            </a:r>
            <a:endParaRPr lang="en-US" sz="1600" dirty="0"/>
          </a:p>
          <a:p>
            <a:r>
              <a:rPr lang="en-US" sz="1600" dirty="0"/>
              <a:t>AEAD encryption algorithms are </a:t>
            </a:r>
            <a:r>
              <a:rPr lang="en-US" sz="1600" dirty="0" smtClean="0"/>
              <a:t>available on </a:t>
            </a:r>
            <a:r>
              <a:rPr lang="en-US" sz="1600" dirty="0" err="1" smtClean="0"/>
              <a:t>Github</a:t>
            </a:r>
            <a:r>
              <a:rPr lang="en-US" sz="1600" dirty="0" smtClean="0"/>
              <a:t>:</a:t>
            </a:r>
            <a:endParaRPr lang="en-US" sz="1600" dirty="0"/>
          </a:p>
          <a:p>
            <a:pPr lvl="1"/>
            <a:r>
              <a:rPr lang="en-US" sz="1400" dirty="0"/>
              <a:t>    </a:t>
            </a:r>
            <a:r>
              <a:rPr lang="en-US" sz="1400" dirty="0" smtClean="0"/>
              <a:t>AES</a:t>
            </a:r>
            <a:r>
              <a:rPr lang="en-US" sz="1400" dirty="0"/>
              <a:t>-</a:t>
            </a:r>
            <a:r>
              <a:rPr lang="en-US" sz="1400" dirty="0" smtClean="0"/>
              <a:t>SIV                         </a:t>
            </a:r>
            <a:r>
              <a:rPr lang="en-US" sz="1200" dirty="0" smtClean="0">
                <a:hlinkClick r:id="rId5"/>
              </a:rPr>
              <a:t>https://github.com/CryptoUSF/Wallet/tree/master/src/cipher</a:t>
            </a:r>
            <a:r>
              <a:rPr lang="en-US" sz="1200" dirty="0" smtClean="0"/>
              <a:t> </a:t>
            </a:r>
            <a:endParaRPr lang="en-US" sz="1200" dirty="0"/>
          </a:p>
          <a:p>
            <a:pPr lvl="1"/>
            <a:r>
              <a:rPr lang="en-US" sz="1400" dirty="0"/>
              <a:t>    </a:t>
            </a:r>
            <a:r>
              <a:rPr lang="en-US" sz="1400" dirty="0" smtClean="0"/>
              <a:t>ChaCha_Poly_AEAD</a:t>
            </a: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200" dirty="0" smtClean="0">
                <a:hlinkClick r:id="rId6"/>
              </a:rPr>
              <a:t>https://github.com/CryptoUSF/Wallet/blob/master/src/cipher/chacha_poly.py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r>
              <a:rPr lang="en-US" sz="1600" dirty="0"/>
              <a:t>Document your choices for each algorithm block (e.g. KDF)</a:t>
            </a:r>
            <a:r>
              <a:rPr lang="en-US" sz="1600" dirty="0" smtClean="0"/>
              <a:t>. The </a:t>
            </a:r>
            <a:r>
              <a:rPr lang="en-US" sz="1600" dirty="0"/>
              <a:t>ECIES routines should be structured as a reusable library. The user interaction may be through a command-line </a:t>
            </a:r>
            <a:r>
              <a:rPr lang="en-US" sz="1600" dirty="0" smtClean="0"/>
              <a:t>interface. The </a:t>
            </a:r>
            <a:r>
              <a:rPr lang="en-US" sz="1600" dirty="0"/>
              <a:t>software should be in a </a:t>
            </a:r>
            <a:r>
              <a:rPr lang="en-US" sz="1600" dirty="0" err="1"/>
              <a:t>github</a:t>
            </a:r>
            <a:r>
              <a:rPr lang="en-US" sz="1600" dirty="0"/>
              <a:t> repository with a </a:t>
            </a:r>
            <a:r>
              <a:rPr lang="en-US" sz="1600" dirty="0" err="1"/>
              <a:t>readme.md</a:t>
            </a:r>
            <a:r>
              <a:rPr lang="en-US" sz="1600" dirty="0"/>
              <a:t> file providing a brief description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Bonus points awarded for</a:t>
            </a:r>
            <a:r>
              <a:rPr lang="en-US" sz="1600" b="1" dirty="0" smtClean="0"/>
              <a:t>:</a:t>
            </a:r>
          </a:p>
          <a:p>
            <a:r>
              <a:rPr lang="en-US" sz="1600" dirty="0" smtClean="0"/>
              <a:t>documentation </a:t>
            </a:r>
            <a:r>
              <a:rPr lang="en-US" sz="1600" dirty="0"/>
              <a:t>of requirements or use </a:t>
            </a:r>
            <a:r>
              <a:rPr lang="en-US" sz="1600" dirty="0" smtClean="0"/>
              <a:t>case</a:t>
            </a:r>
          </a:p>
          <a:p>
            <a:r>
              <a:rPr lang="en-US" sz="1600" dirty="0" smtClean="0"/>
              <a:t>good documentation</a:t>
            </a:r>
          </a:p>
          <a:p>
            <a:r>
              <a:rPr lang="en-US" sz="1600" dirty="0" smtClean="0"/>
              <a:t>fully </a:t>
            </a:r>
            <a:r>
              <a:rPr lang="en-US" sz="1600" dirty="0"/>
              <a:t>'packaged' </a:t>
            </a:r>
            <a:r>
              <a:rPr lang="en-US" sz="1600" dirty="0" smtClean="0"/>
              <a:t>software</a:t>
            </a:r>
          </a:p>
          <a:p>
            <a:r>
              <a:rPr lang="en-US" sz="1600" dirty="0" smtClean="0"/>
              <a:t>well </a:t>
            </a:r>
            <a:r>
              <a:rPr lang="en-US" sz="1600" dirty="0"/>
              <a:t>written </a:t>
            </a:r>
            <a:r>
              <a:rPr lang="en-US" sz="1600" dirty="0" smtClean="0"/>
              <a:t>code</a:t>
            </a:r>
          </a:p>
          <a:p>
            <a:r>
              <a:rPr lang="en-US" sz="1600" dirty="0" smtClean="0"/>
              <a:t>designs </a:t>
            </a:r>
            <a:r>
              <a:rPr lang="en-US" sz="1600" dirty="0"/>
              <a:t>with good human usability </a:t>
            </a:r>
          </a:p>
        </p:txBody>
      </p:sp>
    </p:spTree>
    <p:extLst>
      <p:ext uri="{BB962C8B-B14F-4D97-AF65-F5344CB8AC3E}">
        <p14:creationId xmlns:p14="http://schemas.microsoft.com/office/powerpoint/2010/main" val="3685972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915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will use a Raspberry Pi to get experience using contemporary analysis ‘tools’</a:t>
            </a:r>
          </a:p>
          <a:p>
            <a:pPr marL="0" indent="0">
              <a:buNone/>
            </a:pPr>
            <a:r>
              <a:rPr lang="en-US" sz="2400" dirty="0" smtClean="0"/>
              <a:t>Raspberry Pi</a:t>
            </a:r>
          </a:p>
          <a:p>
            <a:pPr lvl="1"/>
            <a:r>
              <a:rPr lang="en-US" sz="2000" dirty="0" smtClean="0"/>
              <a:t>Excellent reference for what to acquire and how to </a:t>
            </a:r>
            <a:r>
              <a:rPr lang="en-US" sz="2000" dirty="0" err="1" smtClean="0"/>
              <a:t>setup:</a:t>
            </a:r>
            <a:r>
              <a:rPr lang="en-US" sz="2000" dirty="0" err="1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://rpi.cs.usfca.edu/2017-</a:t>
            </a:r>
            <a:r>
              <a:rPr lang="en-US" sz="2000" dirty="0" smtClean="0">
                <a:hlinkClick r:id="rId3"/>
              </a:rPr>
              <a:t>fall</a:t>
            </a:r>
            <a:endParaRPr lang="en-US" sz="2000" dirty="0" smtClean="0"/>
          </a:p>
          <a:p>
            <a:pPr lvl="1"/>
            <a:r>
              <a:rPr lang="en-US" sz="2000" dirty="0" smtClean="0"/>
              <a:t>The first Pi project will use cryptographic related tools that are available in the Kali </a:t>
            </a:r>
            <a:r>
              <a:rPr lang="en-US" sz="2000" dirty="0"/>
              <a:t>distribution: </a:t>
            </a:r>
            <a:r>
              <a:rPr lang="en-US" sz="2000" dirty="0">
                <a:hlinkClick r:id="rId4"/>
              </a:rPr>
              <a:t>https://www.kali.org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The tools do not necessarily require the Kali OS distribution and you may be able to simply install some of the tools on an existing Raspberry Pi OS installation.</a:t>
            </a:r>
            <a:endParaRPr lang="en-US" sz="2400" dirty="0" smtClean="0"/>
          </a:p>
          <a:p>
            <a:pPr lvl="2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56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881"/>
            <a:ext cx="9144000" cy="5739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52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ECIES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9133" y="6596390"/>
            <a:ext cx="8255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https://www.researchgate.net/publication/</a:t>
            </a:r>
            <a:r>
              <a:rPr lang="en-US" sz="1100" dirty="0" smtClean="0">
                <a:hlinkClick r:id="rId3"/>
              </a:rPr>
              <a:t>255970113_A_Survey_of_the_Elliptic_Curve_Integrated_Encryption_Scheme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9967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881"/>
            <a:ext cx="9144000" cy="5739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52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ECIES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9133" y="6596390"/>
            <a:ext cx="8255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https://www.researchgate.net/publication/</a:t>
            </a:r>
            <a:r>
              <a:rPr lang="en-US" sz="1100" dirty="0" smtClean="0">
                <a:hlinkClick r:id="rId3"/>
              </a:rPr>
              <a:t>255970113_A_Survey_of_the_Elliptic_Curve_Integrated_Encryption_Scheme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4574206" y="3045387"/>
            <a:ext cx="3504145" cy="1799011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AEAD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2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endCxn id="12" idx="0"/>
          </p:cNvCxnSpPr>
          <p:nvPr/>
        </p:nvCxnSpPr>
        <p:spPr>
          <a:xfrm>
            <a:off x="8448785" y="4388355"/>
            <a:ext cx="0" cy="1134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143083" y="4388355"/>
            <a:ext cx="0" cy="1134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ECIES with an AEAD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32138" y="3512138"/>
            <a:ext cx="2254663" cy="1387245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AEAD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(e.g. ChaCha_AEAD)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6644" y="5522797"/>
            <a:ext cx="646739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U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3383" y="5522797"/>
            <a:ext cx="646739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IV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0121" y="5522797"/>
            <a:ext cx="2422330" cy="352291"/>
          </a:xfrm>
          <a:prstGeom prst="rect">
            <a:avLst/>
          </a:prstGeom>
          <a:pattFill prst="ltDnDiag">
            <a:fgClr>
              <a:schemeClr val="tx2"/>
            </a:fgClr>
            <a:bgClr>
              <a:schemeClr val="accent1">
                <a:lumMod val="40000"/>
                <a:lumOff val="60000"/>
              </a:schemeClr>
            </a:bgClr>
          </a:patt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Cipher Text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72451" y="5522797"/>
            <a:ext cx="552668" cy="352291"/>
          </a:xfrm>
          <a:prstGeom prst="rect">
            <a:avLst/>
          </a:prstGeom>
          <a:pattFill prst="divot">
            <a:fgClr>
              <a:schemeClr val="tx2"/>
            </a:fgClr>
            <a:bgClr>
              <a:schemeClr val="accent1">
                <a:lumMod val="40000"/>
                <a:lumOff val="60000"/>
              </a:schemeClr>
            </a:bgClr>
          </a:patt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Tag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2684" y="1971347"/>
            <a:ext cx="2422330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Plain Text / 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25507" y="1971347"/>
            <a:ext cx="1340514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Additional Data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26195" y="1969286"/>
            <a:ext cx="1162087" cy="3522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V</a:t>
            </a:r>
            <a:r>
              <a:rPr lang="en-US" sz="800" dirty="0" smtClean="0">
                <a:solidFill>
                  <a:srgbClr val="000000"/>
                </a:solidFill>
              </a:rPr>
              <a:t> (Peer Public Key)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1593" y="3924133"/>
            <a:ext cx="1079775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U</a:t>
            </a:r>
            <a:r>
              <a:rPr lang="en-US" sz="1400" dirty="0" smtClean="0">
                <a:solidFill>
                  <a:srgbClr val="000000"/>
                </a:solidFill>
              </a:rPr>
              <a:t> =</a:t>
            </a:r>
            <a:r>
              <a:rPr lang="en-US" sz="1400" dirty="0" smtClean="0">
                <a:solidFill>
                  <a:srgbClr val="FF0000"/>
                </a:solidFill>
              </a:rPr>
              <a:t> u</a:t>
            </a:r>
            <a:r>
              <a:rPr lang="en-US" sz="1400" dirty="0" smtClean="0">
                <a:solidFill>
                  <a:srgbClr val="000000"/>
                </a:solidFill>
              </a:rPr>
              <a:t>*G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588" y="3924133"/>
            <a:ext cx="1663625" cy="352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u </a:t>
            </a:r>
            <a:r>
              <a:rPr lang="en-US" sz="1400" dirty="0" smtClean="0">
                <a:solidFill>
                  <a:schemeClr val="tx1"/>
                </a:solidFill>
              </a:rPr>
              <a:t>= new private key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>
          <a:xfrm>
            <a:off x="2006213" y="4100279"/>
            <a:ext cx="405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15924" y="4100279"/>
            <a:ext cx="405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921304" y="3812202"/>
            <a:ext cx="1671017" cy="576153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key</a:t>
            </a:r>
            <a:r>
              <a:rPr lang="en-US" dirty="0" smtClean="0">
                <a:solidFill>
                  <a:schemeClr val="tx1"/>
                </a:solidFill>
              </a:rPr>
              <a:t>=KDF(u*V)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6" idx="2"/>
            <a:endCxn id="8" idx="0"/>
          </p:cNvCxnSpPr>
          <p:nvPr/>
        </p:nvCxnSpPr>
        <p:spPr>
          <a:xfrm>
            <a:off x="2951481" y="4276424"/>
            <a:ext cx="1828533" cy="1246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28685" y="3776928"/>
            <a:ext cx="50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2" idx="3"/>
          </p:cNvCxnSpPr>
          <p:nvPr/>
        </p:nvCxnSpPr>
        <p:spPr>
          <a:xfrm>
            <a:off x="5592321" y="4100279"/>
            <a:ext cx="8398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</p:cNvCxnSpPr>
          <p:nvPr/>
        </p:nvCxnSpPr>
        <p:spPr>
          <a:xfrm>
            <a:off x="6933849" y="2323638"/>
            <a:ext cx="0" cy="1188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2"/>
          </p:cNvCxnSpPr>
          <p:nvPr/>
        </p:nvCxnSpPr>
        <p:spPr>
          <a:xfrm>
            <a:off x="4795764" y="2323638"/>
            <a:ext cx="1636374" cy="1488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4" idx="2"/>
            <a:endCxn id="10" idx="0"/>
          </p:cNvCxnSpPr>
          <p:nvPr/>
        </p:nvCxnSpPr>
        <p:spPr>
          <a:xfrm>
            <a:off x="5103383" y="4899383"/>
            <a:ext cx="323370" cy="623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628685" y="2741208"/>
            <a:ext cx="416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934826" y="2741208"/>
            <a:ext cx="383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pt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15" idx="2"/>
            <a:endCxn id="22" idx="0"/>
          </p:cNvCxnSpPr>
          <p:nvPr/>
        </p:nvCxnSpPr>
        <p:spPr>
          <a:xfrm>
            <a:off x="3307239" y="2321577"/>
            <a:ext cx="1449574" cy="1490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14445" y="4547092"/>
            <a:ext cx="977876" cy="3522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IV/nonce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5" name="Straight Arrow Connector 54"/>
          <p:cNvCxnSpPr>
            <a:stCxn id="54" idx="3"/>
          </p:cNvCxnSpPr>
          <p:nvPr/>
        </p:nvCxnSpPr>
        <p:spPr>
          <a:xfrm flipV="1">
            <a:off x="5592321" y="4547092"/>
            <a:ext cx="839817" cy="176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4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ECIES with SIV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32138" y="3594444"/>
            <a:ext cx="1740313" cy="876217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SIV AEAD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(e.g. AES-SIV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6644" y="5605103"/>
            <a:ext cx="646739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U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0121" y="5605103"/>
            <a:ext cx="2422330" cy="352291"/>
          </a:xfrm>
          <a:prstGeom prst="rect">
            <a:avLst/>
          </a:prstGeom>
          <a:pattFill prst="ltDnDiag">
            <a:fgClr>
              <a:schemeClr val="tx2"/>
            </a:fgClr>
            <a:bgClr>
              <a:schemeClr val="accent1">
                <a:lumMod val="40000"/>
                <a:lumOff val="60000"/>
              </a:schemeClr>
            </a:bgClr>
          </a:patt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Cipher Text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03383" y="5605103"/>
            <a:ext cx="667781" cy="352291"/>
          </a:xfrm>
          <a:prstGeom prst="rect">
            <a:avLst/>
          </a:prstGeom>
          <a:pattFill prst="divot">
            <a:fgClr>
              <a:schemeClr val="tx2"/>
            </a:fgClr>
            <a:bgClr>
              <a:schemeClr val="accent1">
                <a:lumMod val="40000"/>
                <a:lumOff val="60000"/>
              </a:schemeClr>
            </a:bgClr>
          </a:patt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SIV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2684" y="2053653"/>
            <a:ext cx="2422330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Plain Text / 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25507" y="2053653"/>
            <a:ext cx="1340514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Additional Data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26195" y="2051592"/>
            <a:ext cx="1162087" cy="3522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V</a:t>
            </a:r>
            <a:r>
              <a:rPr lang="en-US" sz="800" dirty="0" smtClean="0">
                <a:solidFill>
                  <a:srgbClr val="000000"/>
                </a:solidFill>
              </a:rPr>
              <a:t> (Peer Public Key)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1593" y="4006439"/>
            <a:ext cx="1079775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U</a:t>
            </a:r>
            <a:r>
              <a:rPr lang="en-US" sz="1400" dirty="0" smtClean="0">
                <a:solidFill>
                  <a:srgbClr val="000000"/>
                </a:solidFill>
              </a:rPr>
              <a:t> =</a:t>
            </a:r>
            <a:r>
              <a:rPr lang="en-US" sz="1400" dirty="0" smtClean="0">
                <a:solidFill>
                  <a:srgbClr val="FF0000"/>
                </a:solidFill>
              </a:rPr>
              <a:t> u</a:t>
            </a:r>
            <a:r>
              <a:rPr lang="en-US" sz="1400" dirty="0" smtClean="0">
                <a:solidFill>
                  <a:srgbClr val="000000"/>
                </a:solidFill>
              </a:rPr>
              <a:t>*G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588" y="4006439"/>
            <a:ext cx="1663625" cy="352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u </a:t>
            </a:r>
            <a:r>
              <a:rPr lang="en-US" sz="1400" dirty="0" smtClean="0">
                <a:solidFill>
                  <a:schemeClr val="tx1"/>
                </a:solidFill>
              </a:rPr>
              <a:t>= new private key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>
          <a:xfrm>
            <a:off x="2006213" y="4182585"/>
            <a:ext cx="405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15924" y="4182585"/>
            <a:ext cx="405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921304" y="3894508"/>
            <a:ext cx="1707381" cy="576153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key</a:t>
            </a:r>
            <a:r>
              <a:rPr lang="en-US" dirty="0" smtClean="0">
                <a:solidFill>
                  <a:schemeClr val="tx1"/>
                </a:solidFill>
              </a:rPr>
              <a:t>=KDF(u*V)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6" idx="2"/>
            <a:endCxn id="8" idx="0"/>
          </p:cNvCxnSpPr>
          <p:nvPr/>
        </p:nvCxnSpPr>
        <p:spPr>
          <a:xfrm>
            <a:off x="2951481" y="4358730"/>
            <a:ext cx="1828533" cy="1246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722684" y="3859234"/>
            <a:ext cx="50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2" idx="3"/>
          </p:cNvCxnSpPr>
          <p:nvPr/>
        </p:nvCxnSpPr>
        <p:spPr>
          <a:xfrm>
            <a:off x="5628685" y="4182585"/>
            <a:ext cx="8034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</p:cNvCxnSpPr>
          <p:nvPr/>
        </p:nvCxnSpPr>
        <p:spPr>
          <a:xfrm>
            <a:off x="6933849" y="2405944"/>
            <a:ext cx="0" cy="1188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2"/>
          </p:cNvCxnSpPr>
          <p:nvPr/>
        </p:nvCxnSpPr>
        <p:spPr>
          <a:xfrm>
            <a:off x="4795764" y="2405944"/>
            <a:ext cx="1636374" cy="1488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143083" y="4470661"/>
            <a:ext cx="0" cy="1134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426753" y="4470661"/>
            <a:ext cx="1327821" cy="1134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18496" y="3040446"/>
            <a:ext cx="416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934826" y="2823514"/>
            <a:ext cx="383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pt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15" idx="2"/>
            <a:endCxn id="22" idx="0"/>
          </p:cNvCxnSpPr>
          <p:nvPr/>
        </p:nvCxnSpPr>
        <p:spPr>
          <a:xfrm>
            <a:off x="3307239" y="2403883"/>
            <a:ext cx="1467756" cy="1490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1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 Mode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777" y="6292380"/>
            <a:ext cx="796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Block_cipher_mode_of_operation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892300"/>
            <a:ext cx="76327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9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 Mode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777" y="6292380"/>
            <a:ext cx="796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Block_cipher_mode_of_operation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892300"/>
            <a:ext cx="76327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9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40919</TotalTime>
  <Words>1854</Words>
  <Application>Microsoft Macintosh PowerPoint</Application>
  <PresentationFormat>On-screen Show (4:3)</PresentationFormat>
  <Paragraphs>305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Cryptography </vt:lpstr>
      <vt:lpstr>Cryptography Monday November 20th, 2017</vt:lpstr>
      <vt:lpstr>ECIES</vt:lpstr>
      <vt:lpstr>ECIES</vt:lpstr>
      <vt:lpstr>ECIES</vt:lpstr>
      <vt:lpstr>ECIES with an AEAD</vt:lpstr>
      <vt:lpstr>ECIES with SIV</vt:lpstr>
      <vt:lpstr>ECB Mode</vt:lpstr>
      <vt:lpstr>CBC Mode</vt:lpstr>
      <vt:lpstr>CFB Mode</vt:lpstr>
      <vt:lpstr>OFB Mode</vt:lpstr>
      <vt:lpstr>CTR Mode</vt:lpstr>
      <vt:lpstr>Authenticated Encryption</vt:lpstr>
      <vt:lpstr>AES-GCM (an AEAD)</vt:lpstr>
      <vt:lpstr>AES-GCM (an AEAD)</vt:lpstr>
      <vt:lpstr>SIV Mode </vt:lpstr>
      <vt:lpstr>OCB</vt:lpstr>
      <vt:lpstr>OCB Again</vt:lpstr>
      <vt:lpstr>Other AEAD Algorithms</vt:lpstr>
      <vt:lpstr>Email, PEM, PGP</vt:lpstr>
      <vt:lpstr>Cryptographic Notation</vt:lpstr>
      <vt:lpstr>SPAKE2       </vt:lpstr>
      <vt:lpstr>Blinded Diffie-Hellman (bDH)    //www.emvco.com/specifications.aspx?id=285 </vt:lpstr>
      <vt:lpstr>Making bDH Mutual</vt:lpstr>
      <vt:lpstr>Mutually Blinded DH (mbDH)   https://www.emvco.com/specifications.aspx?id=285 </vt:lpstr>
      <vt:lpstr>Backup Material</vt:lpstr>
      <vt:lpstr>Logistics for Class</vt:lpstr>
      <vt:lpstr>Additional References</vt:lpstr>
      <vt:lpstr>References</vt:lpstr>
      <vt:lpstr>Raspberry Pi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Lambert</dc:creator>
  <cp:lastModifiedBy>Paul Lambert</cp:lastModifiedBy>
  <cp:revision>307</cp:revision>
  <dcterms:created xsi:type="dcterms:W3CDTF">2017-07-28T18:02:06Z</dcterms:created>
  <dcterms:modified xsi:type="dcterms:W3CDTF">2017-11-15T22:42:38Z</dcterms:modified>
</cp:coreProperties>
</file>