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4" r:id="rId2"/>
    <p:sldId id="278" r:id="rId3"/>
    <p:sldId id="395" r:id="rId4"/>
    <p:sldId id="406" r:id="rId5"/>
    <p:sldId id="397" r:id="rId6"/>
    <p:sldId id="398" r:id="rId7"/>
    <p:sldId id="399" r:id="rId8"/>
    <p:sldId id="403" r:id="rId9"/>
    <p:sldId id="401" r:id="rId10"/>
    <p:sldId id="402" r:id="rId11"/>
    <p:sldId id="404" r:id="rId12"/>
    <p:sldId id="405" r:id="rId13"/>
    <p:sldId id="334" r:id="rId14"/>
    <p:sldId id="291" r:id="rId15"/>
    <p:sldId id="283" r:id="rId16"/>
    <p:sldId id="3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23" d="100"/>
          <a:sy n="123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ao.int/publications/journalsreports/2012/MRTD_Report_Vol7_No3.pdf" TargetMode="External"/><Relationship Id="rId4" Type="http://schemas.openxmlformats.org/officeDocument/2006/relationships/hyperlink" Target="https://pkddownloadsg.icao.int/" TargetMode="External"/><Relationship Id="rId5" Type="http://schemas.openxmlformats.org/officeDocument/2006/relationships/hyperlink" Target="http://jmrtd.org/certificates.s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classes/227/spring05/book/main.pdf" TargetMode="External"/><Relationship Id="rId4" Type="http://schemas.openxmlformats.org/officeDocument/2006/relationships/hyperlink" Target="http://zempirians.com/ebooks/Violent%20Python%20-%20A%20Cookbook%20for%20Hackers,%20Forensic%20Analysts,%20Penetration%20Testers%20and%20Security%20Engineers.pdf" TargetMode="External"/><Relationship Id="rId5" Type="http://schemas.openxmlformats.org/officeDocument/2006/relationships/hyperlink" Target="https://t17lab.com/media/Ebooks/GTFO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web.cs.ucdavis.edu/~rogaway/papers/moral-fn.pdf" TargetMode="External"/><Relationship Id="rId12" Type="http://schemas.openxmlformats.org/officeDocument/2006/relationships/hyperlink" Target="https://github.com/python-otr/pure-python-otr" TargetMode="External"/><Relationship Id="rId13" Type="http://schemas.openxmlformats.org/officeDocument/2006/relationships/hyperlink" Target="https://otr.cypherpunks.ca/Protocol-v3-4.1.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register.usfca.edu/controls/email_marketing/admin/email_marketing_email_viewer.aspx?sid=1307&amp;eiid=18581&amp;seiid=13417&amp;usearchive=1&amp;puid=5752dc99-c4cc-494a-a09b-404b3169f335" TargetMode="External"/><Relationship Id="rId4" Type="http://schemas.openxmlformats.org/officeDocument/2006/relationships/hyperlink" Target="http://www.turingarchive.org/browse.php/C/30" TargetMode="External"/><Relationship Id="rId5" Type="http://schemas.openxmlformats.org/officeDocument/2006/relationships/hyperlink" Target="https://github.com/CryptoUSF/CS486/blob/master/references/papers/enigma_math.pdf" TargetMode="External"/><Relationship Id="rId6" Type="http://schemas.openxmlformats.org/officeDocument/2006/relationships/hyperlink" Target="http://www.cl.cam.ac.uk/~sc609/talks/luxembourg13.pdf" TargetMode="External"/><Relationship Id="rId7" Type="http://schemas.openxmlformats.org/officeDocument/2006/relationships/hyperlink" Target="https://otr.cypherpunks.ca/index.php" TargetMode="External"/><Relationship Id="rId8" Type="http://schemas.openxmlformats.org/officeDocument/2006/relationships/hyperlink" Target="https://crypto.stanford.edu/~dabo/cs255/lectures/PRP-PRF.pdf" TargetMode="External"/><Relationship Id="rId9" Type="http://schemas.openxmlformats.org/officeDocument/2006/relationships/hyperlink" Target="https://crypto.stanford.edu/~dabo/cs255/lectures/ID-protocols.pdf" TargetMode="External"/><Relationship Id="rId10" Type="http://schemas.openxmlformats.org/officeDocument/2006/relationships/hyperlink" Target="https://2016.cardis.org/assets/data/161108-cardis-keynot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usenixsecurity16/sec16_paper_garcia.pdf" TargetMode="External"/><Relationship Id="rId4" Type="http://schemas.openxmlformats.org/officeDocument/2006/relationships/hyperlink" Target="https://2016.cardis.org/assets/data/161108-cardis-keynot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3578.pdf" TargetMode="External"/><Relationship Id="rId4" Type="http://schemas.openxmlformats.org/officeDocument/2006/relationships/hyperlink" Target="https://en.wikipedia.org/wiki/Homomorphic_secret_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November </a:t>
            </a:r>
            <a:r>
              <a:rPr lang="en-US" dirty="0" smtClean="0">
                <a:solidFill>
                  <a:srgbClr val="FFFFFF"/>
                </a:solidFill>
              </a:rPr>
              <a:t>27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Encrypted Communication </a:t>
            </a:r>
            <a:br>
              <a:rPr lang="en-US" sz="4000" dirty="0" smtClean="0"/>
            </a:br>
            <a:r>
              <a:rPr lang="en-US" sz="4000" dirty="0" smtClean="0"/>
              <a:t>Over Covert Channels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means to communicate securely over covert channels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Must use public key pairs to establish the communication channel.</a:t>
            </a:r>
          </a:p>
          <a:p>
            <a:r>
              <a:rPr lang="en-US" sz="2400" dirty="0" smtClean="0"/>
              <a:t>Optional</a:t>
            </a:r>
          </a:p>
          <a:p>
            <a:pPr lvl="1"/>
            <a:r>
              <a:rPr lang="en-US" sz="2000" dirty="0" smtClean="0"/>
              <a:t>Should support more than one ‘channel’</a:t>
            </a:r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59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Network IFF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means to authenticate (Identify Friend or Foe) peer devices on a local area network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Should use public key pairs for authentication.</a:t>
            </a:r>
          </a:p>
          <a:p>
            <a:r>
              <a:rPr lang="en-US" sz="2400" dirty="0" smtClean="0"/>
              <a:t>Optional</a:t>
            </a:r>
          </a:p>
          <a:p>
            <a:pPr lvl="1"/>
            <a:r>
              <a:rPr lang="en-US" sz="2000" dirty="0" smtClean="0"/>
              <a:t>Support subsequent secure communications with the peer</a:t>
            </a:r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71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err="1"/>
              <a:t>ePASSPORTS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50974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Investigate the security of </a:t>
            </a:r>
            <a:r>
              <a:rPr lang="en-US" sz="2400" dirty="0" err="1" smtClean="0"/>
              <a:t>ePASSPORTS</a:t>
            </a:r>
            <a:r>
              <a:rPr lang="en-US" sz="2400" dirty="0" smtClean="0"/>
              <a:t> by developing tools to download, parse and analysis the certificates used by passport validation systems.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2000" dirty="0" smtClean="0"/>
              <a:t>Must include a means to validate susceptibility to ‘ROCA’ attack</a:t>
            </a:r>
          </a:p>
          <a:p>
            <a:r>
              <a:rPr lang="en-US" sz="2400" dirty="0" smtClean="0"/>
              <a:t>Starting points:</a:t>
            </a:r>
          </a:p>
          <a:p>
            <a:pPr lvl="1"/>
            <a:r>
              <a:rPr lang="en-US" sz="2000" dirty="0">
                <a:hlinkClick r:id="rId3"/>
              </a:rPr>
              <a:t>https://www.icao.int/publications/journalsreports/2012/MRTD_Report_Vol7_No3.</a:t>
            </a:r>
            <a:r>
              <a:rPr lang="en-US" sz="2000" dirty="0" smtClean="0">
                <a:hlinkClick r:id="rId3"/>
              </a:rPr>
              <a:t>pdf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https://pkddownloadsg.icao.int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5"/>
              </a:rPr>
              <a:t>http://jmrtd.org/</a:t>
            </a:r>
            <a:r>
              <a:rPr lang="en-US" sz="2000" dirty="0" smtClean="0">
                <a:hlinkClick r:id="rId5"/>
              </a:rPr>
              <a:t>certificates.shtml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97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847"/>
            <a:ext cx="8478434" cy="518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Books:</a:t>
            </a:r>
          </a:p>
          <a:p>
            <a:r>
              <a:rPr lang="en-US" sz="2400" dirty="0" smtClean="0">
                <a:hlinkClick r:id="rId3"/>
              </a:rPr>
              <a:t>Handbook of Applied Cryptography</a:t>
            </a:r>
          </a:p>
          <a:p>
            <a:r>
              <a:rPr lang="en-US" sz="2400" dirty="0" smtClean="0">
                <a:hlinkClick r:id="rId3"/>
              </a:rPr>
              <a:t>http://web.cs.ucdavis.edu/~rogaway/classes/227/spring05/book/main.pdf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Violent Python - A Cookbook for Hackers, Forensic Analysts, Penetration Testers and Security Engineers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5"/>
              </a:rPr>
              <a:t>Poc||GTFO</a:t>
            </a:r>
            <a:endParaRPr lang="en-US" sz="2400" dirty="0" smtClean="0"/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b="1" dirty="0" smtClean="0"/>
              <a:t>More books: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://iacr.org/books</a:t>
            </a:r>
            <a:r>
              <a:rPr lang="en-US" sz="2400" dirty="0" smtClean="0">
                <a:hlinkClick r:id="rId3"/>
              </a:rPr>
              <a:t>/</a:t>
            </a:r>
          </a:p>
          <a:p>
            <a:endParaRPr lang="en-US" sz="2400" dirty="0" smtClean="0">
              <a:hlinkClick r:id="rId3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71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November 27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</a:t>
            </a:r>
            <a:r>
              <a:rPr lang="en-US" sz="2000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300" dirty="0" smtClean="0"/>
              <a:t>CS </a:t>
            </a:r>
            <a:r>
              <a:rPr lang="en-US" sz="2300" dirty="0"/>
              <a:t>Night Poster </a:t>
            </a:r>
            <a:r>
              <a:rPr lang="en-US" sz="2300" dirty="0" smtClean="0">
                <a:hlinkClick r:id="rId3"/>
              </a:rPr>
              <a:t>Sessions</a:t>
            </a:r>
            <a:endParaRPr lang="en-US" sz="2300" dirty="0" smtClean="0"/>
          </a:p>
          <a:p>
            <a:r>
              <a:rPr lang="en-US" sz="2300" dirty="0" smtClean="0"/>
              <a:t>Projects</a:t>
            </a:r>
          </a:p>
          <a:p>
            <a:pPr lvl="1"/>
            <a:r>
              <a:rPr lang="en-US" sz="1900" dirty="0"/>
              <a:t>Rotor </a:t>
            </a:r>
            <a:r>
              <a:rPr lang="en-US" sz="1900" dirty="0" smtClean="0"/>
              <a:t>( </a:t>
            </a:r>
            <a:r>
              <a:rPr lang="en-US" sz="1500" dirty="0" smtClean="0">
                <a:hlinkClick r:id="rId4"/>
              </a:rPr>
              <a:t>http</a:t>
            </a:r>
            <a:r>
              <a:rPr lang="en-US" sz="1500" dirty="0">
                <a:hlinkClick r:id="rId4"/>
              </a:rPr>
              <a:t>://www.turingarchive.org/browse.php/C/</a:t>
            </a:r>
            <a:r>
              <a:rPr lang="en-US" sz="1500" dirty="0" smtClean="0">
                <a:hlinkClick r:id="rId4"/>
              </a:rPr>
              <a:t>30</a:t>
            </a:r>
            <a:r>
              <a:rPr lang="en-US" sz="1500" dirty="0"/>
              <a:t>, </a:t>
            </a:r>
            <a:r>
              <a:rPr lang="en-US" sz="1500" dirty="0">
                <a:hlinkClick r:id="rId5"/>
              </a:rPr>
              <a:t>https://github.com/CryptoUSF/CS486/blob/master/references/papers/</a:t>
            </a:r>
            <a:r>
              <a:rPr lang="en-US" sz="1500" dirty="0" smtClean="0">
                <a:hlinkClick r:id="rId5"/>
              </a:rPr>
              <a:t>enigma_math.pdf</a:t>
            </a:r>
            <a:r>
              <a:rPr lang="en-US" sz="1500" dirty="0" smtClean="0"/>
              <a:t>  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/>
              <a:t>Steganography </a:t>
            </a:r>
            <a:r>
              <a:rPr lang="en-US" sz="1900" dirty="0" smtClean="0"/>
              <a:t>( </a:t>
            </a:r>
            <a:r>
              <a:rPr lang="en-US" sz="1500" dirty="0" smtClean="0">
                <a:hlinkClick r:id="rId6"/>
              </a:rPr>
              <a:t>http</a:t>
            </a:r>
            <a:r>
              <a:rPr lang="en-US" sz="1500" dirty="0">
                <a:hlinkClick r:id="rId6"/>
              </a:rPr>
              <a:t>://www.cl.cam.ac.uk/~sc609/talks/luxembourg13.</a:t>
            </a:r>
            <a:r>
              <a:rPr lang="en-US" sz="1500" dirty="0" smtClean="0">
                <a:hlinkClick r:id="rId6"/>
              </a:rPr>
              <a:t>pdf</a:t>
            </a:r>
            <a:r>
              <a:rPr lang="en-US" sz="1500" dirty="0" smtClean="0"/>
              <a:t> 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Key Exchanges ( </a:t>
            </a:r>
            <a:r>
              <a:rPr lang="en-US" sz="1500" dirty="0" smtClean="0">
                <a:hlinkClick r:id="rId7"/>
              </a:rPr>
              <a:t>https</a:t>
            </a:r>
            <a:r>
              <a:rPr lang="en-US" sz="1500" dirty="0">
                <a:hlinkClick r:id="rId7"/>
              </a:rPr>
              <a:t>://otr.cypherpunks.ca/</a:t>
            </a:r>
            <a:r>
              <a:rPr lang="en-US" sz="1500" dirty="0" smtClean="0">
                <a:hlinkClick r:id="rId7"/>
              </a:rPr>
              <a:t>index.php</a:t>
            </a:r>
            <a:r>
              <a:rPr lang="en-US" sz="1500" dirty="0" smtClean="0"/>
              <a:t> </a:t>
            </a:r>
            <a:r>
              <a:rPr lang="en-US" sz="2000" dirty="0" smtClean="0"/>
              <a:t>)</a:t>
            </a:r>
            <a:endParaRPr lang="en-US" sz="1900" dirty="0" smtClean="0"/>
          </a:p>
          <a:p>
            <a:r>
              <a:rPr lang="en-US" sz="2300" dirty="0" smtClean="0"/>
              <a:t>Review</a:t>
            </a:r>
          </a:p>
          <a:p>
            <a:pPr lvl="1"/>
            <a:r>
              <a:rPr lang="en-US" sz="1800" dirty="0" smtClean="0"/>
              <a:t>PRP, PRF and Semantic Security </a:t>
            </a:r>
            <a:r>
              <a:rPr lang="en-US" sz="1800" dirty="0"/>
              <a:t>Again  </a:t>
            </a:r>
            <a:r>
              <a:rPr lang="en-US" sz="1050" dirty="0">
                <a:hlinkClick r:id="rId8"/>
              </a:rPr>
              <a:t>https://crypto.stanford.edu/~dabo/cs255/lectures/PRP-</a:t>
            </a:r>
            <a:r>
              <a:rPr lang="en-US" sz="1050" dirty="0" smtClean="0">
                <a:hlinkClick r:id="rId8"/>
              </a:rPr>
              <a:t>PRF.pdf</a:t>
            </a:r>
            <a:r>
              <a:rPr lang="en-US" sz="1050" dirty="0" smtClean="0"/>
              <a:t> </a:t>
            </a:r>
            <a:endParaRPr lang="en-US" sz="1900" dirty="0"/>
          </a:p>
          <a:p>
            <a:pPr lvl="1"/>
            <a:r>
              <a:rPr lang="en-US" sz="1800" dirty="0" smtClean="0"/>
              <a:t>ID </a:t>
            </a:r>
            <a:r>
              <a:rPr lang="en-US" sz="1800" dirty="0"/>
              <a:t>Protocols </a:t>
            </a:r>
            <a:r>
              <a:rPr lang="en-US" sz="1100" dirty="0">
                <a:hlinkClick r:id="rId9"/>
              </a:rPr>
              <a:t>https://crypto.stanford.edu/~dabo/cs255/lectures/ID-</a:t>
            </a:r>
            <a:r>
              <a:rPr lang="en-US" sz="1100" dirty="0" smtClean="0">
                <a:hlinkClick r:id="rId9"/>
              </a:rPr>
              <a:t>protocols.pdf</a:t>
            </a:r>
            <a:r>
              <a:rPr lang="en-US" sz="1100" dirty="0"/>
              <a:t> </a:t>
            </a:r>
            <a:r>
              <a:rPr lang="en-US" sz="1100" dirty="0">
                <a:hlinkClick r:id="rId10"/>
              </a:rPr>
              <a:t>https://2016.cardis.org/assets/data/161108-cardis-</a:t>
            </a:r>
            <a:r>
              <a:rPr lang="en-US" sz="1100" dirty="0" smtClean="0">
                <a:hlinkClick r:id="rId10"/>
              </a:rPr>
              <a:t>keynote.pdf</a:t>
            </a:r>
            <a:r>
              <a:rPr lang="en-US" sz="1100" dirty="0" smtClean="0"/>
              <a:t> </a:t>
            </a:r>
            <a:endParaRPr lang="en-US" sz="2300" dirty="0" smtClean="0">
              <a:hlinkClick r:id="rId11"/>
            </a:endParaRPr>
          </a:p>
          <a:p>
            <a:pPr marL="400050"/>
            <a:r>
              <a:rPr lang="en-US" sz="2300" dirty="0" smtClean="0"/>
              <a:t>OTR</a:t>
            </a:r>
          </a:p>
          <a:p>
            <a:pPr marL="800100" lvl="1"/>
            <a:r>
              <a:rPr lang="en-US" sz="1500" dirty="0" smtClean="0">
                <a:hlinkClick r:id="rId12"/>
              </a:rPr>
              <a:t>https://otr.cypherpunks.ca/index.php</a:t>
            </a:r>
          </a:p>
          <a:p>
            <a:pPr marL="800100" lvl="1"/>
            <a:r>
              <a:rPr lang="en-US" sz="1500" dirty="0" smtClean="0">
                <a:hlinkClick r:id="rId12"/>
              </a:rPr>
              <a:t>https://github.com/python-otr/pure-python-otr</a:t>
            </a:r>
            <a:endParaRPr lang="en-US" sz="1500" dirty="0" smtClean="0"/>
          </a:p>
          <a:p>
            <a:pPr marL="800100" lvl="1"/>
            <a:r>
              <a:rPr lang="en-US" sz="1500" dirty="0" smtClean="0">
                <a:hlinkClick r:id="rId13"/>
              </a:rPr>
              <a:t>https://otr.cypherpunks.ca/Protocol-v3-4.1.1.html</a:t>
            </a:r>
            <a:r>
              <a:rPr lang="en-US" sz="1500" dirty="0" smtClean="0"/>
              <a:t> </a:t>
            </a:r>
          </a:p>
          <a:p>
            <a:r>
              <a:rPr lang="en-US" sz="2400" dirty="0" smtClean="0"/>
              <a:t>Remote Keyless Entry Systems</a:t>
            </a:r>
            <a:endParaRPr lang="en-US" sz="2300" dirty="0" smtClean="0"/>
          </a:p>
          <a:p>
            <a:r>
              <a:rPr lang="en-US" sz="2400" dirty="0" err="1" smtClean="0"/>
              <a:t>Bleichenbacher</a:t>
            </a:r>
            <a:r>
              <a:rPr lang="en-US" sz="2400" dirty="0" smtClean="0"/>
              <a:t> </a:t>
            </a:r>
            <a:r>
              <a:rPr lang="en-US" sz="2400" dirty="0" smtClean="0"/>
              <a:t>Revisited</a:t>
            </a:r>
          </a:p>
          <a:p>
            <a:pPr marL="800100" lvl="1"/>
            <a:r>
              <a:rPr lang="en-US" sz="1500" dirty="0">
                <a:hlinkClick r:id="rId10"/>
              </a:rPr>
              <a:t>https://www.theregister.co.uk/2017/11/20/f5_crypto_weakness/</a:t>
            </a:r>
            <a:endParaRPr lang="en-US" sz="1500" dirty="0" smtClean="0">
              <a:hlinkClick r:id="rId10"/>
            </a:endParaRPr>
          </a:p>
          <a:p>
            <a:pPr marL="800100" lvl="1"/>
            <a:r>
              <a:rPr lang="en-US" sz="1500" dirty="0" smtClean="0">
                <a:hlinkClick r:id="rId10"/>
              </a:rPr>
              <a:t>http</a:t>
            </a:r>
            <a:r>
              <a:rPr lang="en-US" sz="1500" dirty="0">
                <a:hlinkClick r:id="rId10"/>
              </a:rPr>
              <a:t>://archiv.infsec.ethz.ch/education/fs08/secsem/bleichenbacher98.</a:t>
            </a:r>
            <a:r>
              <a:rPr lang="en-US" sz="1500" dirty="0" smtClean="0">
                <a:hlinkClick r:id="rId10"/>
              </a:rPr>
              <a:t>pdf</a:t>
            </a:r>
          </a:p>
          <a:p>
            <a:pPr marL="800100" lvl="1"/>
            <a:endParaRPr lang="en-US" sz="1500" dirty="0" smtClean="0">
              <a:hlinkClick r:id="rId10"/>
            </a:endParaRPr>
          </a:p>
          <a:p>
            <a:pPr marL="400050"/>
            <a:endParaRPr lang="en-US" sz="1900" dirty="0" smtClean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Rotor Machines</a:t>
            </a:r>
          </a:p>
          <a:p>
            <a:r>
              <a:rPr lang="en-US" sz="2400" dirty="0" smtClean="0"/>
              <a:t>Public Key Wallet and Encryption Tool</a:t>
            </a:r>
          </a:p>
          <a:p>
            <a:r>
              <a:rPr lang="en-US" sz="2400" dirty="0"/>
              <a:t>Public Key Wallet </a:t>
            </a:r>
            <a:r>
              <a:rPr lang="en-US" sz="2400" dirty="0" smtClean="0"/>
              <a:t>and </a:t>
            </a:r>
            <a:r>
              <a:rPr lang="en-US" sz="2400" dirty="0"/>
              <a:t>Digital Signature Tool </a:t>
            </a:r>
            <a:endParaRPr lang="en-US" sz="2400" dirty="0" smtClean="0"/>
          </a:p>
          <a:p>
            <a:r>
              <a:rPr lang="en-US" sz="2400" dirty="0"/>
              <a:t>Steganography</a:t>
            </a:r>
            <a:endParaRPr lang="en-US" sz="2400" dirty="0" smtClean="0"/>
          </a:p>
          <a:p>
            <a:r>
              <a:rPr lang="en-US" sz="2400" dirty="0"/>
              <a:t>Encrypted Communication </a:t>
            </a:r>
            <a:r>
              <a:rPr lang="en-US" sz="2400" dirty="0" smtClean="0"/>
              <a:t>Over </a:t>
            </a:r>
            <a:r>
              <a:rPr lang="en-US" sz="2400" dirty="0"/>
              <a:t>Covert Channels</a:t>
            </a:r>
            <a:endParaRPr lang="en-US" sz="2400" dirty="0" smtClean="0"/>
          </a:p>
          <a:p>
            <a:r>
              <a:rPr lang="en-US" sz="2400" dirty="0" smtClean="0"/>
              <a:t>Homomorphic </a:t>
            </a:r>
            <a:r>
              <a:rPr lang="en-US" sz="2400" dirty="0" smtClean="0"/>
              <a:t>Encryption</a:t>
            </a:r>
          </a:p>
          <a:p>
            <a:r>
              <a:rPr lang="en-US" sz="2400" dirty="0" smtClean="0"/>
              <a:t>Certificate Analysis and </a:t>
            </a:r>
            <a:r>
              <a:rPr lang="en-US" sz="2400" dirty="0" err="1" smtClean="0"/>
              <a:t>ePassports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37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265238"/>
            <a:ext cx="5080000" cy="3110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Keyless Entry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525963"/>
          </a:xfrm>
        </p:spPr>
        <p:txBody>
          <a:bodyPr>
            <a:normAutofit/>
          </a:bodyPr>
          <a:lstStyle/>
          <a:p>
            <a:r>
              <a:rPr lang="en-US" sz="2300" dirty="0">
                <a:hlinkClick r:id="rId3"/>
              </a:rPr>
              <a:t>https://www.usenix.org/system/files/conference/usenixsecurity16/</a:t>
            </a:r>
            <a:r>
              <a:rPr lang="en-US" sz="2300" dirty="0" smtClean="0">
                <a:hlinkClick r:id="rId3"/>
              </a:rPr>
              <a:t>sec16_paper_garcia.pdf</a:t>
            </a:r>
            <a:endParaRPr lang="en-US" sz="2300" dirty="0" smtClean="0"/>
          </a:p>
          <a:p>
            <a:r>
              <a:rPr lang="en-US" sz="2300" dirty="0">
                <a:hlinkClick r:id="rId4"/>
              </a:rPr>
              <a:t>https://2016.cardis.org/assets/data/161108-cardis-</a:t>
            </a:r>
            <a:r>
              <a:rPr lang="en-US" sz="2300" dirty="0" smtClean="0">
                <a:hlinkClick r:id="rId4"/>
              </a:rPr>
              <a:t>keynote.pdf</a:t>
            </a:r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958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Homomorphic Encryption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Homomorphic encryption algorithms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 smtClean="0"/>
              <a:t>Implement one FHE or multiple PHE algorithms</a:t>
            </a:r>
          </a:p>
          <a:p>
            <a:pPr lvl="1"/>
            <a:r>
              <a:rPr lang="en-US" sz="2000" dirty="0"/>
              <a:t>Must be a well ‘packaged’ Python application</a:t>
            </a:r>
            <a:endParaRPr lang="en-US" sz="2000" dirty="0" smtClean="0"/>
          </a:p>
          <a:p>
            <a:r>
              <a:rPr lang="en-US" sz="2400" dirty="0" smtClean="0"/>
              <a:t>Possible starting points:</a:t>
            </a:r>
          </a:p>
          <a:p>
            <a:pPr lvl="1"/>
            <a:r>
              <a:rPr lang="en-US" sz="2000" dirty="0">
                <a:hlinkClick r:id="rId3"/>
              </a:rPr>
              <a:t>https://arxiv.org/pdf/1704.03578.</a:t>
            </a:r>
            <a:r>
              <a:rPr lang="en-US" sz="2000" dirty="0" smtClean="0">
                <a:hlinkClick r:id="rId3"/>
              </a:rPr>
              <a:t>pdf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4"/>
              </a:rPr>
              <a:t>https://en.wikipedia.org/wiki/</a:t>
            </a:r>
            <a:r>
              <a:rPr lang="en-US" sz="2000" dirty="0" smtClean="0">
                <a:hlinkClick r:id="rId4"/>
              </a:rPr>
              <a:t>Homomorphic_secret_sharing</a:t>
            </a:r>
            <a:r>
              <a:rPr lang="en-US" sz="20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87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Rotor Machines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historically accurate ‘rotor machines’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 smtClean="0"/>
              <a:t>Multiple machines MUST be implemented</a:t>
            </a:r>
          </a:p>
          <a:p>
            <a:pPr lvl="1"/>
            <a:r>
              <a:rPr lang="en-US" sz="2000" dirty="0" smtClean="0"/>
              <a:t>Implementations should use object oriented design to define multiple machines from the same base classes.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8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Public Key Wallet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r>
              <a:rPr lang="en-US" sz="4000" dirty="0"/>
              <a:t>Encryption Tool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 a public key encryption tool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practices. </a:t>
            </a:r>
          </a:p>
          <a:p>
            <a:pPr lvl="1"/>
            <a:r>
              <a:rPr lang="en-US" sz="2000" dirty="0" smtClean="0"/>
              <a:t>Must be a well ‘packaged’ Python 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Securely import and export key pairs</a:t>
            </a:r>
          </a:p>
          <a:p>
            <a:pPr lvl="1"/>
            <a:r>
              <a:rPr lang="en-US" sz="2000" dirty="0" smtClean="0"/>
              <a:t>Import and export public keys (for peer)</a:t>
            </a:r>
          </a:p>
          <a:p>
            <a:pPr lvl="1"/>
            <a:r>
              <a:rPr lang="en-US" sz="2000" dirty="0" smtClean="0"/>
              <a:t>Encrypt one or multiple files (e.g. directories and recursive option)</a:t>
            </a:r>
          </a:p>
          <a:p>
            <a:pPr lvl="1"/>
            <a:r>
              <a:rPr lang="en-US" sz="2000" dirty="0" smtClean="0"/>
              <a:t>Provide a means to protect the private keys</a:t>
            </a:r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Digitally sign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82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Public Key Wallet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Digital Signature </a:t>
            </a:r>
            <a:r>
              <a:rPr lang="en-US" sz="4000" dirty="0"/>
              <a:t>Tool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Implement a public key encryption tool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practices. </a:t>
            </a:r>
          </a:p>
          <a:p>
            <a:pPr lvl="1"/>
            <a:r>
              <a:rPr lang="en-US" sz="2000" dirty="0" smtClean="0"/>
              <a:t>Must be a well ‘packaged’ Python 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Provide a design document explaining the data formats and included metadata. Metadata should include: location, time</a:t>
            </a:r>
          </a:p>
          <a:p>
            <a:pPr lvl="1"/>
            <a:r>
              <a:rPr lang="en-US" sz="2000" dirty="0" smtClean="0"/>
              <a:t>Securely import and export key pairs</a:t>
            </a:r>
          </a:p>
          <a:p>
            <a:pPr lvl="1"/>
            <a:r>
              <a:rPr lang="en-US" sz="2000" dirty="0" smtClean="0"/>
              <a:t>Import and export public keys (for peer)</a:t>
            </a:r>
          </a:p>
          <a:p>
            <a:pPr lvl="1"/>
            <a:r>
              <a:rPr lang="en-US" sz="2000" dirty="0" smtClean="0"/>
              <a:t>Provide a means to protect the private keys</a:t>
            </a:r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Encrypt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95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Steganography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 a steganography toolkit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Each method MUST include an analysis of the efficiency of the encoding and it’s potential detectability</a:t>
            </a:r>
          </a:p>
          <a:p>
            <a:pPr lvl="1"/>
            <a:r>
              <a:rPr lang="en-US" sz="2000" dirty="0"/>
              <a:t>Must 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Must support multiple types of steganography, including embedding messages (e.g. images, text message, twitter messages, emoticons)</a:t>
            </a:r>
            <a:endParaRPr lang="en-US" sz="1600" dirty="0" smtClean="0"/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Include tools to detect steganography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1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42780</TotalTime>
  <Words>1168</Words>
  <Application>Microsoft Macintosh PowerPoint</Application>
  <PresentationFormat>On-screen Show (4:3)</PresentationFormat>
  <Paragraphs>173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Cryptography </vt:lpstr>
      <vt:lpstr>Cryptography Monday November 27th, 2017</vt:lpstr>
      <vt:lpstr>Project Topics </vt:lpstr>
      <vt:lpstr>Remote Keyless Entry Systems</vt:lpstr>
      <vt:lpstr>Project – Homomorphic Encryption</vt:lpstr>
      <vt:lpstr>Project – Rotor Machines</vt:lpstr>
      <vt:lpstr>Project – Public Key Wallet  and Encryption Tool </vt:lpstr>
      <vt:lpstr>Project – Public Key Wallet  and Digital Signature Tool </vt:lpstr>
      <vt:lpstr>Project – Steganography</vt:lpstr>
      <vt:lpstr>Project – Encrypted Communication  Over Covert Channels</vt:lpstr>
      <vt:lpstr>Project – Network IFF</vt:lpstr>
      <vt:lpstr>Project – ePASSPORTS </vt:lpstr>
      <vt:lpstr>Backup Material</vt:lpstr>
      <vt:lpstr>Logistics for Class</vt:lpstr>
      <vt:lpstr>Additional References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340</cp:revision>
  <dcterms:created xsi:type="dcterms:W3CDTF">2017-07-28T18:02:06Z</dcterms:created>
  <dcterms:modified xsi:type="dcterms:W3CDTF">2017-11-27T19:22:43Z</dcterms:modified>
</cp:coreProperties>
</file>