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4" r:id="rId2"/>
    <p:sldId id="278" r:id="rId3"/>
    <p:sldId id="395" r:id="rId4"/>
    <p:sldId id="397" r:id="rId5"/>
    <p:sldId id="398" r:id="rId6"/>
    <p:sldId id="399" r:id="rId7"/>
    <p:sldId id="403" r:id="rId8"/>
    <p:sldId id="401" r:id="rId9"/>
    <p:sldId id="402" r:id="rId10"/>
    <p:sldId id="404" r:id="rId11"/>
    <p:sldId id="405" r:id="rId12"/>
    <p:sldId id="334" r:id="rId13"/>
    <p:sldId id="291" r:id="rId14"/>
    <p:sldId id="283" r:id="rId15"/>
    <p:sldId id="39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2" autoAdjust="0"/>
    <p:restoredTop sz="99855" autoAdjust="0"/>
  </p:normalViewPr>
  <p:slideViewPr>
    <p:cSldViewPr snapToGrid="0" snapToObjects="1">
      <p:cViewPr varScale="1">
        <p:scale>
          <a:sx n="121" d="100"/>
          <a:sy n="121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CDFEE-A5EA-DB48-A00E-316513CC50B1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26880-9129-0F48-B254-CFE617C8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7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7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7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B6002-C328-F344-B2E8-2CAD11C9B966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ao.int/publications/journalsreports/2012/MRTD_Report_Vol7_No3.pdf" TargetMode="External"/><Relationship Id="rId4" Type="http://schemas.openxmlformats.org/officeDocument/2006/relationships/hyperlink" Target="https://pkddownloadsg.icao.int/" TargetMode="External"/><Relationship Id="rId5" Type="http://schemas.openxmlformats.org/officeDocument/2006/relationships/hyperlink" Target="http://jmrtd.org/certificates.s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sfca.instructure.com/courses/1571168" TargetMode="External"/><Relationship Id="rId4" Type="http://schemas.openxmlformats.org/officeDocument/2006/relationships/hyperlink" Target="https://github.com/CryptoUSF" TargetMode="External"/><Relationship Id="rId5" Type="http://schemas.openxmlformats.org/officeDocument/2006/relationships/hyperlink" Target="https://github.com/CryptoUSF/CS486/tree/master/class%20presentations" TargetMode="External"/><Relationship Id="rId6" Type="http://schemas.openxmlformats.org/officeDocument/2006/relationships/hyperlink" Target="https://github.com/CryptoUSF/CS486/tree/master/books" TargetMode="External"/><Relationship Id="rId7" Type="http://schemas.openxmlformats.org/officeDocument/2006/relationships/hyperlink" Target="https://piazza.com/class/j6wrim0d1unj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stanford.edu/~dabo/courses/OnlineCrypto/" TargetMode="External"/><Relationship Id="rId4" Type="http://schemas.openxmlformats.org/officeDocument/2006/relationships/hyperlink" Target="http://cseweb.ucsd.edu/~mihir/cse207/" TargetMode="External"/><Relationship Id="rId5" Type="http://schemas.openxmlformats.org/officeDocument/2006/relationships/hyperlink" Target="https://rwc.iacr.org/2017/program.html" TargetMode="External"/><Relationship Id="rId6" Type="http://schemas.openxmlformats.org/officeDocument/2006/relationships/hyperlink" Target="https://www.iacr.org" TargetMode="External"/><Relationship Id="rId7" Type="http://schemas.openxmlformats.org/officeDocument/2006/relationships/hyperlink" Target="https://trac.ietf.org/trac/sec/wiki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.ucdavis.edu/~rogaway/classes/227/spring05/book/main.pdf" TargetMode="External"/><Relationship Id="rId4" Type="http://schemas.openxmlformats.org/officeDocument/2006/relationships/hyperlink" Target="http://zempirians.com/ebooks/Violent%20Python%20-%20A%20Cookbook%20for%20Hackers,%20Forensic%20Analysts,%20Penetration%20Testers%20and%20Security%20Engineers.pdf" TargetMode="External"/><Relationship Id="rId5" Type="http://schemas.openxmlformats.org/officeDocument/2006/relationships/hyperlink" Target="https://t17lab.com/media/Ebooks/GTFO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2016.cardis.org/assets/data/161108-cardis-keynote.pdf" TargetMode="External"/><Relationship Id="rId4" Type="http://schemas.openxmlformats.org/officeDocument/2006/relationships/hyperlink" Target="http://www.cs.au.dk/~orlandi/theorycoin.pptx" TargetMode="External"/><Relationship Id="rId5" Type="http://schemas.openxmlformats.org/officeDocument/2006/relationships/hyperlink" Target="web.csulb.edu/sites/media/Media_Bitcoin%20Seminar.pptx" TargetMode="External"/><Relationship Id="rId6" Type="http://schemas.openxmlformats.org/officeDocument/2006/relationships/hyperlink" Target="https://github.com/bitcoinbook/bitcoinbook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4.03578.pdf" TargetMode="External"/><Relationship Id="rId4" Type="http://schemas.openxmlformats.org/officeDocument/2006/relationships/hyperlink" Target="https://en.wikipedia.org/wiki/Homomorphic_secret_shar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764" y="-282209"/>
            <a:ext cx="9429750" cy="724283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Cryptography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5018881"/>
            <a:ext cx="7772400" cy="1500187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CS-486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December 4</a:t>
            </a:r>
            <a:r>
              <a:rPr lang="en-US" baseline="30000" dirty="0" smtClean="0">
                <a:solidFill>
                  <a:srgbClr val="FFFFFF"/>
                </a:solidFill>
              </a:rPr>
              <a:t>th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smtClean="0">
                <a:solidFill>
                  <a:srgbClr val="FFFFFF"/>
                </a:solidFill>
              </a:rPr>
              <a:t>2017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r00</a:t>
            </a:r>
            <a:r>
              <a:rPr lang="en-US" dirty="0" smtClean="0">
                <a:solidFill>
                  <a:srgbClr val="FFFFFF"/>
                </a:solidFill>
              </a:rPr>
              <a:t>                                                         Paul A. Lambert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7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Project </a:t>
            </a:r>
            <a:r>
              <a:rPr lang="mr-IN" sz="4000" dirty="0" smtClean="0"/>
              <a:t>–</a:t>
            </a:r>
            <a:r>
              <a:rPr lang="en-US" sz="4000" dirty="0"/>
              <a:t> </a:t>
            </a:r>
            <a:r>
              <a:rPr lang="en-US" sz="4000" dirty="0" smtClean="0"/>
              <a:t>Network IFF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 a means to authenticate (Identify Friend or Foe) peer devices on a local area network</a:t>
            </a:r>
          </a:p>
          <a:p>
            <a:pPr lvl="1"/>
            <a:r>
              <a:rPr lang="en-US" sz="2000" dirty="0" smtClean="0"/>
              <a:t>Document the design before writing code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well documented and follow good coding practices. </a:t>
            </a:r>
          </a:p>
          <a:p>
            <a:pPr lvl="1"/>
            <a:r>
              <a:rPr lang="en-US" sz="2000" dirty="0" smtClean="0"/>
              <a:t>Must </a:t>
            </a:r>
            <a:r>
              <a:rPr lang="en-US" sz="2000" dirty="0"/>
              <a:t>be a well ‘packaged’ Python </a:t>
            </a:r>
            <a:r>
              <a:rPr lang="en-US" sz="2000" dirty="0" smtClean="0"/>
              <a:t>application</a:t>
            </a:r>
          </a:p>
          <a:p>
            <a:r>
              <a:rPr lang="en-US" sz="2400" dirty="0" smtClean="0"/>
              <a:t>Requirements and features:</a:t>
            </a:r>
          </a:p>
          <a:p>
            <a:pPr lvl="1"/>
            <a:r>
              <a:rPr lang="en-US" sz="2000" dirty="0" smtClean="0"/>
              <a:t>Should use public key pairs for authentication.</a:t>
            </a:r>
          </a:p>
          <a:p>
            <a:r>
              <a:rPr lang="en-US" sz="2400" dirty="0" smtClean="0"/>
              <a:t>Optional</a:t>
            </a:r>
          </a:p>
          <a:p>
            <a:pPr lvl="1"/>
            <a:r>
              <a:rPr lang="en-US" sz="2000" dirty="0" smtClean="0"/>
              <a:t>Support subsequent secure communications with the peer</a:t>
            </a:r>
          </a:p>
          <a:p>
            <a:pPr lvl="1"/>
            <a:endParaRPr lang="en-US" sz="16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471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Project </a:t>
            </a:r>
            <a:r>
              <a:rPr lang="mr-IN" sz="4000" dirty="0" smtClean="0"/>
              <a:t>–</a:t>
            </a:r>
            <a:r>
              <a:rPr lang="en-US" sz="4000" dirty="0"/>
              <a:t> </a:t>
            </a:r>
            <a:r>
              <a:rPr lang="en-US" sz="4000" dirty="0" err="1"/>
              <a:t>ePASSPORTS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50974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Investigate the security of </a:t>
            </a:r>
            <a:r>
              <a:rPr lang="en-US" sz="2400" dirty="0" err="1" smtClean="0"/>
              <a:t>ePASSPORTS</a:t>
            </a:r>
            <a:r>
              <a:rPr lang="en-US" sz="2400" dirty="0" smtClean="0"/>
              <a:t> by developing tools to download, parse and analysis the certificates used by passport validation systems.</a:t>
            </a:r>
          </a:p>
          <a:p>
            <a:pPr lvl="1"/>
            <a:r>
              <a:rPr lang="en-US" sz="2000" dirty="0" smtClean="0"/>
              <a:t>Document the design before writing code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well documented and follow good coding practices. </a:t>
            </a:r>
          </a:p>
          <a:p>
            <a:pPr lvl="1"/>
            <a:r>
              <a:rPr lang="en-US" sz="2000" dirty="0" smtClean="0"/>
              <a:t>Must </a:t>
            </a:r>
            <a:r>
              <a:rPr lang="en-US" sz="2000" dirty="0"/>
              <a:t>be a well ‘packaged’ Python </a:t>
            </a:r>
            <a:r>
              <a:rPr lang="en-US" sz="2000" dirty="0" smtClean="0"/>
              <a:t>application</a:t>
            </a:r>
          </a:p>
          <a:p>
            <a:pPr lvl="1"/>
            <a:r>
              <a:rPr lang="en-US" sz="2000" dirty="0" smtClean="0"/>
              <a:t>Must include a means to validate susceptibility to ‘ROCA’ attack</a:t>
            </a:r>
          </a:p>
          <a:p>
            <a:r>
              <a:rPr lang="en-US" sz="2400" dirty="0" smtClean="0"/>
              <a:t>Starting points:</a:t>
            </a:r>
          </a:p>
          <a:p>
            <a:pPr lvl="1"/>
            <a:r>
              <a:rPr lang="en-US" sz="2000" dirty="0">
                <a:hlinkClick r:id="rId3"/>
              </a:rPr>
              <a:t>https://www.icao.int/publications/journalsreports/2012/MRTD_Report_Vol7_No3.</a:t>
            </a:r>
            <a:r>
              <a:rPr lang="en-US" sz="2000" dirty="0" smtClean="0">
                <a:hlinkClick r:id="rId3"/>
              </a:rPr>
              <a:t>pdf</a:t>
            </a:r>
            <a:endParaRPr lang="en-US" sz="2000" dirty="0" smtClean="0"/>
          </a:p>
          <a:p>
            <a:pPr lvl="1"/>
            <a:r>
              <a:rPr lang="en-US" sz="2000" dirty="0">
                <a:hlinkClick r:id="rId4"/>
              </a:rPr>
              <a:t>https://pkddownloadsg.icao.int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>
                <a:hlinkClick r:id="rId5"/>
              </a:rPr>
              <a:t>http://jmrtd.org/</a:t>
            </a:r>
            <a:r>
              <a:rPr lang="en-US" sz="2000" dirty="0" smtClean="0">
                <a:hlinkClick r:id="rId5"/>
              </a:rPr>
              <a:t>certificates.shtml</a:t>
            </a:r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097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Backup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316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for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Canvas </a:t>
            </a:r>
            <a:r>
              <a:rPr lang="en-US" sz="2400" dirty="0" smtClean="0">
                <a:hlinkClick r:id="rId3"/>
              </a:rPr>
              <a:t>CS-486-01</a:t>
            </a:r>
            <a:endParaRPr lang="en-US" sz="2400" dirty="0" smtClean="0"/>
          </a:p>
          <a:p>
            <a:pPr lvl="1"/>
            <a:r>
              <a:rPr lang="en-US" sz="2000" dirty="0" smtClean="0"/>
              <a:t>Primary repository for grading</a:t>
            </a:r>
          </a:p>
          <a:p>
            <a:pPr lvl="1"/>
            <a:r>
              <a:rPr lang="en-US" sz="2000" dirty="0" smtClean="0"/>
              <a:t>URL for all homework submittals </a:t>
            </a:r>
            <a:r>
              <a:rPr lang="en-US" sz="2000" b="1" dirty="0" smtClean="0"/>
              <a:t>must</a:t>
            </a:r>
            <a:r>
              <a:rPr lang="en-US" sz="2000" dirty="0" smtClean="0"/>
              <a:t> be ‘linked’ into the </a:t>
            </a:r>
            <a:br>
              <a:rPr lang="en-US" sz="2000" dirty="0" smtClean="0"/>
            </a:br>
            <a:r>
              <a:rPr lang="en-US" sz="2000" dirty="0" smtClean="0"/>
              <a:t>appropriate Canvas assignment!</a:t>
            </a:r>
          </a:p>
          <a:p>
            <a:r>
              <a:rPr lang="en-US" sz="2400" dirty="0" err="1" smtClean="0"/>
              <a:t>Github</a:t>
            </a:r>
            <a:r>
              <a:rPr lang="en-US" sz="2400" dirty="0"/>
              <a:t>: </a:t>
            </a:r>
            <a:r>
              <a:rPr lang="en-US" sz="2400" dirty="0">
                <a:hlinkClick r:id="rId4"/>
              </a:rPr>
              <a:t>https://github.com/</a:t>
            </a:r>
            <a:r>
              <a:rPr lang="en-US" sz="2400" dirty="0" smtClean="0">
                <a:hlinkClick r:id="rId4"/>
              </a:rPr>
              <a:t>CryptoUSF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Course material, </a:t>
            </a:r>
            <a:r>
              <a:rPr lang="en-US" sz="2000" dirty="0">
                <a:hlinkClick r:id="rId5" tooltip="class presentations"/>
              </a:rPr>
              <a:t>class </a:t>
            </a:r>
            <a:r>
              <a:rPr lang="en-US" sz="2000" dirty="0" smtClean="0">
                <a:hlinkClick r:id="rId5" tooltip="class presentations"/>
              </a:rPr>
              <a:t>presentations</a:t>
            </a:r>
            <a:r>
              <a:rPr lang="en-US" sz="2000" dirty="0" smtClean="0"/>
              <a:t>, references, </a:t>
            </a:r>
            <a:r>
              <a:rPr lang="en-US" sz="2000" dirty="0">
                <a:hlinkClick r:id="rId6" tooltip="books"/>
              </a:rPr>
              <a:t>books</a:t>
            </a:r>
            <a:endParaRPr lang="en-US" sz="2000" dirty="0" smtClean="0"/>
          </a:p>
          <a:p>
            <a:pPr lvl="1"/>
            <a:r>
              <a:rPr lang="en-US" sz="2000" dirty="0" smtClean="0"/>
              <a:t>Sample code for assignments: </a:t>
            </a:r>
            <a:r>
              <a:rPr lang="en-US" sz="2000" dirty="0">
                <a:hlinkClick r:id="rId4"/>
              </a:rPr>
              <a:t>https://github.com/</a:t>
            </a:r>
            <a:r>
              <a:rPr lang="en-US" sz="2000" dirty="0" smtClean="0">
                <a:hlinkClick r:id="rId4"/>
              </a:rPr>
              <a:t>CryptoUSF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2000" dirty="0" smtClean="0"/>
              <a:t>Private student repositories,</a:t>
            </a:r>
          </a:p>
          <a:p>
            <a:pPr lvl="2"/>
            <a:r>
              <a:rPr lang="en-US" sz="1600" dirty="0" smtClean="0"/>
              <a:t>too many if one per assignment per student</a:t>
            </a:r>
          </a:p>
          <a:p>
            <a:pPr lvl="1"/>
            <a:r>
              <a:rPr lang="en-US" sz="2000" dirty="0" smtClean="0"/>
              <a:t>Wiki for additional class information and </a:t>
            </a:r>
            <a:r>
              <a:rPr lang="en-US" sz="2000" dirty="0" err="1" smtClean="0"/>
              <a:t>assignements</a:t>
            </a:r>
            <a:endParaRPr lang="en-US" sz="2000" dirty="0" smtClean="0"/>
          </a:p>
          <a:p>
            <a:r>
              <a:rPr lang="en-US" sz="2400" dirty="0" smtClean="0"/>
              <a:t>Piazza: </a:t>
            </a:r>
            <a:r>
              <a:rPr lang="en-US" sz="2400" dirty="0" smtClean="0">
                <a:hlinkClick r:id="rId7"/>
              </a:rPr>
              <a:t>CS486</a:t>
            </a:r>
            <a:endParaRPr lang="en-US" sz="2400" dirty="0" smtClean="0"/>
          </a:p>
          <a:p>
            <a:pPr lvl="1"/>
            <a:r>
              <a:rPr lang="en-US" sz="2000" dirty="0" smtClean="0"/>
              <a:t>Informal class conversations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78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83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Additional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671"/>
            <a:ext cx="847843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Courses:</a:t>
            </a:r>
          </a:p>
          <a:p>
            <a:r>
              <a:rPr lang="en-US" sz="2400" dirty="0">
                <a:hlinkClick r:id="rId3"/>
              </a:rPr>
              <a:t>https://crypto.stanford.edu/~dabo/courses/OnlineCrypto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http://cseweb.ucsd.edu/~mihir/cse207</a:t>
            </a:r>
            <a:r>
              <a:rPr lang="en-US" sz="2400" dirty="0" smtClean="0">
                <a:hlinkClick r:id="rId4"/>
              </a:rPr>
              <a:t>/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b="1" dirty="0" smtClean="0"/>
              <a:t>Conferences</a:t>
            </a:r>
            <a:r>
              <a:rPr lang="en-US" sz="2400" b="1" dirty="0"/>
              <a:t>:</a:t>
            </a:r>
          </a:p>
          <a:p>
            <a:r>
              <a:rPr lang="en-US" sz="2400" dirty="0">
                <a:hlinkClick r:id="rId5"/>
              </a:rPr>
              <a:t>Real World </a:t>
            </a:r>
            <a:r>
              <a:rPr lang="en-US" sz="2400" dirty="0" smtClean="0">
                <a:hlinkClick r:id="rId5"/>
              </a:rPr>
              <a:t>Cryptography</a:t>
            </a:r>
            <a:endParaRPr lang="en-US" sz="2400" dirty="0" smtClean="0"/>
          </a:p>
          <a:p>
            <a:r>
              <a:rPr lang="en-US" sz="2400" b="1" dirty="0" smtClean="0">
                <a:hlinkClick r:id="rId6"/>
              </a:rPr>
              <a:t>https://www.iacr.org</a:t>
            </a:r>
            <a:r>
              <a:rPr lang="en-US" sz="2400" b="1" dirty="0" smtClean="0"/>
              <a:t> </a:t>
            </a:r>
          </a:p>
          <a:p>
            <a:pPr marL="0" indent="0">
              <a:buNone/>
            </a:pPr>
            <a:r>
              <a:rPr lang="en-US" sz="2400" b="1" dirty="0" smtClean="0"/>
              <a:t>Mailing Lists and Standards:</a:t>
            </a:r>
          </a:p>
          <a:p>
            <a:r>
              <a:rPr lang="en-US" sz="2400" b="1" dirty="0">
                <a:hlinkClick r:id="rId7"/>
              </a:rPr>
              <a:t>http://</a:t>
            </a:r>
            <a:r>
              <a:rPr lang="en-US" sz="2400" b="1" dirty="0" smtClean="0">
                <a:hlinkClick r:id="rId7"/>
              </a:rPr>
              <a:t>csrc.nist.gov</a:t>
            </a:r>
            <a:r>
              <a:rPr lang="en-US" sz="2400" b="1" dirty="0" smtClean="0"/>
              <a:t> </a:t>
            </a:r>
            <a:r>
              <a:rPr lang="en-US" sz="2400" dirty="0" smtClean="0"/>
              <a:t>US Federal security specifications</a:t>
            </a:r>
            <a:endParaRPr lang="en-US" sz="2400" dirty="0">
              <a:hlinkClick r:id="rId7"/>
            </a:endParaRPr>
          </a:p>
          <a:p>
            <a:r>
              <a:rPr lang="en-US" sz="2400" b="1" dirty="0" smtClean="0">
                <a:hlinkClick r:id="rId7"/>
              </a:rPr>
              <a:t>https://trac.ietf.org/trac/sec/wiki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security standards</a:t>
            </a:r>
          </a:p>
          <a:p>
            <a:r>
              <a:rPr lang="en-US" sz="2400" b="1" dirty="0" smtClean="0">
                <a:hlinkClick r:id="rId7"/>
              </a:rPr>
              <a:t>https</a:t>
            </a:r>
            <a:r>
              <a:rPr lang="en-US" sz="2400" b="1" dirty="0">
                <a:hlinkClick r:id="rId7"/>
              </a:rPr>
              <a:t>://irtf.org/</a:t>
            </a:r>
            <a:r>
              <a:rPr lang="en-US" sz="2400" b="1" dirty="0" smtClean="0">
                <a:hlinkClick r:id="rId7"/>
              </a:rPr>
              <a:t>cfrg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cryptographic research</a:t>
            </a:r>
            <a:endParaRPr lang="en-US" sz="2400" dirty="0" smtClean="0">
              <a:hlinkClick r:id="rId7"/>
            </a:endParaRPr>
          </a:p>
          <a:p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643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83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847"/>
            <a:ext cx="8478434" cy="5183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Books:</a:t>
            </a:r>
          </a:p>
          <a:p>
            <a:r>
              <a:rPr lang="en-US" sz="2400" dirty="0" smtClean="0">
                <a:hlinkClick r:id="rId3"/>
              </a:rPr>
              <a:t>Handbook of Applied Cryptography</a:t>
            </a:r>
          </a:p>
          <a:p>
            <a:r>
              <a:rPr lang="en-US" sz="2400" dirty="0" smtClean="0">
                <a:hlinkClick r:id="rId3"/>
              </a:rPr>
              <a:t>http://web.cs.ucdavis.edu/~rogaway/classes/227/spring05/book/main.pdf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Violent Python - A Cookbook for Hackers, Forensic Analysts, Penetration Testers and Security Engineers</a:t>
            </a:r>
            <a:r>
              <a:rPr lang="en-US" sz="2400" dirty="0" smtClean="0"/>
              <a:t> </a:t>
            </a:r>
          </a:p>
          <a:p>
            <a:r>
              <a:rPr lang="en-US" sz="2400" dirty="0" smtClean="0">
                <a:hlinkClick r:id="rId5"/>
              </a:rPr>
              <a:t>Poc||GTFO</a:t>
            </a:r>
            <a:endParaRPr lang="en-US" sz="2400" dirty="0" smtClean="0"/>
          </a:p>
          <a:p>
            <a:r>
              <a:rPr lang="mr-IN" sz="2400" dirty="0" smtClean="0"/>
              <a:t>…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b="1" dirty="0" smtClean="0"/>
              <a:t>More books: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://iacr.org/books</a:t>
            </a:r>
            <a:r>
              <a:rPr lang="en-US" sz="2400" dirty="0" smtClean="0">
                <a:hlinkClick r:id="rId3"/>
              </a:rPr>
              <a:t>/</a:t>
            </a:r>
          </a:p>
          <a:p>
            <a:endParaRPr lang="en-US" sz="2400" dirty="0" smtClean="0">
              <a:hlinkClick r:id="rId3"/>
            </a:endParaRPr>
          </a:p>
          <a:p>
            <a:endParaRPr lang="en-US" sz="2400" b="1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4711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Cryptography</a:t>
            </a:r>
            <a:br>
              <a:rPr lang="en-US" dirty="0" smtClean="0"/>
            </a:br>
            <a:r>
              <a:rPr lang="en-US" sz="2000" dirty="0" smtClean="0"/>
              <a:t>Monday December 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</a:t>
            </a:r>
            <a:r>
              <a:rPr lang="en-US" sz="2000" dirty="0" smtClean="0"/>
              <a:t>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Projects</a:t>
            </a:r>
          </a:p>
          <a:p>
            <a:r>
              <a:rPr lang="en-US" sz="2300" dirty="0" smtClean="0"/>
              <a:t>Quiz </a:t>
            </a:r>
            <a:r>
              <a:rPr lang="mr-IN" sz="2300" dirty="0" smtClean="0"/>
              <a:t>–</a:t>
            </a:r>
            <a:r>
              <a:rPr lang="en-US" sz="2300" dirty="0" smtClean="0"/>
              <a:t> </a:t>
            </a:r>
            <a:r>
              <a:rPr lang="en-US" sz="2300" dirty="0" err="1" smtClean="0"/>
              <a:t>Kademlia</a:t>
            </a:r>
            <a:endParaRPr lang="en-US" sz="1500" dirty="0" smtClean="0">
              <a:hlinkClick r:id="rId3"/>
            </a:endParaRPr>
          </a:p>
          <a:p>
            <a:r>
              <a:rPr lang="en-US" sz="2300" dirty="0" err="1" smtClean="0"/>
              <a:t>Misc</a:t>
            </a:r>
            <a:r>
              <a:rPr lang="en-US" sz="2300" dirty="0" smtClean="0"/>
              <a:t> Topics:</a:t>
            </a:r>
          </a:p>
          <a:p>
            <a:pPr lvl="1"/>
            <a:r>
              <a:rPr lang="en-US" sz="2000" i="1" dirty="0">
                <a:hlinkClick r:id="rId4"/>
              </a:rPr>
              <a:t>https://en.wikipedia.org/wiki/</a:t>
            </a:r>
            <a:r>
              <a:rPr lang="en-US" sz="2000" i="1" dirty="0" smtClean="0">
                <a:hlinkClick r:id="rId4"/>
              </a:rPr>
              <a:t>Bloom_filter</a:t>
            </a:r>
          </a:p>
          <a:p>
            <a:pPr lvl="1"/>
            <a:r>
              <a:rPr lang="en-US" sz="2000" i="1" dirty="0" smtClean="0">
                <a:hlinkClick r:id="rId4"/>
              </a:rPr>
              <a:t>www.cs.au.dk</a:t>
            </a:r>
            <a:r>
              <a:rPr lang="en-US" sz="2000" i="1" dirty="0">
                <a:hlinkClick r:id="rId4"/>
              </a:rPr>
              <a:t>/~orlandi/</a:t>
            </a:r>
            <a:r>
              <a:rPr lang="en-US" sz="2000" i="1" dirty="0" smtClean="0">
                <a:hlinkClick r:id="rId4"/>
              </a:rPr>
              <a:t>theorycoin.pptx</a:t>
            </a:r>
            <a:endParaRPr lang="en-US" sz="2000" i="1" dirty="0" smtClean="0"/>
          </a:p>
          <a:p>
            <a:pPr lvl="1"/>
            <a:r>
              <a:rPr lang="en-US" sz="2000" i="1" dirty="0">
                <a:hlinkClick r:id="rId5" action="ppaction://hlinkpres?slideindex=1&amp;slidetitle="/>
              </a:rPr>
              <a:t>web.csulb.edu/sites/media/Media_Bitcoin%</a:t>
            </a:r>
            <a:r>
              <a:rPr lang="en-US" sz="2000" i="1" dirty="0" smtClean="0">
                <a:hlinkClick r:id="rId5" action="ppaction://hlinkpres?slideindex=1&amp;slidetitle="/>
              </a:rPr>
              <a:t>20Seminar.pptx  </a:t>
            </a:r>
            <a:endParaRPr lang="en-US" sz="2000" i="1" dirty="0" smtClean="0"/>
          </a:p>
          <a:p>
            <a:pPr lvl="1"/>
            <a:r>
              <a:rPr lang="en-US" sz="1900" dirty="0">
                <a:hlinkClick r:id="rId6"/>
              </a:rPr>
              <a:t>https://github.com/bitcoinbook/</a:t>
            </a:r>
            <a:r>
              <a:rPr lang="en-US" sz="1900" dirty="0" smtClean="0">
                <a:hlinkClick r:id="rId6"/>
              </a:rPr>
              <a:t>bitcoinbook</a:t>
            </a:r>
            <a:r>
              <a:rPr lang="en-US" sz="1900" dirty="0" smtClean="0"/>
              <a:t> </a:t>
            </a:r>
            <a:endParaRPr lang="en-US" sz="1900" dirty="0" smtClean="0"/>
          </a:p>
          <a:p>
            <a:r>
              <a:rPr lang="en-US" sz="2300" dirty="0" smtClean="0"/>
              <a:t>Other Review </a:t>
            </a:r>
          </a:p>
          <a:p>
            <a:pPr marL="400050"/>
            <a:endParaRPr lang="en-US" sz="1900" dirty="0" smtClean="0"/>
          </a:p>
          <a:p>
            <a:endParaRPr lang="en-US" sz="2300" dirty="0" smtClean="0"/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52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Topics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Rotor Machines</a:t>
            </a:r>
          </a:p>
          <a:p>
            <a:r>
              <a:rPr lang="en-US" sz="2400" dirty="0" smtClean="0"/>
              <a:t>Public Key Wallet and Encryption Tool</a:t>
            </a:r>
          </a:p>
          <a:p>
            <a:r>
              <a:rPr lang="en-US" sz="2400" dirty="0"/>
              <a:t>Public Key Wallet </a:t>
            </a:r>
            <a:r>
              <a:rPr lang="en-US" sz="2400" dirty="0" smtClean="0"/>
              <a:t>and </a:t>
            </a:r>
            <a:r>
              <a:rPr lang="en-US" sz="2400" dirty="0"/>
              <a:t>Digital Signature Tool </a:t>
            </a:r>
            <a:endParaRPr lang="en-US" sz="2400" dirty="0" smtClean="0"/>
          </a:p>
          <a:p>
            <a:r>
              <a:rPr lang="en-US" sz="2400" dirty="0"/>
              <a:t>Steganography</a:t>
            </a:r>
            <a:endParaRPr lang="en-US" sz="2400" dirty="0" smtClean="0"/>
          </a:p>
          <a:p>
            <a:r>
              <a:rPr lang="en-US" sz="2400" dirty="0"/>
              <a:t>Encrypted Communication </a:t>
            </a:r>
            <a:r>
              <a:rPr lang="en-US" sz="2400" dirty="0" smtClean="0"/>
              <a:t>Over </a:t>
            </a:r>
            <a:r>
              <a:rPr lang="en-US" sz="2400" dirty="0"/>
              <a:t>Covert Channels</a:t>
            </a:r>
            <a:endParaRPr lang="en-US" sz="2400" dirty="0" smtClean="0"/>
          </a:p>
          <a:p>
            <a:r>
              <a:rPr lang="en-US" sz="2400" dirty="0" smtClean="0"/>
              <a:t>Homomorphic Encryption</a:t>
            </a:r>
          </a:p>
          <a:p>
            <a:r>
              <a:rPr lang="en-US" sz="2400" dirty="0" smtClean="0"/>
              <a:t>Certificate Analysis and </a:t>
            </a:r>
            <a:r>
              <a:rPr lang="en-US" sz="2400" dirty="0" err="1" smtClean="0"/>
              <a:t>ePassports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5373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Project </a:t>
            </a:r>
            <a:r>
              <a:rPr lang="mr-IN" sz="4000" dirty="0" smtClean="0"/>
              <a:t>–</a:t>
            </a:r>
            <a:r>
              <a:rPr lang="en-US" sz="4000" dirty="0"/>
              <a:t> </a:t>
            </a:r>
            <a:r>
              <a:rPr lang="en-US" sz="4000" dirty="0" smtClean="0"/>
              <a:t>Homomorphic Encryption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 Homomorphic encryption algorithms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test code to test/generate test vectors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documented and follow good coding practices</a:t>
            </a:r>
          </a:p>
          <a:p>
            <a:pPr lvl="1"/>
            <a:r>
              <a:rPr lang="en-US" sz="2000" dirty="0" smtClean="0"/>
              <a:t>Implement one FHE or multiple PHE algorithms</a:t>
            </a:r>
          </a:p>
          <a:p>
            <a:pPr lvl="1"/>
            <a:r>
              <a:rPr lang="en-US" sz="2000" dirty="0"/>
              <a:t>Must be a well ‘packaged’ Python application</a:t>
            </a:r>
            <a:endParaRPr lang="en-US" sz="2000" dirty="0" smtClean="0"/>
          </a:p>
          <a:p>
            <a:r>
              <a:rPr lang="en-US" sz="2400" dirty="0" smtClean="0"/>
              <a:t>Possible starting points:</a:t>
            </a:r>
          </a:p>
          <a:p>
            <a:pPr lvl="1"/>
            <a:r>
              <a:rPr lang="en-US" sz="2000" dirty="0">
                <a:hlinkClick r:id="rId3"/>
              </a:rPr>
              <a:t>https://arxiv.org/pdf/1704.03578.</a:t>
            </a:r>
            <a:r>
              <a:rPr lang="en-US" sz="2000" dirty="0" smtClean="0">
                <a:hlinkClick r:id="rId3"/>
              </a:rPr>
              <a:t>pdf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>
                <a:hlinkClick r:id="rId4"/>
              </a:rPr>
              <a:t>https://en.wikipedia.org/wiki/</a:t>
            </a:r>
            <a:r>
              <a:rPr lang="en-US" sz="2000" dirty="0" smtClean="0">
                <a:hlinkClick r:id="rId4"/>
              </a:rPr>
              <a:t>Homomorphic_secret_sharing</a:t>
            </a:r>
            <a:r>
              <a:rPr lang="en-US" sz="2000" dirty="0" smtClean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887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Project </a:t>
            </a:r>
            <a:r>
              <a:rPr lang="mr-IN" sz="4000" dirty="0" smtClean="0"/>
              <a:t>–</a:t>
            </a:r>
            <a:r>
              <a:rPr lang="en-US" sz="4000" dirty="0"/>
              <a:t> </a:t>
            </a:r>
            <a:r>
              <a:rPr lang="en-US" sz="4000" dirty="0" smtClean="0"/>
              <a:t>Rotor Machines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 historically accurate ‘rotor machines’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test code to test/generate test vectors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documented and follow good coding practices</a:t>
            </a:r>
          </a:p>
          <a:p>
            <a:pPr lvl="1"/>
            <a:r>
              <a:rPr lang="en-US" sz="2000" dirty="0" smtClean="0"/>
              <a:t>Multiple machines MUST be implemented</a:t>
            </a:r>
          </a:p>
          <a:p>
            <a:pPr lvl="1"/>
            <a:r>
              <a:rPr lang="en-US" sz="2000" dirty="0" smtClean="0"/>
              <a:t>Implementations should use object oriented design to define multiple machines from the same base classes.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080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Project </a:t>
            </a:r>
            <a:r>
              <a:rPr lang="mr-IN" sz="4000" dirty="0" smtClean="0"/>
              <a:t>–</a:t>
            </a:r>
            <a:r>
              <a:rPr lang="en-US" sz="4000" dirty="0"/>
              <a:t> Public Key Wallet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and </a:t>
            </a:r>
            <a:r>
              <a:rPr lang="en-US" sz="4000" dirty="0"/>
              <a:t>Encryption Tool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Implement a public key encryption tool</a:t>
            </a:r>
          </a:p>
          <a:p>
            <a:pPr lvl="1"/>
            <a:r>
              <a:rPr lang="en-US" sz="2000" dirty="0" smtClean="0"/>
              <a:t>Document the design before writing code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documented and follow good coding practices. </a:t>
            </a:r>
          </a:p>
          <a:p>
            <a:pPr lvl="1"/>
            <a:r>
              <a:rPr lang="en-US" sz="2000" dirty="0" smtClean="0"/>
              <a:t>Must be a well ‘packaged’ Python application</a:t>
            </a:r>
          </a:p>
          <a:p>
            <a:r>
              <a:rPr lang="en-US" sz="2400" dirty="0" smtClean="0"/>
              <a:t>Requirements and features:</a:t>
            </a:r>
          </a:p>
          <a:p>
            <a:pPr lvl="1"/>
            <a:r>
              <a:rPr lang="en-US" sz="2000" dirty="0" smtClean="0"/>
              <a:t>Securely import and export key pairs</a:t>
            </a:r>
          </a:p>
          <a:p>
            <a:pPr lvl="1"/>
            <a:r>
              <a:rPr lang="en-US" sz="2000" dirty="0" smtClean="0"/>
              <a:t>Import and export public keys (for peer)</a:t>
            </a:r>
          </a:p>
          <a:p>
            <a:pPr lvl="1"/>
            <a:r>
              <a:rPr lang="en-US" sz="2000" dirty="0" smtClean="0"/>
              <a:t>Encrypt one or multiple files (e.g. directories and recursive option)</a:t>
            </a:r>
          </a:p>
          <a:p>
            <a:pPr lvl="1"/>
            <a:r>
              <a:rPr lang="en-US" sz="2000" dirty="0" smtClean="0"/>
              <a:t>Provide a means to protect the private keys</a:t>
            </a:r>
          </a:p>
          <a:p>
            <a:r>
              <a:rPr lang="en-US" sz="2400" dirty="0" smtClean="0"/>
              <a:t>Optional </a:t>
            </a:r>
          </a:p>
          <a:p>
            <a:pPr lvl="1"/>
            <a:r>
              <a:rPr lang="en-US" sz="2000" dirty="0" smtClean="0"/>
              <a:t>Digitally sign files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382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Project </a:t>
            </a:r>
            <a:r>
              <a:rPr lang="mr-IN" sz="4000" dirty="0" smtClean="0"/>
              <a:t>–</a:t>
            </a:r>
            <a:r>
              <a:rPr lang="en-US" sz="4000" dirty="0"/>
              <a:t> Public Key Wallet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and Digital Signature </a:t>
            </a:r>
            <a:r>
              <a:rPr lang="en-US" sz="4000" dirty="0"/>
              <a:t>Tool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Implement a public key encryption tool</a:t>
            </a:r>
          </a:p>
          <a:p>
            <a:pPr lvl="1"/>
            <a:r>
              <a:rPr lang="en-US" sz="2000" dirty="0" smtClean="0"/>
              <a:t>Document the design before writing code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documented and follow good coding practices. </a:t>
            </a:r>
          </a:p>
          <a:p>
            <a:pPr lvl="1"/>
            <a:r>
              <a:rPr lang="en-US" sz="2000" dirty="0" smtClean="0"/>
              <a:t>Must be a well ‘packaged’ Python application</a:t>
            </a:r>
          </a:p>
          <a:p>
            <a:r>
              <a:rPr lang="en-US" sz="2400" dirty="0" smtClean="0"/>
              <a:t>Requirements and features:</a:t>
            </a:r>
          </a:p>
          <a:p>
            <a:pPr lvl="1"/>
            <a:r>
              <a:rPr lang="en-US" sz="2000" dirty="0" smtClean="0"/>
              <a:t>Provide a design document explaining the data formats and included metadata. Metadata should include: location, time</a:t>
            </a:r>
          </a:p>
          <a:p>
            <a:pPr lvl="1"/>
            <a:r>
              <a:rPr lang="en-US" sz="2000" dirty="0" smtClean="0"/>
              <a:t>Securely import and export key pairs</a:t>
            </a:r>
          </a:p>
          <a:p>
            <a:pPr lvl="1"/>
            <a:r>
              <a:rPr lang="en-US" sz="2000" dirty="0" smtClean="0"/>
              <a:t>Import and export public keys (for peer)</a:t>
            </a:r>
          </a:p>
          <a:p>
            <a:pPr lvl="1"/>
            <a:r>
              <a:rPr lang="en-US" sz="2000" dirty="0" smtClean="0"/>
              <a:t>Provide a means to protect the private keys</a:t>
            </a:r>
          </a:p>
          <a:p>
            <a:r>
              <a:rPr lang="en-US" sz="2400" dirty="0" smtClean="0"/>
              <a:t>Optional </a:t>
            </a:r>
          </a:p>
          <a:p>
            <a:pPr lvl="1"/>
            <a:r>
              <a:rPr lang="en-US" sz="2000" dirty="0" smtClean="0"/>
              <a:t>Encrypt files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9957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Project </a:t>
            </a:r>
            <a:r>
              <a:rPr lang="mr-IN" sz="4000" dirty="0" smtClean="0"/>
              <a:t>–</a:t>
            </a:r>
            <a:r>
              <a:rPr lang="en-US" sz="4000" dirty="0"/>
              <a:t> </a:t>
            </a:r>
            <a:r>
              <a:rPr lang="en-US" sz="4000" dirty="0" smtClean="0"/>
              <a:t>Steganography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Implement a steganography toolkit</a:t>
            </a:r>
          </a:p>
          <a:p>
            <a:pPr lvl="1"/>
            <a:r>
              <a:rPr lang="en-US" sz="2000" dirty="0" smtClean="0"/>
              <a:t>Document the design before writing code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well documented and follow good coding practices. </a:t>
            </a:r>
          </a:p>
          <a:p>
            <a:pPr lvl="1"/>
            <a:r>
              <a:rPr lang="en-US" sz="2000" dirty="0" smtClean="0"/>
              <a:t>Each method MUST include an analysis of the efficiency of the encoding and it’s potential detectability</a:t>
            </a:r>
          </a:p>
          <a:p>
            <a:pPr lvl="1"/>
            <a:r>
              <a:rPr lang="en-US" sz="2000" dirty="0"/>
              <a:t>Must be a well ‘packaged’ Python </a:t>
            </a:r>
            <a:r>
              <a:rPr lang="en-US" sz="2000" dirty="0" smtClean="0"/>
              <a:t>application</a:t>
            </a:r>
          </a:p>
          <a:p>
            <a:r>
              <a:rPr lang="en-US" sz="2400" dirty="0" smtClean="0"/>
              <a:t>Requirements and features:</a:t>
            </a:r>
          </a:p>
          <a:p>
            <a:pPr lvl="1"/>
            <a:r>
              <a:rPr lang="en-US" sz="2000" dirty="0" smtClean="0"/>
              <a:t>Must support multiple types of steganography, including embedding messages (e.g. images, text message, twitter messages, emoticons)</a:t>
            </a:r>
            <a:endParaRPr lang="en-US" sz="1600" dirty="0" smtClean="0"/>
          </a:p>
          <a:p>
            <a:r>
              <a:rPr lang="en-US" sz="2400" dirty="0" smtClean="0"/>
              <a:t>Optional </a:t>
            </a:r>
          </a:p>
          <a:p>
            <a:pPr lvl="1"/>
            <a:r>
              <a:rPr lang="en-US" sz="2000" dirty="0" smtClean="0"/>
              <a:t>Include tools to detect steganography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412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Project </a:t>
            </a:r>
            <a:r>
              <a:rPr lang="mr-IN" sz="4000" dirty="0" smtClean="0"/>
              <a:t>–</a:t>
            </a:r>
            <a:r>
              <a:rPr lang="en-US" sz="4000" dirty="0"/>
              <a:t> </a:t>
            </a:r>
            <a:r>
              <a:rPr lang="en-US" sz="4000" dirty="0" smtClean="0"/>
              <a:t>Encrypted Communication </a:t>
            </a:r>
            <a:br>
              <a:rPr lang="en-US" sz="4000" dirty="0" smtClean="0"/>
            </a:br>
            <a:r>
              <a:rPr lang="en-US" sz="4000" dirty="0" smtClean="0"/>
              <a:t>Over Covert Channels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 a means to communicate securely over covert channels</a:t>
            </a:r>
          </a:p>
          <a:p>
            <a:pPr lvl="1"/>
            <a:r>
              <a:rPr lang="en-US" sz="2000" dirty="0" smtClean="0"/>
              <a:t>Document the design before writing code</a:t>
            </a:r>
          </a:p>
          <a:p>
            <a:pPr lvl="1"/>
            <a:r>
              <a:rPr lang="en-US" sz="2000" dirty="0" smtClean="0"/>
              <a:t>Write code as a ‘readable’ reference implementation</a:t>
            </a:r>
          </a:p>
          <a:p>
            <a:pPr lvl="1"/>
            <a:r>
              <a:rPr lang="en-US" sz="2000" dirty="0" smtClean="0"/>
              <a:t>Include “</a:t>
            </a:r>
            <a:r>
              <a:rPr lang="en-US" sz="2000" dirty="0" err="1" smtClean="0"/>
              <a:t>readme.md</a:t>
            </a:r>
            <a:r>
              <a:rPr lang="en-US" sz="2000" dirty="0" smtClean="0"/>
              <a:t>” documentation in the code repository</a:t>
            </a:r>
          </a:p>
          <a:p>
            <a:pPr lvl="1"/>
            <a:r>
              <a:rPr lang="en-US" sz="2000" dirty="0" smtClean="0"/>
              <a:t>Code should be well documented and follow good coding practices. </a:t>
            </a:r>
          </a:p>
          <a:p>
            <a:pPr lvl="1"/>
            <a:r>
              <a:rPr lang="en-US" sz="2000" dirty="0" smtClean="0"/>
              <a:t>Must </a:t>
            </a:r>
            <a:r>
              <a:rPr lang="en-US" sz="2000" dirty="0"/>
              <a:t>be a well ‘packaged’ Python </a:t>
            </a:r>
            <a:r>
              <a:rPr lang="en-US" sz="2000" dirty="0" smtClean="0"/>
              <a:t>application</a:t>
            </a:r>
          </a:p>
          <a:p>
            <a:r>
              <a:rPr lang="en-US" sz="2400" dirty="0" smtClean="0"/>
              <a:t>Requirements and features:</a:t>
            </a:r>
          </a:p>
          <a:p>
            <a:pPr lvl="1"/>
            <a:r>
              <a:rPr lang="en-US" sz="2000" dirty="0" smtClean="0"/>
              <a:t>Must use public key pairs to establish the communication channel.</a:t>
            </a:r>
          </a:p>
          <a:p>
            <a:r>
              <a:rPr lang="en-US" sz="2400" dirty="0" smtClean="0"/>
              <a:t>Optional</a:t>
            </a:r>
          </a:p>
          <a:p>
            <a:pPr lvl="1"/>
            <a:r>
              <a:rPr lang="en-US" sz="2000" dirty="0" smtClean="0"/>
              <a:t>Should support more than one ‘channel’</a:t>
            </a:r>
          </a:p>
          <a:p>
            <a:pPr lvl="1"/>
            <a:endParaRPr lang="en-US" sz="16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0592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42833</TotalTime>
  <Words>977</Words>
  <Application>Microsoft Macintosh PowerPoint</Application>
  <PresentationFormat>On-screen Show (4:3)</PresentationFormat>
  <Paragraphs>159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Cryptography </vt:lpstr>
      <vt:lpstr>Cryptography Monday December 4th, 2017</vt:lpstr>
      <vt:lpstr>Project Topics </vt:lpstr>
      <vt:lpstr>Project – Homomorphic Encryption</vt:lpstr>
      <vt:lpstr>Project – Rotor Machines</vt:lpstr>
      <vt:lpstr>Project – Public Key Wallet  and Encryption Tool </vt:lpstr>
      <vt:lpstr>Project – Public Key Wallet  and Digital Signature Tool </vt:lpstr>
      <vt:lpstr>Project – Steganography</vt:lpstr>
      <vt:lpstr>Project – Encrypted Communication  Over Covert Channels</vt:lpstr>
      <vt:lpstr>Project – Network IFF</vt:lpstr>
      <vt:lpstr>Project – ePASSPORTS </vt:lpstr>
      <vt:lpstr>Backup Material</vt:lpstr>
      <vt:lpstr>Logistics for Class</vt:lpstr>
      <vt:lpstr>Additional References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Lambert</dc:creator>
  <cp:lastModifiedBy>Paul Lambert</cp:lastModifiedBy>
  <cp:revision>346</cp:revision>
  <dcterms:created xsi:type="dcterms:W3CDTF">2017-07-28T18:02:06Z</dcterms:created>
  <dcterms:modified xsi:type="dcterms:W3CDTF">2017-12-04T19:35:10Z</dcterms:modified>
</cp:coreProperties>
</file>