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handoutMasterIdLst>
    <p:handoutMasterId r:id="rId43"/>
  </p:handoutMasterIdLst>
  <p:sldIdLst>
    <p:sldId id="257" r:id="rId2"/>
    <p:sldId id="282" r:id="rId3"/>
    <p:sldId id="283" r:id="rId4"/>
    <p:sldId id="260" r:id="rId5"/>
    <p:sldId id="258" r:id="rId6"/>
    <p:sldId id="259" r:id="rId7"/>
    <p:sldId id="284" r:id="rId8"/>
    <p:sldId id="285" r:id="rId9"/>
    <p:sldId id="286" r:id="rId10"/>
    <p:sldId id="287" r:id="rId11"/>
    <p:sldId id="262" r:id="rId12"/>
    <p:sldId id="264" r:id="rId13"/>
    <p:sldId id="261" r:id="rId14"/>
    <p:sldId id="288" r:id="rId15"/>
    <p:sldId id="266" r:id="rId16"/>
    <p:sldId id="268" r:id="rId17"/>
    <p:sldId id="269" r:id="rId18"/>
    <p:sldId id="280" r:id="rId19"/>
    <p:sldId id="270" r:id="rId20"/>
    <p:sldId id="271" r:id="rId21"/>
    <p:sldId id="272" r:id="rId22"/>
    <p:sldId id="289" r:id="rId23"/>
    <p:sldId id="291" r:id="rId24"/>
    <p:sldId id="290" r:id="rId25"/>
    <p:sldId id="292" r:id="rId26"/>
    <p:sldId id="295" r:id="rId27"/>
    <p:sldId id="294" r:id="rId28"/>
    <p:sldId id="273" r:id="rId29"/>
    <p:sldId id="296" r:id="rId30"/>
    <p:sldId id="293" r:id="rId31"/>
    <p:sldId id="276" r:id="rId32"/>
    <p:sldId id="277" r:id="rId33"/>
    <p:sldId id="278" r:id="rId34"/>
    <p:sldId id="298" r:id="rId35"/>
    <p:sldId id="299" r:id="rId36"/>
    <p:sldId id="301" r:id="rId37"/>
    <p:sldId id="300" r:id="rId38"/>
    <p:sldId id="297" r:id="rId39"/>
    <p:sldId id="279" r:id="rId40"/>
    <p:sldId id="27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162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C694F0-1850-F941-8677-BA3056312B03}" type="datetimeFigureOut">
              <a:rPr lang="en-US" smtClean="0"/>
              <a:t>11/23/17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ADC8F6-C8C4-3142-86E6-10166620C70A}" type="slidenum">
              <a:rPr lang="en-US" smtClean="0"/>
              <a:t>‹#›</a:t>
            </a:fld>
            <a:endParaRPr lang="en-US"/>
          </a:p>
        </p:txBody>
      </p:sp>
    </p:spTree>
    <p:extLst>
      <p:ext uri="{BB962C8B-B14F-4D97-AF65-F5344CB8AC3E}">
        <p14:creationId xmlns:p14="http://schemas.microsoft.com/office/powerpoint/2010/main" val="3979825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94094B-DC0F-8143-BD1A-A2424E42BCA4}" type="datetimeFigureOut">
              <a:rPr lang="en-US" smtClean="0"/>
              <a:t>11/23/17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F0A970-A93D-8A47-B732-3CA41D35D88C}" type="slidenum">
              <a:rPr lang="en-US" smtClean="0"/>
              <a:t>‹#›</a:t>
            </a:fld>
            <a:endParaRPr lang="en-US"/>
          </a:p>
        </p:txBody>
      </p:sp>
    </p:spTree>
    <p:extLst>
      <p:ext uri="{BB962C8B-B14F-4D97-AF65-F5344CB8AC3E}">
        <p14:creationId xmlns:p14="http://schemas.microsoft.com/office/powerpoint/2010/main" val="35325617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450"/>
              </a:spcBef>
              <a:buClrTx/>
              <a:buFontTx/>
              <a:buNone/>
            </a:pPr>
            <a:r>
              <a:rPr lang="en-GB" dirty="0" smtClean="0">
                <a:cs typeface="Arial Unicode MS" charset="0"/>
              </a:rPr>
              <a:t>Confidentiality: a good example is cryptography, which traditionally is used to protect secret messages. But cryptography is traditionally used to protect data, not resources. Resources are protected by limiting information, for example by using firewalls or address translation mechanisms.</a:t>
            </a:r>
          </a:p>
          <a:p>
            <a:pPr eaLnBrk="1" hangingPunct="1">
              <a:spcBef>
                <a:spcPts val="450"/>
              </a:spcBef>
              <a:buClrTx/>
              <a:buFontTx/>
              <a:buNone/>
            </a:pPr>
            <a:endParaRPr lang="en-GB" dirty="0" smtClean="0">
              <a:cs typeface="Arial Unicode MS" charset="0"/>
            </a:endParaRPr>
          </a:p>
          <a:p>
            <a:pPr eaLnBrk="1" hangingPunct="1">
              <a:spcBef>
                <a:spcPts val="450"/>
              </a:spcBef>
              <a:buClrTx/>
              <a:buFontTx/>
              <a:buNone/>
            </a:pPr>
            <a:r>
              <a:rPr lang="en-GB" dirty="0" smtClean="0">
                <a:cs typeface="Arial Unicode MS" charset="0"/>
              </a:rPr>
              <a:t>Integrity: a good example here is that of an interrupted database transaction, leaving the database in an inconsistent state (this foreshadows the Clark-Wilson model). Trustworthiness of both data and origin affects integrity, as noted in the book’s example. That integrity is tied to trustworthiness makes it much harder to quantify than confidentiality. Cryptography provides mechanisms for detecting violations of integrity, but not preventing them (e.g., a digital signature can be used to determine if data has changed). </a:t>
            </a:r>
          </a:p>
          <a:p>
            <a:pPr eaLnBrk="1" hangingPunct="1">
              <a:spcBef>
                <a:spcPts val="450"/>
              </a:spcBef>
              <a:buClrTx/>
              <a:buFontTx/>
              <a:buNone/>
            </a:pPr>
            <a:endParaRPr lang="en-GB" dirty="0" smtClean="0">
              <a:cs typeface="Arial Unicode MS" charset="0"/>
            </a:endParaRPr>
          </a:p>
          <a:p>
            <a:pPr eaLnBrk="1" hangingPunct="1">
              <a:spcBef>
                <a:spcPts val="450"/>
              </a:spcBef>
              <a:buClrTx/>
              <a:buFontTx/>
              <a:buNone/>
            </a:pPr>
            <a:r>
              <a:rPr lang="en-GB" dirty="0" smtClean="0">
                <a:cs typeface="Arial Unicode MS" charset="0"/>
              </a:rPr>
              <a:t>Availability: this is usually defined in terms of “quality of service,” in which authorized users are expected to receive a specific level of service (stated in terms of a metric). Denial of service attacks are attempts to block availability.</a:t>
            </a:r>
          </a:p>
          <a:p>
            <a:endParaRPr lang="en-US" dirty="0"/>
          </a:p>
        </p:txBody>
      </p:sp>
      <p:sp>
        <p:nvSpPr>
          <p:cNvPr id="4" name="Slide Number Placeholder 3"/>
          <p:cNvSpPr>
            <a:spLocks noGrp="1"/>
          </p:cNvSpPr>
          <p:nvPr>
            <p:ph type="sldNum" sz="quarter" idx="10"/>
          </p:nvPr>
        </p:nvSpPr>
        <p:spPr/>
        <p:txBody>
          <a:bodyPr/>
          <a:lstStyle/>
          <a:p>
            <a:fld id="{E1A5B641-E266-4444-A87F-F1B065D3B651}" type="slidenum">
              <a:rPr lang="en-US" smtClean="0"/>
              <a:t>2</a:t>
            </a:fld>
            <a:endParaRPr lang="en-US"/>
          </a:p>
        </p:txBody>
      </p:sp>
    </p:spTree>
    <p:extLst>
      <p:ext uri="{BB962C8B-B14F-4D97-AF65-F5344CB8AC3E}">
        <p14:creationId xmlns:p14="http://schemas.microsoft.com/office/powerpoint/2010/main" val="317163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70000"/>
              </a:spcBef>
              <a:buClr>
                <a:srgbClr val="FF0000"/>
              </a:buClr>
              <a:buSzTx/>
              <a:buFontTx/>
              <a:buChar char="•"/>
            </a:pPr>
            <a:r>
              <a:rPr lang="en-US" dirty="0" smtClean="0"/>
              <a:t> </a:t>
            </a:r>
            <a:r>
              <a:rPr lang="en-US" dirty="0" smtClean="0">
                <a:solidFill>
                  <a:srgbClr val="000099"/>
                </a:solidFill>
              </a:rPr>
              <a:t>Ancient Chinese wrote messages on fine silk, which was then crunched into a tiny ball and covered in wax. The messenger  then swallowed the ball of wax.</a:t>
            </a:r>
          </a:p>
          <a:p>
            <a:pPr marL="0" indent="0">
              <a:spcBef>
                <a:spcPct val="70000"/>
              </a:spcBef>
              <a:buClr>
                <a:srgbClr val="FF0000"/>
              </a:buClr>
              <a:buSzTx/>
              <a:buFontTx/>
              <a:buChar char="•"/>
            </a:pPr>
            <a:r>
              <a:rPr lang="en-US" dirty="0" smtClean="0"/>
              <a:t>  In the sixteenth century, the Italian scientist Giovanni </a:t>
            </a:r>
            <a:r>
              <a:rPr lang="en-US" dirty="0" err="1" smtClean="0"/>
              <a:t>Porta</a:t>
            </a:r>
            <a:r>
              <a:rPr lang="en-US" dirty="0" smtClean="0"/>
              <a:t> described how to conceal a message within a hard-boiled egg by making an ink from a mixture of one ounce of alum and a pint of vinegar, and then using ink to write on the shell. The ink penetrated the porous shell, and left the message on the surface of the hardened egg albumen, which could be read only when the shell was removed.</a:t>
            </a:r>
          </a:p>
          <a:p>
            <a:pPr marL="0" indent="0">
              <a:spcBef>
                <a:spcPct val="70000"/>
              </a:spcBef>
              <a:buClr>
                <a:srgbClr val="FF0000"/>
              </a:buClr>
              <a:buSzTx/>
              <a:buFontTx/>
              <a:buChar char="•"/>
            </a:pPr>
            <a:r>
              <a:rPr lang="en-US" dirty="0" smtClean="0"/>
              <a:t>  </a:t>
            </a:r>
            <a:r>
              <a:rPr lang="en-US" dirty="0" smtClean="0">
                <a:solidFill>
                  <a:srgbClr val="000099"/>
                </a:solidFill>
              </a:rPr>
              <a:t>Special </a:t>
            </a:r>
            <a:r>
              <a:rPr lang="ja-JP" altLang="en-US" dirty="0" smtClean="0">
                <a:solidFill>
                  <a:srgbClr val="000099"/>
                </a:solidFill>
                <a:latin typeface="Arial"/>
              </a:rPr>
              <a:t>“</a:t>
            </a:r>
            <a:r>
              <a:rPr lang="en-US" dirty="0" smtClean="0">
                <a:solidFill>
                  <a:srgbClr val="000099"/>
                </a:solidFill>
              </a:rPr>
              <a:t>inks</a:t>
            </a:r>
            <a:r>
              <a:rPr lang="ja-JP" altLang="en-US" dirty="0" smtClean="0">
                <a:solidFill>
                  <a:srgbClr val="000099"/>
                </a:solidFill>
                <a:latin typeface="Arial"/>
              </a:rPr>
              <a:t>”</a:t>
            </a:r>
            <a:r>
              <a:rPr lang="en-US" dirty="0" smtClean="0">
                <a:solidFill>
                  <a:srgbClr val="000099"/>
                </a:solidFill>
              </a:rPr>
              <a:t> were important </a:t>
            </a:r>
            <a:r>
              <a:rPr lang="en-US" dirty="0" err="1" smtClean="0">
                <a:solidFill>
                  <a:srgbClr val="000099"/>
                </a:solidFill>
              </a:rPr>
              <a:t>steganographic</a:t>
            </a:r>
            <a:r>
              <a:rPr lang="en-US" dirty="0" smtClean="0">
                <a:solidFill>
                  <a:srgbClr val="000099"/>
                </a:solidFill>
              </a:rPr>
              <a:t> tools even during Second World War.</a:t>
            </a:r>
          </a:p>
          <a:p>
            <a:pPr marL="0" indent="0">
              <a:spcBef>
                <a:spcPct val="70000"/>
              </a:spcBef>
              <a:buClr>
                <a:srgbClr val="FF0000"/>
              </a:buClr>
              <a:buSzTx/>
              <a:buFontTx/>
              <a:buChar char="•"/>
            </a:pPr>
            <a:r>
              <a:rPr lang="en-US" dirty="0" smtClean="0"/>
              <a:t>  During Second World War a technique was developed to shrink photographically a page of text into a dot less than one millimeter in diameter, and then hide this microdot in an apparently innocuous letter. (The first microdot has been spotted by FBI in 1941.)</a:t>
            </a:r>
            <a:endParaRPr lang="en-US" dirty="0"/>
          </a:p>
        </p:txBody>
      </p:sp>
      <p:sp>
        <p:nvSpPr>
          <p:cNvPr id="4" name="Slide Number Placeholder 3"/>
          <p:cNvSpPr>
            <a:spLocks noGrp="1"/>
          </p:cNvSpPr>
          <p:nvPr>
            <p:ph type="sldNum" sz="quarter" idx="10"/>
          </p:nvPr>
        </p:nvSpPr>
        <p:spPr/>
        <p:txBody>
          <a:bodyPr/>
          <a:lstStyle/>
          <a:p>
            <a:fld id="{B6F0A970-A93D-8A47-B732-3CA41D35D88C}" type="slidenum">
              <a:rPr lang="en-US" smtClean="0"/>
              <a:t>4</a:t>
            </a:fld>
            <a:endParaRPr lang="en-US"/>
          </a:p>
        </p:txBody>
      </p:sp>
    </p:spTree>
    <p:extLst>
      <p:ext uri="{BB962C8B-B14F-4D97-AF65-F5344CB8AC3E}">
        <p14:creationId xmlns:p14="http://schemas.microsoft.com/office/powerpoint/2010/main" val="38943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human visual and auditory systems are not perfect.</a:t>
            </a:r>
          </a:p>
          <a:p>
            <a:endParaRPr lang="en-US" dirty="0"/>
          </a:p>
        </p:txBody>
      </p:sp>
      <p:sp>
        <p:nvSpPr>
          <p:cNvPr id="4" name="Slide Number Placeholder 3"/>
          <p:cNvSpPr>
            <a:spLocks noGrp="1"/>
          </p:cNvSpPr>
          <p:nvPr>
            <p:ph type="sldNum" sz="quarter" idx="10"/>
          </p:nvPr>
        </p:nvSpPr>
        <p:spPr/>
        <p:txBody>
          <a:bodyPr/>
          <a:lstStyle/>
          <a:p>
            <a:fld id="{B6F0A970-A93D-8A47-B732-3CA41D35D88C}" type="slidenum">
              <a:rPr lang="en-US" smtClean="0"/>
              <a:t>12</a:t>
            </a:fld>
            <a:endParaRPr lang="en-US"/>
          </a:p>
        </p:txBody>
      </p:sp>
    </p:spTree>
    <p:extLst>
      <p:ext uri="{BB962C8B-B14F-4D97-AF65-F5344CB8AC3E}">
        <p14:creationId xmlns:p14="http://schemas.microsoft.com/office/powerpoint/2010/main" val="97532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310BA3-054B-B84D-AD69-C36BE23BDEB2}" type="datetime1">
              <a:rPr lang="en-US" smtClean="0"/>
              <a:t>11/23/17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7838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14ED18-E97A-D84A-AD59-2F8999738834}" type="datetime1">
              <a:rPr lang="en-US" smtClean="0"/>
              <a:t>11/23/17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122724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B272A-B232-0C48-B61C-2D0C456BA2B5}" type="datetime1">
              <a:rPr lang="en-US" smtClean="0"/>
              <a:t>11/23/17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87985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C035D0-5BD8-E544-BC97-247C21843F6A}" type="datetime1">
              <a:rPr lang="en-US" smtClean="0"/>
              <a:t>11/23/17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82336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F4A1D-E291-194E-AE51-58317FE811BD}" type="datetime1">
              <a:rPr lang="en-US" smtClean="0"/>
              <a:t>11/23/17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394577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855612-5A61-DF49-B4CE-051C3356448A}" type="datetime1">
              <a:rPr lang="en-US" smtClean="0"/>
              <a:t>11/23/17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199580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16AC19-0FE8-AC44-AA39-14A3049DDA8C}" type="datetime1">
              <a:rPr lang="en-US" smtClean="0"/>
              <a:t>11/23/17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004951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CBEA1-BF3B-BD41-896A-80D1811D2367}" type="datetime1">
              <a:rPr lang="en-US" smtClean="0"/>
              <a:t>11/23/17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04876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D89EC-EA9D-7342-8063-043988FE30A4}" type="datetime1">
              <a:rPr lang="en-US" smtClean="0"/>
              <a:t>11/23/17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388378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D7B93-50BF-1546-BB37-1576F81CE631}" type="datetime1">
              <a:rPr lang="en-US" smtClean="0"/>
              <a:t>11/23/17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221805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9604A6-6A0B-D641-9887-645434829262}" type="datetime1">
              <a:rPr lang="en-US" smtClean="0"/>
              <a:t>11/23/17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C50-780B-074C-BF56-86272B9C2D29}" type="slidenum">
              <a:rPr lang="en-US" smtClean="0"/>
              <a:t>‹#›</a:t>
            </a:fld>
            <a:endParaRPr lang="en-US"/>
          </a:p>
        </p:txBody>
      </p:sp>
    </p:spTree>
    <p:extLst>
      <p:ext uri="{BB962C8B-B14F-4D97-AF65-F5344CB8AC3E}">
        <p14:creationId xmlns:p14="http://schemas.microsoft.com/office/powerpoint/2010/main" val="1258182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5BB6D-2D43-364A-8530-8AB406943E4A}" type="datetime1">
              <a:rPr lang="en-US" smtClean="0"/>
              <a:t>11/23/17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E3C50-780B-074C-BF56-86272B9C2D29}" type="slidenum">
              <a:rPr lang="en-US" smtClean="0"/>
              <a:t>‹#›</a:t>
            </a:fld>
            <a:endParaRPr lang="en-US"/>
          </a:p>
        </p:txBody>
      </p:sp>
    </p:spTree>
    <p:extLst>
      <p:ext uri="{BB962C8B-B14F-4D97-AF65-F5344CB8AC3E}">
        <p14:creationId xmlns:p14="http://schemas.microsoft.com/office/powerpoint/2010/main" val="1708601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s.bham.ac.uk/~mdr/teaching/modules03/security/students/SS5/Steganography.htm" TargetMode="External"/><Relationship Id="rId3" Type="http://schemas.openxmlformats.org/officeDocument/2006/relationships/hyperlink" Target="http://poseidon.csd.auth.gr/LAB_SEMINARS/DigDays/Lectures/Information_Hiding.pp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56" y="2130425"/>
            <a:ext cx="8980428" cy="1470025"/>
          </a:xfrm>
        </p:spPr>
        <p:txBody>
          <a:bodyPr>
            <a:normAutofit fontScale="90000"/>
          </a:bodyPr>
          <a:lstStyle/>
          <a:p>
            <a:r>
              <a:rPr lang="en-US" sz="5400" dirty="0" smtClean="0"/>
              <a:t>Information Hiding:</a:t>
            </a:r>
            <a:br>
              <a:rPr lang="en-US" sz="5400" dirty="0" smtClean="0"/>
            </a:br>
            <a:r>
              <a:rPr lang="en-US" sz="5400" dirty="0" smtClean="0"/>
              <a:t>Watermarking and Steganography</a:t>
            </a:r>
            <a:endParaRPr lang="en-US" sz="5400" dirty="0"/>
          </a:p>
        </p:txBody>
      </p:sp>
      <p:sp>
        <p:nvSpPr>
          <p:cNvPr id="3" name="Subtitle 2"/>
          <p:cNvSpPr>
            <a:spLocks noGrp="1"/>
          </p:cNvSpPr>
          <p:nvPr>
            <p:ph type="subTitle" idx="1"/>
          </p:nvPr>
        </p:nvSpPr>
        <p:spPr>
          <a:xfrm>
            <a:off x="898769" y="3886200"/>
            <a:ext cx="7170616" cy="1752600"/>
          </a:xfrm>
        </p:spPr>
        <p:txBody>
          <a:bodyPr>
            <a:normAutofit lnSpcReduction="10000"/>
          </a:bodyPr>
          <a:lstStyle/>
          <a:p>
            <a:r>
              <a:rPr lang="en-US" sz="3500" dirty="0" smtClean="0">
                <a:solidFill>
                  <a:schemeClr val="tx1"/>
                </a:solidFill>
                <a:latin typeface="Calibri"/>
                <a:cs typeface="Calibri"/>
              </a:rPr>
              <a:t>Amir </a:t>
            </a:r>
            <a:r>
              <a:rPr lang="en-US" sz="3500" dirty="0" err="1" smtClean="0">
                <a:solidFill>
                  <a:schemeClr val="tx1"/>
                </a:solidFill>
                <a:latin typeface="Calibri"/>
                <a:cs typeface="Calibri"/>
              </a:rPr>
              <a:t>Houmansadr</a:t>
            </a:r>
            <a:endParaRPr lang="en-US" sz="3500" dirty="0" smtClean="0">
              <a:solidFill>
                <a:schemeClr val="tx1"/>
              </a:solidFill>
              <a:latin typeface="Calibri"/>
              <a:cs typeface="Calibri"/>
            </a:endParaRPr>
          </a:p>
          <a:p>
            <a:r>
              <a:rPr lang="en-US" dirty="0" smtClean="0">
                <a:solidFill>
                  <a:schemeClr val="tx1"/>
                </a:solidFill>
                <a:latin typeface="Calibri"/>
                <a:cs typeface="Calibri"/>
              </a:rPr>
              <a:t>CS660: Advanced Information Assurance</a:t>
            </a:r>
          </a:p>
          <a:p>
            <a:r>
              <a:rPr lang="en-US" dirty="0" smtClean="0">
                <a:solidFill>
                  <a:schemeClr val="tx1"/>
                </a:solidFill>
                <a:latin typeface="Calibri"/>
                <a:cs typeface="Calibri"/>
              </a:rPr>
              <a:t>Spring 2015</a:t>
            </a:r>
            <a:endParaRPr lang="en-US" dirty="0">
              <a:solidFill>
                <a:schemeClr val="tx1"/>
              </a:solidFill>
              <a:latin typeface="Calibri"/>
              <a:cs typeface="Calibri"/>
            </a:endParaRPr>
          </a:p>
        </p:txBody>
      </p:sp>
      <p:pic>
        <p:nvPicPr>
          <p:cNvPr id="4" name="Picture 3" descr="cslogo1200x630.jpg"/>
          <p:cNvPicPr>
            <a:picLocks noChangeAspect="1"/>
          </p:cNvPicPr>
          <p:nvPr/>
        </p:nvPicPr>
        <p:blipFill rotWithShape="1">
          <a:blip r:embed="rId2">
            <a:extLst>
              <a:ext uri="{28A0092B-C50C-407E-A947-70E740481C1C}">
                <a14:useLocalDpi xmlns:a14="http://schemas.microsoft.com/office/drawing/2010/main" val="0"/>
              </a:ext>
            </a:extLst>
          </a:blip>
          <a:srcRect t="22620" b="23591"/>
          <a:stretch/>
        </p:blipFill>
        <p:spPr>
          <a:xfrm>
            <a:off x="2661925" y="5825103"/>
            <a:ext cx="3657600" cy="1032897"/>
          </a:xfrm>
          <a:prstGeom prst="rect">
            <a:avLst/>
          </a:prstGeom>
        </p:spPr>
      </p:pic>
      <p:sp>
        <p:nvSpPr>
          <p:cNvPr id="5" name="TextBox 4"/>
          <p:cNvSpPr txBox="1"/>
          <p:nvPr/>
        </p:nvSpPr>
        <p:spPr>
          <a:xfrm>
            <a:off x="2066225" y="1391067"/>
            <a:ext cx="4759837" cy="646331"/>
          </a:xfrm>
          <a:prstGeom prst="rect">
            <a:avLst/>
          </a:prstGeom>
          <a:solidFill>
            <a:schemeClr val="bg1">
              <a:lumMod val="85000"/>
            </a:schemeClr>
          </a:solidFill>
          <a:ln>
            <a:solidFill>
              <a:schemeClr val="tx1"/>
            </a:solidFill>
          </a:ln>
        </p:spPr>
        <p:txBody>
          <a:bodyPr wrap="none" rtlCol="0">
            <a:spAutoFit/>
          </a:bodyPr>
          <a:lstStyle/>
          <a:p>
            <a:pPr algn="ctr"/>
            <a:r>
              <a:rPr lang="en-US" dirty="0" smtClean="0"/>
              <a:t>Content may be borrowed from other resources. </a:t>
            </a:r>
          </a:p>
          <a:p>
            <a:pPr algn="ctr"/>
            <a:r>
              <a:rPr lang="en-US" dirty="0" smtClean="0"/>
              <a:t>See the last slide for acknowledgements!</a:t>
            </a:r>
            <a:endParaRPr lang="en-US" dirty="0"/>
          </a:p>
        </p:txBody>
      </p:sp>
    </p:spTree>
    <p:extLst>
      <p:ext uri="{BB962C8B-B14F-4D97-AF65-F5344CB8AC3E}">
        <p14:creationId xmlns:p14="http://schemas.microsoft.com/office/powerpoint/2010/main" val="9984965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model</a:t>
            </a:r>
            <a:endParaRPr lang="en-US" dirty="0"/>
          </a:p>
        </p:txBody>
      </p:sp>
      <p:pic>
        <p:nvPicPr>
          <p:cNvPr id="4" name="Content Placeholder 3" descr="general model.gif"/>
          <p:cNvPicPr>
            <a:picLocks noGrp="1" noChangeAspect="1"/>
          </p:cNvPicPr>
          <p:nvPr>
            <p:ph idx="1"/>
          </p:nvPr>
        </p:nvPicPr>
        <p:blipFill>
          <a:blip r:embed="rId2">
            <a:extLst>
              <a:ext uri="{28A0092B-C50C-407E-A947-70E740481C1C}">
                <a14:useLocalDpi xmlns:a14="http://schemas.microsoft.com/office/drawing/2010/main" val="0"/>
              </a:ext>
            </a:extLst>
          </a:blip>
          <a:srcRect l="-4908" r="-4908"/>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10</a:t>
            </a:fld>
            <a:endParaRPr lang="en-US"/>
          </a:p>
        </p:txBody>
      </p:sp>
    </p:spTree>
    <p:extLst>
      <p:ext uri="{BB962C8B-B14F-4D97-AF65-F5344CB8AC3E}">
        <p14:creationId xmlns:p14="http://schemas.microsoft.com/office/powerpoint/2010/main" val="28450209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can we hide?</a:t>
            </a:r>
            <a:endParaRPr lang="en-US" dirty="0"/>
          </a:p>
        </p:txBody>
      </p:sp>
      <p:sp>
        <p:nvSpPr>
          <p:cNvPr id="3" name="Content Placeholder 2"/>
          <p:cNvSpPr>
            <a:spLocks noGrp="1"/>
          </p:cNvSpPr>
          <p:nvPr>
            <p:ph idx="1"/>
          </p:nvPr>
        </p:nvSpPr>
        <p:spPr/>
        <p:txBody>
          <a:bodyPr/>
          <a:lstStyle/>
          <a:p>
            <a:r>
              <a:rPr lang="en-US" dirty="0" smtClean="0"/>
              <a:t>Because there are </a:t>
            </a:r>
            <a:r>
              <a:rPr lang="en-US" dirty="0" smtClean="0">
                <a:solidFill>
                  <a:srgbClr val="FF0000"/>
                </a:solidFill>
              </a:rPr>
              <a:t>unused/redundant data bits </a:t>
            </a:r>
            <a:r>
              <a:rPr lang="en-US" dirty="0" smtClean="0"/>
              <a:t>in digital media, that changing them will be </a:t>
            </a:r>
            <a:r>
              <a:rPr lang="en-US" dirty="0" smtClean="0">
                <a:solidFill>
                  <a:srgbClr val="FF6600"/>
                </a:solidFill>
              </a:rPr>
              <a:t>imperceptible</a:t>
            </a:r>
          </a:p>
          <a:p>
            <a:pPr lvl="1"/>
            <a:r>
              <a:rPr lang="en-US" dirty="0" smtClean="0"/>
              <a:t>E.g., image compression significantly reduces the size of an image by removing some of the redundant information bits. </a:t>
            </a:r>
          </a:p>
          <a:p>
            <a:r>
              <a:rPr lang="en-US" dirty="0" smtClean="0"/>
              <a:t>The unused/redundant data can be used to hide some digital information</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11</a:t>
            </a:fld>
            <a:endParaRPr lang="en-US"/>
          </a:p>
        </p:txBody>
      </p:sp>
    </p:spTree>
    <p:extLst>
      <p:ext uri="{BB962C8B-B14F-4D97-AF65-F5344CB8AC3E}">
        <p14:creationId xmlns:p14="http://schemas.microsoft.com/office/powerpoint/2010/main" val="5274465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4" name="Picture 1027" descr="G:\tefas\eikona1.TIF"/>
          <p:cNvPicPr>
            <a:picLocks noChangeAspect="1" noChangeArrowheads="1"/>
          </p:cNvPicPr>
          <p:nvPr/>
        </p:nvPicPr>
        <p:blipFill>
          <a:blip r:embed="rId3">
            <a:clrChange>
              <a:clrFrom>
                <a:srgbClr val="FFFFFF"/>
              </a:clrFrom>
              <a:clrTo>
                <a:srgbClr val="FFFFFF">
                  <a:alpha val="0"/>
                </a:srgbClr>
              </a:clrTo>
            </a:clrChange>
            <a:lum bright="-6000" contrast="52000"/>
            <a:extLst>
              <a:ext uri="{28A0092B-C50C-407E-A947-70E740481C1C}">
                <a14:useLocalDpi xmlns:a14="http://schemas.microsoft.com/office/drawing/2010/main" val="0"/>
              </a:ext>
            </a:extLst>
          </a:blip>
          <a:srcRect/>
          <a:stretch>
            <a:fillRect/>
          </a:stretch>
        </p:blipFill>
        <p:spPr bwMode="auto">
          <a:xfrm>
            <a:off x="685800" y="1447800"/>
            <a:ext cx="7543800"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0C3E3C50-780B-074C-BF56-86272B9C2D29}" type="slidenum">
              <a:rPr lang="en-US" smtClean="0"/>
              <a:t>12</a:t>
            </a:fld>
            <a:endParaRPr lang="en-US"/>
          </a:p>
        </p:txBody>
      </p:sp>
    </p:spTree>
    <p:extLst>
      <p:ext uri="{BB962C8B-B14F-4D97-AF65-F5344CB8AC3E}">
        <p14:creationId xmlns:p14="http://schemas.microsoft.com/office/powerpoint/2010/main" val="9519796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Cover Media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hide information in pretty much any digital media:</a:t>
            </a:r>
          </a:p>
          <a:p>
            <a:pPr lvl="1"/>
            <a:r>
              <a:rPr lang="en-US" dirty="0" smtClean="0"/>
              <a:t>Audio</a:t>
            </a:r>
          </a:p>
          <a:p>
            <a:pPr lvl="1"/>
            <a:r>
              <a:rPr lang="en-US" dirty="0" smtClean="0"/>
              <a:t>Image</a:t>
            </a:r>
          </a:p>
          <a:p>
            <a:pPr lvl="1"/>
            <a:r>
              <a:rPr lang="en-US" dirty="0" smtClean="0"/>
              <a:t>Video</a:t>
            </a:r>
          </a:p>
          <a:p>
            <a:pPr lvl="1"/>
            <a:r>
              <a:rPr lang="en-US" dirty="0" smtClean="0"/>
              <a:t>Graphics</a:t>
            </a:r>
          </a:p>
          <a:p>
            <a:pPr lvl="1"/>
            <a:r>
              <a:rPr lang="en-US" dirty="0" smtClean="0"/>
              <a:t>Text files</a:t>
            </a:r>
          </a:p>
          <a:p>
            <a:pPr lvl="1"/>
            <a:r>
              <a:rPr lang="en-US" dirty="0" smtClean="0"/>
              <a:t>Software</a:t>
            </a:r>
          </a:p>
          <a:p>
            <a:pPr lvl="1"/>
            <a:r>
              <a:rPr lang="en-US" dirty="0" smtClean="0"/>
              <a:t>Digital events (e.g., timings)</a:t>
            </a:r>
          </a:p>
          <a:p>
            <a:pPr lvl="1"/>
            <a:r>
              <a:rPr lang="en-US" dirty="0" smtClean="0"/>
              <a:t>Network traffic</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13</a:t>
            </a:fld>
            <a:endParaRPr lang="en-US"/>
          </a:p>
        </p:txBody>
      </p:sp>
    </p:spTree>
    <p:extLst>
      <p:ext uri="{BB962C8B-B14F-4D97-AF65-F5344CB8AC3E}">
        <p14:creationId xmlns:p14="http://schemas.microsoft.com/office/powerpoint/2010/main" val="16226210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Information Hiding</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charset="2"/>
              <a:buChar char="Ø"/>
            </a:pPr>
            <a:r>
              <a:rPr lang="en-US" dirty="0" smtClean="0">
                <a:solidFill>
                  <a:schemeClr val="tx1">
                    <a:lumMod val="65000"/>
                    <a:lumOff val="35000"/>
                  </a:schemeClr>
                </a:solidFill>
              </a:rPr>
              <a:t>Steganography</a:t>
            </a:r>
          </a:p>
          <a:p>
            <a:pPr>
              <a:buFont typeface="Wingdings" charset="2"/>
              <a:buChar char="Ø"/>
            </a:pPr>
            <a:r>
              <a:rPr lang="en-US" dirty="0" smtClean="0"/>
              <a:t>Digital watermarking</a:t>
            </a:r>
          </a:p>
          <a:p>
            <a:pPr>
              <a:buFont typeface="Wingdings" charset="2"/>
              <a:buChar char="Ø"/>
            </a:pPr>
            <a:r>
              <a:rPr lang="en-US" dirty="0" smtClean="0"/>
              <a:t>Covert channels</a:t>
            </a:r>
          </a:p>
          <a:p>
            <a:pPr>
              <a:buFont typeface="Wingdings" charset="2"/>
              <a:buChar char="Ø"/>
            </a:pPr>
            <a:r>
              <a:rPr lang="en-US" dirty="0" smtClean="0"/>
              <a:t>Anonymous communication</a:t>
            </a:r>
          </a:p>
          <a:p>
            <a:pPr>
              <a:buFont typeface="Wingdings" charset="2"/>
              <a:buChar char="Ø"/>
            </a:pPr>
            <a:r>
              <a:rPr lang="en-US" dirty="0" smtClean="0"/>
              <a:t>Protocol obfuscation</a:t>
            </a:r>
          </a:p>
          <a:p>
            <a:endParaRPr lang="en-US" dirty="0"/>
          </a:p>
          <a:p>
            <a:r>
              <a:rPr lang="en-US" dirty="0" smtClean="0"/>
              <a:t>Not a class of information hiding:</a:t>
            </a:r>
          </a:p>
          <a:p>
            <a:pPr lvl="1"/>
            <a:r>
              <a:rPr lang="en-US" dirty="0" smtClean="0"/>
              <a:t>Encryption</a:t>
            </a:r>
          </a:p>
          <a:p>
            <a:r>
              <a:rPr lang="en-US" dirty="0" smtClean="0"/>
              <a:t>There are various classifications</a:t>
            </a:r>
          </a:p>
        </p:txBody>
      </p:sp>
      <p:sp>
        <p:nvSpPr>
          <p:cNvPr id="4" name="Slide Number Placeholder 3"/>
          <p:cNvSpPr>
            <a:spLocks noGrp="1"/>
          </p:cNvSpPr>
          <p:nvPr>
            <p:ph type="sldNum" sz="quarter" idx="12"/>
          </p:nvPr>
        </p:nvSpPr>
        <p:spPr/>
        <p:txBody>
          <a:bodyPr/>
          <a:lstStyle/>
          <a:p>
            <a:fld id="{0C3E3C50-780B-074C-BF56-86272B9C2D29}" type="slidenum">
              <a:rPr lang="en-US" smtClean="0"/>
              <a:t>14</a:t>
            </a:fld>
            <a:endParaRPr lang="en-US"/>
          </a:p>
        </p:txBody>
      </p:sp>
    </p:spTree>
    <p:extLst>
      <p:ext uri="{BB962C8B-B14F-4D97-AF65-F5344CB8AC3E}">
        <p14:creationId xmlns:p14="http://schemas.microsoft.com/office/powerpoint/2010/main" val="258831534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watermarking</a:t>
            </a:r>
            <a:endParaRPr lang="en-US" dirty="0"/>
          </a:p>
        </p:txBody>
      </p:sp>
      <p:sp>
        <p:nvSpPr>
          <p:cNvPr id="3" name="Content Placeholder 2"/>
          <p:cNvSpPr>
            <a:spLocks noGrp="1"/>
          </p:cNvSpPr>
          <p:nvPr>
            <p:ph idx="1"/>
          </p:nvPr>
        </p:nvSpPr>
        <p:spPr/>
        <p:txBody>
          <a:bodyPr/>
          <a:lstStyle/>
          <a:p>
            <a:r>
              <a:rPr lang="en-US" dirty="0"/>
              <a:t>Embedding some information </a:t>
            </a:r>
            <a:r>
              <a:rPr lang="en-US" dirty="0" smtClean="0"/>
              <a:t>(</a:t>
            </a:r>
            <a:r>
              <a:rPr lang="en-US" dirty="0" smtClean="0">
                <a:solidFill>
                  <a:srgbClr val="FF0000"/>
                </a:solidFill>
              </a:rPr>
              <a:t>watermark</a:t>
            </a:r>
            <a:r>
              <a:rPr lang="en-US" dirty="0" smtClean="0"/>
              <a:t>) </a:t>
            </a:r>
            <a:r>
              <a:rPr lang="en-US" dirty="0"/>
              <a:t>within a digital media (</a:t>
            </a:r>
            <a:r>
              <a:rPr lang="en-US" dirty="0" err="1">
                <a:solidFill>
                  <a:srgbClr val="FF0000"/>
                </a:solidFill>
              </a:rPr>
              <a:t>covertext</a:t>
            </a:r>
            <a:r>
              <a:rPr lang="en-US" dirty="0"/>
              <a:t>) so that the digital media looks unchanged (</a:t>
            </a:r>
            <a:r>
              <a:rPr lang="en-US" dirty="0">
                <a:solidFill>
                  <a:srgbClr val="FF0000"/>
                </a:solidFill>
              </a:rPr>
              <a:t>imperceptible</a:t>
            </a:r>
            <a:r>
              <a:rPr lang="en-US" dirty="0"/>
              <a:t>) to a human/machine</a:t>
            </a:r>
          </a:p>
          <a:p>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15</a:t>
            </a:fld>
            <a:endParaRPr lang="en-US"/>
          </a:p>
        </p:txBody>
      </p:sp>
    </p:spTree>
    <p:extLst>
      <p:ext uri="{BB962C8B-B14F-4D97-AF65-F5344CB8AC3E}">
        <p14:creationId xmlns:p14="http://schemas.microsoft.com/office/powerpoint/2010/main" val="22824165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Watermarking vs. Steganography</a:t>
            </a:r>
            <a:endParaRPr lang="en-US" dirty="0"/>
          </a:p>
        </p:txBody>
      </p:sp>
      <p:sp>
        <p:nvSpPr>
          <p:cNvPr id="3" name="Content Placeholder 2"/>
          <p:cNvSpPr>
            <a:spLocks noGrp="1"/>
          </p:cNvSpPr>
          <p:nvPr>
            <p:ph idx="1"/>
          </p:nvPr>
        </p:nvSpPr>
        <p:spPr/>
        <p:txBody>
          <a:bodyPr/>
          <a:lstStyle/>
          <a:p>
            <a:r>
              <a:rPr lang="en-US" dirty="0" smtClean="0"/>
              <a:t>Watermarking:</a:t>
            </a:r>
          </a:p>
          <a:p>
            <a:pPr lvl="1"/>
            <a:r>
              <a:rPr lang="en-US" dirty="0" smtClean="0"/>
              <a:t>The hidden information itself is not important by itself (no secure), it says something about the </a:t>
            </a:r>
            <a:r>
              <a:rPr lang="en-US" dirty="0" err="1" smtClean="0"/>
              <a:t>covertext</a:t>
            </a:r>
            <a:endParaRPr lang="en-US" dirty="0" smtClean="0"/>
          </a:p>
          <a:p>
            <a:r>
              <a:rPr lang="en-US" dirty="0" smtClean="0"/>
              <a:t>Steganography:</a:t>
            </a:r>
          </a:p>
          <a:p>
            <a:pPr lvl="1"/>
            <a:r>
              <a:rPr lang="en-US" dirty="0" smtClean="0"/>
              <a:t>The </a:t>
            </a:r>
            <a:r>
              <a:rPr lang="en-US" dirty="0" err="1" smtClean="0"/>
              <a:t>covertext</a:t>
            </a:r>
            <a:r>
              <a:rPr lang="en-US" dirty="0" smtClean="0"/>
              <a:t> has no value, it is only there to convey the </a:t>
            </a:r>
            <a:r>
              <a:rPr lang="en-US" dirty="0" err="1" smtClean="0"/>
              <a:t>stegotext</a:t>
            </a:r>
            <a:r>
              <a:rPr lang="en-US" dirty="0" smtClean="0"/>
              <a:t>. </a:t>
            </a:r>
            <a:r>
              <a:rPr lang="en-US" dirty="0" err="1" smtClean="0"/>
              <a:t>Stegotext</a:t>
            </a:r>
            <a:r>
              <a:rPr lang="en-US" dirty="0" smtClean="0"/>
              <a:t> is the valuable information, and is independent of </a:t>
            </a:r>
            <a:r>
              <a:rPr lang="en-US" dirty="0" err="1" smtClean="0"/>
              <a:t>covertext</a:t>
            </a:r>
            <a:r>
              <a:rPr lang="en-US" dirty="0" smtClean="0"/>
              <a:t>.</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16</a:t>
            </a:fld>
            <a:endParaRPr lang="en-US"/>
          </a:p>
        </p:txBody>
      </p:sp>
    </p:spTree>
    <p:extLst>
      <p:ext uri="{BB962C8B-B14F-4D97-AF65-F5344CB8AC3E}">
        <p14:creationId xmlns:p14="http://schemas.microsoft.com/office/powerpoint/2010/main" val="38283284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a:t>
            </a:r>
            <a:br>
              <a:rPr lang="en-US" dirty="0" smtClean="0"/>
            </a:br>
            <a:r>
              <a:rPr lang="en-US" dirty="0" smtClean="0"/>
              <a:t>Watermarking </a:t>
            </a:r>
            <a:r>
              <a:rPr lang="en-US" dirty="0"/>
              <a:t>vs. </a:t>
            </a:r>
            <a:r>
              <a:rPr lang="en-US" dirty="0" smtClean="0"/>
              <a:t>Steganography</a:t>
            </a:r>
            <a:endParaRPr lang="en-US" dirty="0"/>
          </a:p>
        </p:txBody>
      </p:sp>
      <p:sp>
        <p:nvSpPr>
          <p:cNvPr id="3" name="Content Placeholder 2"/>
          <p:cNvSpPr>
            <a:spLocks noGrp="1"/>
          </p:cNvSpPr>
          <p:nvPr>
            <p:ph idx="1"/>
          </p:nvPr>
        </p:nvSpPr>
        <p:spPr/>
        <p:txBody>
          <a:bodyPr>
            <a:normAutofit lnSpcReduction="10000"/>
          </a:bodyPr>
          <a:lstStyle/>
          <a:p>
            <a:r>
              <a:rPr lang="en-US" dirty="0" smtClean="0"/>
              <a:t>Watermarking:</a:t>
            </a:r>
          </a:p>
          <a:p>
            <a:pPr lvl="1"/>
            <a:r>
              <a:rPr lang="en-US" dirty="0" smtClean="0"/>
              <a:t>Authenticity: proof of ownership</a:t>
            </a:r>
          </a:p>
          <a:p>
            <a:pPr lvl="1"/>
            <a:r>
              <a:rPr lang="en-US" dirty="0" smtClean="0"/>
              <a:t>Fingerprinting: piracy tracking</a:t>
            </a:r>
          </a:p>
          <a:p>
            <a:pPr lvl="1"/>
            <a:r>
              <a:rPr lang="en-US" dirty="0" smtClean="0"/>
              <a:t>Integrity: tamper detection</a:t>
            </a:r>
          </a:p>
          <a:p>
            <a:pPr lvl="1"/>
            <a:r>
              <a:rPr lang="en-US" dirty="0"/>
              <a:t>Data </a:t>
            </a:r>
            <a:r>
              <a:rPr lang="en-US" dirty="0" smtClean="0"/>
              <a:t>augmentation: add meta-data</a:t>
            </a:r>
            <a:endParaRPr lang="en-US" dirty="0"/>
          </a:p>
          <a:p>
            <a:pPr lvl="1"/>
            <a:endParaRPr lang="en-US" dirty="0" smtClean="0"/>
          </a:p>
          <a:p>
            <a:r>
              <a:rPr lang="en-US" dirty="0" smtClean="0"/>
              <a:t>Steganography</a:t>
            </a:r>
          </a:p>
          <a:p>
            <a:pPr lvl="1"/>
            <a:r>
              <a:rPr lang="en-US" dirty="0" smtClean="0"/>
              <a:t>Stealthy communication of messages</a:t>
            </a:r>
          </a:p>
          <a:p>
            <a:pPr marL="342900" lvl="1" indent="-342900">
              <a:buFont typeface="Arial"/>
              <a:buChar char="•"/>
            </a:pPr>
            <a:r>
              <a:rPr lang="en-US" dirty="0" smtClean="0"/>
              <a:t>Watermarking usually </a:t>
            </a:r>
            <a:r>
              <a:rPr lang="en-US" dirty="0"/>
              <a:t>needs lower </a:t>
            </a:r>
            <a:r>
              <a:rPr lang="en-US" dirty="0" smtClean="0"/>
              <a:t>data capacity</a:t>
            </a:r>
            <a:endParaRPr lang="en-US" dirty="0"/>
          </a:p>
          <a:p>
            <a:endParaRPr lang="en-US" dirty="0" smtClean="0"/>
          </a:p>
        </p:txBody>
      </p:sp>
      <p:sp>
        <p:nvSpPr>
          <p:cNvPr id="4" name="Slide Number Placeholder 3"/>
          <p:cNvSpPr>
            <a:spLocks noGrp="1"/>
          </p:cNvSpPr>
          <p:nvPr>
            <p:ph type="sldNum" sz="quarter" idx="12"/>
          </p:nvPr>
        </p:nvSpPr>
        <p:spPr/>
        <p:txBody>
          <a:bodyPr/>
          <a:lstStyle/>
          <a:p>
            <a:fld id="{0C3E3C50-780B-074C-BF56-86272B9C2D29}" type="slidenum">
              <a:rPr lang="en-US" smtClean="0"/>
              <a:t>17</a:t>
            </a:fld>
            <a:endParaRPr lang="en-US"/>
          </a:p>
        </p:txBody>
      </p:sp>
    </p:spTree>
    <p:extLst>
      <p:ext uri="{BB962C8B-B14F-4D97-AF65-F5344CB8AC3E}">
        <p14:creationId xmlns:p14="http://schemas.microsoft.com/office/powerpoint/2010/main" val="17149515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Attacks:</a:t>
            </a:r>
            <a:br>
              <a:rPr lang="en-US" dirty="0" smtClean="0"/>
            </a:br>
            <a:r>
              <a:rPr lang="en-US" dirty="0"/>
              <a:t>Watermarking vs. Steganography</a:t>
            </a:r>
          </a:p>
        </p:txBody>
      </p:sp>
      <p:sp>
        <p:nvSpPr>
          <p:cNvPr id="3" name="Content Placeholder 2"/>
          <p:cNvSpPr>
            <a:spLocks noGrp="1"/>
          </p:cNvSpPr>
          <p:nvPr>
            <p:ph idx="1"/>
          </p:nvPr>
        </p:nvSpPr>
        <p:spPr/>
        <p:txBody>
          <a:bodyPr/>
          <a:lstStyle/>
          <a:p>
            <a:r>
              <a:rPr lang="en-US" dirty="0"/>
              <a:t>Attacker’s objective:</a:t>
            </a:r>
          </a:p>
          <a:p>
            <a:pPr lvl="1"/>
            <a:r>
              <a:rPr lang="en-US" dirty="0"/>
              <a:t>Watermarking: remove the watermark without distorting the </a:t>
            </a:r>
            <a:r>
              <a:rPr lang="en-US" dirty="0" err="1"/>
              <a:t>covertext</a:t>
            </a:r>
            <a:r>
              <a:rPr lang="en-US" dirty="0"/>
              <a:t>, or change the </a:t>
            </a:r>
            <a:r>
              <a:rPr lang="en-US" dirty="0" err="1"/>
              <a:t>covertext</a:t>
            </a:r>
            <a:r>
              <a:rPr lang="en-US" dirty="0"/>
              <a:t> without </a:t>
            </a:r>
            <a:r>
              <a:rPr lang="en-US" dirty="0" err="1"/>
              <a:t>distoring</a:t>
            </a:r>
            <a:r>
              <a:rPr lang="en-US" dirty="0"/>
              <a:t> the watermark</a:t>
            </a:r>
          </a:p>
          <a:p>
            <a:pPr lvl="1"/>
            <a:r>
              <a:rPr lang="en-US" dirty="0"/>
              <a:t>Steganography: detect the presence of the hidden message, and extract it</a:t>
            </a:r>
          </a:p>
          <a:p>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18</a:t>
            </a:fld>
            <a:endParaRPr lang="en-US"/>
          </a:p>
        </p:txBody>
      </p:sp>
    </p:spTree>
    <p:extLst>
      <p:ext uri="{BB962C8B-B14F-4D97-AF65-F5344CB8AC3E}">
        <p14:creationId xmlns:p14="http://schemas.microsoft.com/office/powerpoint/2010/main" val="2248029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watermarking/steganography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Fragile vs. robust</a:t>
            </a:r>
          </a:p>
          <a:p>
            <a:pPr lvl="1"/>
            <a:r>
              <a:rPr lang="en-US" dirty="0" smtClean="0"/>
              <a:t>Fragile is expected to destroy with modifications. Robust is expected to survive noise.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marL="457200" lvl="1"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19</a:t>
            </a:fld>
            <a:endParaRPr lang="en-US"/>
          </a:p>
        </p:txBody>
      </p:sp>
    </p:spTree>
    <p:extLst>
      <p:ext uri="{BB962C8B-B14F-4D97-AF65-F5344CB8AC3E}">
        <p14:creationId xmlns:p14="http://schemas.microsoft.com/office/powerpoint/2010/main" val="6599840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assurance: CIA</a:t>
            </a:r>
            <a:endParaRPr lang="en-US" dirty="0"/>
          </a:p>
        </p:txBody>
      </p:sp>
      <p:sp>
        <p:nvSpPr>
          <p:cNvPr id="3" name="Content Placeholder 2"/>
          <p:cNvSpPr>
            <a:spLocks noGrp="1"/>
          </p:cNvSpPr>
          <p:nvPr>
            <p:ph idx="1"/>
          </p:nvPr>
        </p:nvSpPr>
        <p:spPr/>
        <p:txBody>
          <a:bodyPr/>
          <a:lstStyle/>
          <a:p>
            <a:pPr marL="330200" indent="-33020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FF6600"/>
                </a:solidFill>
              </a:rPr>
              <a:t>C</a:t>
            </a:r>
            <a:r>
              <a:rPr lang="en-GB" dirty="0"/>
              <a:t>onfidentiality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Keeping data and resources hidden</a:t>
            </a:r>
          </a:p>
          <a:p>
            <a:pPr marL="330200" indent="-33020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FF6600"/>
                </a:solidFill>
              </a:rPr>
              <a:t>I</a:t>
            </a:r>
            <a:r>
              <a:rPr lang="en-GB" dirty="0"/>
              <a:t>ntegrity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Data integrity (integrity)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Origin integrity (authentication)</a:t>
            </a:r>
          </a:p>
          <a:p>
            <a:pPr marL="330200" indent="-33020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solidFill>
                  <a:srgbClr val="FF6600"/>
                </a:solidFill>
              </a:rPr>
              <a:t>A</a:t>
            </a:r>
            <a:r>
              <a:rPr lang="en-GB" dirty="0"/>
              <a:t>vailability</a:t>
            </a:r>
          </a:p>
          <a:p>
            <a:pPr marL="730250" lvl="1" indent="-273050">
              <a:buFont typeface="Times New Roman" charset="0"/>
              <a:buChar char="–"/>
              <a:tabLst>
                <a:tab pos="330200" algn="l"/>
                <a:tab pos="442913" algn="l"/>
                <a:tab pos="900113" algn="l"/>
                <a:tab pos="1357313" algn="l"/>
                <a:tab pos="1814513" algn="l"/>
                <a:tab pos="2271713" algn="l"/>
                <a:tab pos="2728913" algn="l"/>
                <a:tab pos="3186113" algn="l"/>
                <a:tab pos="3643313" algn="l"/>
                <a:tab pos="4100513" algn="l"/>
                <a:tab pos="4557713" algn="l"/>
                <a:tab pos="5014913" algn="l"/>
                <a:tab pos="5472113" algn="l"/>
                <a:tab pos="5929313" algn="l"/>
                <a:tab pos="6386513" algn="l"/>
                <a:tab pos="6843713" algn="l"/>
                <a:tab pos="7300913" algn="l"/>
                <a:tab pos="7758113" algn="l"/>
                <a:tab pos="8215313" algn="l"/>
                <a:tab pos="8672513" algn="l"/>
                <a:tab pos="9129713" algn="l"/>
              </a:tabLst>
            </a:pPr>
            <a:r>
              <a:rPr lang="en-GB" dirty="0"/>
              <a:t>Enabling access to data and resources</a:t>
            </a:r>
          </a:p>
          <a:p>
            <a:endParaRPr lang="en-US" dirty="0"/>
          </a:p>
        </p:txBody>
      </p:sp>
      <p:sp>
        <p:nvSpPr>
          <p:cNvPr id="5" name="Slide Number Placeholder 4"/>
          <p:cNvSpPr>
            <a:spLocks noGrp="1"/>
          </p:cNvSpPr>
          <p:nvPr>
            <p:ph type="sldNum" sz="quarter" idx="12"/>
          </p:nvPr>
        </p:nvSpPr>
        <p:spPr/>
        <p:txBody>
          <a:bodyPr/>
          <a:lstStyle/>
          <a:p>
            <a:fld id="{0C3E3C50-780B-074C-BF56-86272B9C2D29}" type="slidenum">
              <a:rPr lang="en-US" smtClean="0"/>
              <a:t>2</a:t>
            </a:fld>
            <a:endParaRPr lang="en-US"/>
          </a:p>
        </p:txBody>
      </p:sp>
    </p:spTree>
    <p:extLst>
      <p:ext uri="{BB962C8B-B14F-4D97-AF65-F5344CB8AC3E}">
        <p14:creationId xmlns:p14="http://schemas.microsoft.com/office/powerpoint/2010/main" val="3439431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application: tamper detection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1028" descr="G:\tefas\avs3_modified.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449580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31" descr="G:\tefas\av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47800"/>
            <a:ext cx="4495800" cy="4495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25941" y="6002673"/>
            <a:ext cx="1582484" cy="369332"/>
          </a:xfrm>
          <a:prstGeom prst="rect">
            <a:avLst/>
          </a:prstGeom>
          <a:noFill/>
        </p:spPr>
        <p:txBody>
          <a:bodyPr wrap="none" rtlCol="0">
            <a:spAutoFit/>
          </a:bodyPr>
          <a:lstStyle/>
          <a:p>
            <a:r>
              <a:rPr lang="en-US" b="1" dirty="0" smtClean="0"/>
              <a:t>Original Image</a:t>
            </a:r>
            <a:endParaRPr lang="en-US" b="1" dirty="0"/>
          </a:p>
        </p:txBody>
      </p:sp>
      <p:sp>
        <p:nvSpPr>
          <p:cNvPr id="9" name="TextBox 8"/>
          <p:cNvSpPr txBox="1"/>
          <p:nvPr/>
        </p:nvSpPr>
        <p:spPr>
          <a:xfrm>
            <a:off x="1569960" y="6155073"/>
            <a:ext cx="1800493" cy="369332"/>
          </a:xfrm>
          <a:prstGeom prst="rect">
            <a:avLst/>
          </a:prstGeom>
          <a:noFill/>
        </p:spPr>
        <p:txBody>
          <a:bodyPr wrap="none" rtlCol="0">
            <a:spAutoFit/>
          </a:bodyPr>
          <a:lstStyle/>
          <a:p>
            <a:r>
              <a:rPr lang="en-US" b="1" dirty="0" smtClean="0"/>
              <a:t>Tampered Image</a:t>
            </a:r>
            <a:endParaRPr lang="en-US" b="1" dirty="0"/>
          </a:p>
        </p:txBody>
      </p:sp>
      <p:sp>
        <p:nvSpPr>
          <p:cNvPr id="5" name="Slide Number Placeholder 4"/>
          <p:cNvSpPr>
            <a:spLocks noGrp="1"/>
          </p:cNvSpPr>
          <p:nvPr>
            <p:ph type="sldNum" sz="quarter" idx="12"/>
          </p:nvPr>
        </p:nvSpPr>
        <p:spPr/>
        <p:txBody>
          <a:bodyPr/>
          <a:lstStyle/>
          <a:p>
            <a:fld id="{0C3E3C50-780B-074C-BF56-86272B9C2D29}" type="slidenum">
              <a:rPr lang="en-US" smtClean="0"/>
              <a:t>20</a:t>
            </a:fld>
            <a:endParaRPr lang="en-US"/>
          </a:p>
        </p:txBody>
      </p:sp>
    </p:spTree>
    <p:extLst>
      <p:ext uri="{BB962C8B-B14F-4D97-AF65-F5344CB8AC3E}">
        <p14:creationId xmlns:p14="http://schemas.microsoft.com/office/powerpoint/2010/main" val="26835876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application: tamper detection</a:t>
            </a:r>
          </a:p>
        </p:txBody>
      </p:sp>
      <p:sp>
        <p:nvSpPr>
          <p:cNvPr id="3" name="Content Placeholder 2"/>
          <p:cNvSpPr>
            <a:spLocks noGrp="1"/>
          </p:cNvSpPr>
          <p:nvPr>
            <p:ph idx="1"/>
          </p:nvPr>
        </p:nvSpPr>
        <p:spPr/>
        <p:txBody>
          <a:bodyPr/>
          <a:lstStyle/>
          <a:p>
            <a:endParaRPr lang="en-US"/>
          </a:p>
        </p:txBody>
      </p:sp>
      <p:pic>
        <p:nvPicPr>
          <p:cNvPr id="4" name="Picture 1029" descr="G:\tefas\avs3_false_detection_regions.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4419600" cy="441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30" descr="G:\tefas\avs3_overlaid.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47800"/>
            <a:ext cx="4419600" cy="4419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0C3E3C50-780B-074C-BF56-86272B9C2D29}" type="slidenum">
              <a:rPr lang="en-US" smtClean="0"/>
              <a:t>21</a:t>
            </a:fld>
            <a:endParaRPr lang="en-US"/>
          </a:p>
        </p:txBody>
      </p:sp>
    </p:spTree>
    <p:extLst>
      <p:ext uri="{BB962C8B-B14F-4D97-AF65-F5344CB8AC3E}">
        <p14:creationId xmlns:p14="http://schemas.microsoft.com/office/powerpoint/2010/main" val="7642695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watermarking/steganography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595959"/>
                </a:solidFill>
              </a:rPr>
              <a:t>Fragile vs. robust</a:t>
            </a:r>
          </a:p>
          <a:p>
            <a:pPr lvl="1"/>
            <a:r>
              <a:rPr lang="en-US" dirty="0" smtClean="0">
                <a:solidFill>
                  <a:srgbClr val="595959"/>
                </a:solidFill>
              </a:rPr>
              <a:t>Fragile is expected to destroy with modifications. Robust is expected to survive noise. </a:t>
            </a:r>
            <a:endParaRPr lang="en-US" dirty="0">
              <a:solidFill>
                <a:srgbClr val="595959"/>
              </a:solidFill>
            </a:endParaRPr>
          </a:p>
          <a:p>
            <a:r>
              <a:rPr lang="en-US" dirty="0" smtClean="0"/>
              <a:t>Blind vs. semi-blind vs. non-blind</a:t>
            </a:r>
          </a:p>
          <a:p>
            <a:pPr lvl="1"/>
            <a:r>
              <a:rPr lang="en-US" dirty="0" smtClean="0"/>
              <a:t>Blind needs the original </a:t>
            </a:r>
            <a:r>
              <a:rPr lang="en-US" dirty="0" err="1" smtClean="0"/>
              <a:t>covertext</a:t>
            </a:r>
            <a:r>
              <a:rPr lang="en-US" dirty="0" smtClean="0"/>
              <a:t> for detection. Semi-blind needs some information from the insertion, but not the whole </a:t>
            </a:r>
            <a:r>
              <a:rPr lang="en-US" dirty="0" err="1" smtClean="0"/>
              <a:t>covertext</a:t>
            </a:r>
            <a:r>
              <a:rPr lang="en-US" dirty="0" smtClean="0"/>
              <a:t>. </a:t>
            </a:r>
            <a:endParaRPr lang="en-US" dirty="0"/>
          </a:p>
          <a:p>
            <a:endParaRPr lang="en-US" dirty="0"/>
          </a:p>
          <a:p>
            <a:endParaRPr lang="en-US" dirty="0"/>
          </a:p>
          <a:p>
            <a:endParaRPr lang="en-US" dirty="0"/>
          </a:p>
          <a:p>
            <a:pPr marL="0"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0C3E3C50-780B-074C-BF56-86272B9C2D29}" type="slidenum">
              <a:rPr lang="en-US" smtClean="0"/>
              <a:t>22</a:t>
            </a:fld>
            <a:endParaRPr lang="en-US"/>
          </a:p>
        </p:txBody>
      </p:sp>
    </p:spTree>
    <p:extLst>
      <p:ext uri="{BB962C8B-B14F-4D97-AF65-F5344CB8AC3E}">
        <p14:creationId xmlns:p14="http://schemas.microsoft.com/office/powerpoint/2010/main" val="15836279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blind scheme</a:t>
            </a:r>
            <a:endParaRPr lang="en-US" dirty="0"/>
          </a:p>
        </p:txBody>
      </p:sp>
      <p:pic>
        <p:nvPicPr>
          <p:cNvPr id="4" name="Content Placeholder 3" descr="general model.gif"/>
          <p:cNvPicPr>
            <a:picLocks noGrp="1" noChangeAspect="1"/>
          </p:cNvPicPr>
          <p:nvPr>
            <p:ph idx="1"/>
          </p:nvPr>
        </p:nvPicPr>
        <p:blipFill>
          <a:blip r:embed="rId2">
            <a:extLst>
              <a:ext uri="{28A0092B-C50C-407E-A947-70E740481C1C}">
                <a14:useLocalDpi xmlns:a14="http://schemas.microsoft.com/office/drawing/2010/main" val="0"/>
              </a:ext>
            </a:extLst>
          </a:blip>
          <a:srcRect l="-4908" r="-4908"/>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23</a:t>
            </a:fld>
            <a:endParaRPr lang="en-US"/>
          </a:p>
        </p:txBody>
      </p:sp>
    </p:spTree>
    <p:extLst>
      <p:ext uri="{BB962C8B-B14F-4D97-AF65-F5344CB8AC3E}">
        <p14:creationId xmlns:p14="http://schemas.microsoft.com/office/powerpoint/2010/main" val="15104397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watermarking/steganography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595959"/>
                </a:solidFill>
              </a:rPr>
              <a:t>Fragile vs. robust</a:t>
            </a:r>
          </a:p>
          <a:p>
            <a:pPr lvl="1"/>
            <a:r>
              <a:rPr lang="en-US" dirty="0" smtClean="0">
                <a:solidFill>
                  <a:srgbClr val="595959"/>
                </a:solidFill>
              </a:rPr>
              <a:t>Fragile is expected to destroy with modifications. Robust is expected to survive noise. </a:t>
            </a:r>
            <a:endParaRPr lang="en-US" dirty="0">
              <a:solidFill>
                <a:srgbClr val="595959"/>
              </a:solidFill>
            </a:endParaRPr>
          </a:p>
          <a:p>
            <a:r>
              <a:rPr lang="en-US" dirty="0" smtClean="0">
                <a:solidFill>
                  <a:srgbClr val="595959"/>
                </a:solidFill>
              </a:rPr>
              <a:t>Blind vs. semi-blind vs. non-blind</a:t>
            </a:r>
          </a:p>
          <a:p>
            <a:pPr lvl="1"/>
            <a:r>
              <a:rPr lang="en-US" dirty="0" smtClean="0">
                <a:solidFill>
                  <a:srgbClr val="595959"/>
                </a:solidFill>
              </a:rPr>
              <a:t>Blind needs the original </a:t>
            </a:r>
            <a:r>
              <a:rPr lang="en-US" dirty="0" err="1" smtClean="0">
                <a:solidFill>
                  <a:srgbClr val="595959"/>
                </a:solidFill>
              </a:rPr>
              <a:t>covertext</a:t>
            </a:r>
            <a:r>
              <a:rPr lang="en-US" dirty="0" smtClean="0">
                <a:solidFill>
                  <a:srgbClr val="595959"/>
                </a:solidFill>
              </a:rPr>
              <a:t> for detection. Semi-blind needs some information from the insertion, but not the whole </a:t>
            </a:r>
            <a:r>
              <a:rPr lang="en-US" dirty="0" err="1" smtClean="0">
                <a:solidFill>
                  <a:srgbClr val="595959"/>
                </a:solidFill>
              </a:rPr>
              <a:t>covertext</a:t>
            </a:r>
            <a:r>
              <a:rPr lang="en-US" dirty="0" smtClean="0">
                <a:solidFill>
                  <a:srgbClr val="595959"/>
                </a:solidFill>
              </a:rPr>
              <a:t>. </a:t>
            </a:r>
            <a:endParaRPr lang="en-US" dirty="0">
              <a:solidFill>
                <a:srgbClr val="595959"/>
              </a:solidFill>
            </a:endParaRPr>
          </a:p>
          <a:p>
            <a:r>
              <a:rPr lang="en-US" dirty="0" smtClean="0"/>
              <a:t>Pure vs. secret key vs. public key</a:t>
            </a:r>
          </a:p>
          <a:p>
            <a:pPr lvl="1"/>
            <a:r>
              <a:rPr lang="en-US" dirty="0" smtClean="0"/>
              <a:t>Pure needs no key for detection. Secret key schemes needs a secret key for both embedding and detection. Public key schemes use a secret key for embedding, a secret key for detection.</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24</a:t>
            </a:fld>
            <a:endParaRPr lang="en-US"/>
          </a:p>
        </p:txBody>
      </p:sp>
    </p:spTree>
    <p:extLst>
      <p:ext uri="{BB962C8B-B14F-4D97-AF65-F5344CB8AC3E}">
        <p14:creationId xmlns:p14="http://schemas.microsoft.com/office/powerpoint/2010/main" val="15836279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Pure vs. secret </a:t>
            </a:r>
            <a:r>
              <a:rPr lang="en-US" dirty="0"/>
              <a:t>key vs. public </a:t>
            </a:r>
            <a:r>
              <a:rPr lang="en-US" dirty="0" smtClean="0"/>
              <a:t>key</a:t>
            </a:r>
            <a:endParaRPr lang="en-US" dirty="0"/>
          </a:p>
        </p:txBody>
      </p:sp>
      <p:pic>
        <p:nvPicPr>
          <p:cNvPr id="4" name="Content Placeholder 3" descr="general model.gif"/>
          <p:cNvPicPr>
            <a:picLocks noGrp="1" noChangeAspect="1"/>
          </p:cNvPicPr>
          <p:nvPr>
            <p:ph idx="1"/>
          </p:nvPr>
        </p:nvPicPr>
        <p:blipFill>
          <a:blip r:embed="rId2">
            <a:extLst>
              <a:ext uri="{28A0092B-C50C-407E-A947-70E740481C1C}">
                <a14:useLocalDpi xmlns:a14="http://schemas.microsoft.com/office/drawing/2010/main" val="0"/>
              </a:ext>
            </a:extLst>
          </a:blip>
          <a:srcRect l="-4908" r="-4908"/>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25</a:t>
            </a:fld>
            <a:endParaRPr lang="en-US"/>
          </a:p>
        </p:txBody>
      </p:sp>
    </p:spTree>
    <p:extLst>
      <p:ext uri="{BB962C8B-B14F-4D97-AF65-F5344CB8AC3E}">
        <p14:creationId xmlns:p14="http://schemas.microsoft.com/office/powerpoint/2010/main" val="12764035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Steganography scheme</a:t>
            </a:r>
            <a:endParaRPr lang="en-US" dirty="0"/>
          </a:p>
        </p:txBody>
      </p:sp>
      <p:sp>
        <p:nvSpPr>
          <p:cNvPr id="3" name="Content Placeholder 2"/>
          <p:cNvSpPr>
            <a:spLocks noGrp="1"/>
          </p:cNvSpPr>
          <p:nvPr>
            <p:ph idx="1"/>
          </p:nvPr>
        </p:nvSpPr>
        <p:spPr/>
        <p:txBody>
          <a:bodyPr/>
          <a:lstStyle/>
          <a:p>
            <a:r>
              <a:rPr lang="en-US" dirty="0" smtClean="0"/>
              <a:t>LSB-based image steganography </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26</a:t>
            </a:fld>
            <a:endParaRPr lang="en-US"/>
          </a:p>
        </p:txBody>
      </p:sp>
    </p:spTree>
    <p:extLst>
      <p:ext uri="{BB962C8B-B14F-4D97-AF65-F5344CB8AC3E}">
        <p14:creationId xmlns:p14="http://schemas.microsoft.com/office/powerpoint/2010/main" val="5055135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digital image</a:t>
            </a:r>
            <a:endParaRPr lang="en-US" dirty="0"/>
          </a:p>
        </p:txBody>
      </p:sp>
      <p:pic>
        <p:nvPicPr>
          <p:cNvPr id="5" name="Content Placeholder 4" descr="download.jpeg"/>
          <p:cNvPicPr>
            <a:picLocks noGrp="1" noChangeAspect="1"/>
          </p:cNvPicPr>
          <p:nvPr>
            <p:ph idx="1"/>
          </p:nvPr>
        </p:nvPicPr>
        <p:blipFill>
          <a:blip r:embed="rId2">
            <a:extLst>
              <a:ext uri="{28A0092B-C50C-407E-A947-70E740481C1C}">
                <a14:useLocalDpi xmlns:a14="http://schemas.microsoft.com/office/drawing/2010/main" val="0"/>
              </a:ext>
            </a:extLst>
          </a:blip>
          <a:srcRect t="-23863" b="-23863"/>
          <a:stretch>
            <a:fillRect/>
          </a:stretch>
        </p:blipFill>
        <p:spPr>
          <a:xfrm>
            <a:off x="1549400" y="912938"/>
            <a:ext cx="5173408" cy="2845175"/>
          </a:xfrm>
        </p:spPr>
      </p:pic>
      <p:pic>
        <p:nvPicPr>
          <p:cNvPr id="4" name="Picture 3" descr="Figure2.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400" y="3758113"/>
            <a:ext cx="5473559" cy="2654402"/>
          </a:xfrm>
          <a:prstGeom prst="rect">
            <a:avLst/>
          </a:prstGeom>
        </p:spPr>
      </p:pic>
      <p:sp>
        <p:nvSpPr>
          <p:cNvPr id="3" name="Slide Number Placeholder 2"/>
          <p:cNvSpPr>
            <a:spLocks noGrp="1"/>
          </p:cNvSpPr>
          <p:nvPr>
            <p:ph type="sldNum" sz="quarter" idx="12"/>
          </p:nvPr>
        </p:nvSpPr>
        <p:spPr/>
        <p:txBody>
          <a:bodyPr/>
          <a:lstStyle/>
          <a:p>
            <a:fld id="{0C3E3C50-780B-074C-BF56-86272B9C2D29}" type="slidenum">
              <a:rPr lang="en-US" smtClean="0"/>
              <a:t>27</a:t>
            </a:fld>
            <a:endParaRPr lang="en-US"/>
          </a:p>
        </p:txBody>
      </p:sp>
    </p:spTree>
    <p:extLst>
      <p:ext uri="{BB962C8B-B14F-4D97-AF65-F5344CB8AC3E}">
        <p14:creationId xmlns:p14="http://schemas.microsoft.com/office/powerpoint/2010/main" val="273780723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LSB-based steganography</a:t>
            </a:r>
            <a:endParaRPr lang="en-US" dirty="0"/>
          </a:p>
        </p:txBody>
      </p:sp>
      <p:pic>
        <p:nvPicPr>
          <p:cNvPr id="4" name="Content Placeholder 3" descr="lsb.png"/>
          <p:cNvPicPr>
            <a:picLocks noGrp="1" noChangeAspect="1"/>
          </p:cNvPicPr>
          <p:nvPr>
            <p:ph idx="1"/>
          </p:nvPr>
        </p:nvPicPr>
        <p:blipFill>
          <a:blip r:embed="rId2">
            <a:extLst>
              <a:ext uri="{28A0092B-C50C-407E-A947-70E740481C1C}">
                <a14:useLocalDpi xmlns:a14="http://schemas.microsoft.com/office/drawing/2010/main" val="0"/>
              </a:ext>
            </a:extLst>
          </a:blip>
          <a:srcRect l="906" r="906"/>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28</a:t>
            </a:fld>
            <a:endParaRPr lang="en-US"/>
          </a:p>
        </p:txBody>
      </p:sp>
    </p:spTree>
    <p:extLst>
      <p:ext uri="{BB962C8B-B14F-4D97-AF65-F5344CB8AC3E}">
        <p14:creationId xmlns:p14="http://schemas.microsoft.com/office/powerpoint/2010/main" val="416819754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Shot 2015-01-22 at 9.56.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832" y="1768494"/>
            <a:ext cx="5041900" cy="4000500"/>
          </a:xfrm>
          <a:prstGeom prst="rect">
            <a:avLst/>
          </a:prstGeom>
        </p:spPr>
      </p:pic>
      <p:sp>
        <p:nvSpPr>
          <p:cNvPr id="5" name="Slide Number Placeholder 4"/>
          <p:cNvSpPr>
            <a:spLocks noGrp="1"/>
          </p:cNvSpPr>
          <p:nvPr>
            <p:ph type="sldNum" sz="quarter" idx="12"/>
          </p:nvPr>
        </p:nvSpPr>
        <p:spPr/>
        <p:txBody>
          <a:bodyPr/>
          <a:lstStyle/>
          <a:p>
            <a:fld id="{0C3E3C50-780B-074C-BF56-86272B9C2D29}" type="slidenum">
              <a:rPr lang="en-US" smtClean="0"/>
              <a:t>29</a:t>
            </a:fld>
            <a:endParaRPr lang="en-US"/>
          </a:p>
        </p:txBody>
      </p:sp>
    </p:spTree>
    <p:extLst>
      <p:ext uri="{BB962C8B-B14F-4D97-AF65-F5344CB8AC3E}">
        <p14:creationId xmlns:p14="http://schemas.microsoft.com/office/powerpoint/2010/main" val="10516846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 </a:t>
            </a:r>
            <a:endParaRPr lang="en-US" dirty="0"/>
          </a:p>
        </p:txBody>
      </p:sp>
      <p:sp>
        <p:nvSpPr>
          <p:cNvPr id="3" name="Content Placeholder 2"/>
          <p:cNvSpPr>
            <a:spLocks noGrp="1"/>
          </p:cNvSpPr>
          <p:nvPr>
            <p:ph idx="1"/>
          </p:nvPr>
        </p:nvSpPr>
        <p:spPr/>
        <p:txBody>
          <a:bodyPr/>
          <a:lstStyle/>
          <a:p>
            <a:r>
              <a:rPr lang="en-US" dirty="0" smtClean="0"/>
              <a:t>Encryption is the main tool</a:t>
            </a:r>
          </a:p>
          <a:p>
            <a:pPr lvl="1"/>
            <a:r>
              <a:rPr lang="en-US" dirty="0" smtClean="0">
                <a:solidFill>
                  <a:srgbClr val="800000"/>
                </a:solidFill>
              </a:rPr>
              <a:t>But, sometimes it is not enough!</a:t>
            </a:r>
          </a:p>
          <a:p>
            <a:r>
              <a:rPr lang="en-US" dirty="0" smtClean="0"/>
              <a:t>Examples:</a:t>
            </a:r>
          </a:p>
          <a:p>
            <a:pPr lvl="1"/>
            <a:r>
              <a:rPr lang="en-US" dirty="0" smtClean="0"/>
              <a:t>Drug dealer</a:t>
            </a:r>
          </a:p>
          <a:p>
            <a:pPr lvl="1"/>
            <a:r>
              <a:rPr lang="en-US" dirty="0" smtClean="0"/>
              <a:t>Military scenario</a:t>
            </a:r>
          </a:p>
          <a:p>
            <a:pPr lvl="1"/>
            <a:r>
              <a:rPr lang="en-US" dirty="0" smtClean="0"/>
              <a:t>Whistleblower</a:t>
            </a:r>
          </a:p>
          <a:p>
            <a:pPr lvl="1"/>
            <a:r>
              <a:rPr lang="en-US" dirty="0" smtClean="0"/>
              <a:t>Etc.</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3</a:t>
            </a:fld>
            <a:endParaRPr lang="en-US"/>
          </a:p>
        </p:txBody>
      </p:sp>
    </p:spTree>
    <p:extLst>
      <p:ext uri="{BB962C8B-B14F-4D97-AF65-F5344CB8AC3E}">
        <p14:creationId xmlns:p14="http://schemas.microsoft.com/office/powerpoint/2010/main" val="12261146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multiple bits</a:t>
            </a:r>
            <a:endParaRPr lang="en-US" dirty="0"/>
          </a:p>
        </p:txBody>
      </p:sp>
      <p:sp>
        <p:nvSpPr>
          <p:cNvPr id="6" name="Content Placeholder 5"/>
          <p:cNvSpPr>
            <a:spLocks noGrp="1"/>
          </p:cNvSpPr>
          <p:nvPr>
            <p:ph idx="1"/>
          </p:nvPr>
        </p:nvSpPr>
        <p:spPr/>
        <p:txBody>
          <a:bodyPr numCol="2">
            <a:normAutofit/>
          </a:bodyPr>
          <a:lstStyle/>
          <a:p>
            <a:r>
              <a:rPr lang="en-US" sz="2800" dirty="0" smtClean="0"/>
              <a:t>Bits used=1</a:t>
            </a:r>
          </a:p>
          <a:p>
            <a:r>
              <a:rPr lang="en-US" sz="2800" dirty="0" smtClean="0"/>
              <a:t>Host pixel: </a:t>
            </a:r>
            <a:r>
              <a:rPr lang="en-US" sz="2800" dirty="0" smtClean="0">
                <a:solidFill>
                  <a:srgbClr val="FF0000"/>
                </a:solidFill>
              </a:rPr>
              <a:t>1011</a:t>
            </a:r>
            <a:r>
              <a:rPr lang="en-US" sz="2800" dirty="0" smtClean="0">
                <a:solidFill>
                  <a:srgbClr val="FF6600"/>
                </a:solidFill>
              </a:rPr>
              <a:t>000</a:t>
            </a:r>
            <a:r>
              <a:rPr lang="en-US" sz="2800" dirty="0" smtClean="0"/>
              <a:t>1</a:t>
            </a:r>
          </a:p>
          <a:p>
            <a:r>
              <a:rPr lang="en-US" sz="2800" dirty="0" smtClean="0"/>
              <a:t>Secret pixel: </a:t>
            </a:r>
            <a:r>
              <a:rPr lang="en-US" sz="2800" dirty="0" smtClean="0">
                <a:solidFill>
                  <a:srgbClr val="3366FF"/>
                </a:solidFill>
              </a:rPr>
              <a:t>0</a:t>
            </a:r>
            <a:r>
              <a:rPr lang="en-US" sz="2800" dirty="0" smtClean="0"/>
              <a:t>1100110</a:t>
            </a:r>
          </a:p>
          <a:p>
            <a:r>
              <a:rPr lang="en-US" sz="2800" dirty="0" smtClean="0"/>
              <a:t>Resulted pixel: </a:t>
            </a:r>
            <a:r>
              <a:rPr lang="en-US" sz="2800" dirty="0" smtClean="0">
                <a:solidFill>
                  <a:srgbClr val="FF0000"/>
                </a:solidFill>
              </a:rPr>
              <a:t>1011</a:t>
            </a:r>
            <a:r>
              <a:rPr lang="en-US" sz="2800" dirty="0" smtClean="0">
                <a:solidFill>
                  <a:srgbClr val="FF6600"/>
                </a:solidFill>
              </a:rPr>
              <a:t>000</a:t>
            </a:r>
            <a:r>
              <a:rPr lang="en-US" sz="2800" dirty="0">
                <a:solidFill>
                  <a:srgbClr val="3366FF"/>
                </a:solidFill>
              </a:rPr>
              <a:t>0</a:t>
            </a:r>
          </a:p>
          <a:p>
            <a:endParaRPr lang="en-US" sz="2800" dirty="0">
              <a:solidFill>
                <a:srgbClr val="3366FF"/>
              </a:solidFill>
            </a:endParaRPr>
          </a:p>
          <a:p>
            <a:endParaRPr lang="en-US" sz="2800" dirty="0" smtClean="0">
              <a:solidFill>
                <a:srgbClr val="3366FF"/>
              </a:solidFill>
            </a:endParaRPr>
          </a:p>
          <a:p>
            <a:endParaRPr lang="en-US" sz="2800" dirty="0">
              <a:solidFill>
                <a:srgbClr val="3366FF"/>
              </a:solidFill>
            </a:endParaRPr>
          </a:p>
          <a:p>
            <a:endParaRPr lang="en-US" sz="2800" dirty="0" smtClean="0">
              <a:solidFill>
                <a:srgbClr val="3366FF"/>
              </a:solidFill>
            </a:endParaRPr>
          </a:p>
          <a:p>
            <a:r>
              <a:rPr lang="en-US" sz="2800" dirty="0"/>
              <a:t>Bits used</a:t>
            </a:r>
            <a:r>
              <a:rPr lang="en-US" sz="2800" dirty="0" smtClean="0"/>
              <a:t>=4</a:t>
            </a:r>
            <a:endParaRPr lang="en-US" sz="2800" dirty="0"/>
          </a:p>
          <a:p>
            <a:r>
              <a:rPr lang="en-US" sz="2800" dirty="0"/>
              <a:t>Host pixel: </a:t>
            </a:r>
            <a:r>
              <a:rPr lang="en-US" sz="2800" dirty="0">
                <a:solidFill>
                  <a:srgbClr val="FF0000"/>
                </a:solidFill>
              </a:rPr>
              <a:t>1011</a:t>
            </a:r>
            <a:r>
              <a:rPr lang="en-US" sz="2800" dirty="0"/>
              <a:t>0001</a:t>
            </a:r>
          </a:p>
          <a:p>
            <a:r>
              <a:rPr lang="en-US" sz="2800" dirty="0"/>
              <a:t>Secret pixel: </a:t>
            </a:r>
            <a:r>
              <a:rPr lang="en-US" sz="2800" dirty="0">
                <a:solidFill>
                  <a:srgbClr val="3366FF"/>
                </a:solidFill>
              </a:rPr>
              <a:t>0110</a:t>
            </a:r>
            <a:r>
              <a:rPr lang="en-US" sz="2800" dirty="0"/>
              <a:t>0110</a:t>
            </a:r>
          </a:p>
          <a:p>
            <a:r>
              <a:rPr lang="en-US" sz="2800" dirty="0"/>
              <a:t>Resulted pixel: </a:t>
            </a:r>
            <a:r>
              <a:rPr lang="en-US" sz="2800" dirty="0">
                <a:solidFill>
                  <a:srgbClr val="FF0000"/>
                </a:solidFill>
              </a:rPr>
              <a:t>1011</a:t>
            </a:r>
            <a:r>
              <a:rPr lang="en-US" sz="2800" dirty="0">
                <a:solidFill>
                  <a:srgbClr val="3366FF"/>
                </a:solidFill>
              </a:rPr>
              <a:t>0110</a:t>
            </a:r>
            <a:endParaRPr lang="en-US" sz="2800" dirty="0"/>
          </a:p>
          <a:p>
            <a:endParaRPr lang="en-US" sz="2800" dirty="0"/>
          </a:p>
        </p:txBody>
      </p:sp>
      <p:sp>
        <p:nvSpPr>
          <p:cNvPr id="8" name="Slide Number Placeholder 7"/>
          <p:cNvSpPr>
            <a:spLocks noGrp="1"/>
          </p:cNvSpPr>
          <p:nvPr>
            <p:ph type="sldNum" sz="quarter" idx="12"/>
          </p:nvPr>
        </p:nvSpPr>
        <p:spPr/>
        <p:txBody>
          <a:bodyPr/>
          <a:lstStyle/>
          <a:p>
            <a:fld id="{0C3E3C50-780B-074C-BF56-86272B9C2D29}" type="slidenum">
              <a:rPr lang="en-US" smtClean="0"/>
              <a:t>30</a:t>
            </a:fld>
            <a:endParaRPr lang="en-US"/>
          </a:p>
        </p:txBody>
      </p:sp>
    </p:spTree>
    <p:extLst>
      <p:ext uri="{BB962C8B-B14F-4D97-AF65-F5344CB8AC3E}">
        <p14:creationId xmlns:p14="http://schemas.microsoft.com/office/powerpoint/2010/main" val="330215963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scheme: </a:t>
            </a:r>
            <a:br>
              <a:rPr lang="en-US" dirty="0"/>
            </a:br>
            <a:r>
              <a:rPr lang="en-US" dirty="0"/>
              <a:t>LSB-based steganography</a:t>
            </a:r>
          </a:p>
        </p:txBody>
      </p:sp>
      <p:pic>
        <p:nvPicPr>
          <p:cNvPr id="4" name="Content Placeholder 3" descr="image022.jpg"/>
          <p:cNvPicPr>
            <a:picLocks noGrp="1" noChangeAspect="1"/>
          </p:cNvPicPr>
          <p:nvPr>
            <p:ph idx="1"/>
          </p:nvPr>
        </p:nvPicPr>
        <p:blipFill>
          <a:blip r:embed="rId2">
            <a:extLst>
              <a:ext uri="{28A0092B-C50C-407E-A947-70E740481C1C}">
                <a14:useLocalDpi xmlns:a14="http://schemas.microsoft.com/office/drawing/2010/main" val="0"/>
              </a:ext>
            </a:extLst>
          </a:blip>
          <a:srcRect l="-15661" r="-15661"/>
          <a:stretch>
            <a:fillRect/>
          </a:stretch>
        </p:blipFill>
        <p:spPr/>
      </p:pic>
      <p:sp>
        <p:nvSpPr>
          <p:cNvPr id="3" name="Slide Number Placeholder 2"/>
          <p:cNvSpPr>
            <a:spLocks noGrp="1"/>
          </p:cNvSpPr>
          <p:nvPr>
            <p:ph type="sldNum" sz="quarter" idx="12"/>
          </p:nvPr>
        </p:nvSpPr>
        <p:spPr/>
        <p:txBody>
          <a:bodyPr/>
          <a:lstStyle/>
          <a:p>
            <a:fld id="{0C3E3C50-780B-074C-BF56-86272B9C2D29}" type="slidenum">
              <a:rPr lang="en-US" smtClean="0"/>
              <a:t>31</a:t>
            </a:fld>
            <a:endParaRPr lang="en-US"/>
          </a:p>
        </p:txBody>
      </p:sp>
    </p:spTree>
    <p:extLst>
      <p:ext uri="{BB962C8B-B14F-4D97-AF65-F5344CB8AC3E}">
        <p14:creationId xmlns:p14="http://schemas.microsoft.com/office/powerpoint/2010/main" val="40610975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Transform-domain schemes</a:t>
            </a:r>
            <a:endParaRPr lang="en-US" dirty="0"/>
          </a:p>
        </p:txBody>
      </p:sp>
      <p:sp>
        <p:nvSpPr>
          <p:cNvPr id="3" name="Content Placeholder 2"/>
          <p:cNvSpPr>
            <a:spLocks noGrp="1"/>
          </p:cNvSpPr>
          <p:nvPr>
            <p:ph idx="1"/>
          </p:nvPr>
        </p:nvSpPr>
        <p:spPr/>
        <p:txBody>
          <a:bodyPr/>
          <a:lstStyle/>
          <a:p>
            <a:r>
              <a:rPr lang="en-US" dirty="0" smtClean="0"/>
              <a:t>This is fragile!</a:t>
            </a:r>
          </a:p>
          <a:p>
            <a:pPr lvl="1"/>
            <a:r>
              <a:rPr lang="en-US" dirty="0"/>
              <a:t>Sources of noise: compression, resizing, cropping, rotating, AWGN, etc.</a:t>
            </a:r>
          </a:p>
          <a:p>
            <a:pPr marL="457200" lvl="1" indent="0">
              <a:buNone/>
            </a:pPr>
            <a:endParaRPr lang="en-US" dirty="0" smtClean="0"/>
          </a:p>
          <a:p>
            <a:r>
              <a:rPr lang="en-US" dirty="0" smtClean="0"/>
              <a:t>For robust watermarking, embed into transform domains</a:t>
            </a:r>
          </a:p>
          <a:p>
            <a:pPr lvl="1"/>
            <a:r>
              <a:rPr lang="en-US" dirty="0" smtClean="0"/>
              <a:t>DWT</a:t>
            </a:r>
          </a:p>
          <a:p>
            <a:pPr lvl="1"/>
            <a:r>
              <a:rPr lang="en-US" dirty="0" smtClean="0"/>
              <a:t>DCT</a:t>
            </a:r>
          </a:p>
        </p:txBody>
      </p:sp>
      <p:sp>
        <p:nvSpPr>
          <p:cNvPr id="4" name="Slide Number Placeholder 3"/>
          <p:cNvSpPr>
            <a:spLocks noGrp="1"/>
          </p:cNvSpPr>
          <p:nvPr>
            <p:ph type="sldNum" sz="quarter" idx="12"/>
          </p:nvPr>
        </p:nvSpPr>
        <p:spPr/>
        <p:txBody>
          <a:bodyPr/>
          <a:lstStyle/>
          <a:p>
            <a:fld id="{0C3E3C50-780B-074C-BF56-86272B9C2D29}" type="slidenum">
              <a:rPr lang="en-US" smtClean="0"/>
              <a:t>32</a:t>
            </a:fld>
            <a:endParaRPr lang="en-US"/>
          </a:p>
        </p:txBody>
      </p:sp>
    </p:spTree>
    <p:extLst>
      <p:ext uri="{BB962C8B-B14F-4D97-AF65-F5344CB8AC3E}">
        <p14:creationId xmlns:p14="http://schemas.microsoft.com/office/powerpoint/2010/main" val="14743640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Watermarking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Consider an </a:t>
            </a:r>
            <a:r>
              <a:rPr lang="en-US" dirty="0"/>
              <a:t>image </a:t>
            </a:r>
            <a:r>
              <a:rPr lang="en-US" i="1" dirty="0" smtClean="0"/>
              <a:t>I</a:t>
            </a:r>
            <a:r>
              <a:rPr lang="en-US" dirty="0" smtClean="0"/>
              <a:t>, a </a:t>
            </a:r>
            <a:r>
              <a:rPr lang="en-US" dirty="0"/>
              <a:t>watermark key </a:t>
            </a:r>
            <a:r>
              <a:rPr lang="en-US" i="1" dirty="0"/>
              <a:t>k</a:t>
            </a:r>
            <a:r>
              <a:rPr lang="en-US" dirty="0"/>
              <a:t>, </a:t>
            </a:r>
            <a:r>
              <a:rPr lang="en-US" dirty="0" smtClean="0"/>
              <a:t>and a watermark signal </a:t>
            </a:r>
            <a:r>
              <a:rPr lang="en-US" i="1" dirty="0" smtClean="0"/>
              <a:t>w</a:t>
            </a:r>
            <a:r>
              <a:rPr lang="en-US" dirty="0" smtClean="0"/>
              <a:t> produced by a watermark generated algorithm, e.g., a pseudorandom generator</a:t>
            </a:r>
          </a:p>
          <a:p>
            <a:r>
              <a:rPr lang="en-US" dirty="0" smtClean="0"/>
              <a:t>Watermark is embedded as </a:t>
            </a:r>
            <a:r>
              <a:rPr lang="en-US" i="1" dirty="0" err="1" smtClean="0"/>
              <a:t>I</a:t>
            </a:r>
            <a:r>
              <a:rPr lang="en-US" i="1" baseline="-25000" dirty="0" err="1" smtClean="0"/>
              <a:t>w</a:t>
            </a:r>
            <a:r>
              <a:rPr lang="en-US" dirty="0" smtClean="0"/>
              <a:t>=F</a:t>
            </a:r>
            <a:r>
              <a:rPr lang="en-US" baseline="30000" dirty="0" smtClean="0"/>
              <a:t>-1</a:t>
            </a:r>
            <a:r>
              <a:rPr lang="en-US" dirty="0" smtClean="0"/>
              <a:t>(F(</a:t>
            </a:r>
            <a:r>
              <a:rPr lang="en-US" i="1" dirty="0"/>
              <a:t>I</a:t>
            </a:r>
            <a:r>
              <a:rPr lang="en-US" dirty="0" smtClean="0"/>
              <a:t>)*w)</a:t>
            </a:r>
            <a:endParaRPr lang="en-US" dirty="0"/>
          </a:p>
          <a:p>
            <a:r>
              <a:rPr lang="en-US" dirty="0" smtClean="0"/>
              <a:t>Detector should detect the presence of the watermark from the noisy image:</a:t>
            </a:r>
          </a:p>
          <a:p>
            <a:pPr lvl="1"/>
            <a:r>
              <a:rPr lang="en-US" i="1" dirty="0" smtClean="0"/>
              <a:t>I</a:t>
            </a:r>
            <a:r>
              <a:rPr lang="en-US" i="1" baseline="-25000" dirty="0" smtClean="0"/>
              <a:t>N</a:t>
            </a:r>
            <a:r>
              <a:rPr lang="en-US" dirty="0" smtClean="0"/>
              <a:t>=</a:t>
            </a:r>
            <a:r>
              <a:rPr lang="en-US" dirty="0"/>
              <a:t>(F</a:t>
            </a:r>
            <a:r>
              <a:rPr lang="en-US" baseline="30000" dirty="0"/>
              <a:t>-1</a:t>
            </a:r>
            <a:r>
              <a:rPr lang="en-US" dirty="0"/>
              <a:t>(F(</a:t>
            </a:r>
            <a:r>
              <a:rPr lang="en-US" i="1" dirty="0"/>
              <a:t>I</a:t>
            </a:r>
            <a:r>
              <a:rPr lang="en-US" dirty="0"/>
              <a:t>)*w))</a:t>
            </a:r>
            <a:r>
              <a:rPr lang="en-US" dirty="0" smtClean="0"/>
              <a:t>#N</a:t>
            </a:r>
          </a:p>
          <a:p>
            <a:r>
              <a:rPr lang="en-US" dirty="0" smtClean="0"/>
              <a:t>Sources of noise: compression, resizing, cropping, rotating, AWGN, etc.</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33</a:t>
            </a:fld>
            <a:endParaRPr lang="en-US"/>
          </a:p>
        </p:txBody>
      </p:sp>
    </p:spTree>
    <p:extLst>
      <p:ext uri="{BB962C8B-B14F-4D97-AF65-F5344CB8AC3E}">
        <p14:creationId xmlns:p14="http://schemas.microsoft.com/office/powerpoint/2010/main" val="375409149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DCT-based watermark</a:t>
            </a:r>
            <a:endParaRPr lang="en-US" dirty="0"/>
          </a:p>
        </p:txBody>
      </p:sp>
      <p:sp>
        <p:nvSpPr>
          <p:cNvPr id="3" name="Content Placeholder 2"/>
          <p:cNvSpPr>
            <a:spLocks noGrp="1"/>
          </p:cNvSpPr>
          <p:nvPr>
            <p:ph idx="1"/>
          </p:nvPr>
        </p:nvSpPr>
        <p:spPr/>
        <p:txBody>
          <a:bodyPr/>
          <a:lstStyle/>
          <a:p>
            <a:endParaRPr lang="en-US"/>
          </a:p>
        </p:txBody>
      </p:sp>
      <p:pic>
        <p:nvPicPr>
          <p:cNvPr id="4" name="Picture 3" descr="n56a16i0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09" y="1507603"/>
            <a:ext cx="7353300" cy="2921000"/>
          </a:xfrm>
          <a:prstGeom prst="rect">
            <a:avLst/>
          </a:prstGeom>
        </p:spPr>
      </p:pic>
      <p:sp>
        <p:nvSpPr>
          <p:cNvPr id="5" name="Slide Number Placeholder 4"/>
          <p:cNvSpPr>
            <a:spLocks noGrp="1"/>
          </p:cNvSpPr>
          <p:nvPr>
            <p:ph type="sldNum" sz="quarter" idx="12"/>
          </p:nvPr>
        </p:nvSpPr>
        <p:spPr/>
        <p:txBody>
          <a:bodyPr/>
          <a:lstStyle/>
          <a:p>
            <a:fld id="{0C3E3C50-780B-074C-BF56-86272B9C2D29}" type="slidenum">
              <a:rPr lang="en-US" smtClean="0"/>
              <a:t>34</a:t>
            </a:fld>
            <a:endParaRPr lang="en-US"/>
          </a:p>
        </p:txBody>
      </p:sp>
    </p:spTree>
    <p:extLst>
      <p:ext uri="{BB962C8B-B14F-4D97-AF65-F5344CB8AC3E}">
        <p14:creationId xmlns:p14="http://schemas.microsoft.com/office/powerpoint/2010/main" val="226526254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Wavelet-based watermark</a:t>
            </a:r>
            <a:endParaRPr lang="en-US" dirty="0"/>
          </a:p>
        </p:txBody>
      </p:sp>
      <p:sp>
        <p:nvSpPr>
          <p:cNvPr id="3" name="Content Placeholder 2"/>
          <p:cNvSpPr>
            <a:spLocks noGrp="1"/>
          </p:cNvSpPr>
          <p:nvPr>
            <p:ph idx="1"/>
          </p:nvPr>
        </p:nvSpPr>
        <p:spPr/>
        <p:txBody>
          <a:bodyPr/>
          <a:lstStyle/>
          <a:p>
            <a:endParaRPr lang="en-US"/>
          </a:p>
        </p:txBody>
      </p:sp>
      <p:pic>
        <p:nvPicPr>
          <p:cNvPr id="5" name="Picture 4" descr="033020_1_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27" y="1264160"/>
            <a:ext cx="8078698" cy="5038415"/>
          </a:xfrm>
          <a:prstGeom prst="rect">
            <a:avLst/>
          </a:prstGeom>
        </p:spPr>
      </p:pic>
      <p:sp>
        <p:nvSpPr>
          <p:cNvPr id="6" name="Slide Number Placeholder 5"/>
          <p:cNvSpPr>
            <a:spLocks noGrp="1"/>
          </p:cNvSpPr>
          <p:nvPr>
            <p:ph type="sldNum" sz="quarter" idx="12"/>
          </p:nvPr>
        </p:nvSpPr>
        <p:spPr/>
        <p:txBody>
          <a:bodyPr/>
          <a:lstStyle/>
          <a:p>
            <a:fld id="{0C3E3C50-780B-074C-BF56-86272B9C2D29}" type="slidenum">
              <a:rPr lang="en-US" smtClean="0"/>
              <a:t>35</a:t>
            </a:fld>
            <a:endParaRPr lang="en-US"/>
          </a:p>
        </p:txBody>
      </p:sp>
    </p:spTree>
    <p:extLst>
      <p:ext uri="{BB962C8B-B14F-4D97-AF65-F5344CB8AC3E}">
        <p14:creationId xmlns:p14="http://schemas.microsoft.com/office/powerpoint/2010/main" val="80573680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it more robust?</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C3E3C50-780B-074C-BF56-86272B9C2D29}" type="slidenum">
              <a:rPr lang="en-US" smtClean="0"/>
              <a:t>36</a:t>
            </a:fld>
            <a:endParaRPr lang="en-US"/>
          </a:p>
        </p:txBody>
      </p:sp>
    </p:spTree>
    <p:extLst>
      <p:ext uri="{BB962C8B-B14F-4D97-AF65-F5344CB8AC3E}">
        <p14:creationId xmlns:p14="http://schemas.microsoft.com/office/powerpoint/2010/main" val="426320092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Watermark attacks</a:t>
            </a:r>
            <a:endParaRPr lang="en-US" dirty="0"/>
          </a:p>
        </p:txBody>
      </p:sp>
      <p:sp>
        <p:nvSpPr>
          <p:cNvPr id="3" name="Content Placeholder 2"/>
          <p:cNvSpPr>
            <a:spLocks noGrp="1"/>
          </p:cNvSpPr>
          <p:nvPr>
            <p:ph idx="1"/>
          </p:nvPr>
        </p:nvSpPr>
        <p:spPr/>
        <p:txBody>
          <a:bodyPr/>
          <a:lstStyle/>
          <a:p>
            <a:r>
              <a:rPr lang="en-US" dirty="0" smtClean="0"/>
              <a:t>Robustness attacks: remove or diminish the presence of watermark</a:t>
            </a:r>
          </a:p>
          <a:p>
            <a:r>
              <a:rPr lang="en-US" dirty="0" smtClean="0"/>
              <a:t>Presentation attacks: modify the content so that detector can not find the hidden watermark</a:t>
            </a:r>
          </a:p>
          <a:p>
            <a:r>
              <a:rPr lang="en-US" dirty="0" smtClean="0"/>
              <a:t>Interpretation attacks: prevent assertion of ownership, e.g., re-watermarking</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37</a:t>
            </a:fld>
            <a:endParaRPr lang="en-US"/>
          </a:p>
        </p:txBody>
      </p:sp>
    </p:spTree>
    <p:extLst>
      <p:ext uri="{BB962C8B-B14F-4D97-AF65-F5344CB8AC3E}">
        <p14:creationId xmlns:p14="http://schemas.microsoft.com/office/powerpoint/2010/main" val="3360618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Practical challenges of watermarks?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C3E3C50-780B-074C-BF56-86272B9C2D29}" type="slidenum">
              <a:rPr lang="en-US" smtClean="0"/>
              <a:t>38</a:t>
            </a:fld>
            <a:endParaRPr lang="en-US"/>
          </a:p>
        </p:txBody>
      </p:sp>
    </p:spTree>
    <p:extLst>
      <p:ext uri="{BB962C8B-B14F-4D97-AF65-F5344CB8AC3E}">
        <p14:creationId xmlns:p14="http://schemas.microsoft.com/office/powerpoint/2010/main" val="87501762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Information Hiding</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50000"/>
                  </a:schemeClr>
                </a:solidFill>
              </a:rPr>
              <a:t>Digital watermarking</a:t>
            </a:r>
          </a:p>
          <a:p>
            <a:r>
              <a:rPr lang="en-US" dirty="0" smtClean="0">
                <a:solidFill>
                  <a:schemeClr val="bg1">
                    <a:lumMod val="50000"/>
                  </a:schemeClr>
                </a:solidFill>
              </a:rPr>
              <a:t>Steganography</a:t>
            </a:r>
          </a:p>
          <a:p>
            <a:r>
              <a:rPr lang="en-US" dirty="0" smtClean="0"/>
              <a:t>Covert channels</a:t>
            </a:r>
          </a:p>
          <a:p>
            <a:pPr marL="342900" lvl="1" indent="-342900">
              <a:buFont typeface="Arial"/>
              <a:buChar char="•"/>
            </a:pPr>
            <a:r>
              <a:rPr lang="en-US" sz="3200" dirty="0" smtClean="0"/>
              <a:t>Anonymous communication</a:t>
            </a:r>
          </a:p>
          <a:p>
            <a:r>
              <a:rPr lang="en-US" dirty="0" smtClean="0"/>
              <a:t>Protocol obfuscation</a:t>
            </a:r>
          </a:p>
        </p:txBody>
      </p:sp>
      <p:sp>
        <p:nvSpPr>
          <p:cNvPr id="4" name="Slide Number Placeholder 3"/>
          <p:cNvSpPr>
            <a:spLocks noGrp="1"/>
          </p:cNvSpPr>
          <p:nvPr>
            <p:ph type="sldNum" sz="quarter" idx="12"/>
          </p:nvPr>
        </p:nvSpPr>
        <p:spPr/>
        <p:txBody>
          <a:bodyPr/>
          <a:lstStyle/>
          <a:p>
            <a:fld id="{0C3E3C50-780B-074C-BF56-86272B9C2D29}" type="slidenum">
              <a:rPr lang="en-US" smtClean="0"/>
              <a:t>39</a:t>
            </a:fld>
            <a:endParaRPr lang="en-US"/>
          </a:p>
        </p:txBody>
      </p:sp>
    </p:spTree>
    <p:extLst>
      <p:ext uri="{BB962C8B-B14F-4D97-AF65-F5344CB8AC3E}">
        <p14:creationId xmlns:p14="http://schemas.microsoft.com/office/powerpoint/2010/main" val="9159452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Hiding</a:t>
            </a:r>
            <a:endParaRPr lang="en-US" dirty="0"/>
          </a:p>
        </p:txBody>
      </p:sp>
      <p:sp>
        <p:nvSpPr>
          <p:cNvPr id="3" name="Content Placeholder 2"/>
          <p:cNvSpPr>
            <a:spLocks noGrp="1"/>
          </p:cNvSpPr>
          <p:nvPr>
            <p:ph idx="1"/>
          </p:nvPr>
        </p:nvSpPr>
        <p:spPr/>
        <p:txBody>
          <a:bodyPr>
            <a:normAutofit lnSpcReduction="10000"/>
          </a:bodyPr>
          <a:lstStyle/>
          <a:p>
            <a:r>
              <a:rPr lang="en-US" dirty="0" smtClean="0"/>
              <a:t>IH dates </a:t>
            </a:r>
            <a:r>
              <a:rPr lang="en-US" dirty="0"/>
              <a:t>back to ancient </a:t>
            </a:r>
            <a:r>
              <a:rPr lang="en-US" dirty="0" smtClean="0"/>
              <a:t>Greece and Persia</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Well, not this type of hiding</a:t>
            </a:r>
            <a:endParaRPr lang="en-US" dirty="0"/>
          </a:p>
        </p:txBody>
      </p:sp>
      <p:pic>
        <p:nvPicPr>
          <p:cNvPr id="4" name="Picture 3" descr="The-example-for-hide-small-thing-into-the-armchai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275" y="2480952"/>
            <a:ext cx="3082978" cy="2555018"/>
          </a:xfrm>
          <a:prstGeom prst="rect">
            <a:avLst/>
          </a:prstGeom>
        </p:spPr>
      </p:pic>
      <p:pic>
        <p:nvPicPr>
          <p:cNvPr id="5" name="Picture 4" descr="hh.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6272" y="2176477"/>
            <a:ext cx="2667000" cy="3060700"/>
          </a:xfrm>
          <a:prstGeom prst="rect">
            <a:avLst/>
          </a:prstGeom>
        </p:spPr>
      </p:pic>
      <p:sp>
        <p:nvSpPr>
          <p:cNvPr id="6" name="Slide Number Placeholder 5"/>
          <p:cNvSpPr>
            <a:spLocks noGrp="1"/>
          </p:cNvSpPr>
          <p:nvPr>
            <p:ph type="sldNum" sz="quarter" idx="12"/>
          </p:nvPr>
        </p:nvSpPr>
        <p:spPr/>
        <p:txBody>
          <a:bodyPr/>
          <a:lstStyle/>
          <a:p>
            <a:fld id="{0C3E3C50-780B-074C-BF56-86272B9C2D29}" type="slidenum">
              <a:rPr lang="en-US" smtClean="0"/>
              <a:t>4</a:t>
            </a:fld>
            <a:endParaRPr lang="en-US"/>
          </a:p>
        </p:txBody>
      </p:sp>
    </p:spTree>
    <p:extLst>
      <p:ext uri="{BB962C8B-B14F-4D97-AF65-F5344CB8AC3E}">
        <p14:creationId xmlns:p14="http://schemas.microsoft.com/office/powerpoint/2010/main" val="517386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r>
              <a:rPr lang="en-US" sz="2400" dirty="0"/>
              <a:t>Some of the slides, content, or pictures are borrowed from the following resources, and some pictures are obtained through Google search without being </a:t>
            </a:r>
            <a:r>
              <a:rPr lang="en-US" sz="2400" dirty="0" smtClean="0"/>
              <a:t>referenced below</a:t>
            </a:r>
            <a:r>
              <a:rPr lang="en-US" sz="2400" dirty="0"/>
              <a:t>:</a:t>
            </a:r>
          </a:p>
          <a:p>
            <a:r>
              <a:rPr lang="en-US" sz="1600" dirty="0" smtClean="0">
                <a:hlinkClick r:id="rId2"/>
              </a:rPr>
              <a:t>https</a:t>
            </a:r>
            <a:r>
              <a:rPr lang="en-US" sz="1600" dirty="0">
                <a:hlinkClick r:id="rId2"/>
              </a:rPr>
              <a:t>://www.cs.bham.ac.uk/~mdr/teaching/modules03/security/students/SS5/</a:t>
            </a:r>
            <a:r>
              <a:rPr lang="en-US" sz="1600" dirty="0" smtClean="0">
                <a:hlinkClick r:id="rId2"/>
              </a:rPr>
              <a:t>Steganography.htm</a:t>
            </a:r>
            <a:endParaRPr lang="en-US" sz="1600" dirty="0" smtClean="0"/>
          </a:p>
          <a:p>
            <a:r>
              <a:rPr lang="en-US" sz="1600" dirty="0">
                <a:hlinkClick r:id="rId3"/>
              </a:rPr>
              <a:t>http://poseidon.csd.auth.gr/LAB_SEMINARS/DigDays/Lectures/</a:t>
            </a:r>
            <a:r>
              <a:rPr lang="en-US" sz="1600" dirty="0" smtClean="0">
                <a:hlinkClick r:id="rId3"/>
              </a:rPr>
              <a:t>Information_Hiding.ppt</a:t>
            </a:r>
            <a:endParaRPr lang="en-US" sz="1600" dirty="0" smtClean="0"/>
          </a:p>
          <a:p>
            <a:endParaRPr lang="en-US" sz="1600" dirty="0" smtClean="0"/>
          </a:p>
          <a:p>
            <a:endParaRPr lang="en-US" sz="1600" dirty="0"/>
          </a:p>
        </p:txBody>
      </p:sp>
      <p:sp>
        <p:nvSpPr>
          <p:cNvPr id="4" name="Slide Number Placeholder 3"/>
          <p:cNvSpPr>
            <a:spLocks noGrp="1"/>
          </p:cNvSpPr>
          <p:nvPr>
            <p:ph type="sldNum" sz="quarter" idx="12"/>
          </p:nvPr>
        </p:nvSpPr>
        <p:spPr/>
        <p:txBody>
          <a:bodyPr/>
          <a:lstStyle/>
          <a:p>
            <a:fld id="{0C3E3C50-780B-074C-BF56-86272B9C2D29}" type="slidenum">
              <a:rPr lang="en-US" smtClean="0"/>
              <a:t>40</a:t>
            </a:fld>
            <a:endParaRPr lang="en-US"/>
          </a:p>
        </p:txBody>
      </p:sp>
    </p:spTree>
    <p:extLst>
      <p:ext uri="{BB962C8B-B14F-4D97-AF65-F5344CB8AC3E}">
        <p14:creationId xmlns:p14="http://schemas.microsoft.com/office/powerpoint/2010/main" val="8017466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Information Hiding </a:t>
            </a:r>
            <a:endParaRPr lang="en-US" dirty="0"/>
          </a:p>
        </p:txBody>
      </p:sp>
      <p:sp>
        <p:nvSpPr>
          <p:cNvPr id="3" name="Content Placeholder 2"/>
          <p:cNvSpPr>
            <a:spLocks noGrp="1"/>
          </p:cNvSpPr>
          <p:nvPr>
            <p:ph idx="1"/>
          </p:nvPr>
        </p:nvSpPr>
        <p:spPr/>
        <p:txBody>
          <a:bodyPr/>
          <a:lstStyle/>
          <a:p>
            <a:r>
              <a:rPr lang="en-US" dirty="0" smtClean="0"/>
              <a:t>Definition: Concealing the </a:t>
            </a:r>
            <a:r>
              <a:rPr lang="en-US" dirty="0" smtClean="0">
                <a:solidFill>
                  <a:srgbClr val="FF0000"/>
                </a:solidFill>
              </a:rPr>
              <a:t>very </a:t>
            </a:r>
            <a:r>
              <a:rPr lang="en-US" dirty="0" smtClean="0">
                <a:solidFill>
                  <a:srgbClr val="FF6600"/>
                </a:solidFill>
              </a:rPr>
              <a:t>existence </a:t>
            </a:r>
            <a:r>
              <a:rPr lang="en-US" dirty="0" smtClean="0"/>
              <a:t>of some kind of </a:t>
            </a:r>
            <a:r>
              <a:rPr lang="en-US" dirty="0" smtClean="0">
                <a:solidFill>
                  <a:srgbClr val="3366FF"/>
                </a:solidFill>
              </a:rPr>
              <a:t>information</a:t>
            </a:r>
            <a:r>
              <a:rPr lang="en-US" dirty="0" smtClean="0"/>
              <a:t> (e.g., a series of data bits, the identity of the communicating party, etc.) for some specific </a:t>
            </a:r>
            <a:r>
              <a:rPr lang="en-US" dirty="0" smtClean="0">
                <a:solidFill>
                  <a:srgbClr val="3366FF"/>
                </a:solidFill>
              </a:rPr>
              <a:t>purpose</a:t>
            </a:r>
            <a:r>
              <a:rPr lang="en-US" dirty="0" smtClean="0"/>
              <a:t> (e.g., to prove ownership, to remain untraceable, etc.)</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5</a:t>
            </a:fld>
            <a:endParaRPr lang="en-US"/>
          </a:p>
        </p:txBody>
      </p:sp>
    </p:spTree>
    <p:extLst>
      <p:ext uri="{BB962C8B-B14F-4D97-AF65-F5344CB8AC3E}">
        <p14:creationId xmlns:p14="http://schemas.microsoft.com/office/powerpoint/2010/main" val="799129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Information confidentiality protection</a:t>
            </a:r>
            <a:endParaRPr lang="en-US" dirty="0"/>
          </a:p>
        </p:txBody>
      </p:sp>
      <p:sp>
        <p:nvSpPr>
          <p:cNvPr id="3" name="Content Placeholder 2"/>
          <p:cNvSpPr>
            <a:spLocks noGrp="1"/>
          </p:cNvSpPr>
          <p:nvPr>
            <p:ph idx="1"/>
          </p:nvPr>
        </p:nvSpPr>
        <p:spPr/>
        <p:txBody>
          <a:bodyPr/>
          <a:lstStyle/>
          <a:p>
            <a:r>
              <a:rPr lang="en-US" dirty="0" smtClean="0"/>
              <a:t>IH does not intend to hide the contents of information</a:t>
            </a:r>
          </a:p>
          <a:p>
            <a:pPr lvl="1"/>
            <a:r>
              <a:rPr lang="en-US" dirty="0" smtClean="0"/>
              <a:t>Encryption</a:t>
            </a:r>
          </a:p>
          <a:p>
            <a:pPr marL="457200" lvl="1" indent="0">
              <a:buNone/>
            </a:pPr>
            <a:endParaRPr lang="en-US" dirty="0"/>
          </a:p>
          <a:p>
            <a:r>
              <a:rPr lang="en-US" dirty="0" smtClean="0"/>
              <a:t>Information confidentiality protection tools can be combined with information hiding techniques</a:t>
            </a:r>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6</a:t>
            </a:fld>
            <a:endParaRPr lang="en-US"/>
          </a:p>
        </p:txBody>
      </p:sp>
    </p:spTree>
    <p:extLst>
      <p:ext uri="{BB962C8B-B14F-4D97-AF65-F5344CB8AC3E}">
        <p14:creationId xmlns:p14="http://schemas.microsoft.com/office/powerpoint/2010/main" val="65895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or why we need to hide information</a:t>
            </a:r>
            <a:endParaRPr lang="en-US" dirty="0"/>
          </a:p>
        </p:txBody>
      </p:sp>
      <p:sp>
        <p:nvSpPr>
          <p:cNvPr id="3" name="Content Placeholder 2"/>
          <p:cNvSpPr>
            <a:spLocks noGrp="1"/>
          </p:cNvSpPr>
          <p:nvPr>
            <p:ph idx="1"/>
          </p:nvPr>
        </p:nvSpPr>
        <p:spPr/>
        <p:txBody>
          <a:bodyPr/>
          <a:lstStyle/>
          <a:p>
            <a:r>
              <a:rPr lang="en-US" dirty="0" smtClean="0"/>
              <a:t>Improve confidentiality by hiding the very existence of messages</a:t>
            </a:r>
          </a:p>
          <a:p>
            <a:r>
              <a:rPr lang="en-US" dirty="0" smtClean="0"/>
              <a:t>Prove ownership on digital media</a:t>
            </a:r>
          </a:p>
          <a:p>
            <a:r>
              <a:rPr lang="en-US" dirty="0" smtClean="0"/>
              <a:t>Fingerprint media for trace back</a:t>
            </a:r>
          </a:p>
          <a:p>
            <a:r>
              <a:rPr lang="en-US" dirty="0" smtClean="0"/>
              <a:t>Blocking resistance</a:t>
            </a:r>
          </a:p>
          <a:p>
            <a:r>
              <a:rPr lang="en-US" dirty="0" smtClean="0"/>
              <a:t>Forensics </a:t>
            </a:r>
          </a:p>
          <a:p>
            <a:r>
              <a:rPr lang="en-US" dirty="0" smtClean="0"/>
              <a:t>…</a:t>
            </a:r>
          </a:p>
          <a:p>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7</a:t>
            </a:fld>
            <a:endParaRPr lang="en-US"/>
          </a:p>
        </p:txBody>
      </p:sp>
    </p:spTree>
    <p:extLst>
      <p:ext uri="{BB962C8B-B14F-4D97-AF65-F5344CB8AC3E}">
        <p14:creationId xmlns:p14="http://schemas.microsoft.com/office/powerpoint/2010/main" val="2390576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Information Hiding</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charset="2"/>
              <a:buChar char="Ø"/>
            </a:pPr>
            <a:r>
              <a:rPr lang="en-US" dirty="0" smtClean="0"/>
              <a:t>Steganography</a:t>
            </a:r>
          </a:p>
          <a:p>
            <a:pPr>
              <a:buFont typeface="Wingdings" charset="2"/>
              <a:buChar char="Ø"/>
            </a:pPr>
            <a:r>
              <a:rPr lang="en-US" dirty="0" smtClean="0"/>
              <a:t>Digital watermarking</a:t>
            </a:r>
          </a:p>
          <a:p>
            <a:pPr>
              <a:buFont typeface="Wingdings" charset="2"/>
              <a:buChar char="Ø"/>
            </a:pPr>
            <a:r>
              <a:rPr lang="en-US" dirty="0" smtClean="0"/>
              <a:t>Covert channels</a:t>
            </a:r>
          </a:p>
          <a:p>
            <a:pPr>
              <a:buFont typeface="Wingdings" charset="2"/>
              <a:buChar char="Ø"/>
            </a:pPr>
            <a:r>
              <a:rPr lang="en-US" dirty="0" smtClean="0"/>
              <a:t>Anonymous communication</a:t>
            </a:r>
          </a:p>
          <a:p>
            <a:pPr>
              <a:buFont typeface="Wingdings" charset="2"/>
              <a:buChar char="Ø"/>
            </a:pPr>
            <a:r>
              <a:rPr lang="en-US" dirty="0" smtClean="0"/>
              <a:t>Protocol obfuscation</a:t>
            </a:r>
          </a:p>
          <a:p>
            <a:endParaRPr lang="en-US" dirty="0"/>
          </a:p>
          <a:p>
            <a:r>
              <a:rPr lang="en-US" dirty="0" smtClean="0"/>
              <a:t>Not a class of information hiding:</a:t>
            </a:r>
          </a:p>
          <a:p>
            <a:pPr lvl="1"/>
            <a:r>
              <a:rPr lang="en-US" dirty="0" smtClean="0"/>
              <a:t>Encryption</a:t>
            </a:r>
          </a:p>
          <a:p>
            <a:r>
              <a:rPr lang="en-US" dirty="0" smtClean="0"/>
              <a:t>There are various classifications</a:t>
            </a:r>
          </a:p>
        </p:txBody>
      </p:sp>
      <p:sp>
        <p:nvSpPr>
          <p:cNvPr id="4" name="Slide Number Placeholder 3"/>
          <p:cNvSpPr>
            <a:spLocks noGrp="1"/>
          </p:cNvSpPr>
          <p:nvPr>
            <p:ph type="sldNum" sz="quarter" idx="12"/>
          </p:nvPr>
        </p:nvSpPr>
        <p:spPr/>
        <p:txBody>
          <a:bodyPr/>
          <a:lstStyle/>
          <a:p>
            <a:fld id="{0C3E3C50-780B-074C-BF56-86272B9C2D29}" type="slidenum">
              <a:rPr lang="en-US" smtClean="0"/>
              <a:t>8</a:t>
            </a:fld>
            <a:endParaRPr lang="en-US"/>
          </a:p>
        </p:txBody>
      </p:sp>
    </p:spTree>
    <p:extLst>
      <p:ext uri="{BB962C8B-B14F-4D97-AF65-F5344CB8AC3E}">
        <p14:creationId xmlns:p14="http://schemas.microsoft.com/office/powerpoint/2010/main" val="11276121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Steganography</a:t>
            </a:r>
            <a:endParaRPr lang="en-US" dirty="0"/>
          </a:p>
        </p:txBody>
      </p:sp>
      <p:sp>
        <p:nvSpPr>
          <p:cNvPr id="3" name="Content Placeholder 2"/>
          <p:cNvSpPr>
            <a:spLocks noGrp="1"/>
          </p:cNvSpPr>
          <p:nvPr>
            <p:ph idx="1"/>
          </p:nvPr>
        </p:nvSpPr>
        <p:spPr/>
        <p:txBody>
          <a:bodyPr/>
          <a:lstStyle/>
          <a:p>
            <a:r>
              <a:rPr lang="en-US" dirty="0" smtClean="0"/>
              <a:t>Embedding some information (</a:t>
            </a:r>
            <a:r>
              <a:rPr lang="en-US" dirty="0" err="1" smtClean="0">
                <a:solidFill>
                  <a:srgbClr val="FF0000"/>
                </a:solidFill>
              </a:rPr>
              <a:t>stegotext</a:t>
            </a:r>
            <a:r>
              <a:rPr lang="en-US" dirty="0" smtClean="0"/>
              <a:t>) within a digital media (</a:t>
            </a:r>
            <a:r>
              <a:rPr lang="en-US" dirty="0" err="1" smtClean="0">
                <a:solidFill>
                  <a:srgbClr val="FF0000"/>
                </a:solidFill>
              </a:rPr>
              <a:t>covertext</a:t>
            </a:r>
            <a:r>
              <a:rPr lang="en-US" dirty="0" smtClean="0"/>
              <a:t>) so that the digital media looks unchanged (</a:t>
            </a:r>
            <a:r>
              <a:rPr lang="en-US" dirty="0" smtClean="0">
                <a:solidFill>
                  <a:srgbClr val="FF0000"/>
                </a:solidFill>
              </a:rPr>
              <a:t>imperceptible</a:t>
            </a:r>
            <a:r>
              <a:rPr lang="en-US" dirty="0" smtClean="0"/>
              <a:t>) to a human/machine</a:t>
            </a:r>
          </a:p>
          <a:p>
            <a:pPr lvl="1"/>
            <a:endParaRPr lang="en-US" dirty="0"/>
          </a:p>
        </p:txBody>
      </p:sp>
      <p:sp>
        <p:nvSpPr>
          <p:cNvPr id="4" name="Slide Number Placeholder 3"/>
          <p:cNvSpPr>
            <a:spLocks noGrp="1"/>
          </p:cNvSpPr>
          <p:nvPr>
            <p:ph type="sldNum" sz="quarter" idx="12"/>
          </p:nvPr>
        </p:nvSpPr>
        <p:spPr/>
        <p:txBody>
          <a:bodyPr/>
          <a:lstStyle/>
          <a:p>
            <a:fld id="{0C3E3C50-780B-074C-BF56-86272B9C2D29}" type="slidenum">
              <a:rPr lang="en-US" smtClean="0"/>
              <a:t>9</a:t>
            </a:fld>
            <a:endParaRPr lang="en-US"/>
          </a:p>
        </p:txBody>
      </p:sp>
    </p:spTree>
    <p:extLst>
      <p:ext uri="{BB962C8B-B14F-4D97-AF65-F5344CB8AC3E}">
        <p14:creationId xmlns:p14="http://schemas.microsoft.com/office/powerpoint/2010/main" val="30289261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2082</TotalTime>
  <Words>1482</Words>
  <Application>Microsoft Macintosh PowerPoint</Application>
  <PresentationFormat>On-screen Show (4:3)</PresentationFormat>
  <Paragraphs>238</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Information Hiding: Watermarking and Steganography</vt:lpstr>
      <vt:lpstr>Principles of assurance: CIA</vt:lpstr>
      <vt:lpstr>Confidentiality </vt:lpstr>
      <vt:lpstr>Information Hiding</vt:lpstr>
      <vt:lpstr>(Digital) Information Hiding </vt:lpstr>
      <vt:lpstr>Information confidentiality protection</vt:lpstr>
      <vt:lpstr>Applications, or why we need to hide information</vt:lpstr>
      <vt:lpstr>Classes of Information Hiding</vt:lpstr>
      <vt:lpstr>Steganography</vt:lpstr>
      <vt:lpstr>General model</vt:lpstr>
      <vt:lpstr>Why can we hide?</vt:lpstr>
      <vt:lpstr>Example</vt:lpstr>
      <vt:lpstr>Types of Cover Media</vt:lpstr>
      <vt:lpstr>Classes of Information Hiding</vt:lpstr>
      <vt:lpstr>Digital watermarking</vt:lpstr>
      <vt:lpstr>Watermarking vs. Steganography</vt:lpstr>
      <vt:lpstr>Applications: Watermarking vs. Steganography</vt:lpstr>
      <vt:lpstr>Attacks: Watermarking vs. Steganography</vt:lpstr>
      <vt:lpstr>Types of watermarking/steganography</vt:lpstr>
      <vt:lpstr>Example application: tamper detection</vt:lpstr>
      <vt:lpstr>Example application: tamper detection</vt:lpstr>
      <vt:lpstr>Types of watermarking/steganography</vt:lpstr>
      <vt:lpstr>A blind scheme</vt:lpstr>
      <vt:lpstr>Types of watermarking/steganography</vt:lpstr>
      <vt:lpstr>Pure vs. secret key vs. public key</vt:lpstr>
      <vt:lpstr>Example Steganography scheme</vt:lpstr>
      <vt:lpstr>A digital image</vt:lpstr>
      <vt:lpstr>LSB-based steganography</vt:lpstr>
      <vt:lpstr>PowerPoint Presentation</vt:lpstr>
      <vt:lpstr>Using multiple bits</vt:lpstr>
      <vt:lpstr>Example scheme:  LSB-based steganography</vt:lpstr>
      <vt:lpstr>Transform-domain schemes</vt:lpstr>
      <vt:lpstr>Watermarking model</vt:lpstr>
      <vt:lpstr>DCT-based watermark</vt:lpstr>
      <vt:lpstr>Wavelet-based watermark</vt:lpstr>
      <vt:lpstr>Why is it more robust?</vt:lpstr>
      <vt:lpstr>Watermark attacks</vt:lpstr>
      <vt:lpstr>Practical challenges of watermarks?</vt:lpstr>
      <vt:lpstr>Classes of Information Hiding</vt:lpstr>
      <vt:lpstr>Acknowledgement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Hiding</dc:title>
  <dc:creator>Amir</dc:creator>
  <cp:lastModifiedBy>Paul Lambert</cp:lastModifiedBy>
  <cp:revision>75</cp:revision>
  <dcterms:created xsi:type="dcterms:W3CDTF">2015-01-18T19:14:31Z</dcterms:created>
  <dcterms:modified xsi:type="dcterms:W3CDTF">2017-11-23T22:53:01Z</dcterms:modified>
</cp:coreProperties>
</file>