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 id="287" r:id="rId32"/>
  </p:sldIdLst>
  <p:sldSz cx="9144000" cy="5143500" type="screen16x9"/>
  <p:notesSz cx="6858000" cy="9144000"/>
  <p:embeddedFontLst>
    <p:embeddedFont>
      <p:font typeface="Book Antiqua" panose="02040602050305030304" pitchFamily="18" charset="0"/>
      <p:regular r:id="rId34"/>
      <p:bold r:id="rId35"/>
      <p:italic r:id="rId36"/>
      <p:boldItalic r:id="rId37"/>
    </p:embeddedFont>
    <p:embeddedFont>
      <p:font typeface="Calibri" panose="020F0502020204030204" pitchFamily="34" charset="0"/>
      <p:regular r:id="rId38"/>
      <p:bold r:id="rId39"/>
      <p:italic r:id="rId40"/>
      <p:boldItalic r:id="rId41"/>
    </p:embeddedFont>
    <p:embeddedFont>
      <p:font typeface="Constantia" panose="02030602050306030303" pitchFamily="18" charset="0"/>
      <p:regular r:id="rId42"/>
      <p:bold r:id="rId43"/>
      <p:italic r:id="rId44"/>
      <p:boldItalic r:id="rId45"/>
    </p:embeddedFont>
    <p:embeddedFont>
      <p:font typeface="Georgia" panose="02040502050405020303" pitchFamily="18" charset="0"/>
      <p:regular r:id="rId46"/>
      <p:bold r:id="rId47"/>
      <p:italic r:id="rId48"/>
      <p:boldItalic r:id="rId49"/>
    </p:embeddedFont>
    <p:embeddedFont>
      <p:font typeface="Libre Baskerville" panose="02000000000000000000" pitchFamily="2" charset="0"/>
      <p:regular r:id="rId50"/>
      <p:bold r:id="rId51"/>
      <p: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2f487ff2b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2f487ff2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2f487ff2b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2f487ff2b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 name="Google Shape;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3" Type="http://schemas.openxmlformats.org/officeDocument/2006/relationships/hyperlink" Target="https://paperswithcode.com/methods/category/recurrent-neural-networks"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image" Target="../media/image19.jp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image" Target="../media/image21.jp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image" Target="../media/image23.jpg"/></Relationships>
</file>

<file path=ppt/slides/_rels/slide2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770025"/>
            <a:ext cx="8656500" cy="801600"/>
          </a:xfrm>
          <a:prstGeom prst="rect">
            <a:avLst/>
          </a:prstGeom>
          <a:noFill/>
          <a:ln w="9525" cap="flat" cmpd="sng">
            <a:solidFill>
              <a:srgbClr val="FFFF00"/>
            </a:solidFill>
            <a:prstDash val="solid"/>
            <a:round/>
            <a:headEnd type="none" w="sm" len="sm"/>
            <a:tailEnd type="none" w="sm" len="sm"/>
          </a:ln>
          <a:effectLst>
            <a:outerShdw blurRad="57150" dist="19050" dir="5400000" algn="bl" rotWithShape="0">
              <a:schemeClr val="dk2">
                <a:alpha val="82745"/>
              </a:schemeClr>
            </a:outerShdw>
          </a:effectLst>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 sz="2700" b="1" u="sng">
                <a:solidFill>
                  <a:srgbClr val="EFEFEF"/>
                </a:solidFill>
                <a:latin typeface="Libre Baskerville"/>
                <a:ea typeface="Libre Baskerville"/>
                <a:cs typeface="Libre Baskerville"/>
                <a:sym typeface="Libre Baskerville"/>
              </a:rPr>
              <a:t>Cryptocurrency Research And Analytical Tool</a:t>
            </a:r>
            <a:endParaRPr sz="2700" b="1" u="sng">
              <a:solidFill>
                <a:srgbClr val="EFEFEF"/>
              </a:solidFill>
              <a:latin typeface="Libre Baskerville"/>
              <a:ea typeface="Libre Baskerville"/>
              <a:cs typeface="Libre Baskerville"/>
              <a:sym typeface="Libre Baskerville"/>
            </a:endParaRPr>
          </a:p>
        </p:txBody>
      </p:sp>
      <p:pic>
        <p:nvPicPr>
          <p:cNvPr id="55" name="Google Shape;55;p13"/>
          <p:cNvPicPr preferRelativeResize="0"/>
          <p:nvPr/>
        </p:nvPicPr>
        <p:blipFill rotWithShape="1">
          <a:blip r:embed="rId4">
            <a:alphaModFix/>
          </a:blip>
          <a:srcRect/>
          <a:stretch/>
        </p:blipFill>
        <p:spPr>
          <a:xfrm>
            <a:off x="8573600" y="0"/>
            <a:ext cx="570400" cy="570400"/>
          </a:xfrm>
          <a:prstGeom prst="rect">
            <a:avLst/>
          </a:prstGeom>
          <a:noFill/>
          <a:ln>
            <a:noFill/>
          </a:ln>
        </p:spPr>
      </p:pic>
      <p:sp>
        <p:nvSpPr>
          <p:cNvPr id="56" name="Google Shape;56;p13"/>
          <p:cNvSpPr txBox="1"/>
          <p:nvPr/>
        </p:nvSpPr>
        <p:spPr>
          <a:xfrm>
            <a:off x="7646000" y="4676500"/>
            <a:ext cx="157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rPr>
              <a:t>28/05/2022   </a:t>
            </a:r>
            <a:endParaRPr>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22"/>
          <p:cNvPicPr preferRelativeResize="0"/>
          <p:nvPr/>
        </p:nvPicPr>
        <p:blipFill rotWithShape="1">
          <a:blip r:embed="rId3">
            <a:alphaModFix/>
          </a:blip>
          <a:srcRect/>
          <a:stretch/>
        </p:blipFill>
        <p:spPr>
          <a:xfrm>
            <a:off x="33125" y="104363"/>
            <a:ext cx="9077749" cy="4934776"/>
          </a:xfrm>
          <a:prstGeom prst="rect">
            <a:avLst/>
          </a:prstGeom>
          <a:noFill/>
          <a:ln>
            <a:noFill/>
          </a:ln>
        </p:spPr>
      </p:pic>
      <p:pic>
        <p:nvPicPr>
          <p:cNvPr id="127" name="Google Shape;127;p22"/>
          <p:cNvPicPr preferRelativeResize="0"/>
          <p:nvPr/>
        </p:nvPicPr>
        <p:blipFill rotWithShape="1">
          <a:blip r:embed="rId4">
            <a:alphaModFix/>
          </a:blip>
          <a:srcRect/>
          <a:stretch/>
        </p:blipFill>
        <p:spPr>
          <a:xfrm>
            <a:off x="8573600" y="0"/>
            <a:ext cx="570400" cy="570400"/>
          </a:xfrm>
          <a:prstGeom prst="rect">
            <a:avLst/>
          </a:prstGeom>
          <a:noFill/>
          <a:ln>
            <a:noFill/>
          </a:ln>
        </p:spPr>
      </p:pic>
      <p:sp>
        <p:nvSpPr>
          <p:cNvPr id="128" name="Google Shape;128;p22"/>
          <p:cNvSpPr txBox="1"/>
          <p:nvPr/>
        </p:nvSpPr>
        <p:spPr>
          <a:xfrm>
            <a:off x="7646000" y="4676500"/>
            <a:ext cx="157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28/05/2022</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23"/>
          <p:cNvPicPr preferRelativeResize="0"/>
          <p:nvPr/>
        </p:nvPicPr>
        <p:blipFill rotWithShape="1">
          <a:blip r:embed="rId3">
            <a:alphaModFix/>
          </a:blip>
          <a:srcRect/>
          <a:stretch/>
        </p:blipFill>
        <p:spPr>
          <a:xfrm>
            <a:off x="284400" y="185450"/>
            <a:ext cx="8638825" cy="4788276"/>
          </a:xfrm>
          <a:prstGeom prst="rect">
            <a:avLst/>
          </a:prstGeom>
          <a:noFill/>
          <a:ln>
            <a:noFill/>
          </a:ln>
        </p:spPr>
      </p:pic>
      <p:sp>
        <p:nvSpPr>
          <p:cNvPr id="134" name="Google Shape;134;p23"/>
          <p:cNvSpPr txBox="1"/>
          <p:nvPr/>
        </p:nvSpPr>
        <p:spPr>
          <a:xfrm>
            <a:off x="362600" y="4458600"/>
            <a:ext cx="8232300" cy="831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2100" b="1" i="0" u="none" strike="noStrike" cap="none">
                <a:solidFill>
                  <a:schemeClr val="dk1"/>
                </a:solidFill>
                <a:latin typeface="Arial"/>
                <a:ea typeface="Arial"/>
                <a:cs typeface="Arial"/>
                <a:sym typeface="Arial"/>
              </a:rPr>
              <a:t>Sequence diagram</a:t>
            </a:r>
            <a:endParaRPr sz="21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100"/>
              <a:buFont typeface="Arial"/>
              <a:buNone/>
            </a:pPr>
            <a:endParaRPr sz="2100" b="1" i="0" u="none" strike="noStrike" cap="none">
              <a:solidFill>
                <a:srgbClr val="FF0000"/>
              </a:solidFill>
              <a:latin typeface="Arial"/>
              <a:ea typeface="Arial"/>
              <a:cs typeface="Arial"/>
              <a:sym typeface="Arial"/>
            </a:endParaRPr>
          </a:p>
        </p:txBody>
      </p:sp>
      <p:pic>
        <p:nvPicPr>
          <p:cNvPr id="135" name="Google Shape;135;p23"/>
          <p:cNvPicPr preferRelativeResize="0"/>
          <p:nvPr/>
        </p:nvPicPr>
        <p:blipFill rotWithShape="1">
          <a:blip r:embed="rId4">
            <a:alphaModFix/>
          </a:blip>
          <a:srcRect/>
          <a:stretch/>
        </p:blipFill>
        <p:spPr>
          <a:xfrm>
            <a:off x="8573600" y="0"/>
            <a:ext cx="570400" cy="570400"/>
          </a:xfrm>
          <a:prstGeom prst="rect">
            <a:avLst/>
          </a:prstGeom>
          <a:noFill/>
          <a:ln>
            <a:noFill/>
          </a:ln>
        </p:spPr>
      </p:pic>
      <p:sp>
        <p:nvSpPr>
          <p:cNvPr id="136" name="Google Shape;136;p23"/>
          <p:cNvSpPr txBox="1"/>
          <p:nvPr/>
        </p:nvSpPr>
        <p:spPr>
          <a:xfrm>
            <a:off x="7646000" y="4676500"/>
            <a:ext cx="157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28/05/2022</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0"/>
        <p:cNvGrpSpPr/>
        <p:nvPr/>
      </p:nvGrpSpPr>
      <p:grpSpPr>
        <a:xfrm>
          <a:off x="0" y="0"/>
          <a:ext cx="0" cy="0"/>
          <a:chOff x="0" y="0"/>
          <a:chExt cx="0" cy="0"/>
        </a:xfrm>
      </p:grpSpPr>
      <p:sp>
        <p:nvSpPr>
          <p:cNvPr id="141" name="Google Shape;141;p24"/>
          <p:cNvSpPr txBox="1">
            <a:spLocks noGrp="1"/>
          </p:cNvSpPr>
          <p:nvPr>
            <p:ph type="ctrTitle"/>
          </p:nvPr>
        </p:nvSpPr>
        <p:spPr>
          <a:xfrm>
            <a:off x="348997" y="2149200"/>
            <a:ext cx="8142900" cy="845100"/>
          </a:xfrm>
          <a:prstGeom prst="rect">
            <a:avLst/>
          </a:prstGeom>
          <a:noFill/>
          <a:ln w="114300" cap="flat" cmpd="sng">
            <a:solidFill>
              <a:srgbClr val="6D9EEB"/>
            </a:solidFill>
            <a:prstDash val="solid"/>
            <a:round/>
            <a:headEnd type="none" w="sm" len="sm"/>
            <a:tailEnd type="none" w="sm" len="sm"/>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sz="5700">
                <a:solidFill>
                  <a:srgbClr val="FF0000"/>
                </a:solidFill>
                <a:highlight>
                  <a:srgbClr val="EFEFEF"/>
                </a:highlight>
              </a:rPr>
              <a:t>CONCEPT OF LSTM</a:t>
            </a:r>
            <a:endParaRPr sz="5700">
              <a:solidFill>
                <a:srgbClr val="FF0000"/>
              </a:solidFill>
              <a:highlight>
                <a:srgbClr val="EFEFEF"/>
              </a:highlight>
            </a:endParaRPr>
          </a:p>
        </p:txBody>
      </p:sp>
      <p:pic>
        <p:nvPicPr>
          <p:cNvPr id="142" name="Google Shape;142;p24"/>
          <p:cNvPicPr preferRelativeResize="0"/>
          <p:nvPr/>
        </p:nvPicPr>
        <p:blipFill rotWithShape="1">
          <a:blip r:embed="rId4">
            <a:alphaModFix/>
          </a:blip>
          <a:srcRect/>
          <a:stretch/>
        </p:blipFill>
        <p:spPr>
          <a:xfrm>
            <a:off x="8573600" y="0"/>
            <a:ext cx="570400" cy="570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solidFill>
                  <a:srgbClr val="FF0000"/>
                </a:solidFill>
              </a:rPr>
              <a:t>RECURRENT NEURAL NETWORK</a:t>
            </a:r>
            <a:endParaRPr b="1">
              <a:solidFill>
                <a:srgbClr val="FF0000"/>
              </a:solidFill>
            </a:endParaRPr>
          </a:p>
        </p:txBody>
      </p:sp>
      <p:sp>
        <p:nvSpPr>
          <p:cNvPr id="148" name="Google Shape;148;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61950" algn="l" rtl="0">
              <a:lnSpc>
                <a:spcPct val="115000"/>
              </a:lnSpc>
              <a:spcBef>
                <a:spcPts val="0"/>
              </a:spcBef>
              <a:spcAft>
                <a:spcPts val="0"/>
              </a:spcAft>
              <a:buSzPts val="2100"/>
              <a:buAutoNum type="arabicPeriod"/>
            </a:pPr>
            <a:r>
              <a:rPr lang="en" sz="2100"/>
              <a:t>One of the type of neural network. </a:t>
            </a:r>
            <a:endParaRPr sz="2100"/>
          </a:p>
          <a:p>
            <a:pPr marL="457200" lvl="0" indent="-361950" algn="l" rtl="0">
              <a:lnSpc>
                <a:spcPct val="115000"/>
              </a:lnSpc>
              <a:spcBef>
                <a:spcPts val="0"/>
              </a:spcBef>
              <a:spcAft>
                <a:spcPts val="0"/>
              </a:spcAft>
              <a:buSzPts val="2100"/>
              <a:buAutoNum type="arabicPeriod"/>
            </a:pPr>
            <a:r>
              <a:rPr lang="en" sz="2100"/>
              <a:t>Uses feed backward method.</a:t>
            </a:r>
            <a:endParaRPr sz="2100"/>
          </a:p>
          <a:p>
            <a:pPr marL="457200" lvl="0" indent="-361950" algn="l" rtl="0">
              <a:lnSpc>
                <a:spcPct val="115000"/>
              </a:lnSpc>
              <a:spcBef>
                <a:spcPts val="0"/>
              </a:spcBef>
              <a:spcAft>
                <a:spcPts val="0"/>
              </a:spcAft>
              <a:buSzPts val="2100"/>
              <a:buAutoNum type="arabicPeriod"/>
            </a:pPr>
            <a:r>
              <a:rPr lang="en" sz="2100"/>
              <a:t>Input-Output depends on each other.</a:t>
            </a:r>
            <a:endParaRPr sz="2100"/>
          </a:p>
          <a:p>
            <a:pPr marL="457200" lvl="0" indent="-361950" algn="l" rtl="0">
              <a:lnSpc>
                <a:spcPct val="115000"/>
              </a:lnSpc>
              <a:spcBef>
                <a:spcPts val="0"/>
              </a:spcBef>
              <a:spcAft>
                <a:spcPts val="0"/>
              </a:spcAft>
              <a:buSzPts val="2100"/>
              <a:buAutoNum type="arabicPeriod"/>
            </a:pPr>
            <a:r>
              <a:rPr lang="en" sz="2100"/>
              <a:t>Solves the issue of prediction.</a:t>
            </a:r>
            <a:endParaRPr sz="2100"/>
          </a:p>
          <a:p>
            <a:pPr marL="457200" lvl="0" indent="-361950" algn="l" rtl="0">
              <a:lnSpc>
                <a:spcPct val="115000"/>
              </a:lnSpc>
              <a:spcBef>
                <a:spcPts val="0"/>
              </a:spcBef>
              <a:spcAft>
                <a:spcPts val="0"/>
              </a:spcAft>
              <a:buSzPts val="2100"/>
              <a:buAutoNum type="arabicPeriod"/>
            </a:pPr>
            <a:r>
              <a:rPr lang="en" sz="2100"/>
              <a:t>Advantage of hidden layer.</a:t>
            </a:r>
            <a:endParaRPr sz="2100"/>
          </a:p>
          <a:p>
            <a:pPr marL="457200" lvl="0" indent="-361950" algn="l" rtl="0">
              <a:lnSpc>
                <a:spcPct val="115000"/>
              </a:lnSpc>
              <a:spcBef>
                <a:spcPts val="0"/>
              </a:spcBef>
              <a:spcAft>
                <a:spcPts val="0"/>
              </a:spcAft>
              <a:buSzPts val="2100"/>
              <a:buAutoNum type="arabicPeriod"/>
            </a:pPr>
            <a:r>
              <a:rPr lang="en" sz="2100"/>
              <a:t>Remember the sequence.</a:t>
            </a:r>
            <a:endParaRPr sz="2100"/>
          </a:p>
          <a:p>
            <a:pPr marL="457200" lvl="0" indent="-361950" algn="l" rtl="0">
              <a:lnSpc>
                <a:spcPct val="115000"/>
              </a:lnSpc>
              <a:spcBef>
                <a:spcPts val="0"/>
              </a:spcBef>
              <a:spcAft>
                <a:spcPts val="0"/>
              </a:spcAft>
              <a:buSzPts val="2100"/>
              <a:buAutoNum type="arabicPeriod"/>
            </a:pPr>
            <a:r>
              <a:rPr lang="en" sz="2100"/>
              <a:t>Contain a memory for calculation.</a:t>
            </a:r>
            <a:endParaRPr sz="2100"/>
          </a:p>
          <a:p>
            <a:pPr marL="457200" lvl="0" indent="-361950" algn="l" rtl="0">
              <a:lnSpc>
                <a:spcPct val="115000"/>
              </a:lnSpc>
              <a:spcBef>
                <a:spcPts val="0"/>
              </a:spcBef>
              <a:spcAft>
                <a:spcPts val="0"/>
              </a:spcAft>
              <a:buSzPts val="2100"/>
              <a:buAutoNum type="arabicPeriod"/>
            </a:pPr>
            <a:r>
              <a:rPr lang="en" sz="2100"/>
              <a:t>Same the of input for all the neurons .</a:t>
            </a:r>
            <a:endParaRPr sz="2100"/>
          </a:p>
          <a:p>
            <a:pPr marL="457200" lvl="0" indent="0" algn="l" rtl="0">
              <a:lnSpc>
                <a:spcPct val="115000"/>
              </a:lnSpc>
              <a:spcBef>
                <a:spcPts val="1200"/>
              </a:spcBef>
              <a:spcAft>
                <a:spcPts val="1200"/>
              </a:spcAft>
              <a:buSzPts val="1800"/>
              <a:buNone/>
            </a:pPr>
            <a:endParaRPr/>
          </a:p>
        </p:txBody>
      </p:sp>
      <p:pic>
        <p:nvPicPr>
          <p:cNvPr id="149" name="Google Shape;149;p25"/>
          <p:cNvPicPr preferRelativeResize="0"/>
          <p:nvPr/>
        </p:nvPicPr>
        <p:blipFill rotWithShape="1">
          <a:blip r:embed="rId3">
            <a:alphaModFix/>
          </a:blip>
          <a:srcRect/>
          <a:stretch/>
        </p:blipFill>
        <p:spPr>
          <a:xfrm>
            <a:off x="5173612" y="1152475"/>
            <a:ext cx="3848537" cy="3305750"/>
          </a:xfrm>
          <a:prstGeom prst="rect">
            <a:avLst/>
          </a:prstGeom>
          <a:noFill/>
          <a:ln>
            <a:noFill/>
          </a:ln>
        </p:spPr>
      </p:pic>
      <p:pic>
        <p:nvPicPr>
          <p:cNvPr id="150" name="Google Shape;150;p25"/>
          <p:cNvPicPr preferRelativeResize="0"/>
          <p:nvPr/>
        </p:nvPicPr>
        <p:blipFill rotWithShape="1">
          <a:blip r:embed="rId4">
            <a:alphaModFix/>
          </a:blip>
          <a:srcRect/>
          <a:stretch/>
        </p:blipFill>
        <p:spPr>
          <a:xfrm>
            <a:off x="8573600" y="0"/>
            <a:ext cx="570400" cy="570400"/>
          </a:xfrm>
          <a:prstGeom prst="rect">
            <a:avLst/>
          </a:prstGeom>
          <a:noFill/>
          <a:ln>
            <a:noFill/>
          </a:ln>
        </p:spPr>
      </p:pic>
      <p:sp>
        <p:nvSpPr>
          <p:cNvPr id="151" name="Google Shape;151;p25"/>
          <p:cNvSpPr txBox="1"/>
          <p:nvPr/>
        </p:nvSpPr>
        <p:spPr>
          <a:xfrm>
            <a:off x="7646000" y="4676500"/>
            <a:ext cx="157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28/05/2022</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solidFill>
                  <a:srgbClr val="FF0000"/>
                </a:solidFill>
              </a:rPr>
              <a:t>LSTM (Long short term memory)</a:t>
            </a:r>
            <a:endParaRPr b="1">
              <a:solidFill>
                <a:srgbClr val="FF0000"/>
              </a:solidFill>
            </a:endParaRPr>
          </a:p>
        </p:txBody>
      </p:sp>
      <p:sp>
        <p:nvSpPr>
          <p:cNvPr id="157" name="Google Shape;157;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400050" algn="l" rtl="0">
              <a:lnSpc>
                <a:spcPct val="115000"/>
              </a:lnSpc>
              <a:spcBef>
                <a:spcPts val="0"/>
              </a:spcBef>
              <a:spcAft>
                <a:spcPts val="0"/>
              </a:spcAft>
              <a:buSzPts val="2700"/>
              <a:buAutoNum type="arabicPeriod"/>
            </a:pPr>
            <a:r>
              <a:rPr lang="en" sz="2100">
                <a:solidFill>
                  <a:srgbClr val="212529"/>
                </a:solidFill>
                <a:highlight>
                  <a:srgbClr val="FFFFFF"/>
                </a:highlight>
              </a:rPr>
              <a:t>An LSTM is a type of </a:t>
            </a:r>
            <a:r>
              <a:rPr lang="en" sz="2100">
                <a:solidFill>
                  <a:schemeClr val="hlink"/>
                </a:solidFill>
                <a:highlight>
                  <a:srgbClr val="FFFFFF"/>
                </a:highlight>
                <a:uFill>
                  <a:noFill/>
                </a:uFill>
                <a:hlinkClick r:id="rId3"/>
              </a:rPr>
              <a:t>recurrent neural network</a:t>
            </a:r>
            <a:r>
              <a:rPr lang="en" sz="2100">
                <a:solidFill>
                  <a:srgbClr val="212529"/>
                </a:solidFill>
                <a:highlight>
                  <a:srgbClr val="FFFFFF"/>
                </a:highlight>
              </a:rPr>
              <a:t> </a:t>
            </a:r>
            <a:endParaRPr sz="2100">
              <a:solidFill>
                <a:srgbClr val="212529"/>
              </a:solidFill>
              <a:highlight>
                <a:srgbClr val="FFFFFF"/>
              </a:highlight>
            </a:endParaRPr>
          </a:p>
          <a:p>
            <a:pPr marL="457200" lvl="0" indent="-361950" algn="l" rtl="0">
              <a:lnSpc>
                <a:spcPct val="115000"/>
              </a:lnSpc>
              <a:spcBef>
                <a:spcPts val="0"/>
              </a:spcBef>
              <a:spcAft>
                <a:spcPts val="0"/>
              </a:spcAft>
              <a:buClr>
                <a:srgbClr val="212529"/>
              </a:buClr>
              <a:buSzPts val="2100"/>
              <a:buAutoNum type="arabicPeriod"/>
            </a:pPr>
            <a:r>
              <a:rPr lang="en" sz="2100">
                <a:solidFill>
                  <a:srgbClr val="212529"/>
                </a:solidFill>
                <a:highlight>
                  <a:srgbClr val="FFFFFF"/>
                </a:highlight>
              </a:rPr>
              <a:t>Solves the vanishing gradient problem in backpropagation.</a:t>
            </a:r>
            <a:endParaRPr sz="2100">
              <a:solidFill>
                <a:srgbClr val="212529"/>
              </a:solidFill>
              <a:highlight>
                <a:srgbClr val="FFFFFF"/>
              </a:highlight>
            </a:endParaRPr>
          </a:p>
          <a:p>
            <a:pPr marL="457200" lvl="0" indent="-361950" algn="l" rtl="0">
              <a:lnSpc>
                <a:spcPct val="115000"/>
              </a:lnSpc>
              <a:spcBef>
                <a:spcPts val="0"/>
              </a:spcBef>
              <a:spcAft>
                <a:spcPts val="0"/>
              </a:spcAft>
              <a:buClr>
                <a:srgbClr val="212529"/>
              </a:buClr>
              <a:buSzPts val="2100"/>
              <a:buAutoNum type="arabicPeriod"/>
            </a:pPr>
            <a:r>
              <a:rPr lang="en" sz="2100">
                <a:solidFill>
                  <a:srgbClr val="212529"/>
                </a:solidFill>
                <a:highlight>
                  <a:srgbClr val="FFFFFF"/>
                </a:highlight>
              </a:rPr>
              <a:t>Uses a gating mechanism for memoring.</a:t>
            </a:r>
            <a:endParaRPr sz="2100">
              <a:solidFill>
                <a:srgbClr val="212529"/>
              </a:solidFill>
              <a:highlight>
                <a:srgbClr val="FFFFFF"/>
              </a:highlight>
            </a:endParaRPr>
          </a:p>
          <a:p>
            <a:pPr marL="457200" lvl="0" indent="-361950" algn="l" rtl="0">
              <a:lnSpc>
                <a:spcPct val="115000"/>
              </a:lnSpc>
              <a:spcBef>
                <a:spcPts val="0"/>
              </a:spcBef>
              <a:spcAft>
                <a:spcPts val="0"/>
              </a:spcAft>
              <a:buClr>
                <a:srgbClr val="212529"/>
              </a:buClr>
              <a:buSzPts val="2100"/>
              <a:buAutoNum type="arabicPeriod"/>
            </a:pPr>
            <a:r>
              <a:rPr lang="en" sz="2100">
                <a:solidFill>
                  <a:srgbClr val="212529"/>
                </a:solidFill>
                <a:highlight>
                  <a:srgbClr val="FFFFFF"/>
                </a:highlight>
              </a:rPr>
              <a:t>LSTM can stored and read via gates.</a:t>
            </a:r>
            <a:endParaRPr sz="2100">
              <a:solidFill>
                <a:srgbClr val="212529"/>
              </a:solidFill>
              <a:highlight>
                <a:srgbClr val="FFFFFF"/>
              </a:highlight>
            </a:endParaRPr>
          </a:p>
          <a:p>
            <a:pPr marL="457200" lvl="0" indent="-361950" algn="l" rtl="0">
              <a:lnSpc>
                <a:spcPct val="115000"/>
              </a:lnSpc>
              <a:spcBef>
                <a:spcPts val="0"/>
              </a:spcBef>
              <a:spcAft>
                <a:spcPts val="0"/>
              </a:spcAft>
              <a:buClr>
                <a:srgbClr val="212529"/>
              </a:buClr>
              <a:buSzPts val="2100"/>
              <a:buAutoNum type="arabicPeriod"/>
            </a:pPr>
            <a:r>
              <a:rPr lang="en" sz="2100">
                <a:solidFill>
                  <a:srgbClr val="212529"/>
                </a:solidFill>
                <a:highlight>
                  <a:srgbClr val="FFFFFF"/>
                </a:highlight>
              </a:rPr>
              <a:t>Gates do operations in analog format.</a:t>
            </a:r>
            <a:endParaRPr sz="2100">
              <a:solidFill>
                <a:srgbClr val="212529"/>
              </a:solidFill>
              <a:highlight>
                <a:srgbClr val="FFFFFF"/>
              </a:highlight>
            </a:endParaRPr>
          </a:p>
          <a:p>
            <a:pPr marL="457200" lvl="0" indent="-361950" algn="l" rtl="0">
              <a:lnSpc>
                <a:spcPct val="115000"/>
              </a:lnSpc>
              <a:spcBef>
                <a:spcPts val="0"/>
              </a:spcBef>
              <a:spcAft>
                <a:spcPts val="0"/>
              </a:spcAft>
              <a:buClr>
                <a:srgbClr val="212529"/>
              </a:buClr>
              <a:buSzPts val="2100"/>
              <a:buAutoNum type="arabicPeriod"/>
            </a:pPr>
            <a:r>
              <a:rPr lang="en" sz="2100">
                <a:solidFill>
                  <a:srgbClr val="212529"/>
                </a:solidFill>
                <a:highlight>
                  <a:srgbClr val="FFFFFF"/>
                </a:highlight>
              </a:rPr>
              <a:t>Sigmoid and Tanh activation functions are used .</a:t>
            </a:r>
            <a:endParaRPr sz="2100">
              <a:solidFill>
                <a:srgbClr val="212529"/>
              </a:solidFill>
              <a:highlight>
                <a:srgbClr val="FFFFFF"/>
              </a:highlight>
            </a:endParaRPr>
          </a:p>
          <a:p>
            <a:pPr marL="457200" lvl="0" indent="-361950" algn="l" rtl="0">
              <a:lnSpc>
                <a:spcPct val="115000"/>
              </a:lnSpc>
              <a:spcBef>
                <a:spcPts val="0"/>
              </a:spcBef>
              <a:spcAft>
                <a:spcPts val="0"/>
              </a:spcAft>
              <a:buClr>
                <a:srgbClr val="212529"/>
              </a:buClr>
              <a:buSzPts val="2100"/>
              <a:buAutoNum type="arabicPeriod"/>
            </a:pPr>
            <a:r>
              <a:rPr lang="en" sz="2100">
                <a:solidFill>
                  <a:srgbClr val="212529"/>
                </a:solidFill>
                <a:highlight>
                  <a:srgbClr val="FFFFFF"/>
                </a:highlight>
              </a:rPr>
              <a:t>Best for Prediction problems.</a:t>
            </a:r>
            <a:endParaRPr sz="2100">
              <a:solidFill>
                <a:srgbClr val="212529"/>
              </a:solidFill>
              <a:highlight>
                <a:srgbClr val="FFFFFF"/>
              </a:highlight>
            </a:endParaRPr>
          </a:p>
        </p:txBody>
      </p:sp>
      <p:pic>
        <p:nvPicPr>
          <p:cNvPr id="158" name="Google Shape;158;p26"/>
          <p:cNvPicPr preferRelativeResize="0"/>
          <p:nvPr/>
        </p:nvPicPr>
        <p:blipFill rotWithShape="1">
          <a:blip r:embed="rId4">
            <a:alphaModFix/>
          </a:blip>
          <a:srcRect/>
          <a:stretch/>
        </p:blipFill>
        <p:spPr>
          <a:xfrm>
            <a:off x="8573600" y="0"/>
            <a:ext cx="570400" cy="570400"/>
          </a:xfrm>
          <a:prstGeom prst="rect">
            <a:avLst/>
          </a:prstGeom>
          <a:noFill/>
          <a:ln>
            <a:noFill/>
          </a:ln>
        </p:spPr>
      </p:pic>
      <p:sp>
        <p:nvSpPr>
          <p:cNvPr id="159" name="Google Shape;159;p26"/>
          <p:cNvSpPr txBox="1"/>
          <p:nvPr/>
        </p:nvSpPr>
        <p:spPr>
          <a:xfrm>
            <a:off x="7646000" y="4676500"/>
            <a:ext cx="157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28/05/2022</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20000"/>
              </a:lnSpc>
              <a:spcBef>
                <a:spcPts val="0"/>
              </a:spcBef>
              <a:spcAft>
                <a:spcPts val="0"/>
              </a:spcAft>
              <a:buClr>
                <a:schemeClr val="dk1"/>
              </a:buClr>
              <a:buSzPct val="32671"/>
              <a:buFont typeface="Arial"/>
              <a:buNone/>
            </a:pPr>
            <a:r>
              <a:rPr lang="en" sz="3366" b="1">
                <a:solidFill>
                  <a:srgbClr val="FF0000"/>
                </a:solidFill>
                <a:highlight>
                  <a:srgbClr val="FFFFFF"/>
                </a:highlight>
              </a:rPr>
              <a:t>The Architecture of LSTM</a:t>
            </a:r>
            <a:endParaRPr sz="3366" b="1">
              <a:solidFill>
                <a:srgbClr val="FF0000"/>
              </a:solidFill>
              <a:highlight>
                <a:srgbClr val="FFFFFF"/>
              </a:highlight>
            </a:endParaRPr>
          </a:p>
          <a:p>
            <a:pPr marL="0" lvl="0" indent="0" algn="l" rtl="0">
              <a:lnSpc>
                <a:spcPct val="100000"/>
              </a:lnSpc>
              <a:spcBef>
                <a:spcPts val="400"/>
              </a:spcBef>
              <a:spcAft>
                <a:spcPts val="0"/>
              </a:spcAft>
              <a:buSzPct val="111111"/>
              <a:buNone/>
            </a:pPr>
            <a:endParaRPr b="1">
              <a:solidFill>
                <a:srgbClr val="FF0000"/>
              </a:solidFill>
            </a:endParaRPr>
          </a:p>
        </p:txBody>
      </p:sp>
      <p:sp>
        <p:nvSpPr>
          <p:cNvPr id="165" name="Google Shape;165;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23850" algn="l" rtl="0">
              <a:lnSpc>
                <a:spcPct val="115000"/>
              </a:lnSpc>
              <a:spcBef>
                <a:spcPts val="0"/>
              </a:spcBef>
              <a:spcAft>
                <a:spcPts val="0"/>
              </a:spcAft>
              <a:buSzPts val="1500"/>
              <a:buAutoNum type="arabicPeriod"/>
            </a:pPr>
            <a:r>
              <a:rPr lang="en" sz="1500"/>
              <a:t>Use for both:</a:t>
            </a:r>
            <a:endParaRPr sz="1500"/>
          </a:p>
          <a:p>
            <a:pPr marL="914400" lvl="1" indent="-298450" algn="l" rtl="0">
              <a:lnSpc>
                <a:spcPct val="115000"/>
              </a:lnSpc>
              <a:spcBef>
                <a:spcPts val="0"/>
              </a:spcBef>
              <a:spcAft>
                <a:spcPts val="0"/>
              </a:spcAft>
              <a:buSzPts val="1100"/>
              <a:buAutoNum type="alphaLcPeriod"/>
            </a:pPr>
            <a:r>
              <a:rPr lang="en" sz="1100"/>
              <a:t>LTM (Long term memory)</a:t>
            </a:r>
            <a:endParaRPr sz="1100"/>
          </a:p>
          <a:p>
            <a:pPr marL="914400" lvl="1" indent="-298450" algn="l" rtl="0">
              <a:lnSpc>
                <a:spcPct val="115000"/>
              </a:lnSpc>
              <a:spcBef>
                <a:spcPts val="0"/>
              </a:spcBef>
              <a:spcAft>
                <a:spcPts val="0"/>
              </a:spcAft>
              <a:buSzPts val="1100"/>
              <a:buAutoNum type="alphaLcPeriod"/>
            </a:pPr>
            <a:r>
              <a:rPr lang="en" sz="1100"/>
              <a:t>STM (Short term memory)</a:t>
            </a:r>
            <a:endParaRPr sz="1100"/>
          </a:p>
          <a:p>
            <a:pPr marL="457200" lvl="0" indent="-311150" algn="l" rtl="0">
              <a:lnSpc>
                <a:spcPct val="115000"/>
              </a:lnSpc>
              <a:spcBef>
                <a:spcPts val="0"/>
              </a:spcBef>
              <a:spcAft>
                <a:spcPts val="0"/>
              </a:spcAft>
              <a:buSzPts val="1300"/>
              <a:buAutoNum type="arabicPeriod"/>
            </a:pPr>
            <a:r>
              <a:rPr lang="en" sz="1300"/>
              <a:t>Made up three gates:</a:t>
            </a:r>
            <a:endParaRPr sz="1300"/>
          </a:p>
          <a:p>
            <a:pPr marL="914400" lvl="0" indent="-311150" algn="l" rtl="0">
              <a:lnSpc>
                <a:spcPct val="115000"/>
              </a:lnSpc>
              <a:spcBef>
                <a:spcPts val="0"/>
              </a:spcBef>
              <a:spcAft>
                <a:spcPts val="0"/>
              </a:spcAft>
              <a:buSzPts val="1300"/>
              <a:buAutoNum type="alphaLcPeriod"/>
            </a:pPr>
            <a:r>
              <a:rPr lang="en" sz="1300"/>
              <a:t>Forget gate</a:t>
            </a:r>
            <a:endParaRPr sz="1300"/>
          </a:p>
          <a:p>
            <a:pPr marL="914400" lvl="0" indent="-311150" algn="l" rtl="0">
              <a:lnSpc>
                <a:spcPct val="115000"/>
              </a:lnSpc>
              <a:spcBef>
                <a:spcPts val="0"/>
              </a:spcBef>
              <a:spcAft>
                <a:spcPts val="0"/>
              </a:spcAft>
              <a:buSzPts val="1300"/>
              <a:buAutoNum type="alphaLcPeriod"/>
            </a:pPr>
            <a:r>
              <a:rPr lang="en" sz="1300"/>
              <a:t>Input gate</a:t>
            </a:r>
            <a:endParaRPr sz="1300"/>
          </a:p>
          <a:p>
            <a:pPr marL="914400" lvl="0" indent="-311150" algn="l" rtl="0">
              <a:lnSpc>
                <a:spcPct val="115000"/>
              </a:lnSpc>
              <a:spcBef>
                <a:spcPts val="0"/>
              </a:spcBef>
              <a:spcAft>
                <a:spcPts val="0"/>
              </a:spcAft>
              <a:buSzPts val="1300"/>
              <a:buAutoNum type="alphaLcPeriod"/>
            </a:pPr>
            <a:r>
              <a:rPr lang="en" sz="1300"/>
              <a:t>Output gate</a:t>
            </a:r>
            <a:endParaRPr sz="1300"/>
          </a:p>
          <a:p>
            <a:pPr marL="0" lvl="0" indent="0" algn="l" rtl="0">
              <a:lnSpc>
                <a:spcPct val="115000"/>
              </a:lnSpc>
              <a:spcBef>
                <a:spcPts val="1200"/>
              </a:spcBef>
              <a:spcAft>
                <a:spcPts val="0"/>
              </a:spcAft>
              <a:buSzPts val="1800"/>
              <a:buNone/>
            </a:pPr>
            <a:r>
              <a:rPr lang="en" sz="1300"/>
              <a:t>3. Cell State: decides which information </a:t>
            </a:r>
            <a:endParaRPr sz="1300"/>
          </a:p>
          <a:p>
            <a:pPr marL="0" lvl="0" indent="0" algn="l" rtl="0">
              <a:lnSpc>
                <a:spcPct val="115000"/>
              </a:lnSpc>
              <a:spcBef>
                <a:spcPts val="1200"/>
              </a:spcBef>
              <a:spcAft>
                <a:spcPts val="0"/>
              </a:spcAft>
              <a:buSzPts val="1800"/>
              <a:buNone/>
            </a:pPr>
            <a:r>
              <a:rPr lang="en" sz="1300"/>
              <a:t>to store.Inputs from forget </a:t>
            </a:r>
            <a:endParaRPr sz="1300"/>
          </a:p>
          <a:p>
            <a:pPr marL="0" lvl="0" indent="0" algn="l" rtl="0">
              <a:lnSpc>
                <a:spcPct val="115000"/>
              </a:lnSpc>
              <a:spcBef>
                <a:spcPts val="1200"/>
              </a:spcBef>
              <a:spcAft>
                <a:spcPts val="0"/>
              </a:spcAft>
              <a:buSzPts val="1800"/>
              <a:buNone/>
            </a:pPr>
            <a:r>
              <a:rPr lang="en" sz="1300"/>
              <a:t>gate and Input gate added </a:t>
            </a:r>
            <a:endParaRPr sz="1300"/>
          </a:p>
          <a:p>
            <a:pPr marL="0" lvl="0" indent="0" algn="l" rtl="0">
              <a:lnSpc>
                <a:spcPct val="115000"/>
              </a:lnSpc>
              <a:spcBef>
                <a:spcPts val="1200"/>
              </a:spcBef>
              <a:spcAft>
                <a:spcPts val="1200"/>
              </a:spcAft>
              <a:buSzPts val="1800"/>
              <a:buNone/>
            </a:pPr>
            <a:r>
              <a:rPr lang="en" sz="1300"/>
              <a:t>in it.</a:t>
            </a:r>
            <a:endParaRPr sz="1300"/>
          </a:p>
        </p:txBody>
      </p:sp>
      <p:pic>
        <p:nvPicPr>
          <p:cNvPr id="166" name="Google Shape;166;p27"/>
          <p:cNvPicPr preferRelativeResize="0"/>
          <p:nvPr/>
        </p:nvPicPr>
        <p:blipFill rotWithShape="1">
          <a:blip r:embed="rId3">
            <a:alphaModFix/>
          </a:blip>
          <a:srcRect/>
          <a:stretch/>
        </p:blipFill>
        <p:spPr>
          <a:xfrm>
            <a:off x="3475500" y="1017725"/>
            <a:ext cx="4954050" cy="3620875"/>
          </a:xfrm>
          <a:prstGeom prst="rect">
            <a:avLst/>
          </a:prstGeom>
          <a:noFill/>
          <a:ln>
            <a:noFill/>
          </a:ln>
        </p:spPr>
      </p:pic>
      <p:pic>
        <p:nvPicPr>
          <p:cNvPr id="167" name="Google Shape;167;p27"/>
          <p:cNvPicPr preferRelativeResize="0"/>
          <p:nvPr/>
        </p:nvPicPr>
        <p:blipFill rotWithShape="1">
          <a:blip r:embed="rId4">
            <a:alphaModFix/>
          </a:blip>
          <a:srcRect/>
          <a:stretch/>
        </p:blipFill>
        <p:spPr>
          <a:xfrm>
            <a:off x="8573600" y="0"/>
            <a:ext cx="570400" cy="570400"/>
          </a:xfrm>
          <a:prstGeom prst="rect">
            <a:avLst/>
          </a:prstGeom>
          <a:noFill/>
          <a:ln>
            <a:noFill/>
          </a:ln>
        </p:spPr>
      </p:pic>
      <p:sp>
        <p:nvSpPr>
          <p:cNvPr id="168" name="Google Shape;168;p27"/>
          <p:cNvSpPr txBox="1"/>
          <p:nvPr/>
        </p:nvSpPr>
        <p:spPr>
          <a:xfrm>
            <a:off x="7646000" y="4676500"/>
            <a:ext cx="157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28/05/2022</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solidFill>
                  <a:srgbClr val="FF0000"/>
                </a:solidFill>
              </a:rPr>
              <a:t>Activation Function</a:t>
            </a:r>
            <a:endParaRPr>
              <a:solidFill>
                <a:srgbClr val="FF0000"/>
              </a:solidFill>
            </a:endParaRPr>
          </a:p>
        </p:txBody>
      </p:sp>
      <p:pic>
        <p:nvPicPr>
          <p:cNvPr id="174" name="Google Shape;174;p28"/>
          <p:cNvPicPr preferRelativeResize="0"/>
          <p:nvPr/>
        </p:nvPicPr>
        <p:blipFill rotWithShape="1">
          <a:blip r:embed="rId3">
            <a:alphaModFix/>
          </a:blip>
          <a:srcRect/>
          <a:stretch/>
        </p:blipFill>
        <p:spPr>
          <a:xfrm>
            <a:off x="83575" y="1432550"/>
            <a:ext cx="4220925" cy="3628250"/>
          </a:xfrm>
          <a:prstGeom prst="rect">
            <a:avLst/>
          </a:prstGeom>
          <a:noFill/>
          <a:ln>
            <a:noFill/>
          </a:ln>
        </p:spPr>
      </p:pic>
      <p:pic>
        <p:nvPicPr>
          <p:cNvPr id="175" name="Google Shape;175;p28"/>
          <p:cNvPicPr preferRelativeResize="0"/>
          <p:nvPr/>
        </p:nvPicPr>
        <p:blipFill rotWithShape="1">
          <a:blip r:embed="rId4">
            <a:alphaModFix/>
          </a:blip>
          <a:srcRect/>
          <a:stretch/>
        </p:blipFill>
        <p:spPr>
          <a:xfrm>
            <a:off x="4456900" y="1432550"/>
            <a:ext cx="4534700" cy="3584925"/>
          </a:xfrm>
          <a:prstGeom prst="rect">
            <a:avLst/>
          </a:prstGeom>
          <a:noFill/>
          <a:ln>
            <a:noFill/>
          </a:ln>
        </p:spPr>
      </p:pic>
      <p:sp>
        <p:nvSpPr>
          <p:cNvPr id="176" name="Google Shape;176;p28"/>
          <p:cNvSpPr txBox="1"/>
          <p:nvPr/>
        </p:nvSpPr>
        <p:spPr>
          <a:xfrm>
            <a:off x="1140100" y="1108450"/>
            <a:ext cx="1538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Tanh function</a:t>
            </a:r>
            <a:endParaRPr sz="1400" b="0" i="0" u="none" strike="noStrike" cap="none">
              <a:solidFill>
                <a:srgbClr val="000000"/>
              </a:solidFill>
              <a:latin typeface="Arial"/>
              <a:ea typeface="Arial"/>
              <a:cs typeface="Arial"/>
              <a:sym typeface="Arial"/>
            </a:endParaRPr>
          </a:p>
        </p:txBody>
      </p:sp>
      <p:sp>
        <p:nvSpPr>
          <p:cNvPr id="177" name="Google Shape;177;p28"/>
          <p:cNvSpPr txBox="1"/>
          <p:nvPr/>
        </p:nvSpPr>
        <p:spPr>
          <a:xfrm>
            <a:off x="5922150" y="1154525"/>
            <a:ext cx="2015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Sigmoid function</a:t>
            </a:r>
            <a:endParaRPr sz="1400" b="0" i="0" u="none" strike="noStrike" cap="none">
              <a:solidFill>
                <a:srgbClr val="000000"/>
              </a:solidFill>
              <a:latin typeface="Arial"/>
              <a:ea typeface="Arial"/>
              <a:cs typeface="Arial"/>
              <a:sym typeface="Arial"/>
            </a:endParaRPr>
          </a:p>
        </p:txBody>
      </p:sp>
      <p:pic>
        <p:nvPicPr>
          <p:cNvPr id="178" name="Google Shape;178;p28"/>
          <p:cNvPicPr preferRelativeResize="0"/>
          <p:nvPr/>
        </p:nvPicPr>
        <p:blipFill rotWithShape="1">
          <a:blip r:embed="rId5">
            <a:alphaModFix/>
          </a:blip>
          <a:srcRect/>
          <a:stretch/>
        </p:blipFill>
        <p:spPr>
          <a:xfrm>
            <a:off x="5565321" y="3959779"/>
            <a:ext cx="2015700" cy="897196"/>
          </a:xfrm>
          <a:prstGeom prst="rect">
            <a:avLst/>
          </a:prstGeom>
          <a:noFill/>
          <a:ln>
            <a:noFill/>
          </a:ln>
        </p:spPr>
      </p:pic>
      <p:pic>
        <p:nvPicPr>
          <p:cNvPr id="179" name="Google Shape;179;p28"/>
          <p:cNvPicPr preferRelativeResize="0"/>
          <p:nvPr/>
        </p:nvPicPr>
        <p:blipFill rotWithShape="1">
          <a:blip r:embed="rId6">
            <a:alphaModFix/>
          </a:blip>
          <a:srcRect/>
          <a:stretch/>
        </p:blipFill>
        <p:spPr>
          <a:xfrm>
            <a:off x="2405100" y="3747875"/>
            <a:ext cx="1612575" cy="1269600"/>
          </a:xfrm>
          <a:prstGeom prst="rect">
            <a:avLst/>
          </a:prstGeom>
          <a:noFill/>
          <a:ln>
            <a:noFill/>
          </a:ln>
        </p:spPr>
      </p:pic>
      <p:pic>
        <p:nvPicPr>
          <p:cNvPr id="180" name="Google Shape;180;p28"/>
          <p:cNvPicPr preferRelativeResize="0"/>
          <p:nvPr/>
        </p:nvPicPr>
        <p:blipFill rotWithShape="1">
          <a:blip r:embed="rId7">
            <a:alphaModFix/>
          </a:blip>
          <a:srcRect/>
          <a:stretch/>
        </p:blipFill>
        <p:spPr>
          <a:xfrm>
            <a:off x="8573600" y="0"/>
            <a:ext cx="570400" cy="570400"/>
          </a:xfrm>
          <a:prstGeom prst="rect">
            <a:avLst/>
          </a:prstGeom>
          <a:noFill/>
          <a:ln>
            <a:noFill/>
          </a:ln>
        </p:spPr>
      </p:pic>
      <p:sp>
        <p:nvSpPr>
          <p:cNvPr id="181" name="Google Shape;181;p28"/>
          <p:cNvSpPr txBox="1"/>
          <p:nvPr/>
        </p:nvSpPr>
        <p:spPr>
          <a:xfrm>
            <a:off x="7646000" y="4676500"/>
            <a:ext cx="157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28/05/2022</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Forget Gate </a:t>
            </a:r>
            <a:endParaRPr/>
          </a:p>
        </p:txBody>
      </p:sp>
      <p:pic>
        <p:nvPicPr>
          <p:cNvPr id="187" name="Google Shape;187;p29"/>
          <p:cNvPicPr preferRelativeResize="0"/>
          <p:nvPr/>
        </p:nvPicPr>
        <p:blipFill rotWithShape="1">
          <a:blip r:embed="rId3">
            <a:alphaModFix/>
          </a:blip>
          <a:srcRect/>
          <a:stretch/>
        </p:blipFill>
        <p:spPr>
          <a:xfrm>
            <a:off x="311700" y="1087200"/>
            <a:ext cx="3929654" cy="3710700"/>
          </a:xfrm>
          <a:prstGeom prst="rect">
            <a:avLst/>
          </a:prstGeom>
          <a:noFill/>
          <a:ln>
            <a:noFill/>
          </a:ln>
        </p:spPr>
      </p:pic>
      <p:pic>
        <p:nvPicPr>
          <p:cNvPr id="188" name="Google Shape;188;p29"/>
          <p:cNvPicPr preferRelativeResize="0"/>
          <p:nvPr/>
        </p:nvPicPr>
        <p:blipFill rotWithShape="1">
          <a:blip r:embed="rId4">
            <a:alphaModFix/>
          </a:blip>
          <a:srcRect/>
          <a:stretch/>
        </p:blipFill>
        <p:spPr>
          <a:xfrm>
            <a:off x="5011200" y="235429"/>
            <a:ext cx="2937600" cy="4729090"/>
          </a:xfrm>
          <a:prstGeom prst="rect">
            <a:avLst/>
          </a:prstGeom>
          <a:noFill/>
          <a:ln>
            <a:noFill/>
          </a:ln>
        </p:spPr>
      </p:pic>
      <p:pic>
        <p:nvPicPr>
          <p:cNvPr id="189" name="Google Shape;189;p29"/>
          <p:cNvPicPr preferRelativeResize="0"/>
          <p:nvPr/>
        </p:nvPicPr>
        <p:blipFill rotWithShape="1">
          <a:blip r:embed="rId5">
            <a:alphaModFix/>
          </a:blip>
          <a:srcRect/>
          <a:stretch/>
        </p:blipFill>
        <p:spPr>
          <a:xfrm>
            <a:off x="8573600" y="0"/>
            <a:ext cx="570400" cy="570400"/>
          </a:xfrm>
          <a:prstGeom prst="rect">
            <a:avLst/>
          </a:prstGeom>
          <a:noFill/>
          <a:ln>
            <a:noFill/>
          </a:ln>
        </p:spPr>
      </p:pic>
      <p:sp>
        <p:nvSpPr>
          <p:cNvPr id="190" name="Google Shape;190;p29"/>
          <p:cNvSpPr txBox="1"/>
          <p:nvPr/>
        </p:nvSpPr>
        <p:spPr>
          <a:xfrm>
            <a:off x="7646000" y="4676500"/>
            <a:ext cx="157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28/05/2022</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a:spLocks noGrp="1"/>
          </p:cNvSpPr>
          <p:nvPr>
            <p:ph type="title"/>
          </p:nvPr>
        </p:nvSpPr>
        <p:spPr>
          <a:xfrm>
            <a:off x="148925" y="869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Input Gate</a:t>
            </a:r>
            <a:endParaRPr/>
          </a:p>
        </p:txBody>
      </p:sp>
      <p:pic>
        <p:nvPicPr>
          <p:cNvPr id="196" name="Google Shape;196;p30"/>
          <p:cNvPicPr preferRelativeResize="0"/>
          <p:nvPr/>
        </p:nvPicPr>
        <p:blipFill rotWithShape="1">
          <a:blip r:embed="rId3">
            <a:alphaModFix/>
          </a:blip>
          <a:srcRect/>
          <a:stretch/>
        </p:blipFill>
        <p:spPr>
          <a:xfrm>
            <a:off x="148925" y="659625"/>
            <a:ext cx="4060250" cy="4403325"/>
          </a:xfrm>
          <a:prstGeom prst="rect">
            <a:avLst/>
          </a:prstGeom>
          <a:noFill/>
          <a:ln>
            <a:noFill/>
          </a:ln>
        </p:spPr>
      </p:pic>
      <p:pic>
        <p:nvPicPr>
          <p:cNvPr id="197" name="Google Shape;197;p30"/>
          <p:cNvPicPr preferRelativeResize="0"/>
          <p:nvPr/>
        </p:nvPicPr>
        <p:blipFill rotWithShape="1">
          <a:blip r:embed="rId4">
            <a:alphaModFix/>
          </a:blip>
          <a:srcRect/>
          <a:stretch/>
        </p:blipFill>
        <p:spPr>
          <a:xfrm>
            <a:off x="4811800" y="464475"/>
            <a:ext cx="3696000" cy="4679025"/>
          </a:xfrm>
          <a:prstGeom prst="rect">
            <a:avLst/>
          </a:prstGeom>
          <a:noFill/>
          <a:ln>
            <a:noFill/>
          </a:ln>
        </p:spPr>
      </p:pic>
      <p:pic>
        <p:nvPicPr>
          <p:cNvPr id="198" name="Google Shape;198;p30"/>
          <p:cNvPicPr preferRelativeResize="0"/>
          <p:nvPr/>
        </p:nvPicPr>
        <p:blipFill rotWithShape="1">
          <a:blip r:embed="rId5">
            <a:alphaModFix/>
          </a:blip>
          <a:srcRect/>
          <a:stretch/>
        </p:blipFill>
        <p:spPr>
          <a:xfrm>
            <a:off x="8573600" y="0"/>
            <a:ext cx="570400" cy="570400"/>
          </a:xfrm>
          <a:prstGeom prst="rect">
            <a:avLst/>
          </a:prstGeom>
          <a:noFill/>
          <a:ln>
            <a:noFill/>
          </a:ln>
        </p:spPr>
      </p:pic>
      <p:sp>
        <p:nvSpPr>
          <p:cNvPr id="199" name="Google Shape;199;p30"/>
          <p:cNvSpPr txBox="1"/>
          <p:nvPr/>
        </p:nvSpPr>
        <p:spPr>
          <a:xfrm>
            <a:off x="7646000" y="4676500"/>
            <a:ext cx="157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28/05/2022</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Cell State</a:t>
            </a:r>
            <a:endParaRPr/>
          </a:p>
        </p:txBody>
      </p:sp>
      <p:pic>
        <p:nvPicPr>
          <p:cNvPr id="205" name="Google Shape;205;p31"/>
          <p:cNvPicPr preferRelativeResize="0"/>
          <p:nvPr/>
        </p:nvPicPr>
        <p:blipFill rotWithShape="1">
          <a:blip r:embed="rId3">
            <a:alphaModFix/>
          </a:blip>
          <a:srcRect/>
          <a:stretch/>
        </p:blipFill>
        <p:spPr>
          <a:xfrm>
            <a:off x="152400" y="1170125"/>
            <a:ext cx="3851976" cy="3616125"/>
          </a:xfrm>
          <a:prstGeom prst="rect">
            <a:avLst/>
          </a:prstGeom>
          <a:noFill/>
          <a:ln>
            <a:noFill/>
          </a:ln>
        </p:spPr>
      </p:pic>
      <p:pic>
        <p:nvPicPr>
          <p:cNvPr id="206" name="Google Shape;206;p31"/>
          <p:cNvPicPr preferRelativeResize="0"/>
          <p:nvPr/>
        </p:nvPicPr>
        <p:blipFill rotWithShape="1">
          <a:blip r:embed="rId4">
            <a:alphaModFix/>
          </a:blip>
          <a:srcRect/>
          <a:stretch/>
        </p:blipFill>
        <p:spPr>
          <a:xfrm>
            <a:off x="4754525" y="445025"/>
            <a:ext cx="3350125" cy="4549750"/>
          </a:xfrm>
          <a:prstGeom prst="rect">
            <a:avLst/>
          </a:prstGeom>
          <a:noFill/>
          <a:ln>
            <a:noFill/>
          </a:ln>
        </p:spPr>
      </p:pic>
      <p:pic>
        <p:nvPicPr>
          <p:cNvPr id="207" name="Google Shape;207;p31"/>
          <p:cNvPicPr preferRelativeResize="0"/>
          <p:nvPr/>
        </p:nvPicPr>
        <p:blipFill rotWithShape="1">
          <a:blip r:embed="rId5">
            <a:alphaModFix/>
          </a:blip>
          <a:srcRect/>
          <a:stretch/>
        </p:blipFill>
        <p:spPr>
          <a:xfrm>
            <a:off x="8573600" y="0"/>
            <a:ext cx="570400" cy="570400"/>
          </a:xfrm>
          <a:prstGeom prst="rect">
            <a:avLst/>
          </a:prstGeom>
          <a:noFill/>
          <a:ln>
            <a:noFill/>
          </a:ln>
        </p:spPr>
      </p:pic>
      <p:sp>
        <p:nvSpPr>
          <p:cNvPr id="208" name="Google Shape;208;p31"/>
          <p:cNvSpPr txBox="1"/>
          <p:nvPr/>
        </p:nvSpPr>
        <p:spPr>
          <a:xfrm>
            <a:off x="7646000" y="4676500"/>
            <a:ext cx="157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28/05/2022</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1700" y="160375"/>
            <a:ext cx="8520600" cy="7974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00000"/>
              <a:buNone/>
            </a:pPr>
            <a:r>
              <a:rPr lang="en" sz="2400">
                <a:solidFill>
                  <a:schemeClr val="lt1"/>
                </a:solidFill>
                <a:latin typeface="Book Antiqua"/>
                <a:ea typeface="Book Antiqua"/>
                <a:cs typeface="Book Antiqua"/>
                <a:sym typeface="Book Antiqua"/>
              </a:rPr>
              <a:t>BE Project: Presentation on,</a:t>
            </a:r>
            <a:endParaRPr sz="2400">
              <a:solidFill>
                <a:schemeClr val="lt1"/>
              </a:solidFill>
              <a:latin typeface="Book Antiqua"/>
              <a:ea typeface="Book Antiqua"/>
              <a:cs typeface="Book Antiqua"/>
              <a:sym typeface="Book Antiqua"/>
            </a:endParaRPr>
          </a:p>
          <a:p>
            <a:pPr marL="0" lvl="0" indent="0" algn="ctr" rtl="0">
              <a:lnSpc>
                <a:spcPct val="100000"/>
              </a:lnSpc>
              <a:spcBef>
                <a:spcPts val="0"/>
              </a:spcBef>
              <a:spcAft>
                <a:spcPts val="0"/>
              </a:spcAft>
              <a:buClr>
                <a:srgbClr val="7F7F7F"/>
              </a:buClr>
              <a:buSzPct val="82758"/>
              <a:buFont typeface="Book Antiqua"/>
              <a:buNone/>
            </a:pPr>
            <a:r>
              <a:rPr lang="en" sz="2900">
                <a:solidFill>
                  <a:schemeClr val="lt1"/>
                </a:solidFill>
                <a:latin typeface="Book Antiqua"/>
                <a:ea typeface="Book Antiqua"/>
                <a:cs typeface="Book Antiqua"/>
                <a:sym typeface="Book Antiqua"/>
              </a:rPr>
              <a:t>Cryptocurrency Research And Analytical Tool</a:t>
            </a:r>
            <a:br>
              <a:rPr lang="en" sz="2900" b="0">
                <a:solidFill>
                  <a:srgbClr val="7F7F7F"/>
                </a:solidFill>
                <a:latin typeface="Book Antiqua"/>
                <a:ea typeface="Book Antiqua"/>
                <a:cs typeface="Book Antiqua"/>
                <a:sym typeface="Book Antiqua"/>
              </a:rPr>
            </a:br>
            <a:endParaRPr sz="5000" b="0">
              <a:solidFill>
                <a:srgbClr val="04617B"/>
              </a:solidFill>
              <a:latin typeface="Calibri"/>
              <a:ea typeface="Calibri"/>
              <a:cs typeface="Calibri"/>
              <a:sym typeface="Calibri"/>
            </a:endParaRPr>
          </a:p>
          <a:p>
            <a:pPr marL="0" lvl="0" indent="0" algn="l" rtl="0">
              <a:lnSpc>
                <a:spcPct val="100000"/>
              </a:lnSpc>
              <a:spcBef>
                <a:spcPts val="0"/>
              </a:spcBef>
              <a:spcAft>
                <a:spcPts val="0"/>
              </a:spcAft>
              <a:buSzPct val="162500"/>
              <a:buNone/>
            </a:pPr>
            <a:endParaRPr sz="3200">
              <a:solidFill>
                <a:srgbClr val="FF0000"/>
              </a:solidFill>
            </a:endParaRPr>
          </a:p>
        </p:txBody>
      </p:sp>
      <p:sp>
        <p:nvSpPr>
          <p:cNvPr id="62" name="Google Shape;62;p14"/>
          <p:cNvSpPr txBox="1"/>
          <p:nvPr/>
        </p:nvSpPr>
        <p:spPr>
          <a:xfrm>
            <a:off x="0" y="957775"/>
            <a:ext cx="8832300" cy="3225981"/>
          </a:xfrm>
          <a:prstGeom prst="rect">
            <a:avLst/>
          </a:prstGeom>
          <a:noFill/>
          <a:ln>
            <a:noFill/>
          </a:ln>
        </p:spPr>
        <p:txBody>
          <a:bodyPr spcFirstLastPara="1" wrap="square" lIns="91425" tIns="91425" rIns="91425" bIns="91425" anchor="t" anchorCtr="0">
            <a:spAutoFit/>
          </a:bodyPr>
          <a:lstStyle/>
          <a:p>
            <a:pPr marL="273050" marR="0" lvl="0" indent="-273050" algn="ctr" rtl="0">
              <a:lnSpc>
                <a:spcPct val="90000"/>
              </a:lnSpc>
              <a:spcBef>
                <a:spcPts val="0"/>
              </a:spcBef>
              <a:spcAft>
                <a:spcPts val="0"/>
              </a:spcAft>
              <a:buClr>
                <a:srgbClr val="000000"/>
              </a:buClr>
              <a:buSzPts val="1700"/>
              <a:buFont typeface="Arial"/>
              <a:buNone/>
            </a:pPr>
            <a:r>
              <a:rPr lang="en" sz="1700" b="0" i="0" u="none" strike="noStrike" cap="none">
                <a:solidFill>
                  <a:schemeClr val="lt1"/>
                </a:solidFill>
                <a:latin typeface="Book Antiqua"/>
                <a:ea typeface="Book Antiqua"/>
                <a:cs typeface="Book Antiqua"/>
                <a:sym typeface="Book Antiqua"/>
              </a:rPr>
              <a:t>By,</a:t>
            </a:r>
            <a:endParaRPr sz="1900" b="0" i="0" u="none" strike="noStrike" cap="none">
              <a:solidFill>
                <a:schemeClr val="lt1"/>
              </a:solidFill>
              <a:latin typeface="Book Antiqua"/>
              <a:ea typeface="Book Antiqua"/>
              <a:cs typeface="Book Antiqua"/>
              <a:sym typeface="Book Antiqua"/>
            </a:endParaRPr>
          </a:p>
          <a:p>
            <a:pPr marL="273050" marR="0" lvl="0" indent="-273050" algn="ctr" rtl="0">
              <a:lnSpc>
                <a:spcPct val="90000"/>
              </a:lnSpc>
              <a:spcBef>
                <a:spcPts val="480"/>
              </a:spcBef>
              <a:spcAft>
                <a:spcPts val="0"/>
              </a:spcAft>
              <a:buClr>
                <a:srgbClr val="000000"/>
              </a:buClr>
              <a:buSzPts val="1700"/>
              <a:buFont typeface="Arial"/>
              <a:buNone/>
            </a:pPr>
            <a:r>
              <a:rPr lang="en" sz="1700" b="0" i="0" u="none" strike="noStrike" cap="none">
                <a:solidFill>
                  <a:schemeClr val="lt1"/>
                </a:solidFill>
                <a:latin typeface="Book Antiqua"/>
                <a:ea typeface="Book Antiqua"/>
                <a:cs typeface="Book Antiqua"/>
                <a:sym typeface="Book Antiqua"/>
              </a:rPr>
              <a:t>Group No: 09</a:t>
            </a:r>
            <a:endParaRPr sz="1900" b="0" i="0" u="none" strike="noStrike" cap="none">
              <a:solidFill>
                <a:schemeClr val="lt1"/>
              </a:solidFill>
              <a:latin typeface="Book Antiqua"/>
              <a:ea typeface="Book Antiqua"/>
              <a:cs typeface="Book Antiqua"/>
              <a:sym typeface="Book Antiqua"/>
            </a:endParaRPr>
          </a:p>
          <a:p>
            <a:pPr marL="273050" marR="0" lvl="0" indent="-273050" algn="ctr" rtl="0">
              <a:lnSpc>
                <a:spcPct val="90000"/>
              </a:lnSpc>
              <a:spcBef>
                <a:spcPts val="560"/>
              </a:spcBef>
              <a:spcAft>
                <a:spcPts val="0"/>
              </a:spcAft>
              <a:buClr>
                <a:srgbClr val="000000"/>
              </a:buClr>
              <a:buSzPts val="2100"/>
              <a:buFont typeface="Arial"/>
              <a:buNone/>
            </a:pPr>
            <a:r>
              <a:rPr lang="en" sz="2100" b="0" i="0" u="none" strike="noStrike" cap="none">
                <a:solidFill>
                  <a:schemeClr val="lt1"/>
                </a:solidFill>
                <a:latin typeface="Book Antiqua"/>
                <a:ea typeface="Book Antiqua"/>
                <a:cs typeface="Book Antiqua"/>
                <a:sym typeface="Book Antiqua"/>
              </a:rPr>
              <a:t>Vedant Mulherkar </a:t>
            </a:r>
            <a:endParaRPr sz="1900" b="0" i="0" u="none" strike="noStrike" cap="none">
              <a:solidFill>
                <a:schemeClr val="lt1"/>
              </a:solidFill>
              <a:latin typeface="Constantia"/>
              <a:ea typeface="Constantia"/>
              <a:cs typeface="Constantia"/>
              <a:sym typeface="Constantia"/>
            </a:endParaRPr>
          </a:p>
          <a:p>
            <a:pPr marL="273050" marR="0" lvl="0" indent="-273050" algn="ctr" rtl="0">
              <a:lnSpc>
                <a:spcPct val="90000"/>
              </a:lnSpc>
              <a:spcBef>
                <a:spcPts val="560"/>
              </a:spcBef>
              <a:spcAft>
                <a:spcPts val="0"/>
              </a:spcAft>
              <a:buClr>
                <a:srgbClr val="000000"/>
              </a:buClr>
              <a:buSzPts val="2100"/>
              <a:buFont typeface="Arial"/>
              <a:buNone/>
            </a:pPr>
            <a:r>
              <a:rPr lang="en" sz="2100" b="0" i="0" u="none" strike="noStrike" cap="none">
                <a:solidFill>
                  <a:schemeClr val="lt1"/>
                </a:solidFill>
                <a:latin typeface="Book Antiqua"/>
                <a:ea typeface="Book Antiqua"/>
                <a:cs typeface="Book Antiqua"/>
                <a:sym typeface="Book Antiqua"/>
              </a:rPr>
              <a:t>Avinash Mankar </a:t>
            </a:r>
            <a:endParaRPr sz="2100" b="0" i="0" u="none" strike="noStrike" cap="none">
              <a:solidFill>
                <a:schemeClr val="lt1"/>
              </a:solidFill>
              <a:latin typeface="Book Antiqua"/>
              <a:ea typeface="Book Antiqua"/>
              <a:cs typeface="Book Antiqua"/>
              <a:sym typeface="Book Antiqua"/>
            </a:endParaRPr>
          </a:p>
          <a:p>
            <a:pPr marL="273050" marR="0" lvl="0" indent="-273050" algn="ctr" rtl="0">
              <a:lnSpc>
                <a:spcPct val="90000"/>
              </a:lnSpc>
              <a:spcBef>
                <a:spcPts val="560"/>
              </a:spcBef>
              <a:spcAft>
                <a:spcPts val="0"/>
              </a:spcAft>
              <a:buClr>
                <a:srgbClr val="000000"/>
              </a:buClr>
              <a:buSzPts val="2100"/>
              <a:buFont typeface="Arial"/>
              <a:buNone/>
            </a:pPr>
            <a:r>
              <a:rPr lang="en" sz="2100" b="0" i="0" u="none" strike="noStrike" cap="none">
                <a:solidFill>
                  <a:schemeClr val="lt1"/>
                </a:solidFill>
                <a:latin typeface="Book Antiqua"/>
                <a:ea typeface="Book Antiqua"/>
                <a:cs typeface="Book Antiqua"/>
                <a:sym typeface="Book Antiqua"/>
              </a:rPr>
              <a:t>Ganesh Vispute </a:t>
            </a:r>
            <a:endParaRPr sz="2100" b="0" i="0" u="none" strike="noStrike" cap="none">
              <a:solidFill>
                <a:schemeClr val="lt1"/>
              </a:solidFill>
              <a:latin typeface="Book Antiqua"/>
              <a:ea typeface="Book Antiqua"/>
              <a:cs typeface="Book Antiqua"/>
              <a:sym typeface="Book Antiqua"/>
            </a:endParaRPr>
          </a:p>
          <a:p>
            <a:pPr marL="273050" marR="0" lvl="0" indent="-273050" algn="ctr" rtl="0">
              <a:lnSpc>
                <a:spcPct val="90000"/>
              </a:lnSpc>
              <a:spcBef>
                <a:spcPts val="560"/>
              </a:spcBef>
              <a:spcAft>
                <a:spcPts val="0"/>
              </a:spcAft>
              <a:buClr>
                <a:srgbClr val="000000"/>
              </a:buClr>
              <a:buSzPts val="2100"/>
              <a:buFont typeface="Arial"/>
              <a:buNone/>
            </a:pPr>
            <a:endParaRPr sz="2100" b="0" i="0" u="none" strike="noStrike" cap="none">
              <a:solidFill>
                <a:schemeClr val="lt1"/>
              </a:solidFill>
              <a:latin typeface="Book Antiqua"/>
              <a:ea typeface="Book Antiqua"/>
              <a:cs typeface="Book Antiqua"/>
              <a:sym typeface="Book Antiqua"/>
            </a:endParaRPr>
          </a:p>
          <a:p>
            <a:pPr marL="273050" marR="0" lvl="0" indent="-273050" algn="ctr" rtl="0">
              <a:lnSpc>
                <a:spcPct val="90000"/>
              </a:lnSpc>
              <a:spcBef>
                <a:spcPts val="480"/>
              </a:spcBef>
              <a:spcAft>
                <a:spcPts val="0"/>
              </a:spcAft>
              <a:buClr>
                <a:srgbClr val="000000"/>
              </a:buClr>
              <a:buSzPts val="1700"/>
              <a:buFont typeface="Arial"/>
              <a:buNone/>
            </a:pPr>
            <a:r>
              <a:rPr lang="en" sz="1700" b="0" i="0" u="none" strike="noStrike" cap="none">
                <a:solidFill>
                  <a:schemeClr val="lt1"/>
                </a:solidFill>
                <a:latin typeface="Book Antiqua"/>
                <a:ea typeface="Book Antiqua"/>
                <a:cs typeface="Book Antiqua"/>
                <a:sym typeface="Book Antiqua"/>
              </a:rPr>
              <a:t>Guided By</a:t>
            </a:r>
            <a:endParaRPr sz="1900" b="0" i="0" u="none" strike="noStrike" cap="none">
              <a:solidFill>
                <a:schemeClr val="lt1"/>
              </a:solidFill>
              <a:latin typeface="Constantia"/>
              <a:ea typeface="Constantia"/>
              <a:cs typeface="Constantia"/>
              <a:sym typeface="Constantia"/>
            </a:endParaRPr>
          </a:p>
          <a:p>
            <a:pPr marL="273050" marR="0" lvl="0" indent="-273050" algn="ctr" rtl="0">
              <a:lnSpc>
                <a:spcPct val="90000"/>
              </a:lnSpc>
              <a:spcBef>
                <a:spcPts val="560"/>
              </a:spcBef>
              <a:spcAft>
                <a:spcPts val="0"/>
              </a:spcAft>
              <a:buClr>
                <a:srgbClr val="000000"/>
              </a:buClr>
              <a:buSzPts val="2100"/>
              <a:buFont typeface="Arial"/>
              <a:buNone/>
            </a:pPr>
            <a:r>
              <a:rPr lang="en" sz="2100" b="0" i="0" u="none" strike="noStrike" cap="none">
                <a:solidFill>
                  <a:schemeClr val="lt1"/>
                </a:solidFill>
                <a:latin typeface="Book Antiqua"/>
                <a:ea typeface="Book Antiqua"/>
                <a:cs typeface="Book Antiqua"/>
                <a:sym typeface="Book Antiqua"/>
              </a:rPr>
              <a:t>Prof. Sandip Kahate</a:t>
            </a:r>
            <a:endParaRPr sz="2100" b="0" i="0" u="none" strike="noStrike" cap="none">
              <a:solidFill>
                <a:schemeClr val="lt1"/>
              </a:solidFill>
              <a:latin typeface="Book Antiqua"/>
              <a:ea typeface="Book Antiqua"/>
              <a:cs typeface="Book Antiqua"/>
              <a:sym typeface="Book Antiqua"/>
            </a:endParaRPr>
          </a:p>
          <a:p>
            <a:pPr marL="273050" marR="0" lvl="0" indent="-273050" algn="ctr" rtl="0">
              <a:lnSpc>
                <a:spcPct val="90000"/>
              </a:lnSpc>
              <a:spcBef>
                <a:spcPts val="560"/>
              </a:spcBef>
              <a:spcAft>
                <a:spcPts val="0"/>
              </a:spcAft>
              <a:buClr>
                <a:srgbClr val="000000"/>
              </a:buClr>
              <a:buSzPts val="2100"/>
              <a:buFont typeface="Arial"/>
              <a:buNone/>
            </a:pPr>
            <a:endParaRPr sz="2100" b="0" i="0" u="none" strike="noStrike" cap="none">
              <a:solidFill>
                <a:schemeClr val="lt1"/>
              </a:solidFill>
              <a:latin typeface="Book Antiqua"/>
              <a:ea typeface="Book Antiqua"/>
              <a:cs typeface="Book Antiqua"/>
              <a:sym typeface="Book Antiqua"/>
            </a:endParaRPr>
          </a:p>
        </p:txBody>
      </p:sp>
      <p:sp>
        <p:nvSpPr>
          <p:cNvPr id="63" name="Google Shape;63;p14"/>
          <p:cNvSpPr txBox="1"/>
          <p:nvPr/>
        </p:nvSpPr>
        <p:spPr>
          <a:xfrm>
            <a:off x="311700" y="3785875"/>
            <a:ext cx="8520600" cy="400200"/>
          </a:xfrm>
          <a:prstGeom prst="rect">
            <a:avLst/>
          </a:prstGeom>
          <a:noFill/>
          <a:ln>
            <a:noFill/>
          </a:ln>
        </p:spPr>
        <p:txBody>
          <a:bodyPr spcFirstLastPara="1" wrap="square" lIns="91425" tIns="91425" rIns="91425" bIns="91425" anchor="t" anchorCtr="0">
            <a:spAutoFit/>
          </a:bodyPr>
          <a:lstStyle/>
          <a:p>
            <a:pPr marL="273050" marR="0" lvl="0" indent="-273050" algn="ctr" rtl="0">
              <a:lnSpc>
                <a:spcPct val="70000"/>
              </a:lnSpc>
              <a:spcBef>
                <a:spcPts val="400"/>
              </a:spcBef>
              <a:spcAft>
                <a:spcPts val="0"/>
              </a:spcAft>
              <a:buClr>
                <a:srgbClr val="000000"/>
              </a:buClr>
              <a:buSzPts val="2000"/>
              <a:buFont typeface="Arial"/>
              <a:buNone/>
            </a:pPr>
            <a:r>
              <a:rPr lang="en" sz="2000" b="1" i="0" u="none" strike="noStrike" cap="none">
                <a:solidFill>
                  <a:schemeClr val="lt1"/>
                </a:solidFill>
                <a:latin typeface="Book Antiqua"/>
                <a:ea typeface="Book Antiqua"/>
                <a:cs typeface="Book Antiqua"/>
                <a:sym typeface="Book Antiqua"/>
              </a:rPr>
              <a:t>Dept. of Computer Engineering</a:t>
            </a:r>
            <a:endParaRPr sz="1400" b="1" i="0" u="none" strike="noStrike" cap="none">
              <a:solidFill>
                <a:schemeClr val="lt1"/>
              </a:solidFill>
              <a:latin typeface="Arial"/>
              <a:ea typeface="Arial"/>
              <a:cs typeface="Arial"/>
              <a:sym typeface="Arial"/>
            </a:endParaRPr>
          </a:p>
        </p:txBody>
      </p:sp>
      <p:sp>
        <p:nvSpPr>
          <p:cNvPr id="64" name="Google Shape;64;p14"/>
          <p:cNvSpPr txBox="1"/>
          <p:nvPr/>
        </p:nvSpPr>
        <p:spPr>
          <a:xfrm>
            <a:off x="1101450" y="4322175"/>
            <a:ext cx="7731000" cy="369900"/>
          </a:xfrm>
          <a:prstGeom prst="rect">
            <a:avLst/>
          </a:prstGeom>
          <a:noFill/>
          <a:ln>
            <a:noFill/>
          </a:ln>
        </p:spPr>
        <p:txBody>
          <a:bodyPr spcFirstLastPara="1" wrap="square" lIns="91425" tIns="45700" rIns="91425" bIns="45700" anchor="t" anchorCtr="0">
            <a:noAutofit/>
          </a:bodyPr>
          <a:lstStyle/>
          <a:p>
            <a:pPr marL="0" marR="0" lvl="4" indent="0" algn="l" rtl="0">
              <a:lnSpc>
                <a:spcPct val="100000"/>
              </a:lnSpc>
              <a:spcBef>
                <a:spcPts val="0"/>
              </a:spcBef>
              <a:spcAft>
                <a:spcPts val="0"/>
              </a:spcAft>
              <a:buClr>
                <a:srgbClr val="04617B"/>
              </a:buClr>
              <a:buSzPts val="1800"/>
              <a:buFont typeface="Times New Roman"/>
              <a:buNone/>
            </a:pPr>
            <a:r>
              <a:rPr lang="en" sz="2500" b="1" i="0" u="none" strike="noStrike" cap="none">
                <a:solidFill>
                  <a:srgbClr val="FF0000"/>
                </a:solidFill>
                <a:highlight>
                  <a:schemeClr val="lt1"/>
                </a:highlight>
                <a:latin typeface="Times New Roman"/>
                <a:ea typeface="Times New Roman"/>
                <a:cs typeface="Times New Roman"/>
                <a:sym typeface="Times New Roman"/>
              </a:rPr>
              <a:t>MET’s</a:t>
            </a:r>
            <a:r>
              <a:rPr lang="en" sz="1800" b="1" i="0" u="none" strike="noStrike" cap="none">
                <a:solidFill>
                  <a:srgbClr val="FF0000"/>
                </a:solidFill>
                <a:highlight>
                  <a:schemeClr val="lt1"/>
                </a:highlight>
                <a:latin typeface="Times New Roman"/>
                <a:ea typeface="Times New Roman"/>
                <a:cs typeface="Times New Roman"/>
                <a:sym typeface="Times New Roman"/>
              </a:rPr>
              <a:t> </a:t>
            </a:r>
            <a:r>
              <a:rPr lang="en" sz="2400" b="1" i="0" u="none" strike="noStrike" cap="none">
                <a:solidFill>
                  <a:srgbClr val="FF0000"/>
                </a:solidFill>
                <a:highlight>
                  <a:schemeClr val="lt1"/>
                </a:highlight>
                <a:latin typeface="Times New Roman"/>
                <a:ea typeface="Times New Roman"/>
                <a:cs typeface="Times New Roman"/>
                <a:sym typeface="Times New Roman"/>
              </a:rPr>
              <a:t>Bhujbal Knowledge City, Institute of Engineering</a:t>
            </a:r>
            <a:r>
              <a:rPr lang="en" sz="2400" b="1" i="0" u="none" strike="noStrike" cap="none">
                <a:solidFill>
                  <a:schemeClr val="lt1"/>
                </a:solidFill>
                <a:latin typeface="Times New Roman"/>
                <a:ea typeface="Times New Roman"/>
                <a:cs typeface="Times New Roman"/>
                <a:sym typeface="Times New Roman"/>
              </a:rPr>
              <a:t> </a:t>
            </a:r>
            <a:endParaRPr sz="2000" b="1" i="0" u="none" strike="noStrike" cap="none">
              <a:solidFill>
                <a:schemeClr val="lt1"/>
              </a:solidFill>
              <a:latin typeface="Arial"/>
              <a:ea typeface="Arial"/>
              <a:cs typeface="Arial"/>
              <a:sym typeface="Arial"/>
            </a:endParaRPr>
          </a:p>
        </p:txBody>
      </p:sp>
      <p:pic>
        <p:nvPicPr>
          <p:cNvPr id="65" name="Google Shape;65;p14"/>
          <p:cNvPicPr preferRelativeResize="0"/>
          <p:nvPr/>
        </p:nvPicPr>
        <p:blipFill rotWithShape="1">
          <a:blip r:embed="rId4">
            <a:alphaModFix/>
          </a:blip>
          <a:srcRect/>
          <a:stretch/>
        </p:blipFill>
        <p:spPr>
          <a:xfrm>
            <a:off x="8573600" y="0"/>
            <a:ext cx="570400" cy="570400"/>
          </a:xfrm>
          <a:prstGeom prst="rect">
            <a:avLst/>
          </a:prstGeom>
          <a:noFill/>
          <a:ln>
            <a:noFill/>
          </a:ln>
        </p:spPr>
      </p:pic>
      <p:sp>
        <p:nvSpPr>
          <p:cNvPr id="66" name="Google Shape;66;p14"/>
          <p:cNvSpPr txBox="1"/>
          <p:nvPr/>
        </p:nvSpPr>
        <p:spPr>
          <a:xfrm>
            <a:off x="7646000" y="4676500"/>
            <a:ext cx="157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rPr>
              <a:t>28/05/2022   </a:t>
            </a:r>
            <a:endParaRPr>
              <a:solidFill>
                <a:schemeClr val="l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2"/>
          <p:cNvSpPr txBox="1">
            <a:spLocks noGrp="1"/>
          </p:cNvSpPr>
          <p:nvPr>
            <p:ph type="title"/>
          </p:nvPr>
        </p:nvSpPr>
        <p:spPr>
          <a:xfrm>
            <a:off x="136125" y="1032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Output Gate</a:t>
            </a:r>
            <a:endParaRPr/>
          </a:p>
        </p:txBody>
      </p:sp>
      <p:pic>
        <p:nvPicPr>
          <p:cNvPr id="214" name="Google Shape;214;p32"/>
          <p:cNvPicPr preferRelativeResize="0"/>
          <p:nvPr/>
        </p:nvPicPr>
        <p:blipFill rotWithShape="1">
          <a:blip r:embed="rId3">
            <a:alphaModFix/>
          </a:blip>
          <a:srcRect/>
          <a:stretch/>
        </p:blipFill>
        <p:spPr>
          <a:xfrm>
            <a:off x="136125" y="661277"/>
            <a:ext cx="3490075" cy="4287750"/>
          </a:xfrm>
          <a:prstGeom prst="rect">
            <a:avLst/>
          </a:prstGeom>
          <a:noFill/>
          <a:ln>
            <a:noFill/>
          </a:ln>
        </p:spPr>
      </p:pic>
      <p:pic>
        <p:nvPicPr>
          <p:cNvPr id="215" name="Google Shape;215;p32"/>
          <p:cNvPicPr preferRelativeResize="0"/>
          <p:nvPr/>
        </p:nvPicPr>
        <p:blipFill rotWithShape="1">
          <a:blip r:embed="rId4">
            <a:alphaModFix/>
          </a:blip>
          <a:srcRect/>
          <a:stretch/>
        </p:blipFill>
        <p:spPr>
          <a:xfrm>
            <a:off x="4362450" y="564175"/>
            <a:ext cx="3603200" cy="4384850"/>
          </a:xfrm>
          <a:prstGeom prst="rect">
            <a:avLst/>
          </a:prstGeom>
          <a:noFill/>
          <a:ln>
            <a:noFill/>
          </a:ln>
        </p:spPr>
      </p:pic>
      <p:pic>
        <p:nvPicPr>
          <p:cNvPr id="216" name="Google Shape;216;p32"/>
          <p:cNvPicPr preferRelativeResize="0"/>
          <p:nvPr/>
        </p:nvPicPr>
        <p:blipFill rotWithShape="1">
          <a:blip r:embed="rId5">
            <a:alphaModFix/>
          </a:blip>
          <a:srcRect/>
          <a:stretch/>
        </p:blipFill>
        <p:spPr>
          <a:xfrm>
            <a:off x="8573600" y="0"/>
            <a:ext cx="570400" cy="570400"/>
          </a:xfrm>
          <a:prstGeom prst="rect">
            <a:avLst/>
          </a:prstGeom>
          <a:noFill/>
          <a:ln>
            <a:noFill/>
          </a:ln>
        </p:spPr>
      </p:pic>
      <p:sp>
        <p:nvSpPr>
          <p:cNvPr id="217" name="Google Shape;217;p32"/>
          <p:cNvSpPr txBox="1"/>
          <p:nvPr/>
        </p:nvSpPr>
        <p:spPr>
          <a:xfrm>
            <a:off x="7646000" y="4676500"/>
            <a:ext cx="157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28/05/2022</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1"/>
        <p:cNvGrpSpPr/>
        <p:nvPr/>
      </p:nvGrpSpPr>
      <p:grpSpPr>
        <a:xfrm>
          <a:off x="0" y="0"/>
          <a:ext cx="0" cy="0"/>
          <a:chOff x="0" y="0"/>
          <a:chExt cx="0" cy="0"/>
        </a:xfrm>
      </p:grpSpPr>
      <p:sp>
        <p:nvSpPr>
          <p:cNvPr id="222" name="Google Shape;222;p33"/>
          <p:cNvSpPr txBox="1">
            <a:spLocks noGrp="1"/>
          </p:cNvSpPr>
          <p:nvPr>
            <p:ph type="title"/>
          </p:nvPr>
        </p:nvSpPr>
        <p:spPr>
          <a:xfrm>
            <a:off x="231450" y="254297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990"/>
              <a:buNone/>
            </a:pPr>
            <a:r>
              <a:rPr lang="en" sz="4820" b="1"/>
              <a:t>Implementation</a:t>
            </a:r>
            <a:endParaRPr sz="4820" b="1"/>
          </a:p>
        </p:txBody>
      </p:sp>
      <p:pic>
        <p:nvPicPr>
          <p:cNvPr id="223" name="Google Shape;223;p33"/>
          <p:cNvPicPr preferRelativeResize="0"/>
          <p:nvPr/>
        </p:nvPicPr>
        <p:blipFill rotWithShape="1">
          <a:blip r:embed="rId4">
            <a:alphaModFix/>
          </a:blip>
          <a:srcRect/>
          <a:stretch/>
        </p:blipFill>
        <p:spPr>
          <a:xfrm>
            <a:off x="8573600" y="0"/>
            <a:ext cx="570400" cy="570400"/>
          </a:xfrm>
          <a:prstGeom prst="rect">
            <a:avLst/>
          </a:prstGeom>
          <a:noFill/>
          <a:ln>
            <a:noFill/>
          </a:ln>
        </p:spPr>
      </p:pic>
      <p:sp>
        <p:nvSpPr>
          <p:cNvPr id="224" name="Google Shape;224;p33"/>
          <p:cNvSpPr txBox="1"/>
          <p:nvPr/>
        </p:nvSpPr>
        <p:spPr>
          <a:xfrm>
            <a:off x="7646000" y="4676500"/>
            <a:ext cx="157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28/05/2022</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solidFill>
                  <a:srgbClr val="FF0000"/>
                </a:solidFill>
              </a:rPr>
              <a:t>Software and Hardware requirements</a:t>
            </a:r>
            <a:endParaRPr>
              <a:solidFill>
                <a:srgbClr val="FF0000"/>
              </a:solidFill>
            </a:endParaRPr>
          </a:p>
        </p:txBody>
      </p:sp>
      <p:sp>
        <p:nvSpPr>
          <p:cNvPr id="230" name="Google Shape;230;p3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0" algn="l" rtl="0">
              <a:lnSpc>
                <a:spcPct val="115000"/>
              </a:lnSpc>
              <a:spcBef>
                <a:spcPts val="0"/>
              </a:spcBef>
              <a:spcAft>
                <a:spcPts val="0"/>
              </a:spcAft>
              <a:buSzPts val="1800"/>
              <a:buNone/>
            </a:pPr>
            <a:r>
              <a:rPr lang="en" b="1"/>
              <a:t>Softwares required:</a:t>
            </a:r>
            <a:endParaRPr b="1"/>
          </a:p>
          <a:p>
            <a:pPr marL="457200" lvl="0" indent="-342900" algn="l" rtl="0">
              <a:lnSpc>
                <a:spcPct val="115000"/>
              </a:lnSpc>
              <a:spcBef>
                <a:spcPts val="1200"/>
              </a:spcBef>
              <a:spcAft>
                <a:spcPts val="0"/>
              </a:spcAft>
              <a:buSzPts val="1800"/>
              <a:buAutoNum type="arabicPeriod"/>
            </a:pPr>
            <a:r>
              <a:rPr lang="en" b="1"/>
              <a:t>Jupyter notebook</a:t>
            </a:r>
            <a:endParaRPr b="1"/>
          </a:p>
          <a:p>
            <a:pPr marL="457200" lvl="0" indent="-342900" algn="l" rtl="0">
              <a:lnSpc>
                <a:spcPct val="115000"/>
              </a:lnSpc>
              <a:spcBef>
                <a:spcPts val="0"/>
              </a:spcBef>
              <a:spcAft>
                <a:spcPts val="0"/>
              </a:spcAft>
              <a:buSzPts val="1800"/>
              <a:buAutoNum type="arabicPeriod"/>
            </a:pPr>
            <a:r>
              <a:rPr lang="en" b="1"/>
              <a:t>Any operating system (Windows/mac/linux)</a:t>
            </a:r>
            <a:endParaRPr b="1"/>
          </a:p>
          <a:p>
            <a:pPr marL="0" lvl="0" indent="0" algn="l" rtl="0">
              <a:lnSpc>
                <a:spcPct val="115000"/>
              </a:lnSpc>
              <a:spcBef>
                <a:spcPts val="1200"/>
              </a:spcBef>
              <a:spcAft>
                <a:spcPts val="0"/>
              </a:spcAft>
              <a:buSzPts val="1800"/>
              <a:buNone/>
            </a:pPr>
            <a:r>
              <a:rPr lang="en" b="1"/>
              <a:t>Hardwares required</a:t>
            </a:r>
            <a:endParaRPr b="1"/>
          </a:p>
          <a:p>
            <a:pPr marL="457200" lvl="0" indent="-342900" algn="l" rtl="0">
              <a:lnSpc>
                <a:spcPct val="115000"/>
              </a:lnSpc>
              <a:spcBef>
                <a:spcPts val="1200"/>
              </a:spcBef>
              <a:spcAft>
                <a:spcPts val="0"/>
              </a:spcAft>
              <a:buSzPts val="1800"/>
              <a:buAutoNum type="arabicPeriod"/>
            </a:pPr>
            <a:r>
              <a:rPr lang="en" b="1"/>
              <a:t>Minimum 2 Gb RAM</a:t>
            </a:r>
            <a:endParaRPr b="1"/>
          </a:p>
          <a:p>
            <a:pPr marL="457200" lvl="0" indent="-342900" algn="l" rtl="0">
              <a:lnSpc>
                <a:spcPct val="115000"/>
              </a:lnSpc>
              <a:spcBef>
                <a:spcPts val="0"/>
              </a:spcBef>
              <a:spcAft>
                <a:spcPts val="0"/>
              </a:spcAft>
              <a:buSzPts val="1800"/>
              <a:buAutoNum type="arabicPeriod"/>
            </a:pPr>
            <a:r>
              <a:rPr lang="en" b="1"/>
              <a:t>Minimum intel i3 Processor </a:t>
            </a:r>
            <a:endParaRPr b="1"/>
          </a:p>
          <a:p>
            <a:pPr marL="457200" lvl="0" indent="-342900" algn="l" rtl="0">
              <a:lnSpc>
                <a:spcPct val="115000"/>
              </a:lnSpc>
              <a:spcBef>
                <a:spcPts val="0"/>
              </a:spcBef>
              <a:spcAft>
                <a:spcPts val="0"/>
              </a:spcAft>
              <a:buSzPts val="1800"/>
              <a:buAutoNum type="arabicPeriod"/>
            </a:pPr>
            <a:r>
              <a:rPr lang="en" b="1"/>
              <a:t>Active Internet.</a:t>
            </a:r>
            <a:endParaRPr b="1"/>
          </a:p>
          <a:p>
            <a:pPr marL="457200" lvl="0" indent="0" algn="l" rtl="0">
              <a:lnSpc>
                <a:spcPct val="115000"/>
              </a:lnSpc>
              <a:spcBef>
                <a:spcPts val="1200"/>
              </a:spcBef>
              <a:spcAft>
                <a:spcPts val="1200"/>
              </a:spcAft>
              <a:buSzPts val="1800"/>
              <a:buNone/>
            </a:pPr>
            <a:endParaRPr b="1"/>
          </a:p>
        </p:txBody>
      </p:sp>
      <p:pic>
        <p:nvPicPr>
          <p:cNvPr id="231" name="Google Shape;231;p34"/>
          <p:cNvPicPr preferRelativeResize="0"/>
          <p:nvPr/>
        </p:nvPicPr>
        <p:blipFill rotWithShape="1">
          <a:blip r:embed="rId3">
            <a:alphaModFix/>
          </a:blip>
          <a:srcRect/>
          <a:stretch/>
        </p:blipFill>
        <p:spPr>
          <a:xfrm>
            <a:off x="8573600" y="0"/>
            <a:ext cx="570400" cy="570400"/>
          </a:xfrm>
          <a:prstGeom prst="rect">
            <a:avLst/>
          </a:prstGeom>
          <a:noFill/>
          <a:ln>
            <a:noFill/>
          </a:ln>
        </p:spPr>
      </p:pic>
      <p:sp>
        <p:nvSpPr>
          <p:cNvPr id="232" name="Google Shape;232;p34"/>
          <p:cNvSpPr txBox="1"/>
          <p:nvPr/>
        </p:nvSpPr>
        <p:spPr>
          <a:xfrm>
            <a:off x="7646000" y="4676500"/>
            <a:ext cx="157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28/05/2022</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solidFill>
                  <a:srgbClr val="FF0000"/>
                </a:solidFill>
              </a:rPr>
              <a:t>Proposed System Model </a:t>
            </a:r>
            <a:endParaRPr>
              <a:solidFill>
                <a:srgbClr val="FF0000"/>
              </a:solidFill>
            </a:endParaRPr>
          </a:p>
          <a:p>
            <a:pPr marL="0" lvl="0" indent="0" algn="l" rtl="0">
              <a:lnSpc>
                <a:spcPct val="100000"/>
              </a:lnSpc>
              <a:spcBef>
                <a:spcPts val="0"/>
              </a:spcBef>
              <a:spcAft>
                <a:spcPts val="0"/>
              </a:spcAft>
              <a:buSzPct val="111111"/>
              <a:buNone/>
            </a:pPr>
            <a:endParaRPr/>
          </a:p>
        </p:txBody>
      </p:sp>
      <p:sp>
        <p:nvSpPr>
          <p:cNvPr id="238" name="Google Shape;238;p35"/>
          <p:cNvSpPr txBox="1">
            <a:spLocks noGrp="1"/>
          </p:cNvSpPr>
          <p:nvPr>
            <p:ph type="body" idx="1"/>
          </p:nvPr>
        </p:nvSpPr>
        <p:spPr>
          <a:xfrm>
            <a:off x="311700" y="1152475"/>
            <a:ext cx="8520600" cy="3774000"/>
          </a:xfrm>
          <a:prstGeom prst="rect">
            <a:avLst/>
          </a:prstGeom>
          <a:noFill/>
          <a:ln>
            <a:noFill/>
          </a:ln>
        </p:spPr>
        <p:txBody>
          <a:bodyPr spcFirstLastPara="1" wrap="square" lIns="91425" tIns="91425" rIns="91425" bIns="91425" anchor="t" anchorCtr="0">
            <a:normAutofit/>
          </a:bodyPr>
          <a:lstStyle/>
          <a:p>
            <a:pPr marL="457200" lvl="0" indent="-334327" algn="l" rtl="0">
              <a:lnSpc>
                <a:spcPct val="115000"/>
              </a:lnSpc>
              <a:spcBef>
                <a:spcPts val="0"/>
              </a:spcBef>
              <a:spcAft>
                <a:spcPts val="0"/>
              </a:spcAft>
              <a:buSzPts val="1800"/>
              <a:buChar char="●"/>
            </a:pPr>
            <a:r>
              <a:rPr lang="en" b="1" dirty="0"/>
              <a:t>Installation of Important machine learning libraries</a:t>
            </a:r>
            <a:endParaRPr b="1" dirty="0"/>
          </a:p>
          <a:p>
            <a:pPr marL="457200" lvl="0" indent="-334327" algn="l" rtl="0">
              <a:lnSpc>
                <a:spcPct val="115000"/>
              </a:lnSpc>
              <a:spcBef>
                <a:spcPts val="0"/>
              </a:spcBef>
              <a:spcAft>
                <a:spcPts val="0"/>
              </a:spcAft>
              <a:buSzPts val="1800"/>
              <a:buChar char="●"/>
            </a:pPr>
            <a:r>
              <a:rPr lang="en" b="1" dirty="0"/>
              <a:t>Data set collection</a:t>
            </a:r>
            <a:endParaRPr b="1" dirty="0"/>
          </a:p>
          <a:p>
            <a:pPr marL="457200" lvl="0" indent="-334327" algn="l" rtl="0">
              <a:lnSpc>
                <a:spcPct val="115000"/>
              </a:lnSpc>
              <a:spcBef>
                <a:spcPts val="0"/>
              </a:spcBef>
              <a:spcAft>
                <a:spcPts val="0"/>
              </a:spcAft>
              <a:buSzPts val="1800"/>
              <a:buChar char="●"/>
            </a:pPr>
            <a:r>
              <a:rPr lang="en" b="1" dirty="0"/>
              <a:t>Data Analysis over collected data.</a:t>
            </a:r>
            <a:endParaRPr b="1" dirty="0"/>
          </a:p>
          <a:p>
            <a:pPr marL="457200" lvl="0" indent="-334327" algn="l" rtl="0">
              <a:lnSpc>
                <a:spcPct val="115000"/>
              </a:lnSpc>
              <a:spcBef>
                <a:spcPts val="0"/>
              </a:spcBef>
              <a:spcAft>
                <a:spcPts val="0"/>
              </a:spcAft>
              <a:buSzPts val="1800"/>
              <a:buChar char="●"/>
            </a:pPr>
            <a:r>
              <a:rPr lang="en" b="1" dirty="0"/>
              <a:t>Data Normalization</a:t>
            </a:r>
            <a:endParaRPr b="1" dirty="0"/>
          </a:p>
          <a:p>
            <a:pPr marL="457200" lvl="0" indent="-334327" algn="l" rtl="0">
              <a:lnSpc>
                <a:spcPct val="115000"/>
              </a:lnSpc>
              <a:spcBef>
                <a:spcPts val="0"/>
              </a:spcBef>
              <a:spcAft>
                <a:spcPts val="0"/>
              </a:spcAft>
              <a:buSzPts val="1800"/>
              <a:buChar char="●"/>
            </a:pPr>
            <a:r>
              <a:rPr lang="en" b="1" dirty="0"/>
              <a:t>Preparing for training model</a:t>
            </a:r>
            <a:endParaRPr b="1" dirty="0"/>
          </a:p>
          <a:p>
            <a:pPr marL="457200" lvl="0" indent="-334327" algn="l" rtl="0">
              <a:lnSpc>
                <a:spcPct val="115000"/>
              </a:lnSpc>
              <a:spcBef>
                <a:spcPts val="0"/>
              </a:spcBef>
              <a:spcAft>
                <a:spcPts val="0"/>
              </a:spcAft>
              <a:buSzPts val="1800"/>
              <a:buChar char="●"/>
            </a:pPr>
            <a:r>
              <a:rPr lang="en" b="1" dirty="0"/>
              <a:t>Use of LSTM bidirectional concept for data training.</a:t>
            </a:r>
            <a:endParaRPr b="1" dirty="0"/>
          </a:p>
          <a:p>
            <a:pPr marL="457200" lvl="0" indent="-334327" algn="l" rtl="0">
              <a:lnSpc>
                <a:spcPct val="115000"/>
              </a:lnSpc>
              <a:spcBef>
                <a:spcPts val="0"/>
              </a:spcBef>
              <a:spcAft>
                <a:spcPts val="0"/>
              </a:spcAft>
              <a:buSzPts val="1800"/>
              <a:buChar char="●"/>
            </a:pPr>
            <a:r>
              <a:rPr lang="en" b="1" dirty="0"/>
              <a:t>Optimization and training of the data.</a:t>
            </a:r>
            <a:endParaRPr b="1" dirty="0"/>
          </a:p>
          <a:p>
            <a:pPr marL="457200" lvl="0" indent="-334327" algn="l" rtl="0">
              <a:lnSpc>
                <a:spcPct val="115000"/>
              </a:lnSpc>
              <a:spcBef>
                <a:spcPts val="0"/>
              </a:spcBef>
              <a:spcAft>
                <a:spcPts val="0"/>
              </a:spcAft>
              <a:buSzPts val="1800"/>
              <a:buChar char="●"/>
            </a:pPr>
            <a:r>
              <a:rPr lang="en" b="1" dirty="0"/>
              <a:t>Using 80% dataset for training and 20% for testing purpose.</a:t>
            </a:r>
            <a:endParaRPr b="1" dirty="0"/>
          </a:p>
          <a:p>
            <a:pPr marL="457200" lvl="0" indent="-334327" algn="l" rtl="0">
              <a:lnSpc>
                <a:spcPct val="115000"/>
              </a:lnSpc>
              <a:spcBef>
                <a:spcPts val="0"/>
              </a:spcBef>
              <a:spcAft>
                <a:spcPts val="0"/>
              </a:spcAft>
              <a:buSzPts val="1800"/>
              <a:buChar char="●"/>
            </a:pPr>
            <a:r>
              <a:rPr lang="en" b="1" dirty="0"/>
              <a:t>Analysis of training model using graphical representation.</a:t>
            </a:r>
            <a:endParaRPr b="1" dirty="0"/>
          </a:p>
          <a:p>
            <a:pPr marL="457200" lvl="0" indent="-334327" algn="l" rtl="0">
              <a:lnSpc>
                <a:spcPct val="115000"/>
              </a:lnSpc>
              <a:spcBef>
                <a:spcPts val="0"/>
              </a:spcBef>
              <a:spcAft>
                <a:spcPts val="0"/>
              </a:spcAft>
              <a:buSzPts val="1800"/>
              <a:buChar char="●"/>
            </a:pPr>
            <a:r>
              <a:rPr lang="en" b="1" dirty="0"/>
              <a:t>Prediction of values for 160 days using training data.</a:t>
            </a:r>
            <a:endParaRPr b="1" dirty="0"/>
          </a:p>
          <a:p>
            <a:pPr marL="457200" lvl="0" indent="-334327" algn="l" rtl="0">
              <a:lnSpc>
                <a:spcPct val="115000"/>
              </a:lnSpc>
              <a:spcBef>
                <a:spcPts val="0"/>
              </a:spcBef>
              <a:spcAft>
                <a:spcPts val="0"/>
              </a:spcAft>
              <a:buSzPts val="1800"/>
              <a:buChar char="●"/>
            </a:pPr>
            <a:r>
              <a:rPr lang="en" b="1" dirty="0"/>
              <a:t>Analysis of Prediction model using graphical representation.</a:t>
            </a:r>
            <a:endParaRPr b="1" dirty="0"/>
          </a:p>
          <a:p>
            <a:pPr marL="457200" lvl="0" indent="0" algn="l" rtl="0">
              <a:lnSpc>
                <a:spcPct val="115000"/>
              </a:lnSpc>
              <a:spcBef>
                <a:spcPts val="1200"/>
              </a:spcBef>
              <a:spcAft>
                <a:spcPts val="0"/>
              </a:spcAft>
              <a:buClr>
                <a:schemeClr val="dk1"/>
              </a:buClr>
              <a:buSzPts val="1100"/>
              <a:buFont typeface="Arial"/>
              <a:buNone/>
            </a:pPr>
            <a:endParaRPr b="1" dirty="0"/>
          </a:p>
          <a:p>
            <a:pPr marL="0" lvl="0" indent="0" algn="l" rtl="0">
              <a:lnSpc>
                <a:spcPct val="115000"/>
              </a:lnSpc>
              <a:spcBef>
                <a:spcPts val="1200"/>
              </a:spcBef>
              <a:spcAft>
                <a:spcPts val="1200"/>
              </a:spcAft>
              <a:buSzPts val="1800"/>
              <a:buNone/>
            </a:pPr>
            <a:endParaRPr dirty="0"/>
          </a:p>
        </p:txBody>
      </p:sp>
      <p:pic>
        <p:nvPicPr>
          <p:cNvPr id="239" name="Google Shape;239;p35"/>
          <p:cNvPicPr preferRelativeResize="0"/>
          <p:nvPr/>
        </p:nvPicPr>
        <p:blipFill rotWithShape="1">
          <a:blip r:embed="rId3">
            <a:alphaModFix/>
          </a:blip>
          <a:srcRect/>
          <a:stretch/>
        </p:blipFill>
        <p:spPr>
          <a:xfrm>
            <a:off x="8573600" y="0"/>
            <a:ext cx="570400" cy="570400"/>
          </a:xfrm>
          <a:prstGeom prst="rect">
            <a:avLst/>
          </a:prstGeom>
          <a:noFill/>
          <a:ln>
            <a:noFill/>
          </a:ln>
        </p:spPr>
      </p:pic>
      <p:sp>
        <p:nvSpPr>
          <p:cNvPr id="240" name="Google Shape;240;p35"/>
          <p:cNvSpPr txBox="1"/>
          <p:nvPr/>
        </p:nvSpPr>
        <p:spPr>
          <a:xfrm>
            <a:off x="7646000" y="4676500"/>
            <a:ext cx="157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28/05/2022</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solidFill>
                  <a:srgbClr val="FF0000"/>
                </a:solidFill>
              </a:rPr>
              <a:t>Training and Testing Graph</a:t>
            </a:r>
            <a:endParaRPr>
              <a:solidFill>
                <a:srgbClr val="FF0000"/>
              </a:solidFill>
            </a:endParaRPr>
          </a:p>
        </p:txBody>
      </p:sp>
      <p:sp>
        <p:nvSpPr>
          <p:cNvPr id="246" name="Google Shape;246;p36"/>
          <p:cNvSpPr txBox="1">
            <a:spLocks noGrp="1"/>
          </p:cNvSpPr>
          <p:nvPr>
            <p:ph type="body" idx="1"/>
          </p:nvPr>
        </p:nvSpPr>
        <p:spPr>
          <a:xfrm>
            <a:off x="1127700" y="4570800"/>
            <a:ext cx="6888600" cy="572700"/>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0"/>
              </a:spcBef>
              <a:spcAft>
                <a:spcPts val="1200"/>
              </a:spcAft>
              <a:buSzPts val="2118"/>
              <a:buNone/>
            </a:pPr>
            <a:r>
              <a:rPr lang="en"/>
              <a:t>Training And Testing Graph.</a:t>
            </a:r>
            <a:endParaRPr/>
          </a:p>
        </p:txBody>
      </p:sp>
      <p:pic>
        <p:nvPicPr>
          <p:cNvPr id="247" name="Google Shape;247;p36"/>
          <p:cNvPicPr preferRelativeResize="0"/>
          <p:nvPr/>
        </p:nvPicPr>
        <p:blipFill rotWithShape="1">
          <a:blip r:embed="rId3">
            <a:alphaModFix/>
          </a:blip>
          <a:srcRect/>
          <a:stretch/>
        </p:blipFill>
        <p:spPr>
          <a:xfrm>
            <a:off x="8573600" y="0"/>
            <a:ext cx="570400" cy="570400"/>
          </a:xfrm>
          <a:prstGeom prst="rect">
            <a:avLst/>
          </a:prstGeom>
          <a:noFill/>
          <a:ln>
            <a:noFill/>
          </a:ln>
        </p:spPr>
      </p:pic>
      <p:pic>
        <p:nvPicPr>
          <p:cNvPr id="248" name="Google Shape;248;p36"/>
          <p:cNvPicPr preferRelativeResize="0"/>
          <p:nvPr/>
        </p:nvPicPr>
        <p:blipFill>
          <a:blip r:embed="rId4">
            <a:alphaModFix/>
          </a:blip>
          <a:stretch>
            <a:fillRect/>
          </a:stretch>
        </p:blipFill>
        <p:spPr>
          <a:xfrm>
            <a:off x="1691550" y="1322525"/>
            <a:ext cx="6205542" cy="3248275"/>
          </a:xfrm>
          <a:prstGeom prst="rect">
            <a:avLst/>
          </a:prstGeom>
          <a:noFill/>
          <a:ln>
            <a:noFill/>
          </a:ln>
        </p:spPr>
      </p:pic>
      <p:sp>
        <p:nvSpPr>
          <p:cNvPr id="249" name="Google Shape;249;p36"/>
          <p:cNvSpPr txBox="1"/>
          <p:nvPr/>
        </p:nvSpPr>
        <p:spPr>
          <a:xfrm>
            <a:off x="7646000" y="4676500"/>
            <a:ext cx="157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28/05/2022</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8"/>
          <p:cNvSpPr txBox="1">
            <a:spLocks noGrp="1"/>
          </p:cNvSpPr>
          <p:nvPr>
            <p:ph type="title"/>
          </p:nvPr>
        </p:nvSpPr>
        <p:spPr>
          <a:xfrm>
            <a:off x="311700" y="399617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a:t>Prediction of price wrt time. </a:t>
            </a:r>
            <a:endParaRPr/>
          </a:p>
        </p:txBody>
      </p:sp>
      <p:pic>
        <p:nvPicPr>
          <p:cNvPr id="263" name="Google Shape;263;p38"/>
          <p:cNvPicPr preferRelativeResize="0"/>
          <p:nvPr/>
        </p:nvPicPr>
        <p:blipFill rotWithShape="1">
          <a:blip r:embed="rId3">
            <a:alphaModFix/>
          </a:blip>
          <a:srcRect/>
          <a:stretch/>
        </p:blipFill>
        <p:spPr>
          <a:xfrm>
            <a:off x="8573600" y="0"/>
            <a:ext cx="570400" cy="570400"/>
          </a:xfrm>
          <a:prstGeom prst="rect">
            <a:avLst/>
          </a:prstGeom>
          <a:noFill/>
          <a:ln>
            <a:noFill/>
          </a:ln>
        </p:spPr>
      </p:pic>
      <p:pic>
        <p:nvPicPr>
          <p:cNvPr id="264" name="Google Shape;264;p38"/>
          <p:cNvPicPr preferRelativeResize="0"/>
          <p:nvPr/>
        </p:nvPicPr>
        <p:blipFill>
          <a:blip r:embed="rId4">
            <a:alphaModFix/>
          </a:blip>
          <a:stretch>
            <a:fillRect/>
          </a:stretch>
        </p:blipFill>
        <p:spPr>
          <a:xfrm>
            <a:off x="152400" y="152400"/>
            <a:ext cx="5054550" cy="3691375"/>
          </a:xfrm>
          <a:prstGeom prst="rect">
            <a:avLst/>
          </a:prstGeom>
          <a:noFill/>
          <a:ln>
            <a:noFill/>
          </a:ln>
        </p:spPr>
      </p:pic>
      <p:sp>
        <p:nvSpPr>
          <p:cNvPr id="265" name="Google Shape;265;p38"/>
          <p:cNvSpPr txBox="1"/>
          <p:nvPr/>
        </p:nvSpPr>
        <p:spPr>
          <a:xfrm>
            <a:off x="7646000" y="4676500"/>
            <a:ext cx="157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28/05/2022</a:t>
            </a:r>
            <a:endParaRPr>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Crypto-Growth Comparison</a:t>
            </a:r>
            <a:endParaRPr/>
          </a:p>
        </p:txBody>
      </p:sp>
      <p:sp>
        <p:nvSpPr>
          <p:cNvPr id="271" name="Google Shape;271;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
              <a:t>ETH growth in future                                                     Bianance growth in future</a:t>
            </a:r>
            <a:endParaRPr/>
          </a:p>
        </p:txBody>
      </p:sp>
      <p:pic>
        <p:nvPicPr>
          <p:cNvPr id="272" name="Google Shape;272;p39"/>
          <p:cNvPicPr preferRelativeResize="0"/>
          <p:nvPr/>
        </p:nvPicPr>
        <p:blipFill rotWithShape="1">
          <a:blip r:embed="rId3">
            <a:alphaModFix/>
          </a:blip>
          <a:srcRect/>
          <a:stretch/>
        </p:blipFill>
        <p:spPr>
          <a:xfrm>
            <a:off x="8573600" y="0"/>
            <a:ext cx="570400" cy="570400"/>
          </a:xfrm>
          <a:prstGeom prst="rect">
            <a:avLst/>
          </a:prstGeom>
          <a:noFill/>
          <a:ln>
            <a:noFill/>
          </a:ln>
        </p:spPr>
      </p:pic>
      <p:pic>
        <p:nvPicPr>
          <p:cNvPr id="273" name="Google Shape;273;p39"/>
          <p:cNvPicPr preferRelativeResize="0"/>
          <p:nvPr/>
        </p:nvPicPr>
        <p:blipFill>
          <a:blip r:embed="rId4">
            <a:alphaModFix/>
          </a:blip>
          <a:stretch>
            <a:fillRect/>
          </a:stretch>
        </p:blipFill>
        <p:spPr>
          <a:xfrm>
            <a:off x="139300" y="1780875"/>
            <a:ext cx="4551525" cy="2788000"/>
          </a:xfrm>
          <a:prstGeom prst="rect">
            <a:avLst/>
          </a:prstGeom>
          <a:noFill/>
          <a:ln>
            <a:noFill/>
          </a:ln>
        </p:spPr>
      </p:pic>
      <p:pic>
        <p:nvPicPr>
          <p:cNvPr id="274" name="Google Shape;274;p39"/>
          <p:cNvPicPr preferRelativeResize="0"/>
          <p:nvPr/>
        </p:nvPicPr>
        <p:blipFill>
          <a:blip r:embed="rId4">
            <a:alphaModFix/>
          </a:blip>
          <a:stretch>
            <a:fillRect/>
          </a:stretch>
        </p:blipFill>
        <p:spPr>
          <a:xfrm>
            <a:off x="4592475" y="1780875"/>
            <a:ext cx="4551525" cy="2788000"/>
          </a:xfrm>
          <a:prstGeom prst="rect">
            <a:avLst/>
          </a:prstGeom>
          <a:noFill/>
          <a:ln>
            <a:noFill/>
          </a:ln>
        </p:spPr>
      </p:pic>
      <p:sp>
        <p:nvSpPr>
          <p:cNvPr id="275" name="Google Shape;275;p39"/>
          <p:cNvSpPr txBox="1"/>
          <p:nvPr/>
        </p:nvSpPr>
        <p:spPr>
          <a:xfrm>
            <a:off x="7646000" y="4676500"/>
            <a:ext cx="157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28/05/2022</a:t>
            </a: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Crypto-Value Convertor</a:t>
            </a:r>
            <a:endParaRPr/>
          </a:p>
        </p:txBody>
      </p:sp>
      <p:pic>
        <p:nvPicPr>
          <p:cNvPr id="281" name="Google Shape;281;p40"/>
          <p:cNvPicPr preferRelativeResize="0"/>
          <p:nvPr/>
        </p:nvPicPr>
        <p:blipFill rotWithShape="1">
          <a:blip r:embed="rId3">
            <a:alphaModFix/>
          </a:blip>
          <a:srcRect/>
          <a:stretch/>
        </p:blipFill>
        <p:spPr>
          <a:xfrm>
            <a:off x="8573600" y="0"/>
            <a:ext cx="570400" cy="570400"/>
          </a:xfrm>
          <a:prstGeom prst="rect">
            <a:avLst/>
          </a:prstGeom>
          <a:noFill/>
          <a:ln>
            <a:noFill/>
          </a:ln>
        </p:spPr>
      </p:pic>
      <p:pic>
        <p:nvPicPr>
          <p:cNvPr id="282" name="Google Shape;282;p40"/>
          <p:cNvPicPr preferRelativeResize="0"/>
          <p:nvPr/>
        </p:nvPicPr>
        <p:blipFill>
          <a:blip r:embed="rId4">
            <a:alphaModFix/>
          </a:blip>
          <a:stretch>
            <a:fillRect/>
          </a:stretch>
        </p:blipFill>
        <p:spPr>
          <a:xfrm>
            <a:off x="311700" y="1112700"/>
            <a:ext cx="3997975" cy="3374225"/>
          </a:xfrm>
          <a:prstGeom prst="rect">
            <a:avLst/>
          </a:prstGeom>
          <a:noFill/>
          <a:ln>
            <a:noFill/>
          </a:ln>
        </p:spPr>
      </p:pic>
      <p:pic>
        <p:nvPicPr>
          <p:cNvPr id="283" name="Google Shape;283;p40"/>
          <p:cNvPicPr preferRelativeResize="0"/>
          <p:nvPr/>
        </p:nvPicPr>
        <p:blipFill>
          <a:blip r:embed="rId5">
            <a:alphaModFix/>
          </a:blip>
          <a:stretch>
            <a:fillRect/>
          </a:stretch>
        </p:blipFill>
        <p:spPr>
          <a:xfrm>
            <a:off x="4701450" y="961050"/>
            <a:ext cx="4290151" cy="3525875"/>
          </a:xfrm>
          <a:prstGeom prst="rect">
            <a:avLst/>
          </a:prstGeom>
          <a:noFill/>
          <a:ln>
            <a:noFill/>
          </a:ln>
        </p:spPr>
      </p:pic>
      <p:sp>
        <p:nvSpPr>
          <p:cNvPr id="284" name="Google Shape;284;p40"/>
          <p:cNvSpPr txBox="1"/>
          <p:nvPr/>
        </p:nvSpPr>
        <p:spPr>
          <a:xfrm>
            <a:off x="7646000" y="4676500"/>
            <a:ext cx="157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28/05/2022</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rgbClr val="04617B"/>
              </a:buClr>
              <a:buSzPct val="100000"/>
              <a:buFont typeface="Book Antiqua"/>
              <a:buNone/>
            </a:pPr>
            <a:r>
              <a:rPr lang="en" sz="3200" b="1">
                <a:solidFill>
                  <a:srgbClr val="FF0000"/>
                </a:solidFill>
                <a:latin typeface="Book Antiqua"/>
                <a:ea typeface="Book Antiqua"/>
                <a:cs typeface="Book Antiqua"/>
                <a:sym typeface="Book Antiqua"/>
              </a:rPr>
              <a:t>Testing</a:t>
            </a:r>
            <a:endParaRPr sz="1400" b="1">
              <a:solidFill>
                <a:srgbClr val="FF0000"/>
              </a:solidFill>
            </a:endParaRPr>
          </a:p>
          <a:p>
            <a:pPr marL="0" lvl="0" indent="0" algn="l" rtl="0">
              <a:lnSpc>
                <a:spcPct val="100000"/>
              </a:lnSpc>
              <a:spcBef>
                <a:spcPts val="0"/>
              </a:spcBef>
              <a:spcAft>
                <a:spcPts val="0"/>
              </a:spcAft>
              <a:buSzPct val="111111"/>
              <a:buNone/>
            </a:pPr>
            <a:endParaRPr b="1"/>
          </a:p>
        </p:txBody>
      </p:sp>
      <p:sp>
        <p:nvSpPr>
          <p:cNvPr id="290" name="Google Shape;290;p4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b="1"/>
              <a:t>In this project we have performed debugging oriented testing.</a:t>
            </a:r>
            <a:endParaRPr b="1"/>
          </a:p>
          <a:p>
            <a:pPr marL="457200" lvl="0" indent="-355600" algn="l" rtl="0">
              <a:lnSpc>
                <a:spcPct val="115000"/>
              </a:lnSpc>
              <a:spcBef>
                <a:spcPts val="1200"/>
              </a:spcBef>
              <a:spcAft>
                <a:spcPts val="0"/>
              </a:spcAft>
              <a:buClr>
                <a:schemeClr val="dk1"/>
              </a:buClr>
              <a:buSzPts val="2000"/>
              <a:buFont typeface="Calibri"/>
              <a:buAutoNum type="arabicPeriod"/>
            </a:pPr>
            <a:r>
              <a:rPr lang="en" sz="2000">
                <a:solidFill>
                  <a:schemeClr val="dk1"/>
                </a:solidFill>
                <a:latin typeface="Calibri"/>
                <a:ea typeface="Calibri"/>
                <a:cs typeface="Calibri"/>
                <a:sym typeface="Calibri"/>
              </a:rPr>
              <a:t>This is a type of testing in which developer were expected to debug the product while building it.</a:t>
            </a:r>
            <a:endParaRPr sz="2000">
              <a:solidFill>
                <a:schemeClr val="dk1"/>
              </a:solidFill>
              <a:latin typeface="Calibri"/>
              <a:ea typeface="Calibri"/>
              <a:cs typeface="Calibri"/>
              <a:sym typeface="Calibri"/>
            </a:endParaRPr>
          </a:p>
          <a:p>
            <a:pPr marL="457200" lvl="0" indent="-355600" algn="l" rtl="0">
              <a:lnSpc>
                <a:spcPct val="107916"/>
              </a:lnSpc>
              <a:spcBef>
                <a:spcPts val="0"/>
              </a:spcBef>
              <a:spcAft>
                <a:spcPts val="0"/>
              </a:spcAft>
              <a:buClr>
                <a:schemeClr val="dk1"/>
              </a:buClr>
              <a:buSzPts val="2000"/>
              <a:buFont typeface="Calibri"/>
              <a:buAutoNum type="arabicPeriod"/>
            </a:pPr>
            <a:r>
              <a:rPr lang="en" sz="2000">
                <a:solidFill>
                  <a:schemeClr val="dk1"/>
                </a:solidFill>
                <a:latin typeface="Calibri"/>
                <a:ea typeface="Calibri"/>
                <a:cs typeface="Calibri"/>
                <a:sym typeface="Calibri"/>
              </a:rPr>
              <a:t>Tests were not documented and heuristically conducted.</a:t>
            </a:r>
            <a:endParaRPr sz="2000">
              <a:solidFill>
                <a:schemeClr val="dk1"/>
              </a:solidFill>
              <a:latin typeface="Calibri"/>
              <a:ea typeface="Calibri"/>
              <a:cs typeface="Calibri"/>
              <a:sym typeface="Calibri"/>
            </a:endParaRPr>
          </a:p>
          <a:p>
            <a:pPr marL="457200" lvl="0" indent="-355600" algn="l" rtl="0">
              <a:lnSpc>
                <a:spcPct val="107916"/>
              </a:lnSpc>
              <a:spcBef>
                <a:spcPts val="0"/>
              </a:spcBef>
              <a:spcAft>
                <a:spcPts val="0"/>
              </a:spcAft>
              <a:buClr>
                <a:schemeClr val="dk1"/>
              </a:buClr>
              <a:buSzPts val="2000"/>
              <a:buFont typeface="Calibri"/>
              <a:buAutoNum type="arabicPeriod"/>
            </a:pPr>
            <a:r>
              <a:rPr lang="en" sz="2000">
                <a:solidFill>
                  <a:schemeClr val="dk1"/>
                </a:solidFill>
                <a:latin typeface="Calibri"/>
                <a:ea typeface="Calibri"/>
                <a:cs typeface="Calibri"/>
                <a:sym typeface="Calibri"/>
              </a:rPr>
              <a:t>Testing was considered to check correct working of implementation (positives testing)</a:t>
            </a:r>
            <a:endParaRPr sz="2000">
              <a:solidFill>
                <a:schemeClr val="dk1"/>
              </a:solidFill>
              <a:latin typeface="Calibri"/>
              <a:ea typeface="Calibri"/>
              <a:cs typeface="Calibri"/>
              <a:sym typeface="Calibri"/>
            </a:endParaRPr>
          </a:p>
          <a:p>
            <a:pPr marL="0" lvl="0" indent="0" algn="l" rtl="0">
              <a:lnSpc>
                <a:spcPct val="107916"/>
              </a:lnSpc>
              <a:spcBef>
                <a:spcPts val="800"/>
              </a:spcBef>
              <a:spcAft>
                <a:spcPts val="0"/>
              </a:spcAft>
              <a:buSzPts val="1800"/>
              <a:buNone/>
            </a:pPr>
            <a:r>
              <a:rPr lang="en" sz="2000">
                <a:solidFill>
                  <a:schemeClr val="dk1"/>
                </a:solidFill>
                <a:latin typeface="Calibri"/>
                <a:ea typeface="Calibri"/>
                <a:cs typeface="Calibri"/>
                <a:sym typeface="Calibri"/>
              </a:rPr>
              <a:t>With this we also did White box testing</a:t>
            </a:r>
            <a:endParaRPr sz="2000">
              <a:solidFill>
                <a:schemeClr val="dk1"/>
              </a:solidFill>
              <a:latin typeface="Calibri"/>
              <a:ea typeface="Calibri"/>
              <a:cs typeface="Calibri"/>
              <a:sym typeface="Calibri"/>
            </a:endParaRPr>
          </a:p>
          <a:p>
            <a:pPr marL="0" lvl="0" indent="0" algn="l" rtl="0">
              <a:lnSpc>
                <a:spcPct val="115000"/>
              </a:lnSpc>
              <a:spcBef>
                <a:spcPts val="800"/>
              </a:spcBef>
              <a:spcAft>
                <a:spcPts val="1200"/>
              </a:spcAft>
              <a:buSzPts val="1800"/>
              <a:buNone/>
            </a:pPr>
            <a:endParaRPr b="1"/>
          </a:p>
        </p:txBody>
      </p:sp>
      <p:pic>
        <p:nvPicPr>
          <p:cNvPr id="291" name="Google Shape;291;p41"/>
          <p:cNvPicPr preferRelativeResize="0"/>
          <p:nvPr/>
        </p:nvPicPr>
        <p:blipFill rotWithShape="1">
          <a:blip r:embed="rId3">
            <a:alphaModFix/>
          </a:blip>
          <a:srcRect/>
          <a:stretch/>
        </p:blipFill>
        <p:spPr>
          <a:xfrm>
            <a:off x="8573600" y="0"/>
            <a:ext cx="570400" cy="570400"/>
          </a:xfrm>
          <a:prstGeom prst="rect">
            <a:avLst/>
          </a:prstGeom>
          <a:noFill/>
          <a:ln>
            <a:noFill/>
          </a:ln>
        </p:spPr>
      </p:pic>
      <p:sp>
        <p:nvSpPr>
          <p:cNvPr id="292" name="Google Shape;292;p41"/>
          <p:cNvSpPr txBox="1"/>
          <p:nvPr/>
        </p:nvSpPr>
        <p:spPr>
          <a:xfrm>
            <a:off x="7646000" y="4676500"/>
            <a:ext cx="157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28/05/2022</a:t>
            </a:r>
            <a:endParaRPr>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rgbClr val="04617B"/>
              </a:buClr>
              <a:buSzPct val="100000"/>
              <a:buFont typeface="Book Antiqua"/>
              <a:buNone/>
            </a:pPr>
            <a:r>
              <a:rPr lang="en" sz="3200" b="1" dirty="0">
                <a:solidFill>
                  <a:srgbClr val="FF0000"/>
                </a:solidFill>
                <a:latin typeface="Book Antiqua"/>
                <a:ea typeface="Book Antiqua"/>
                <a:cs typeface="Book Antiqua"/>
                <a:sym typeface="Book Antiqua"/>
              </a:rPr>
              <a:t>Conclusion</a:t>
            </a:r>
            <a:r>
              <a:rPr lang="en" sz="3200" dirty="0">
                <a:latin typeface="Book Antiqua"/>
                <a:ea typeface="Book Antiqua"/>
                <a:cs typeface="Book Antiqua"/>
                <a:sym typeface="Book Antiqua"/>
              </a:rPr>
              <a:t>:	</a:t>
            </a:r>
            <a:endParaRPr sz="1400" dirty="0"/>
          </a:p>
          <a:p>
            <a:pPr marL="0" lvl="0" indent="0" algn="l" rtl="0">
              <a:lnSpc>
                <a:spcPct val="100000"/>
              </a:lnSpc>
              <a:spcBef>
                <a:spcPts val="0"/>
              </a:spcBef>
              <a:spcAft>
                <a:spcPts val="0"/>
              </a:spcAft>
              <a:buSzPct val="97222"/>
              <a:buNone/>
            </a:pPr>
            <a:endParaRPr sz="3200" b="1" dirty="0">
              <a:latin typeface="Book Antiqua"/>
              <a:ea typeface="Book Antiqua"/>
              <a:cs typeface="Book Antiqua"/>
              <a:sym typeface="Book Antiqua"/>
            </a:endParaRPr>
          </a:p>
        </p:txBody>
      </p:sp>
      <p:sp>
        <p:nvSpPr>
          <p:cNvPr id="298" name="Google Shape;298;p4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just" rtl="0">
              <a:lnSpc>
                <a:spcPct val="100000"/>
              </a:lnSpc>
              <a:spcBef>
                <a:spcPts val="0"/>
              </a:spcBef>
              <a:spcAft>
                <a:spcPts val="0"/>
              </a:spcAft>
              <a:buClr>
                <a:schemeClr val="dk1"/>
              </a:buClr>
              <a:buSzPts val="1800"/>
              <a:buFont typeface="Arial"/>
              <a:buNone/>
            </a:pPr>
            <a:r>
              <a:rPr lang="en" sz="2200" dirty="0">
                <a:solidFill>
                  <a:schemeClr val="dk1"/>
                </a:solidFill>
                <a:latin typeface="Times New Roman"/>
                <a:ea typeface="Times New Roman"/>
                <a:cs typeface="Times New Roman"/>
                <a:sym typeface="Times New Roman"/>
              </a:rPr>
              <a:t>By implementing this </a:t>
            </a:r>
            <a:r>
              <a:rPr lang="en" dirty="0">
                <a:solidFill>
                  <a:schemeClr val="dk1"/>
                </a:solidFill>
                <a:latin typeface="Libre Baskerville"/>
                <a:ea typeface="Libre Baskerville"/>
                <a:cs typeface="Libre Baskerville"/>
                <a:sym typeface="Libre Baskerville"/>
              </a:rPr>
              <a:t>tool</a:t>
            </a:r>
            <a:r>
              <a:rPr lang="en" sz="2200" dirty="0">
                <a:solidFill>
                  <a:schemeClr val="dk1"/>
                </a:solidFill>
                <a:latin typeface="Times New Roman"/>
                <a:ea typeface="Times New Roman"/>
                <a:cs typeface="Times New Roman"/>
                <a:sym typeface="Times New Roman"/>
              </a:rPr>
              <a:t>, anyone can do research on </a:t>
            </a:r>
            <a:r>
              <a:rPr lang="en" dirty="0">
                <a:solidFill>
                  <a:schemeClr val="dk1"/>
                </a:solidFill>
                <a:latin typeface="Libre Baskerville"/>
                <a:ea typeface="Libre Baskerville"/>
                <a:cs typeface="Libre Baskerville"/>
                <a:sym typeface="Libre Baskerville"/>
              </a:rPr>
              <a:t>Cryptocurrencies prices on different dates this tool is capable of predicting the future values of given Cryptocurrencies and comparing different Cryptocurrency.And it also convert one currency value with other to give investors a clear view of prices.</a:t>
            </a:r>
            <a:endParaRPr dirty="0"/>
          </a:p>
        </p:txBody>
      </p:sp>
      <p:pic>
        <p:nvPicPr>
          <p:cNvPr id="299" name="Google Shape;299;p42"/>
          <p:cNvPicPr preferRelativeResize="0"/>
          <p:nvPr/>
        </p:nvPicPr>
        <p:blipFill rotWithShape="1">
          <a:blip r:embed="rId3">
            <a:alphaModFix/>
          </a:blip>
          <a:srcRect/>
          <a:stretch/>
        </p:blipFill>
        <p:spPr>
          <a:xfrm>
            <a:off x="8573600" y="0"/>
            <a:ext cx="570400" cy="570400"/>
          </a:xfrm>
          <a:prstGeom prst="rect">
            <a:avLst/>
          </a:prstGeom>
          <a:noFill/>
          <a:ln>
            <a:noFill/>
          </a:ln>
        </p:spPr>
      </p:pic>
      <p:sp>
        <p:nvSpPr>
          <p:cNvPr id="300" name="Google Shape;300;p42"/>
          <p:cNvSpPr txBox="1"/>
          <p:nvPr/>
        </p:nvSpPr>
        <p:spPr>
          <a:xfrm>
            <a:off x="7646000" y="4676500"/>
            <a:ext cx="157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28/05/2022</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ctrTitle"/>
          </p:nvPr>
        </p:nvSpPr>
        <p:spPr>
          <a:xfrm>
            <a:off x="791388" y="261675"/>
            <a:ext cx="7130700" cy="2823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Clr>
                <a:srgbClr val="04617B"/>
              </a:buClr>
              <a:buSzPct val="64000"/>
              <a:buFont typeface="Book Antiqua"/>
              <a:buNone/>
            </a:pPr>
            <a:endParaRPr sz="5000">
              <a:solidFill>
                <a:srgbClr val="04617B"/>
              </a:solidFill>
              <a:latin typeface="Calibri"/>
              <a:ea typeface="Calibri"/>
              <a:cs typeface="Calibri"/>
              <a:sym typeface="Calibri"/>
            </a:endParaRPr>
          </a:p>
          <a:p>
            <a:pPr marL="0" lvl="0" indent="0" algn="ctr" rtl="0">
              <a:lnSpc>
                <a:spcPct val="100000"/>
              </a:lnSpc>
              <a:spcBef>
                <a:spcPts val="0"/>
              </a:spcBef>
              <a:spcAft>
                <a:spcPts val="0"/>
              </a:spcAft>
              <a:buClr>
                <a:srgbClr val="04617B"/>
              </a:buClr>
              <a:buSzPct val="64000"/>
              <a:buFont typeface="Book Antiqua"/>
              <a:buNone/>
            </a:pPr>
            <a:endParaRPr sz="5000">
              <a:solidFill>
                <a:srgbClr val="04617B"/>
              </a:solidFill>
              <a:latin typeface="Calibri"/>
              <a:ea typeface="Calibri"/>
              <a:cs typeface="Calibri"/>
              <a:sym typeface="Calibri"/>
            </a:endParaRPr>
          </a:p>
          <a:p>
            <a:pPr marL="0" lvl="0" indent="0" algn="ctr" rtl="0">
              <a:lnSpc>
                <a:spcPct val="100000"/>
              </a:lnSpc>
              <a:spcBef>
                <a:spcPts val="0"/>
              </a:spcBef>
              <a:spcAft>
                <a:spcPts val="0"/>
              </a:spcAft>
              <a:buClr>
                <a:srgbClr val="04617B"/>
              </a:buClr>
              <a:buSzPct val="64000"/>
              <a:buFont typeface="Book Antiqua"/>
              <a:buNone/>
            </a:pPr>
            <a:endParaRPr sz="5000">
              <a:solidFill>
                <a:srgbClr val="04617B"/>
              </a:solidFill>
              <a:latin typeface="Calibri"/>
              <a:ea typeface="Calibri"/>
              <a:cs typeface="Calibri"/>
              <a:sym typeface="Calibri"/>
            </a:endParaRPr>
          </a:p>
          <a:p>
            <a:pPr marL="0" lvl="0" indent="0" algn="ctr" rtl="0">
              <a:lnSpc>
                <a:spcPct val="100000"/>
              </a:lnSpc>
              <a:spcBef>
                <a:spcPts val="0"/>
              </a:spcBef>
              <a:spcAft>
                <a:spcPts val="0"/>
              </a:spcAft>
              <a:buClr>
                <a:srgbClr val="04617B"/>
              </a:buClr>
              <a:buSzPct val="100000"/>
              <a:buFont typeface="Book Antiqua"/>
              <a:buNone/>
            </a:pPr>
            <a:r>
              <a:rPr lang="en" sz="3200" b="1">
                <a:solidFill>
                  <a:srgbClr val="FF0000"/>
                </a:solidFill>
                <a:latin typeface="Book Antiqua"/>
                <a:ea typeface="Book Antiqua"/>
                <a:cs typeface="Book Antiqua"/>
                <a:sym typeface="Book Antiqua"/>
              </a:rPr>
              <a:t>Index</a:t>
            </a:r>
            <a:endParaRPr b="1">
              <a:solidFill>
                <a:srgbClr val="FF0000"/>
              </a:solidFill>
            </a:endParaRPr>
          </a:p>
        </p:txBody>
      </p:sp>
      <p:sp>
        <p:nvSpPr>
          <p:cNvPr id="72" name="Google Shape;72;p15"/>
          <p:cNvSpPr txBox="1"/>
          <p:nvPr/>
        </p:nvSpPr>
        <p:spPr>
          <a:xfrm>
            <a:off x="139875" y="402825"/>
            <a:ext cx="8791800" cy="4740600"/>
          </a:xfrm>
          <a:prstGeom prst="rect">
            <a:avLst/>
          </a:prstGeom>
          <a:noFill/>
          <a:ln w="76200" cap="flat" cmpd="sng">
            <a:solidFill>
              <a:srgbClr val="10CF9B"/>
            </a:solidFill>
            <a:prstDash val="solid"/>
            <a:round/>
            <a:headEnd type="none" w="sm" len="sm"/>
            <a:tailEnd type="none" w="sm" len="sm"/>
          </a:ln>
        </p:spPr>
        <p:txBody>
          <a:bodyPr spcFirstLastPara="1" wrap="square" lIns="91425" tIns="45700" rIns="91425" bIns="45700" anchor="t" anchorCtr="0">
            <a:noAutofit/>
          </a:bodyPr>
          <a:lstStyle/>
          <a:p>
            <a:pPr marL="914400" marR="0" lvl="1" indent="-476250" algn="just" rtl="0">
              <a:lnSpc>
                <a:spcPct val="150000"/>
              </a:lnSpc>
              <a:spcBef>
                <a:spcPts val="0"/>
              </a:spcBef>
              <a:spcAft>
                <a:spcPts val="0"/>
              </a:spcAft>
              <a:buClr>
                <a:srgbClr val="04617B"/>
              </a:buClr>
              <a:buSzPts val="1300"/>
              <a:buFont typeface="Noto Sans Symbols"/>
              <a:buChar char="❑"/>
            </a:pPr>
            <a:r>
              <a:rPr lang="en" sz="1200" b="0" i="0" u="none" strike="noStrike" cap="none">
                <a:solidFill>
                  <a:srgbClr val="000000"/>
                </a:solidFill>
                <a:latin typeface="Book Antiqua"/>
                <a:ea typeface="Book Antiqua"/>
                <a:cs typeface="Book Antiqua"/>
                <a:sym typeface="Book Antiqua"/>
              </a:rPr>
              <a:t>Problem statement of the project</a:t>
            </a:r>
            <a:endParaRPr sz="1200" b="0" i="0" u="none" strike="noStrike" cap="none">
              <a:solidFill>
                <a:srgbClr val="000000"/>
              </a:solidFill>
              <a:latin typeface="Book Antiqua"/>
              <a:ea typeface="Book Antiqua"/>
              <a:cs typeface="Book Antiqua"/>
              <a:sym typeface="Book Antiqua"/>
            </a:endParaRPr>
          </a:p>
          <a:p>
            <a:pPr marL="914400" marR="0" lvl="1" indent="-476250" algn="just" rtl="0">
              <a:lnSpc>
                <a:spcPct val="150000"/>
              </a:lnSpc>
              <a:spcBef>
                <a:spcPts val="0"/>
              </a:spcBef>
              <a:spcAft>
                <a:spcPts val="0"/>
              </a:spcAft>
              <a:buClr>
                <a:srgbClr val="04617B"/>
              </a:buClr>
              <a:buSzPts val="1300"/>
              <a:buFont typeface="Noto Sans Symbols"/>
              <a:buChar char="❑"/>
            </a:pPr>
            <a:r>
              <a:rPr lang="en" sz="1200" b="0" i="0" u="none" strike="noStrike" cap="none">
                <a:solidFill>
                  <a:srgbClr val="000000"/>
                </a:solidFill>
                <a:latin typeface="Book Antiqua"/>
                <a:ea typeface="Book Antiqua"/>
                <a:cs typeface="Book Antiqua"/>
                <a:sym typeface="Book Antiqua"/>
              </a:rPr>
              <a:t>Terminologies about the concept of cryptocurrency</a:t>
            </a:r>
            <a:endParaRPr sz="1600" b="0" i="0" u="none" strike="noStrike" cap="none">
              <a:solidFill>
                <a:srgbClr val="000000"/>
              </a:solidFill>
              <a:latin typeface="Constantia"/>
              <a:ea typeface="Constantia"/>
              <a:cs typeface="Constantia"/>
              <a:sym typeface="Constantia"/>
            </a:endParaRPr>
          </a:p>
          <a:p>
            <a:pPr marL="914400" marR="0" lvl="1" indent="-457200" algn="just" rtl="0">
              <a:lnSpc>
                <a:spcPct val="150000"/>
              </a:lnSpc>
              <a:spcBef>
                <a:spcPts val="400"/>
              </a:spcBef>
              <a:spcAft>
                <a:spcPts val="0"/>
              </a:spcAft>
              <a:buClr>
                <a:srgbClr val="04617B"/>
              </a:buClr>
              <a:buSzPts val="1000"/>
              <a:buFont typeface="Noto Sans Symbols"/>
              <a:buChar char="❑"/>
            </a:pPr>
            <a:r>
              <a:rPr lang="en" sz="1200" b="0" i="0" u="none" strike="noStrike" cap="none">
                <a:solidFill>
                  <a:srgbClr val="000000"/>
                </a:solidFill>
                <a:latin typeface="Constantia"/>
                <a:ea typeface="Constantia"/>
                <a:cs typeface="Constantia"/>
                <a:sym typeface="Constantia"/>
              </a:rPr>
              <a:t>UML Diagrams</a:t>
            </a:r>
            <a:endParaRPr sz="1200" b="0" i="0" u="none" strike="noStrike" cap="none">
              <a:solidFill>
                <a:srgbClr val="000000"/>
              </a:solidFill>
              <a:latin typeface="Constantia"/>
              <a:ea typeface="Constantia"/>
              <a:cs typeface="Constantia"/>
              <a:sym typeface="Constantia"/>
            </a:endParaRPr>
          </a:p>
          <a:p>
            <a:pPr marL="0" marR="0" lvl="0" indent="0" algn="just" rtl="0">
              <a:lnSpc>
                <a:spcPct val="150000"/>
              </a:lnSpc>
              <a:spcBef>
                <a:spcPts val="400"/>
              </a:spcBef>
              <a:spcAft>
                <a:spcPts val="0"/>
              </a:spcAft>
              <a:buClr>
                <a:srgbClr val="000000"/>
              </a:buClr>
              <a:buSzPts val="1400"/>
              <a:buFont typeface="Arial"/>
              <a:buNone/>
            </a:pPr>
            <a:r>
              <a:rPr lang="en" sz="1400" b="0" i="0" u="none" strike="noStrike" cap="none">
                <a:solidFill>
                  <a:srgbClr val="000000"/>
                </a:solidFill>
                <a:latin typeface="Constantia"/>
                <a:ea typeface="Constantia"/>
                <a:cs typeface="Constantia"/>
                <a:sym typeface="Constantia"/>
              </a:rPr>
              <a:t>		</a:t>
            </a:r>
            <a:r>
              <a:rPr lang="en" sz="1050" b="0" i="0" u="none" strike="noStrike" cap="none">
                <a:solidFill>
                  <a:srgbClr val="000000"/>
                </a:solidFill>
                <a:latin typeface="Constantia"/>
                <a:ea typeface="Constantia"/>
                <a:cs typeface="Constantia"/>
                <a:sym typeface="Constantia"/>
              </a:rPr>
              <a:t>I. Data Processing diagrams</a:t>
            </a:r>
            <a:endParaRPr sz="1050" b="0" i="0" u="none" strike="noStrike" cap="none">
              <a:solidFill>
                <a:srgbClr val="000000"/>
              </a:solidFill>
              <a:latin typeface="Constantia"/>
              <a:ea typeface="Constantia"/>
              <a:cs typeface="Constantia"/>
              <a:sym typeface="Constantia"/>
            </a:endParaRPr>
          </a:p>
          <a:p>
            <a:pPr marL="0" marR="0" lvl="0" indent="0" algn="just" rtl="0">
              <a:lnSpc>
                <a:spcPct val="150000"/>
              </a:lnSpc>
              <a:spcBef>
                <a:spcPts val="400"/>
              </a:spcBef>
              <a:spcAft>
                <a:spcPts val="0"/>
              </a:spcAft>
              <a:buClr>
                <a:srgbClr val="000000"/>
              </a:buClr>
              <a:buSzPts val="1050"/>
              <a:buFont typeface="Arial"/>
              <a:buNone/>
            </a:pPr>
            <a:r>
              <a:rPr lang="en" sz="1050" b="0" i="0" u="none" strike="noStrike" cap="none">
                <a:solidFill>
                  <a:srgbClr val="000000"/>
                </a:solidFill>
                <a:latin typeface="Constantia"/>
                <a:ea typeface="Constantia"/>
                <a:cs typeface="Constantia"/>
                <a:sym typeface="Constantia"/>
              </a:rPr>
              <a:t>		II. Data Flow Diagram.</a:t>
            </a:r>
            <a:endParaRPr sz="1050" b="0" i="0" u="none" strike="noStrike" cap="none">
              <a:solidFill>
                <a:srgbClr val="000000"/>
              </a:solidFill>
              <a:latin typeface="Constantia"/>
              <a:ea typeface="Constantia"/>
              <a:cs typeface="Constantia"/>
              <a:sym typeface="Constantia"/>
            </a:endParaRPr>
          </a:p>
          <a:p>
            <a:pPr marL="0" marR="0" lvl="0" indent="0" algn="just" rtl="0">
              <a:lnSpc>
                <a:spcPct val="150000"/>
              </a:lnSpc>
              <a:spcBef>
                <a:spcPts val="400"/>
              </a:spcBef>
              <a:spcAft>
                <a:spcPts val="0"/>
              </a:spcAft>
              <a:buClr>
                <a:srgbClr val="000000"/>
              </a:buClr>
              <a:buSzPts val="1050"/>
              <a:buFont typeface="Arial"/>
              <a:buNone/>
            </a:pPr>
            <a:r>
              <a:rPr lang="en" sz="1050" b="0" i="0" u="none" strike="noStrike" cap="none">
                <a:solidFill>
                  <a:srgbClr val="000000"/>
                </a:solidFill>
                <a:latin typeface="Constantia"/>
                <a:ea typeface="Constantia"/>
                <a:cs typeface="Constantia"/>
                <a:sym typeface="Constantia"/>
              </a:rPr>
              <a:t>		III. Use Case Diagram.</a:t>
            </a:r>
            <a:endParaRPr sz="1050" b="0" i="0" u="none" strike="noStrike" cap="none">
              <a:solidFill>
                <a:srgbClr val="000000"/>
              </a:solidFill>
              <a:latin typeface="Constantia"/>
              <a:ea typeface="Constantia"/>
              <a:cs typeface="Constantia"/>
              <a:sym typeface="Constantia"/>
            </a:endParaRPr>
          </a:p>
          <a:p>
            <a:pPr marL="0" marR="0" lvl="0" indent="0" algn="just" rtl="0">
              <a:lnSpc>
                <a:spcPct val="150000"/>
              </a:lnSpc>
              <a:spcBef>
                <a:spcPts val="400"/>
              </a:spcBef>
              <a:spcAft>
                <a:spcPts val="0"/>
              </a:spcAft>
              <a:buClr>
                <a:srgbClr val="000000"/>
              </a:buClr>
              <a:buSzPts val="1050"/>
              <a:buFont typeface="Arial"/>
              <a:buNone/>
            </a:pPr>
            <a:r>
              <a:rPr lang="en" sz="1050" b="0" i="0" u="none" strike="noStrike" cap="none">
                <a:solidFill>
                  <a:srgbClr val="000000"/>
                </a:solidFill>
                <a:latin typeface="Constantia"/>
                <a:ea typeface="Constantia"/>
                <a:cs typeface="Constantia"/>
                <a:sym typeface="Constantia"/>
              </a:rPr>
              <a:t>		IV. Sequence Diagram.</a:t>
            </a:r>
            <a:endParaRPr sz="1050" b="0" i="0" u="none" strike="noStrike" cap="none">
              <a:solidFill>
                <a:srgbClr val="000000"/>
              </a:solidFill>
              <a:latin typeface="Constantia"/>
              <a:ea typeface="Constantia"/>
              <a:cs typeface="Constantia"/>
              <a:sym typeface="Constantia"/>
            </a:endParaRPr>
          </a:p>
          <a:p>
            <a:pPr marL="914400" marR="0" lvl="1" indent="-469900" algn="just" rtl="0">
              <a:lnSpc>
                <a:spcPct val="150000"/>
              </a:lnSpc>
              <a:spcBef>
                <a:spcPts val="400"/>
              </a:spcBef>
              <a:spcAft>
                <a:spcPts val="0"/>
              </a:spcAft>
              <a:buClr>
                <a:srgbClr val="04617B"/>
              </a:buClr>
              <a:buSzPts val="1200"/>
              <a:buFont typeface="Noto Sans Symbols"/>
              <a:buChar char="❑"/>
            </a:pPr>
            <a:r>
              <a:rPr lang="en" sz="1100" b="0" i="0" u="none" strike="noStrike" cap="none">
                <a:solidFill>
                  <a:srgbClr val="000000"/>
                </a:solidFill>
                <a:latin typeface="Book Antiqua"/>
                <a:ea typeface="Book Antiqua"/>
                <a:cs typeface="Book Antiqua"/>
                <a:sym typeface="Book Antiqua"/>
              </a:rPr>
              <a:t>Concept of LSTM Algorithm/ Mathematical Model</a:t>
            </a:r>
            <a:endParaRPr sz="1400" b="0" i="0" u="none" strike="noStrike" cap="none">
              <a:solidFill>
                <a:srgbClr val="000000"/>
              </a:solidFill>
              <a:latin typeface="Constantia"/>
              <a:ea typeface="Constantia"/>
              <a:cs typeface="Constantia"/>
              <a:sym typeface="Constantia"/>
            </a:endParaRPr>
          </a:p>
          <a:p>
            <a:pPr marL="914400" marR="0" lvl="1" indent="-469900" algn="just" rtl="0">
              <a:lnSpc>
                <a:spcPct val="150000"/>
              </a:lnSpc>
              <a:spcBef>
                <a:spcPts val="400"/>
              </a:spcBef>
              <a:spcAft>
                <a:spcPts val="0"/>
              </a:spcAft>
              <a:buClr>
                <a:srgbClr val="04617B"/>
              </a:buClr>
              <a:buSzPts val="1200"/>
              <a:buFont typeface="Noto Sans Symbols"/>
              <a:buChar char="❑"/>
            </a:pPr>
            <a:r>
              <a:rPr lang="en" sz="1100" b="0" i="0" u="none" strike="noStrike" cap="none">
                <a:solidFill>
                  <a:srgbClr val="000000"/>
                </a:solidFill>
                <a:latin typeface="Book Antiqua"/>
                <a:ea typeface="Book Antiqua"/>
                <a:cs typeface="Book Antiqua"/>
                <a:sym typeface="Book Antiqua"/>
              </a:rPr>
              <a:t>Proposed System Model</a:t>
            </a:r>
            <a:endParaRPr/>
          </a:p>
          <a:p>
            <a:pPr marL="914400" marR="0" lvl="1" indent="-469900" algn="just" rtl="0">
              <a:lnSpc>
                <a:spcPct val="150000"/>
              </a:lnSpc>
              <a:spcBef>
                <a:spcPts val="400"/>
              </a:spcBef>
              <a:spcAft>
                <a:spcPts val="0"/>
              </a:spcAft>
              <a:buClr>
                <a:srgbClr val="04617B"/>
              </a:buClr>
              <a:buSzPts val="1200"/>
              <a:buFont typeface="Noto Sans Symbols"/>
              <a:buChar char="❑"/>
            </a:pPr>
            <a:r>
              <a:rPr lang="en" sz="1100" b="0" i="0" u="none" strike="noStrike" cap="none">
                <a:solidFill>
                  <a:srgbClr val="000000"/>
                </a:solidFill>
                <a:latin typeface="Book Antiqua"/>
                <a:ea typeface="Book Antiqua"/>
                <a:cs typeface="Book Antiqua"/>
                <a:sym typeface="Book Antiqua"/>
              </a:rPr>
              <a:t>Currency Comparison model</a:t>
            </a:r>
            <a:endParaRPr/>
          </a:p>
          <a:p>
            <a:pPr marL="914400" marR="0" lvl="1" indent="-469900" algn="just" rtl="0">
              <a:lnSpc>
                <a:spcPct val="150000"/>
              </a:lnSpc>
              <a:spcBef>
                <a:spcPts val="400"/>
              </a:spcBef>
              <a:spcAft>
                <a:spcPts val="0"/>
              </a:spcAft>
              <a:buClr>
                <a:srgbClr val="04617B"/>
              </a:buClr>
              <a:buSzPts val="1200"/>
              <a:buFont typeface="Noto Sans Symbols"/>
              <a:buChar char="❑"/>
            </a:pPr>
            <a:r>
              <a:rPr lang="en" sz="1100" b="0" i="0" u="none" strike="noStrike" cap="none">
                <a:solidFill>
                  <a:srgbClr val="000000"/>
                </a:solidFill>
                <a:latin typeface="Book Antiqua"/>
                <a:ea typeface="Book Antiqua"/>
                <a:cs typeface="Book Antiqua"/>
                <a:sym typeface="Book Antiqua"/>
              </a:rPr>
              <a:t>Currency value conversion model </a:t>
            </a:r>
            <a:endParaRPr sz="1100" b="0" i="0" u="none" strike="noStrike" cap="none">
              <a:solidFill>
                <a:srgbClr val="000000"/>
              </a:solidFill>
              <a:latin typeface="Book Antiqua"/>
              <a:ea typeface="Book Antiqua"/>
              <a:cs typeface="Book Antiqua"/>
              <a:sym typeface="Book Antiqua"/>
            </a:endParaRPr>
          </a:p>
          <a:p>
            <a:pPr marL="914400" marR="0" lvl="1" indent="-469900" algn="just" rtl="0">
              <a:lnSpc>
                <a:spcPct val="150000"/>
              </a:lnSpc>
              <a:spcBef>
                <a:spcPts val="400"/>
              </a:spcBef>
              <a:spcAft>
                <a:spcPts val="0"/>
              </a:spcAft>
              <a:buClr>
                <a:srgbClr val="0F6FC6"/>
              </a:buClr>
              <a:buSzPts val="1200"/>
              <a:buFont typeface="Book Antiqua"/>
              <a:buChar char="❑"/>
            </a:pPr>
            <a:r>
              <a:rPr lang="en" sz="1100" b="0" i="0" u="none" strike="noStrike" cap="none">
                <a:solidFill>
                  <a:srgbClr val="000000"/>
                </a:solidFill>
                <a:latin typeface="Book Antiqua"/>
                <a:ea typeface="Book Antiqua"/>
                <a:cs typeface="Book Antiqua"/>
                <a:sym typeface="Book Antiqua"/>
              </a:rPr>
              <a:t>Outcomes</a:t>
            </a:r>
            <a:endParaRPr sz="1100" b="0" i="0" u="none" strike="noStrike" cap="none">
              <a:solidFill>
                <a:srgbClr val="000000"/>
              </a:solidFill>
              <a:latin typeface="Book Antiqua"/>
              <a:ea typeface="Book Antiqua"/>
              <a:cs typeface="Book Antiqua"/>
              <a:sym typeface="Book Antiqua"/>
            </a:endParaRPr>
          </a:p>
          <a:p>
            <a:pPr marL="914400" marR="0" lvl="1" indent="-469900" algn="just" rtl="0">
              <a:lnSpc>
                <a:spcPct val="150000"/>
              </a:lnSpc>
              <a:spcBef>
                <a:spcPts val="400"/>
              </a:spcBef>
              <a:spcAft>
                <a:spcPts val="0"/>
              </a:spcAft>
              <a:buClr>
                <a:srgbClr val="04617B"/>
              </a:buClr>
              <a:buSzPts val="1200"/>
              <a:buFont typeface="Noto Sans Symbols"/>
              <a:buChar char="❑"/>
            </a:pPr>
            <a:r>
              <a:rPr lang="en" sz="1100" b="0" i="0" u="none" strike="noStrike" cap="none">
                <a:solidFill>
                  <a:srgbClr val="000000"/>
                </a:solidFill>
                <a:latin typeface="Book Antiqua"/>
                <a:ea typeface="Book Antiqua"/>
                <a:cs typeface="Book Antiqua"/>
                <a:sym typeface="Book Antiqua"/>
              </a:rPr>
              <a:t>Testing</a:t>
            </a:r>
            <a:endParaRPr sz="1400" b="0" i="0" u="none" strike="noStrike" cap="none">
              <a:solidFill>
                <a:srgbClr val="000000"/>
              </a:solidFill>
              <a:latin typeface="Constantia"/>
              <a:ea typeface="Constantia"/>
              <a:cs typeface="Constantia"/>
              <a:sym typeface="Constantia"/>
            </a:endParaRPr>
          </a:p>
          <a:p>
            <a:pPr marL="914400" marR="0" lvl="1" indent="-469900" algn="just" rtl="0">
              <a:lnSpc>
                <a:spcPct val="150000"/>
              </a:lnSpc>
              <a:spcBef>
                <a:spcPts val="400"/>
              </a:spcBef>
              <a:spcAft>
                <a:spcPts val="0"/>
              </a:spcAft>
              <a:buClr>
                <a:srgbClr val="04617B"/>
              </a:buClr>
              <a:buSzPts val="1200"/>
              <a:buFont typeface="Noto Sans Symbols"/>
              <a:buChar char="❑"/>
            </a:pPr>
            <a:r>
              <a:rPr lang="en" sz="1100" b="0" i="0" u="none" strike="noStrike" cap="none">
                <a:solidFill>
                  <a:srgbClr val="000000"/>
                </a:solidFill>
                <a:latin typeface="Book Antiqua"/>
                <a:ea typeface="Book Antiqua"/>
                <a:cs typeface="Book Antiqua"/>
                <a:sym typeface="Book Antiqua"/>
              </a:rPr>
              <a:t>Conclusion</a:t>
            </a:r>
            <a:endParaRPr sz="1400" b="0" i="0" u="none" strike="noStrike" cap="none">
              <a:solidFill>
                <a:srgbClr val="000000"/>
              </a:solidFill>
              <a:latin typeface="Constantia"/>
              <a:ea typeface="Constantia"/>
              <a:cs typeface="Constantia"/>
              <a:sym typeface="Constantia"/>
            </a:endParaRPr>
          </a:p>
          <a:p>
            <a:pPr marL="914400" marR="0" lvl="1" indent="-469900" algn="just" rtl="0">
              <a:lnSpc>
                <a:spcPct val="150000"/>
              </a:lnSpc>
              <a:spcBef>
                <a:spcPts val="400"/>
              </a:spcBef>
              <a:spcAft>
                <a:spcPts val="0"/>
              </a:spcAft>
              <a:buClr>
                <a:srgbClr val="04617B"/>
              </a:buClr>
              <a:buSzPts val="1200"/>
              <a:buFont typeface="Noto Sans Symbols"/>
              <a:buChar char="❑"/>
            </a:pPr>
            <a:r>
              <a:rPr lang="en" sz="1100" b="0" i="0" u="none" strike="noStrike" cap="none">
                <a:solidFill>
                  <a:srgbClr val="000000"/>
                </a:solidFill>
                <a:latin typeface="Book Antiqua"/>
                <a:ea typeface="Book Antiqua"/>
                <a:cs typeface="Book Antiqua"/>
                <a:sym typeface="Book Antiqua"/>
              </a:rPr>
              <a:t>References</a:t>
            </a:r>
            <a:endParaRPr sz="1600" b="0" i="0" u="none" strike="noStrike" cap="none">
              <a:solidFill>
                <a:srgbClr val="000000"/>
              </a:solidFill>
              <a:latin typeface="Constantia"/>
              <a:ea typeface="Constantia"/>
              <a:cs typeface="Constantia"/>
              <a:sym typeface="Constantia"/>
            </a:endParaRPr>
          </a:p>
        </p:txBody>
      </p:sp>
      <p:pic>
        <p:nvPicPr>
          <p:cNvPr id="73" name="Google Shape;73;p15"/>
          <p:cNvPicPr preferRelativeResize="0"/>
          <p:nvPr/>
        </p:nvPicPr>
        <p:blipFill rotWithShape="1">
          <a:blip r:embed="rId3">
            <a:alphaModFix/>
          </a:blip>
          <a:srcRect/>
          <a:stretch/>
        </p:blipFill>
        <p:spPr>
          <a:xfrm>
            <a:off x="8573600" y="0"/>
            <a:ext cx="570400" cy="570400"/>
          </a:xfrm>
          <a:prstGeom prst="rect">
            <a:avLst/>
          </a:prstGeom>
          <a:noFill/>
          <a:ln>
            <a:noFill/>
          </a:ln>
        </p:spPr>
      </p:pic>
      <p:sp>
        <p:nvSpPr>
          <p:cNvPr id="74" name="Google Shape;74;p15"/>
          <p:cNvSpPr txBox="1"/>
          <p:nvPr/>
        </p:nvSpPr>
        <p:spPr>
          <a:xfrm>
            <a:off x="7646000" y="4676500"/>
            <a:ext cx="157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28/05/2022  </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rgbClr val="04617B"/>
              </a:buClr>
              <a:buSzPct val="100000"/>
              <a:buFont typeface="Book Antiqua"/>
              <a:buNone/>
            </a:pPr>
            <a:r>
              <a:rPr lang="en" sz="3200" b="1" dirty="0">
                <a:solidFill>
                  <a:srgbClr val="FF0000"/>
                </a:solidFill>
                <a:latin typeface="Book Antiqua"/>
                <a:ea typeface="Book Antiqua"/>
                <a:cs typeface="Book Antiqua"/>
                <a:sym typeface="Book Antiqua"/>
              </a:rPr>
              <a:t>References:	</a:t>
            </a:r>
            <a:endParaRPr b="1" dirty="0">
              <a:solidFill>
                <a:srgbClr val="FF0000"/>
              </a:solidFill>
            </a:endParaRPr>
          </a:p>
        </p:txBody>
      </p:sp>
      <p:sp>
        <p:nvSpPr>
          <p:cNvPr id="306" name="Google Shape;306;p4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70000" lnSpcReduction="10000"/>
          </a:bodyPr>
          <a:lstStyle/>
          <a:p>
            <a:pPr marL="0" lvl="0" indent="0" algn="l" rtl="0">
              <a:lnSpc>
                <a:spcPct val="115000"/>
              </a:lnSpc>
              <a:spcBef>
                <a:spcPts val="0"/>
              </a:spcBef>
              <a:spcAft>
                <a:spcPts val="0"/>
              </a:spcAft>
              <a:buSzPct val="142857"/>
              <a:buNone/>
            </a:pPr>
            <a:r>
              <a:rPr lang="en" b="1"/>
              <a:t>We take many references from different research paper and various reports.</a:t>
            </a:r>
            <a:endParaRPr b="1"/>
          </a:p>
          <a:p>
            <a:pPr marL="457200" lvl="0" indent="-308610" algn="l" rtl="0">
              <a:lnSpc>
                <a:spcPct val="115000"/>
              </a:lnSpc>
              <a:spcBef>
                <a:spcPts val="1200"/>
              </a:spcBef>
              <a:spcAft>
                <a:spcPts val="0"/>
              </a:spcAft>
              <a:buSzPct val="100000"/>
              <a:buAutoNum type="arabicPeriod"/>
            </a:pPr>
            <a:r>
              <a:rPr lang="en"/>
              <a:t>Karasu, Seçkin, et al. "Prediction of Bitcoin prices with machine learning methods using time series data." 2018 26th signal processing and communications applications conference (SIU). IEEE, 2018.</a:t>
            </a:r>
            <a:endParaRPr/>
          </a:p>
          <a:p>
            <a:pPr marL="457200" lvl="0" indent="-308610" algn="l" rtl="0">
              <a:lnSpc>
                <a:spcPct val="115000"/>
              </a:lnSpc>
              <a:spcBef>
                <a:spcPts val="0"/>
              </a:spcBef>
              <a:spcAft>
                <a:spcPts val="0"/>
              </a:spcAft>
              <a:buSzPct val="100000"/>
              <a:buAutoNum type="arabicPeriod"/>
            </a:pPr>
            <a:r>
              <a:rPr lang="en"/>
              <a:t>Phaladisailoed, Thearasak, and Thanisa Numnonda. "Machine learning models comparison for bitcoin price prediction." 2018 10th International Conference on Information Technology and Electrical Engineering (ICITEE). IEEE, 2018.</a:t>
            </a:r>
            <a:endParaRPr/>
          </a:p>
          <a:p>
            <a:pPr marL="457200" lvl="0" indent="-308610" algn="l" rtl="0">
              <a:lnSpc>
                <a:spcPct val="115000"/>
              </a:lnSpc>
              <a:spcBef>
                <a:spcPts val="0"/>
              </a:spcBef>
              <a:spcAft>
                <a:spcPts val="0"/>
              </a:spcAft>
              <a:buSzPct val="100000"/>
              <a:buAutoNum type="arabicPeriod"/>
            </a:pPr>
            <a:r>
              <a:rPr lang="en"/>
              <a:t>McNally, Sean, Jason Roche, and Simon Caton. "Predicting the price of bitcoin using machine learning." 2018 26th euromicro international conference on parallel, distributed and network-based processing (PDP). IEEE, 2018.</a:t>
            </a:r>
            <a:endParaRPr/>
          </a:p>
          <a:p>
            <a:pPr marL="457200" lvl="0" indent="-308610" algn="l" rtl="0">
              <a:lnSpc>
                <a:spcPct val="115000"/>
              </a:lnSpc>
              <a:spcBef>
                <a:spcPts val="0"/>
              </a:spcBef>
              <a:spcAft>
                <a:spcPts val="0"/>
              </a:spcAft>
              <a:buSzPct val="100000"/>
              <a:buAutoNum type="arabicPeriod"/>
            </a:pPr>
            <a:r>
              <a:rPr lang="en"/>
              <a:t> Velankar, Siddhi, Sakshi Valecha, and Shreya Maji. "Bitcoin price prediction using machine learning." 2018 20th International Conference on Advanced Communication Technology (ICACT). IEEE, 2018.</a:t>
            </a:r>
            <a:endParaRPr/>
          </a:p>
          <a:p>
            <a:pPr marL="457200" lvl="0" indent="-308610" algn="l" rtl="0">
              <a:lnSpc>
                <a:spcPct val="115000"/>
              </a:lnSpc>
              <a:spcBef>
                <a:spcPts val="0"/>
              </a:spcBef>
              <a:spcAft>
                <a:spcPts val="0"/>
              </a:spcAft>
              <a:buSzPct val="100000"/>
              <a:buAutoNum type="arabicPeriod"/>
            </a:pPr>
            <a:r>
              <a:rPr lang="en"/>
              <a:t> Rathan, Karunya, Somarouthu Venkat Sai, and Tubati Sai Manikanta. "Crypto-currency price prediction using decision tree and regression techniques." 2019 3rd International Conference on Trends in Electronics and Informatics (ICOEI). IEEE, 2019.</a:t>
            </a:r>
            <a:endParaRPr/>
          </a:p>
        </p:txBody>
      </p:sp>
      <p:pic>
        <p:nvPicPr>
          <p:cNvPr id="307" name="Google Shape;307;p43"/>
          <p:cNvPicPr preferRelativeResize="0"/>
          <p:nvPr/>
        </p:nvPicPr>
        <p:blipFill rotWithShape="1">
          <a:blip r:embed="rId3">
            <a:alphaModFix/>
          </a:blip>
          <a:srcRect/>
          <a:stretch/>
        </p:blipFill>
        <p:spPr>
          <a:xfrm>
            <a:off x="8573600" y="0"/>
            <a:ext cx="570400" cy="570400"/>
          </a:xfrm>
          <a:prstGeom prst="rect">
            <a:avLst/>
          </a:prstGeom>
          <a:noFill/>
          <a:ln>
            <a:noFill/>
          </a:ln>
        </p:spPr>
      </p:pic>
      <p:sp>
        <p:nvSpPr>
          <p:cNvPr id="308" name="Google Shape;308;p43"/>
          <p:cNvSpPr txBox="1"/>
          <p:nvPr/>
        </p:nvSpPr>
        <p:spPr>
          <a:xfrm>
            <a:off x="7646000" y="4676500"/>
            <a:ext cx="157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28/05/2022</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4"/>
          <p:cNvSpPr txBox="1">
            <a:spLocks noGrp="1"/>
          </p:cNvSpPr>
          <p:nvPr>
            <p:ph type="body" idx="1"/>
          </p:nvPr>
        </p:nvSpPr>
        <p:spPr>
          <a:xfrm>
            <a:off x="311700" y="1985100"/>
            <a:ext cx="8520600" cy="10635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Clr>
                <a:srgbClr val="04617B"/>
              </a:buClr>
              <a:buSzPts val="3200"/>
              <a:buFont typeface="Book Antiqua"/>
              <a:buNone/>
            </a:pPr>
            <a:r>
              <a:rPr lang="en" sz="3200">
                <a:solidFill>
                  <a:srgbClr val="04617B"/>
                </a:solidFill>
                <a:latin typeface="Book Antiqua"/>
                <a:ea typeface="Book Antiqua"/>
                <a:cs typeface="Book Antiqua"/>
                <a:sym typeface="Book Antiqua"/>
              </a:rPr>
              <a:t>Thank You</a:t>
            </a:r>
            <a:endParaRPr sz="1400">
              <a:solidFill>
                <a:schemeClr val="dk1"/>
              </a:solidFill>
            </a:endParaRPr>
          </a:p>
          <a:p>
            <a:pPr marL="0" lvl="0" indent="0" algn="l" rtl="0">
              <a:lnSpc>
                <a:spcPct val="115000"/>
              </a:lnSpc>
              <a:spcBef>
                <a:spcPts val="0"/>
              </a:spcBef>
              <a:spcAft>
                <a:spcPts val="1200"/>
              </a:spcAft>
              <a:buSzPts val="1800"/>
              <a:buNone/>
            </a:pPr>
            <a:endParaRPr/>
          </a:p>
        </p:txBody>
      </p:sp>
      <p:pic>
        <p:nvPicPr>
          <p:cNvPr id="314" name="Google Shape;314;p44"/>
          <p:cNvPicPr preferRelativeResize="0"/>
          <p:nvPr/>
        </p:nvPicPr>
        <p:blipFill rotWithShape="1">
          <a:blip r:embed="rId3">
            <a:alphaModFix/>
          </a:blip>
          <a:srcRect/>
          <a:stretch/>
        </p:blipFill>
        <p:spPr>
          <a:xfrm>
            <a:off x="8573600" y="0"/>
            <a:ext cx="570400" cy="570400"/>
          </a:xfrm>
          <a:prstGeom prst="rect">
            <a:avLst/>
          </a:prstGeom>
          <a:noFill/>
          <a:ln>
            <a:noFill/>
          </a:ln>
        </p:spPr>
      </p:pic>
      <p:sp>
        <p:nvSpPr>
          <p:cNvPr id="315" name="Google Shape;315;p44"/>
          <p:cNvSpPr txBox="1"/>
          <p:nvPr/>
        </p:nvSpPr>
        <p:spPr>
          <a:xfrm>
            <a:off x="7646000" y="4676500"/>
            <a:ext cx="157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28/05/2022</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353046"/>
            <a:ext cx="8520600" cy="747334"/>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600"/>
              <a:buNone/>
            </a:pPr>
            <a:r>
              <a:rPr lang="en" sz="3600" b="1">
                <a:solidFill>
                  <a:srgbClr val="FF0000"/>
                </a:solidFill>
              </a:rPr>
              <a:t>PROBLEM STATEMENT OF PROJECT</a:t>
            </a:r>
            <a:endParaRPr>
              <a:solidFill>
                <a:srgbClr val="FF0000"/>
              </a:solidFill>
            </a:endParaRPr>
          </a:p>
        </p:txBody>
      </p:sp>
      <p:sp>
        <p:nvSpPr>
          <p:cNvPr id="80" name="Google Shape;80;p16"/>
          <p:cNvSpPr txBox="1"/>
          <p:nvPr/>
        </p:nvSpPr>
        <p:spPr>
          <a:xfrm>
            <a:off x="1123627" y="1255363"/>
            <a:ext cx="7260956" cy="587813"/>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chemeClr val="dk1"/>
              </a:buClr>
              <a:buSzPts val="1800"/>
              <a:buFont typeface="Arial"/>
              <a:buNone/>
            </a:pPr>
            <a:r>
              <a:rPr lang="en" sz="1400" b="1" i="0" u="none" strike="noStrike" cap="none" dirty="0">
                <a:solidFill>
                  <a:schemeClr val="dk1"/>
                </a:solidFill>
                <a:latin typeface="Arial"/>
                <a:ea typeface="Arial"/>
                <a:cs typeface="Arial"/>
                <a:sym typeface="Arial"/>
              </a:rPr>
              <a:t>Creating </a:t>
            </a:r>
            <a:r>
              <a:rPr lang="en" b="1" dirty="0">
                <a:solidFill>
                  <a:schemeClr val="dk1"/>
                </a:solidFill>
              </a:rPr>
              <a:t>software</a:t>
            </a:r>
            <a:r>
              <a:rPr lang="en" sz="1400" b="1" i="0" u="none" strike="noStrike" cap="none" dirty="0">
                <a:solidFill>
                  <a:schemeClr val="dk1"/>
                </a:solidFill>
                <a:latin typeface="Arial"/>
                <a:ea typeface="Arial"/>
                <a:cs typeface="Arial"/>
                <a:sym typeface="Arial"/>
              </a:rPr>
              <a:t> that contains the features of prediction,  comparison, and conversion of cryptocurrencies with the help of their past data history.</a:t>
            </a:r>
            <a:endParaRPr sz="1400" b="0" i="0" u="none" strike="noStrike" cap="none" dirty="0">
              <a:solidFill>
                <a:srgbClr val="000000"/>
              </a:solidFill>
              <a:latin typeface="Arial"/>
              <a:ea typeface="Arial"/>
              <a:cs typeface="Arial"/>
              <a:sym typeface="Arial"/>
            </a:endParaRPr>
          </a:p>
        </p:txBody>
      </p:sp>
      <p:pic>
        <p:nvPicPr>
          <p:cNvPr id="81" name="Google Shape;81;p16"/>
          <p:cNvPicPr preferRelativeResize="0"/>
          <p:nvPr/>
        </p:nvPicPr>
        <p:blipFill rotWithShape="1">
          <a:blip r:embed="rId3">
            <a:alphaModFix/>
          </a:blip>
          <a:srcRect/>
          <a:stretch/>
        </p:blipFill>
        <p:spPr>
          <a:xfrm>
            <a:off x="8573600" y="0"/>
            <a:ext cx="570400" cy="570400"/>
          </a:xfrm>
          <a:prstGeom prst="rect">
            <a:avLst/>
          </a:prstGeom>
          <a:noFill/>
          <a:ln>
            <a:noFill/>
          </a:ln>
        </p:spPr>
      </p:pic>
      <p:sp>
        <p:nvSpPr>
          <p:cNvPr id="82" name="Google Shape;82;p16"/>
          <p:cNvSpPr txBox="1"/>
          <p:nvPr/>
        </p:nvSpPr>
        <p:spPr>
          <a:xfrm>
            <a:off x="7671275" y="4676500"/>
            <a:ext cx="157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28/05/2022</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1056750" y="2072100"/>
            <a:ext cx="7030500" cy="999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3720">
                <a:solidFill>
                  <a:schemeClr val="lt1"/>
                </a:solidFill>
              </a:rPr>
              <a:t>TERMINOLOGIES ABOUT CRYPTOCURRENCY</a:t>
            </a:r>
            <a:endParaRPr sz="3720">
              <a:solidFill>
                <a:schemeClr val="lt1"/>
              </a:solidFill>
            </a:endParaRPr>
          </a:p>
        </p:txBody>
      </p:sp>
      <p:pic>
        <p:nvPicPr>
          <p:cNvPr id="88" name="Google Shape;88;p17"/>
          <p:cNvPicPr preferRelativeResize="0"/>
          <p:nvPr/>
        </p:nvPicPr>
        <p:blipFill rotWithShape="1">
          <a:blip r:embed="rId4">
            <a:alphaModFix/>
          </a:blip>
          <a:srcRect/>
          <a:stretch/>
        </p:blipFill>
        <p:spPr>
          <a:xfrm>
            <a:off x="8573600" y="0"/>
            <a:ext cx="570400" cy="570400"/>
          </a:xfrm>
          <a:prstGeom prst="rect">
            <a:avLst/>
          </a:prstGeom>
          <a:noFill/>
          <a:ln>
            <a:noFill/>
          </a:ln>
        </p:spPr>
      </p:pic>
      <p:sp>
        <p:nvSpPr>
          <p:cNvPr id="89" name="Google Shape;89;p17"/>
          <p:cNvSpPr txBox="1"/>
          <p:nvPr/>
        </p:nvSpPr>
        <p:spPr>
          <a:xfrm>
            <a:off x="7646000" y="4676500"/>
            <a:ext cx="157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rPr>
              <a:t>28/05/2022</a:t>
            </a:r>
            <a:endParaRPr>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AutoNum type="arabicPeriod"/>
            </a:pPr>
            <a:r>
              <a:rPr lang="en" dirty="0"/>
              <a:t>What is cryptocurrency?</a:t>
            </a:r>
            <a:endParaRPr dirty="0"/>
          </a:p>
          <a:p>
            <a:pPr marL="457200" lvl="0" indent="-342900" algn="l" rtl="0">
              <a:lnSpc>
                <a:spcPct val="115000"/>
              </a:lnSpc>
              <a:spcBef>
                <a:spcPts val="0"/>
              </a:spcBef>
              <a:spcAft>
                <a:spcPts val="0"/>
              </a:spcAft>
              <a:buSzPts val="1800"/>
              <a:buAutoNum type="arabicPeriod"/>
            </a:pPr>
            <a:r>
              <a:rPr lang="en" dirty="0"/>
              <a:t>What is its history?</a:t>
            </a:r>
            <a:endParaRPr dirty="0"/>
          </a:p>
          <a:p>
            <a:pPr marL="457200" lvl="0" indent="-342900" algn="l" rtl="0">
              <a:lnSpc>
                <a:spcPct val="115000"/>
              </a:lnSpc>
              <a:spcBef>
                <a:spcPts val="0"/>
              </a:spcBef>
              <a:spcAft>
                <a:spcPts val="0"/>
              </a:spcAft>
              <a:buSzPts val="1800"/>
              <a:buAutoNum type="arabicPeriod"/>
            </a:pPr>
            <a:r>
              <a:rPr lang="en" dirty="0"/>
              <a:t>Why it is a current boom?</a:t>
            </a:r>
            <a:endParaRPr dirty="0"/>
          </a:p>
          <a:p>
            <a:pPr marL="457200" lvl="0" indent="-342900" algn="l" rtl="0">
              <a:lnSpc>
                <a:spcPct val="115000"/>
              </a:lnSpc>
              <a:spcBef>
                <a:spcPts val="0"/>
              </a:spcBef>
              <a:spcAft>
                <a:spcPts val="0"/>
              </a:spcAft>
              <a:buSzPts val="1800"/>
              <a:buAutoNum type="arabicPeriod"/>
            </a:pPr>
            <a:r>
              <a:rPr lang="en" dirty="0"/>
              <a:t>Importance of a Prediction model.</a:t>
            </a:r>
            <a:endParaRPr dirty="0"/>
          </a:p>
          <a:p>
            <a:pPr marL="457200" lvl="0" indent="-342900" algn="l" rtl="0">
              <a:lnSpc>
                <a:spcPct val="115000"/>
              </a:lnSpc>
              <a:spcBef>
                <a:spcPts val="0"/>
              </a:spcBef>
              <a:spcAft>
                <a:spcPts val="0"/>
              </a:spcAft>
              <a:buSzPts val="1800"/>
              <a:buAutoNum type="arabicPeriod"/>
            </a:pPr>
            <a:r>
              <a:rPr lang="en" dirty="0"/>
              <a:t>Advantages of LSTM algorithm in Prediction models.</a:t>
            </a:r>
            <a:endParaRPr dirty="0"/>
          </a:p>
          <a:p>
            <a:pPr marL="457200" lvl="0" indent="-342900" algn="l" rtl="0">
              <a:lnSpc>
                <a:spcPct val="115000"/>
              </a:lnSpc>
              <a:spcBef>
                <a:spcPts val="0"/>
              </a:spcBef>
              <a:spcAft>
                <a:spcPts val="0"/>
              </a:spcAft>
              <a:buSzPts val="1800"/>
              <a:buAutoNum type="arabicPeriod"/>
            </a:pPr>
            <a:r>
              <a:rPr lang="en" dirty="0"/>
              <a:t>Use of machine learning for the prediction model.</a:t>
            </a:r>
            <a:endParaRPr dirty="0"/>
          </a:p>
          <a:p>
            <a:pPr marL="457200" lvl="0" indent="-342900" algn="l" rtl="0">
              <a:lnSpc>
                <a:spcPct val="115000"/>
              </a:lnSpc>
              <a:spcBef>
                <a:spcPts val="0"/>
              </a:spcBef>
              <a:spcAft>
                <a:spcPts val="0"/>
              </a:spcAft>
              <a:buSzPts val="1800"/>
              <a:buAutoNum type="arabicPeriod"/>
            </a:pPr>
            <a:r>
              <a:rPr lang="en" dirty="0"/>
              <a:t>Need of Prediction model in the financial world.</a:t>
            </a:r>
            <a:endParaRPr dirty="0"/>
          </a:p>
          <a:p>
            <a:pPr marL="0" lvl="0" indent="0" algn="l" rtl="0">
              <a:lnSpc>
                <a:spcPct val="115000"/>
              </a:lnSpc>
              <a:spcBef>
                <a:spcPts val="1200"/>
              </a:spcBef>
              <a:spcAft>
                <a:spcPts val="1200"/>
              </a:spcAft>
              <a:buSzPts val="1800"/>
              <a:buNone/>
            </a:pPr>
            <a:endParaRPr dirty="0"/>
          </a:p>
        </p:txBody>
      </p:sp>
      <p:sp>
        <p:nvSpPr>
          <p:cNvPr id="95" name="Google Shape;95;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solidFill>
                  <a:srgbClr val="FF0000"/>
                </a:solidFill>
              </a:rPr>
              <a:t>Terminologies to cryptocurrency</a:t>
            </a:r>
            <a:endParaRPr b="1">
              <a:solidFill>
                <a:srgbClr val="FF0000"/>
              </a:solidFill>
            </a:endParaRPr>
          </a:p>
        </p:txBody>
      </p:sp>
      <p:pic>
        <p:nvPicPr>
          <p:cNvPr id="96" name="Google Shape;96;p18"/>
          <p:cNvPicPr preferRelativeResize="0"/>
          <p:nvPr/>
        </p:nvPicPr>
        <p:blipFill rotWithShape="1">
          <a:blip r:embed="rId3">
            <a:alphaModFix/>
          </a:blip>
          <a:srcRect/>
          <a:stretch/>
        </p:blipFill>
        <p:spPr>
          <a:xfrm>
            <a:off x="8573600" y="0"/>
            <a:ext cx="570400" cy="570400"/>
          </a:xfrm>
          <a:prstGeom prst="rect">
            <a:avLst/>
          </a:prstGeom>
          <a:noFill/>
          <a:ln>
            <a:noFill/>
          </a:ln>
        </p:spPr>
      </p:pic>
      <p:sp>
        <p:nvSpPr>
          <p:cNvPr id="97" name="Google Shape;97;p18"/>
          <p:cNvSpPr txBox="1"/>
          <p:nvPr/>
        </p:nvSpPr>
        <p:spPr>
          <a:xfrm>
            <a:off x="7646000" y="4676500"/>
            <a:ext cx="157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28/05/2022</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solidFill>
                  <a:srgbClr val="FF0000"/>
                </a:solidFill>
              </a:rPr>
              <a:t>Flow of  project</a:t>
            </a:r>
            <a:endParaRPr b="1">
              <a:solidFill>
                <a:srgbClr val="FF0000"/>
              </a:solidFill>
            </a:endParaRPr>
          </a:p>
        </p:txBody>
      </p:sp>
      <p:sp>
        <p:nvSpPr>
          <p:cNvPr id="103" name="Google Shape;103;p19"/>
          <p:cNvSpPr txBox="1">
            <a:spLocks noGrp="1"/>
          </p:cNvSpPr>
          <p:nvPr>
            <p:ph type="body" idx="1"/>
          </p:nvPr>
        </p:nvSpPr>
        <p:spPr>
          <a:xfrm>
            <a:off x="311700" y="1017724"/>
            <a:ext cx="8520600" cy="3995977"/>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15000"/>
              </a:lnSpc>
              <a:spcBef>
                <a:spcPts val="0"/>
              </a:spcBef>
              <a:spcAft>
                <a:spcPts val="0"/>
              </a:spcAft>
              <a:buSzPct val="100000"/>
              <a:buNone/>
            </a:pPr>
            <a:endParaRPr b="1" dirty="0"/>
          </a:p>
          <a:p>
            <a:pPr marL="457200" lvl="0" indent="-299720" algn="l" rtl="0">
              <a:lnSpc>
                <a:spcPct val="218181"/>
              </a:lnSpc>
              <a:spcBef>
                <a:spcPts val="3200"/>
              </a:spcBef>
              <a:spcAft>
                <a:spcPts val="0"/>
              </a:spcAft>
              <a:buClr>
                <a:srgbClr val="292929"/>
              </a:buClr>
              <a:buSzPct val="100000"/>
              <a:buFont typeface="Georgia"/>
              <a:buAutoNum type="arabicPeriod"/>
            </a:pPr>
            <a:r>
              <a:rPr lang="en" sz="2000" dirty="0">
                <a:solidFill>
                  <a:srgbClr val="292929"/>
                </a:solidFill>
                <a:highlight>
                  <a:srgbClr val="FFFFFF"/>
                </a:highlight>
                <a:latin typeface="Georgia"/>
                <a:ea typeface="Georgia"/>
                <a:cs typeface="Georgia"/>
                <a:sym typeface="Georgia"/>
              </a:rPr>
              <a:t>Getting cryptocurrency data.</a:t>
            </a:r>
            <a:endParaRPr sz="2000" dirty="0">
              <a:solidFill>
                <a:srgbClr val="292929"/>
              </a:solidFill>
              <a:highlight>
                <a:srgbClr val="FFFFFF"/>
              </a:highlight>
              <a:latin typeface="Georgia"/>
              <a:ea typeface="Georgia"/>
              <a:cs typeface="Georgia"/>
              <a:sym typeface="Georgia"/>
            </a:endParaRPr>
          </a:p>
          <a:p>
            <a:pPr marL="457200" lvl="0" indent="-299720" algn="l" rtl="0">
              <a:lnSpc>
                <a:spcPct val="218181"/>
              </a:lnSpc>
              <a:spcBef>
                <a:spcPts val="0"/>
              </a:spcBef>
              <a:spcAft>
                <a:spcPts val="0"/>
              </a:spcAft>
              <a:buClr>
                <a:srgbClr val="292929"/>
              </a:buClr>
              <a:buSzPct val="100000"/>
              <a:buFont typeface="Georgia"/>
              <a:buAutoNum type="arabicPeriod"/>
            </a:pPr>
            <a:r>
              <a:rPr lang="en-IN" sz="2000" dirty="0">
                <a:solidFill>
                  <a:srgbClr val="292929"/>
                </a:solidFill>
                <a:highlight>
                  <a:srgbClr val="FFFFFF"/>
                </a:highlight>
                <a:latin typeface="Georgia"/>
                <a:ea typeface="Georgia"/>
                <a:cs typeface="Georgia"/>
                <a:sym typeface="Georgia"/>
              </a:rPr>
              <a:t>Pre-processing of Data</a:t>
            </a:r>
          </a:p>
          <a:p>
            <a:pPr marL="457200" lvl="0" indent="-299720" algn="l" rtl="0">
              <a:lnSpc>
                <a:spcPct val="218181"/>
              </a:lnSpc>
              <a:spcBef>
                <a:spcPts val="0"/>
              </a:spcBef>
              <a:spcAft>
                <a:spcPts val="0"/>
              </a:spcAft>
              <a:buClr>
                <a:srgbClr val="292929"/>
              </a:buClr>
              <a:buSzPct val="100000"/>
              <a:buFont typeface="Georgia"/>
              <a:buAutoNum type="arabicPeriod"/>
            </a:pPr>
            <a:r>
              <a:rPr lang="en" sz="2000" dirty="0">
                <a:solidFill>
                  <a:srgbClr val="292929"/>
                </a:solidFill>
                <a:highlight>
                  <a:srgbClr val="FFFFFF"/>
                </a:highlight>
                <a:latin typeface="Georgia"/>
                <a:ea typeface="Georgia"/>
                <a:cs typeface="Georgia"/>
                <a:sym typeface="Georgia"/>
              </a:rPr>
              <a:t>Data Normalization</a:t>
            </a:r>
            <a:endParaRPr sz="2000" dirty="0">
              <a:solidFill>
                <a:srgbClr val="292929"/>
              </a:solidFill>
              <a:highlight>
                <a:srgbClr val="FFFFFF"/>
              </a:highlight>
              <a:latin typeface="Georgia"/>
              <a:ea typeface="Georgia"/>
              <a:cs typeface="Georgia"/>
              <a:sym typeface="Georgia"/>
            </a:endParaRPr>
          </a:p>
          <a:p>
            <a:pPr marL="457200" lvl="0" indent="-299720" algn="l" rtl="0">
              <a:lnSpc>
                <a:spcPct val="218181"/>
              </a:lnSpc>
              <a:spcBef>
                <a:spcPts val="0"/>
              </a:spcBef>
              <a:spcAft>
                <a:spcPts val="0"/>
              </a:spcAft>
              <a:buClr>
                <a:srgbClr val="292929"/>
              </a:buClr>
              <a:buSzPct val="100000"/>
              <a:buFont typeface="Georgia"/>
              <a:buAutoNum type="arabicPeriod"/>
            </a:pPr>
            <a:r>
              <a:rPr lang="en" sz="2000" dirty="0">
                <a:solidFill>
                  <a:srgbClr val="292929"/>
                </a:solidFill>
                <a:highlight>
                  <a:srgbClr val="FFFFFF"/>
                </a:highlight>
                <a:latin typeface="Georgia"/>
                <a:ea typeface="Georgia"/>
                <a:cs typeface="Georgia"/>
                <a:sym typeface="Georgia"/>
              </a:rPr>
              <a:t>Prepare data for training and testing.</a:t>
            </a:r>
            <a:endParaRPr sz="2000" dirty="0">
              <a:solidFill>
                <a:srgbClr val="292929"/>
              </a:solidFill>
              <a:highlight>
                <a:srgbClr val="FFFFFF"/>
              </a:highlight>
              <a:latin typeface="Georgia"/>
              <a:ea typeface="Georgia"/>
              <a:cs typeface="Georgia"/>
              <a:sym typeface="Georgia"/>
            </a:endParaRPr>
          </a:p>
          <a:p>
            <a:pPr marL="457200" lvl="0" indent="-299720" algn="l" rtl="0">
              <a:lnSpc>
                <a:spcPct val="218181"/>
              </a:lnSpc>
              <a:spcBef>
                <a:spcPts val="0"/>
              </a:spcBef>
              <a:spcAft>
                <a:spcPts val="0"/>
              </a:spcAft>
              <a:buClr>
                <a:srgbClr val="292929"/>
              </a:buClr>
              <a:buSzPct val="100000"/>
              <a:buFont typeface="Georgia"/>
              <a:buAutoNum type="arabicPeriod"/>
            </a:pPr>
            <a:r>
              <a:rPr lang="en" sz="2000" dirty="0">
                <a:solidFill>
                  <a:srgbClr val="292929"/>
                </a:solidFill>
                <a:highlight>
                  <a:srgbClr val="FFFFFF"/>
                </a:highlight>
                <a:latin typeface="Georgia"/>
                <a:ea typeface="Georgia"/>
                <a:cs typeface="Georgia"/>
                <a:sym typeface="Georgia"/>
              </a:rPr>
              <a:t>Predict the price of cryptocurrency using the LSTM algorithm.</a:t>
            </a:r>
            <a:endParaRPr dirty="0"/>
          </a:p>
          <a:p>
            <a:pPr marL="457200" lvl="0" indent="-299720" algn="l" rtl="0">
              <a:lnSpc>
                <a:spcPct val="218181"/>
              </a:lnSpc>
              <a:spcBef>
                <a:spcPts val="0"/>
              </a:spcBef>
              <a:spcAft>
                <a:spcPts val="0"/>
              </a:spcAft>
              <a:buClr>
                <a:srgbClr val="292929"/>
              </a:buClr>
              <a:buSzPct val="100000"/>
              <a:buFont typeface="Georgia"/>
              <a:buAutoNum type="arabicPeriod"/>
            </a:pPr>
            <a:r>
              <a:rPr lang="en" sz="2000" dirty="0">
                <a:solidFill>
                  <a:srgbClr val="292929"/>
                </a:solidFill>
                <a:highlight>
                  <a:srgbClr val="FFFFFF"/>
                </a:highlight>
                <a:latin typeface="Georgia"/>
                <a:ea typeface="Georgia"/>
                <a:cs typeface="Georgia"/>
                <a:sym typeface="Georgia"/>
              </a:rPr>
              <a:t>Comparison model</a:t>
            </a:r>
            <a:endParaRPr dirty="0"/>
          </a:p>
          <a:p>
            <a:pPr marL="457200" lvl="0" indent="-299720" algn="l" rtl="0">
              <a:lnSpc>
                <a:spcPct val="218181"/>
              </a:lnSpc>
              <a:spcBef>
                <a:spcPts val="0"/>
              </a:spcBef>
              <a:spcAft>
                <a:spcPts val="0"/>
              </a:spcAft>
              <a:buClr>
                <a:srgbClr val="292929"/>
              </a:buClr>
              <a:buSzPct val="100000"/>
              <a:buFont typeface="Georgia"/>
              <a:buAutoNum type="arabicPeriod"/>
            </a:pPr>
            <a:r>
              <a:rPr lang="en" sz="2000" dirty="0">
                <a:solidFill>
                  <a:srgbClr val="292929"/>
                </a:solidFill>
                <a:highlight>
                  <a:srgbClr val="FFFFFF"/>
                </a:highlight>
                <a:latin typeface="Georgia"/>
                <a:ea typeface="Georgia"/>
                <a:cs typeface="Georgia"/>
                <a:sym typeface="Georgia"/>
              </a:rPr>
              <a:t>Conversion model</a:t>
            </a:r>
            <a:endParaRPr dirty="0"/>
          </a:p>
          <a:p>
            <a:pPr marL="457200" lvl="0" indent="-236855" algn="l" rtl="0">
              <a:lnSpc>
                <a:spcPct val="218181"/>
              </a:lnSpc>
              <a:spcBef>
                <a:spcPts val="0"/>
              </a:spcBef>
              <a:spcAft>
                <a:spcPts val="0"/>
              </a:spcAft>
              <a:buClr>
                <a:srgbClr val="292929"/>
              </a:buClr>
              <a:buSzPct val="100000"/>
              <a:buFont typeface="Georgia"/>
              <a:buNone/>
            </a:pPr>
            <a:endParaRPr b="1" dirty="0"/>
          </a:p>
          <a:p>
            <a:pPr marL="457200" lvl="0" indent="0" algn="l" rtl="0">
              <a:lnSpc>
                <a:spcPct val="115000"/>
              </a:lnSpc>
              <a:spcBef>
                <a:spcPts val="0"/>
              </a:spcBef>
              <a:spcAft>
                <a:spcPts val="0"/>
              </a:spcAft>
              <a:buSzPct val="272727"/>
              <a:buNone/>
            </a:pPr>
            <a:endParaRPr sz="1200" b="1" dirty="0"/>
          </a:p>
        </p:txBody>
      </p:sp>
      <p:pic>
        <p:nvPicPr>
          <p:cNvPr id="104" name="Google Shape;104;p19"/>
          <p:cNvPicPr preferRelativeResize="0"/>
          <p:nvPr/>
        </p:nvPicPr>
        <p:blipFill rotWithShape="1">
          <a:blip r:embed="rId3">
            <a:alphaModFix/>
          </a:blip>
          <a:srcRect/>
          <a:stretch/>
        </p:blipFill>
        <p:spPr>
          <a:xfrm>
            <a:off x="8573600" y="0"/>
            <a:ext cx="570400" cy="570400"/>
          </a:xfrm>
          <a:prstGeom prst="rect">
            <a:avLst/>
          </a:prstGeom>
          <a:noFill/>
          <a:ln>
            <a:noFill/>
          </a:ln>
        </p:spPr>
      </p:pic>
      <p:sp>
        <p:nvSpPr>
          <p:cNvPr id="105" name="Google Shape;105;p19"/>
          <p:cNvSpPr txBox="1"/>
          <p:nvPr/>
        </p:nvSpPr>
        <p:spPr>
          <a:xfrm>
            <a:off x="7646000" y="4676500"/>
            <a:ext cx="157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28/05/2022</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44157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b="1"/>
              <a:t>Block Diagram</a:t>
            </a:r>
            <a:endParaRPr b="1"/>
          </a:p>
        </p:txBody>
      </p:sp>
      <p:pic>
        <p:nvPicPr>
          <p:cNvPr id="111" name="Google Shape;111;p20"/>
          <p:cNvPicPr preferRelativeResize="0"/>
          <p:nvPr/>
        </p:nvPicPr>
        <p:blipFill rotWithShape="1">
          <a:blip r:embed="rId3">
            <a:alphaModFix/>
          </a:blip>
          <a:srcRect/>
          <a:stretch/>
        </p:blipFill>
        <p:spPr>
          <a:xfrm>
            <a:off x="127400" y="188350"/>
            <a:ext cx="8889201" cy="4118199"/>
          </a:xfrm>
          <a:prstGeom prst="rect">
            <a:avLst/>
          </a:prstGeom>
          <a:noFill/>
          <a:ln>
            <a:noFill/>
          </a:ln>
        </p:spPr>
      </p:pic>
      <p:pic>
        <p:nvPicPr>
          <p:cNvPr id="112" name="Google Shape;112;p20"/>
          <p:cNvPicPr preferRelativeResize="0"/>
          <p:nvPr/>
        </p:nvPicPr>
        <p:blipFill rotWithShape="1">
          <a:blip r:embed="rId4">
            <a:alphaModFix/>
          </a:blip>
          <a:srcRect/>
          <a:stretch/>
        </p:blipFill>
        <p:spPr>
          <a:xfrm>
            <a:off x="8573600" y="0"/>
            <a:ext cx="570400" cy="570400"/>
          </a:xfrm>
          <a:prstGeom prst="rect">
            <a:avLst/>
          </a:prstGeom>
          <a:noFill/>
          <a:ln>
            <a:noFill/>
          </a:ln>
        </p:spPr>
      </p:pic>
      <p:sp>
        <p:nvSpPr>
          <p:cNvPr id="113" name="Google Shape;113;p20"/>
          <p:cNvSpPr txBox="1"/>
          <p:nvPr/>
        </p:nvSpPr>
        <p:spPr>
          <a:xfrm>
            <a:off x="7646000" y="4676500"/>
            <a:ext cx="157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28/05/2022</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21"/>
          <p:cNvPicPr preferRelativeResize="0"/>
          <p:nvPr/>
        </p:nvPicPr>
        <p:blipFill rotWithShape="1">
          <a:blip r:embed="rId3">
            <a:alphaModFix/>
          </a:blip>
          <a:srcRect/>
          <a:stretch/>
        </p:blipFill>
        <p:spPr>
          <a:xfrm>
            <a:off x="151050" y="168300"/>
            <a:ext cx="8846151" cy="4653600"/>
          </a:xfrm>
          <a:prstGeom prst="rect">
            <a:avLst/>
          </a:prstGeom>
          <a:noFill/>
          <a:ln>
            <a:noFill/>
          </a:ln>
        </p:spPr>
      </p:pic>
      <p:sp>
        <p:nvSpPr>
          <p:cNvPr id="119" name="Google Shape;119;p21"/>
          <p:cNvSpPr txBox="1"/>
          <p:nvPr/>
        </p:nvSpPr>
        <p:spPr>
          <a:xfrm>
            <a:off x="3571000" y="4743300"/>
            <a:ext cx="2326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292929"/>
                </a:solidFill>
                <a:latin typeface="Arial"/>
                <a:ea typeface="Arial"/>
                <a:cs typeface="Arial"/>
                <a:sym typeface="Arial"/>
              </a:rPr>
              <a:t>DATA FLOW DIAGRAM</a:t>
            </a:r>
            <a:r>
              <a:rPr lang="en" sz="1400" b="0" i="0" u="none" strike="noStrike" cap="none">
                <a:solidFill>
                  <a:srgbClr val="292929"/>
                </a:solidFill>
                <a:latin typeface="Arial"/>
                <a:ea typeface="Arial"/>
                <a:cs typeface="Arial"/>
                <a:sym typeface="Arial"/>
              </a:rPr>
              <a:t> </a:t>
            </a:r>
            <a:endParaRPr sz="1400" b="0" i="0" u="none" strike="noStrike" cap="none">
              <a:solidFill>
                <a:srgbClr val="292929"/>
              </a:solidFill>
              <a:latin typeface="Arial"/>
              <a:ea typeface="Arial"/>
              <a:cs typeface="Arial"/>
              <a:sym typeface="Arial"/>
            </a:endParaRPr>
          </a:p>
        </p:txBody>
      </p:sp>
      <p:pic>
        <p:nvPicPr>
          <p:cNvPr id="120" name="Google Shape;120;p21"/>
          <p:cNvPicPr preferRelativeResize="0"/>
          <p:nvPr/>
        </p:nvPicPr>
        <p:blipFill rotWithShape="1">
          <a:blip r:embed="rId4">
            <a:alphaModFix/>
          </a:blip>
          <a:srcRect/>
          <a:stretch/>
        </p:blipFill>
        <p:spPr>
          <a:xfrm>
            <a:off x="8573600" y="0"/>
            <a:ext cx="570400" cy="570400"/>
          </a:xfrm>
          <a:prstGeom prst="rect">
            <a:avLst/>
          </a:prstGeom>
          <a:noFill/>
          <a:ln>
            <a:noFill/>
          </a:ln>
        </p:spPr>
      </p:pic>
      <p:sp>
        <p:nvSpPr>
          <p:cNvPr id="121" name="Google Shape;121;p21"/>
          <p:cNvSpPr txBox="1"/>
          <p:nvPr/>
        </p:nvSpPr>
        <p:spPr>
          <a:xfrm>
            <a:off x="7646000" y="4676500"/>
            <a:ext cx="157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28/05/2022</a:t>
            </a:r>
            <a:endParaRPr>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902</Words>
  <Application>Microsoft Office PowerPoint</Application>
  <PresentationFormat>On-screen Show (16:9)</PresentationFormat>
  <Paragraphs>165</Paragraphs>
  <Slides>31</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Book Antiqua</vt:lpstr>
      <vt:lpstr>Noto Sans Symbols</vt:lpstr>
      <vt:lpstr>Constantia</vt:lpstr>
      <vt:lpstr>Calibri</vt:lpstr>
      <vt:lpstr>Libre Baskerville</vt:lpstr>
      <vt:lpstr>Times New Roman</vt:lpstr>
      <vt:lpstr>Georgia</vt:lpstr>
      <vt:lpstr>Arial</vt:lpstr>
      <vt:lpstr>Simple Light</vt:lpstr>
      <vt:lpstr>Cryptocurrency Research And Analytical Tool</vt:lpstr>
      <vt:lpstr>BE Project: Presentation on, Cryptocurrency Research And Analytical Tool  </vt:lpstr>
      <vt:lpstr>   Index</vt:lpstr>
      <vt:lpstr>PROBLEM STATEMENT OF PROJECT</vt:lpstr>
      <vt:lpstr>TERMINOLOGIES ABOUT CRYPTOCURRENCY</vt:lpstr>
      <vt:lpstr>Terminologies to cryptocurrency</vt:lpstr>
      <vt:lpstr>Flow of  project</vt:lpstr>
      <vt:lpstr>Block Diagram</vt:lpstr>
      <vt:lpstr>PowerPoint Presentation</vt:lpstr>
      <vt:lpstr>PowerPoint Presentation</vt:lpstr>
      <vt:lpstr>PowerPoint Presentation</vt:lpstr>
      <vt:lpstr>CONCEPT OF LSTM</vt:lpstr>
      <vt:lpstr>RECURRENT NEURAL NETWORK</vt:lpstr>
      <vt:lpstr>LSTM (Long short term memory)</vt:lpstr>
      <vt:lpstr>The Architecture of LSTM </vt:lpstr>
      <vt:lpstr>Activation Function</vt:lpstr>
      <vt:lpstr>Forget Gate </vt:lpstr>
      <vt:lpstr>Input Gate</vt:lpstr>
      <vt:lpstr>Cell State</vt:lpstr>
      <vt:lpstr>Output Gate</vt:lpstr>
      <vt:lpstr>Implementation</vt:lpstr>
      <vt:lpstr>Software and Hardware requirements</vt:lpstr>
      <vt:lpstr>Proposed System Model  </vt:lpstr>
      <vt:lpstr>Training and Testing Graph</vt:lpstr>
      <vt:lpstr>Prediction of price wrt time. </vt:lpstr>
      <vt:lpstr>Crypto-Growth Comparison</vt:lpstr>
      <vt:lpstr>Crypto-Value Convertor</vt:lpstr>
      <vt:lpstr>Testing </vt:lpstr>
      <vt:lpstr>Conclusion: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Research And Analytical Tool</dc:title>
  <cp:lastModifiedBy>Vedant Mulherkar</cp:lastModifiedBy>
  <cp:revision>6</cp:revision>
  <dcterms:modified xsi:type="dcterms:W3CDTF">2022-05-28T06:50:10Z</dcterms:modified>
</cp:coreProperties>
</file>