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81" r:id="rId2"/>
    <p:sldId id="282" r:id="rId3"/>
    <p:sldId id="284" r:id="rId4"/>
    <p:sldId id="258" r:id="rId5"/>
    <p:sldId id="283" r:id="rId6"/>
    <p:sldId id="259" r:id="rId7"/>
    <p:sldId id="265" r:id="rId8"/>
    <p:sldId id="263" r:id="rId9"/>
    <p:sldId id="264" r:id="rId10"/>
  </p:sldIdLst>
  <p:sldSz cx="18288000" cy="10287000"/>
  <p:notesSz cx="6858000" cy="9144000"/>
  <p:embeddedFontLst>
    <p:embeddedFont>
      <p:font typeface="Abadi" panose="020B0604020104020204" pitchFamily="34" charset="0"/>
      <p:regular r:id="rId11"/>
    </p:embeddedFont>
    <p:embeddedFont>
      <p:font typeface="Arapey" panose="020B0604020202020204" charset="0"/>
      <p:regular r:id="rId12"/>
    </p:embeddedFont>
    <p:embeddedFont>
      <p:font typeface="Arapey Bold" panose="020B0604020202020204" charset="0"/>
      <p:regular r:id="rId13"/>
    </p:embeddedFont>
    <p:embeddedFont>
      <p:font typeface="Better Together Script" panose="020B0604020202020204" charset="0"/>
      <p:regular r:id="rId14"/>
    </p:embeddedFont>
    <p:embeddedFont>
      <p:font typeface="TT Interphases" panose="020B0604020202020204" charset="0"/>
      <p:regular r:id="rId15"/>
    </p:embeddedFont>
    <p:embeddedFont>
      <p:font typeface="Wingdings 2" panose="05020102010507070707" pitchFamily="18" charset="2"/>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94622" autoAdjust="0"/>
  </p:normalViewPr>
  <p:slideViewPr>
    <p:cSldViewPr>
      <p:cViewPr varScale="1">
        <p:scale>
          <a:sx n="56" d="100"/>
          <a:sy n="56" d="100"/>
        </p:scale>
        <p:origin x="39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029D8B0-95B8-402B-61AD-AFFA105A0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2289" y="16768"/>
            <a:ext cx="2476500" cy="1838325"/>
          </a:xfrm>
          <a:prstGeom prst="rect">
            <a:avLst/>
          </a:prstGeom>
          <a:noFill/>
          <a:extLst>
            <a:ext uri="{909E8E84-426E-40DD-AFC4-6F175D3DCCD1}">
              <a14:hiddenFill xmlns:a14="http://schemas.microsoft.com/office/drawing/2010/main">
                <a:solidFill>
                  <a:srgbClr val="FFFFFF"/>
                </a:solidFill>
              </a14:hiddenFill>
            </a:ext>
          </a:extLst>
        </p:spPr>
      </p:pic>
      <p:sp>
        <p:nvSpPr>
          <p:cNvPr id="2" name="PlaceHolder 2">
            <a:extLst>
              <a:ext uri="{FF2B5EF4-FFF2-40B4-BE49-F238E27FC236}">
                <a16:creationId xmlns:a16="http://schemas.microsoft.com/office/drawing/2014/main" id="{A4665283-96D0-DC4E-2118-C2AAC4EA39C4}"/>
              </a:ext>
            </a:extLst>
          </p:cNvPr>
          <p:cNvSpPr txBox="1">
            <a:spLocks/>
          </p:cNvSpPr>
          <p:nvPr/>
        </p:nvSpPr>
        <p:spPr>
          <a:xfrm>
            <a:off x="0" y="0"/>
            <a:ext cx="18287100" cy="2534760"/>
          </a:xfrm>
          <a:prstGeom prst="rect">
            <a:avLst/>
          </a:prstGeom>
          <a:noFill/>
          <a:ln w="0">
            <a:noFill/>
          </a:ln>
        </p:spPr>
        <p:txBody>
          <a:bodyPr lIns="135000" tIns="67500" rIns="135000" bIns="6750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tabLst>
                <a:tab pos="0" algn="l"/>
              </a:tabLst>
            </a:pPr>
            <a:r>
              <a:rPr lang="en-US" sz="6000" spc="-2">
                <a:solidFill>
                  <a:srgbClr val="000000"/>
                </a:solidFill>
                <a:latin typeface="Calibri Light"/>
              </a:rPr>
              <a:t>Review-2 on</a:t>
            </a:r>
            <a:br>
              <a:rPr lang="en-US" sz="6000"/>
            </a:br>
            <a:r>
              <a:rPr lang="en-US" sz="6000">
                <a:latin typeface="Calibri Light" panose="020F0302020204030204" pitchFamily="34" charset="0"/>
                <a:cs typeface="Calibri Light" panose="020F0302020204030204" pitchFamily="34" charset="0"/>
              </a:rPr>
              <a:t>Building a Secure Digital Signature System       </a:t>
            </a:r>
            <a:br>
              <a:rPr lang="en-US" sz="6000"/>
            </a:br>
            <a:endParaRPr lang="en-US" sz="6000" spc="-2" dirty="0">
              <a:solidFill>
                <a:srgbClr val="000000"/>
              </a:solidFill>
              <a:latin typeface="Arial"/>
            </a:endParaRPr>
          </a:p>
        </p:txBody>
      </p:sp>
      <p:sp>
        <p:nvSpPr>
          <p:cNvPr id="3" name="PlaceHolder 1">
            <a:extLst>
              <a:ext uri="{FF2B5EF4-FFF2-40B4-BE49-F238E27FC236}">
                <a16:creationId xmlns:a16="http://schemas.microsoft.com/office/drawing/2014/main" id="{D1E114CF-6283-DA11-910B-0A81B5EA023D}"/>
              </a:ext>
            </a:extLst>
          </p:cNvPr>
          <p:cNvSpPr txBox="1">
            <a:spLocks/>
          </p:cNvSpPr>
          <p:nvPr/>
        </p:nvSpPr>
        <p:spPr>
          <a:xfrm>
            <a:off x="900" y="2306880"/>
            <a:ext cx="18287100" cy="7979040"/>
          </a:xfrm>
          <a:prstGeom prst="rect">
            <a:avLst/>
          </a:prstGeom>
          <a:noFill/>
          <a:ln w="0">
            <a:noFill/>
          </a:ln>
        </p:spPr>
        <p:txBody>
          <a:bodyPr lIns="135000" tIns="67500" rIns="135000" bIns="67500" anchor="t">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0440" indent="0" algn="ctr">
              <a:lnSpc>
                <a:spcPct val="200000"/>
              </a:lnSpc>
              <a:spcBef>
                <a:spcPts val="1502"/>
              </a:spcBef>
              <a:buFont typeface="Arial" pitchFamily="34" charset="0"/>
              <a:buNone/>
              <a:tabLst>
                <a:tab pos="0" algn="l"/>
              </a:tabLst>
            </a:pPr>
            <a:endParaRPr lang="en-IN" sz="2700" spc="-2">
              <a:solidFill>
                <a:srgbClr val="000000"/>
              </a:solidFill>
              <a:latin typeface="Arial"/>
            </a:endParaRPr>
          </a:p>
          <a:p>
            <a:pPr marL="370440" indent="0" algn="ctr">
              <a:lnSpc>
                <a:spcPct val="200000"/>
              </a:lnSpc>
              <a:spcBef>
                <a:spcPts val="1502"/>
              </a:spcBef>
              <a:buFont typeface="Arial" pitchFamily="34" charset="0"/>
              <a:buNone/>
              <a:tabLst>
                <a:tab pos="0" algn="l"/>
              </a:tabLst>
            </a:pPr>
            <a:r>
              <a:rPr lang="en-US" sz="2700" spc="-2">
                <a:solidFill>
                  <a:srgbClr val="333333"/>
                </a:solidFill>
                <a:latin typeface="Times New Roman"/>
              </a:rPr>
              <a:t>DILEEP REDDY _ 2010030416</a:t>
            </a:r>
          </a:p>
          <a:p>
            <a:pPr marL="370440" indent="0" algn="ctr">
              <a:lnSpc>
                <a:spcPct val="200000"/>
              </a:lnSpc>
              <a:spcBef>
                <a:spcPts val="1502"/>
              </a:spcBef>
              <a:buFont typeface="Arial" pitchFamily="34" charset="0"/>
              <a:buNone/>
              <a:tabLst>
                <a:tab pos="0" algn="l"/>
              </a:tabLst>
            </a:pPr>
            <a:r>
              <a:rPr lang="en-IN" sz="2700" spc="-2">
                <a:solidFill>
                  <a:schemeClr val="tx1">
                    <a:lumMod val="75000"/>
                    <a:lumOff val="25000"/>
                  </a:schemeClr>
                </a:solidFill>
                <a:latin typeface="Times New Roman" panose="02020603050405020304" pitchFamily="18" charset="0"/>
                <a:cs typeface="Times New Roman" panose="02020603050405020304" pitchFamily="18" charset="0"/>
              </a:rPr>
              <a:t> K. DIMPLE _ 2010030436</a:t>
            </a:r>
          </a:p>
          <a:p>
            <a:pPr marL="370440" indent="0" algn="ctr">
              <a:lnSpc>
                <a:spcPct val="200000"/>
              </a:lnSpc>
              <a:spcBef>
                <a:spcPts val="1502"/>
              </a:spcBef>
              <a:buFont typeface="Arial" pitchFamily="34" charset="0"/>
              <a:buNone/>
              <a:tabLst>
                <a:tab pos="0" algn="l"/>
              </a:tabLst>
            </a:pPr>
            <a:r>
              <a:rPr lang="en-IN" sz="2700" spc="-2">
                <a:solidFill>
                  <a:schemeClr val="tx1">
                    <a:lumMod val="75000"/>
                    <a:lumOff val="25000"/>
                  </a:schemeClr>
                </a:solidFill>
                <a:latin typeface="Times New Roman" panose="02020603050405020304" pitchFamily="18" charset="0"/>
                <a:cs typeface="Times New Roman" panose="02020603050405020304" pitchFamily="18" charset="0"/>
              </a:rPr>
              <a:t>K. SIRISHA _ 2010030438</a:t>
            </a:r>
          </a:p>
          <a:p>
            <a:pPr marL="370440" indent="0" algn="ctr">
              <a:lnSpc>
                <a:spcPct val="200000"/>
              </a:lnSpc>
              <a:spcBef>
                <a:spcPts val="1502"/>
              </a:spcBef>
              <a:buFont typeface="Arial" pitchFamily="34" charset="0"/>
              <a:buNone/>
              <a:tabLst>
                <a:tab pos="0" algn="l"/>
              </a:tabLst>
            </a:pPr>
            <a:r>
              <a:rPr lang="en-IN" sz="2700" spc="-2">
                <a:solidFill>
                  <a:schemeClr val="tx1">
                    <a:lumMod val="75000"/>
                    <a:lumOff val="25000"/>
                  </a:schemeClr>
                </a:solidFill>
                <a:latin typeface="Times New Roman" panose="02020603050405020304" pitchFamily="18" charset="0"/>
                <a:cs typeface="Times New Roman" panose="02020603050405020304" pitchFamily="18" charset="0"/>
              </a:rPr>
              <a:t> M. ROSHAN _ 2010030441</a:t>
            </a:r>
          </a:p>
          <a:p>
            <a:pPr marL="370440" indent="0" algn="just">
              <a:lnSpc>
                <a:spcPct val="200000"/>
              </a:lnSpc>
              <a:spcBef>
                <a:spcPts val="1502"/>
              </a:spcBef>
              <a:buFont typeface="Arial" pitchFamily="34" charset="0"/>
              <a:buNone/>
              <a:tabLst>
                <a:tab pos="0" algn="l"/>
              </a:tabLst>
            </a:pPr>
            <a:endParaRPr lang="en-IN" sz="2700" spc="-2">
              <a:solidFill>
                <a:srgbClr val="000000"/>
              </a:solidFill>
              <a:latin typeface="Arial"/>
            </a:endParaRPr>
          </a:p>
          <a:p>
            <a:pPr marL="370440" indent="0" algn="ctr">
              <a:spcBef>
                <a:spcPts val="1502"/>
              </a:spcBef>
              <a:buFont typeface="Arial" pitchFamily="34" charset="0"/>
              <a:buNone/>
              <a:tabLst>
                <a:tab pos="0" algn="l"/>
              </a:tabLst>
            </a:pPr>
            <a:r>
              <a:rPr lang="en-US" sz="2700" spc="-2">
                <a:solidFill>
                  <a:srgbClr val="333333"/>
                </a:solidFill>
                <a:latin typeface="Times New Roman"/>
              </a:rPr>
              <a:t>Under the Guidance of</a:t>
            </a:r>
            <a:endParaRPr lang="en-IN" sz="2700" spc="-2">
              <a:solidFill>
                <a:srgbClr val="000000"/>
              </a:solidFill>
              <a:latin typeface="Arial"/>
            </a:endParaRPr>
          </a:p>
          <a:p>
            <a:pPr marL="370440" indent="0" algn="ctr">
              <a:spcBef>
                <a:spcPts val="1502"/>
              </a:spcBef>
              <a:buFont typeface="Arial" pitchFamily="34" charset="0"/>
              <a:buNone/>
              <a:tabLst>
                <a:tab pos="0" algn="l"/>
              </a:tabLst>
            </a:pPr>
            <a:r>
              <a:rPr lang="en-US" sz="2700" spc="-2">
                <a:solidFill>
                  <a:srgbClr val="333333"/>
                </a:solidFill>
                <a:latin typeface="Times New Roman"/>
              </a:rPr>
              <a:t>Dr. S. Balaji </a:t>
            </a:r>
            <a:endParaRPr lang="en-IN" sz="2700" spc="-2">
              <a:solidFill>
                <a:srgbClr val="000000"/>
              </a:solidFill>
              <a:latin typeface="Arial"/>
            </a:endParaRPr>
          </a:p>
          <a:p>
            <a:pPr marL="370440" indent="0" algn="ctr">
              <a:spcBef>
                <a:spcPts val="1502"/>
              </a:spcBef>
              <a:buFont typeface="Arial" pitchFamily="34" charset="0"/>
              <a:buNone/>
              <a:tabLst>
                <a:tab pos="0" algn="l"/>
              </a:tabLst>
            </a:pPr>
            <a:r>
              <a:rPr lang="en-US" sz="2700" spc="-2">
                <a:solidFill>
                  <a:srgbClr val="333333"/>
                </a:solidFill>
                <a:latin typeface="Times New Roman"/>
              </a:rPr>
              <a:t>Professor</a:t>
            </a:r>
            <a:endParaRPr lang="en-IN" sz="2700" spc="-2">
              <a:solidFill>
                <a:srgbClr val="000000"/>
              </a:solidFill>
              <a:latin typeface="Arial"/>
            </a:endParaRPr>
          </a:p>
          <a:p>
            <a:pPr marL="370440" indent="0" algn="ctr">
              <a:spcBef>
                <a:spcPts val="1502"/>
              </a:spcBef>
              <a:buFont typeface="Arial" pitchFamily="34" charset="0"/>
              <a:buNone/>
              <a:tabLst>
                <a:tab pos="0" algn="l"/>
              </a:tabLst>
            </a:pPr>
            <a:endParaRPr lang="en-IN" sz="2700" spc="-2">
              <a:solidFill>
                <a:srgbClr val="000000"/>
              </a:solidFill>
              <a:latin typeface="Arial"/>
            </a:endParaRPr>
          </a:p>
          <a:p>
            <a:pPr marL="370440" indent="0" algn="ctr">
              <a:lnSpc>
                <a:spcPct val="90000"/>
              </a:lnSpc>
              <a:spcBef>
                <a:spcPts val="1502"/>
              </a:spcBef>
              <a:buFont typeface="Arial" pitchFamily="34" charset="0"/>
              <a:buNone/>
              <a:tabLst>
                <a:tab pos="0" algn="l"/>
              </a:tabLst>
            </a:pPr>
            <a:r>
              <a:rPr lang="en-US" sz="4200" spc="-2">
                <a:solidFill>
                  <a:srgbClr val="333333"/>
                </a:solidFill>
                <a:latin typeface="inter-regular"/>
              </a:rPr>
              <a:t>Computer Science and Engineering Department </a:t>
            </a:r>
            <a:endParaRPr lang="en-IN" sz="4200" spc="-2">
              <a:solidFill>
                <a:srgbClr val="000000"/>
              </a:solidFill>
              <a:latin typeface="Arial"/>
            </a:endParaRPr>
          </a:p>
          <a:p>
            <a:pPr marL="370440" indent="0" algn="ctr">
              <a:lnSpc>
                <a:spcPct val="90000"/>
              </a:lnSpc>
              <a:spcBef>
                <a:spcPts val="1502"/>
              </a:spcBef>
              <a:buFont typeface="Arial" pitchFamily="34" charset="0"/>
              <a:buNone/>
              <a:tabLst>
                <a:tab pos="0" algn="l"/>
              </a:tabLst>
            </a:pPr>
            <a:r>
              <a:rPr lang="en-US" sz="4200" spc="-2">
                <a:solidFill>
                  <a:srgbClr val="333333"/>
                </a:solidFill>
                <a:latin typeface="inter-regular"/>
              </a:rPr>
              <a:t>KL Hyderabad Off Campus, Aziz Nagar ,Hyderabad</a:t>
            </a:r>
            <a:endParaRPr lang="en-IN" sz="4200" spc="-2">
              <a:solidFill>
                <a:srgbClr val="000000"/>
              </a:solidFill>
              <a:latin typeface="Arial"/>
            </a:endParaRPr>
          </a:p>
          <a:p>
            <a:pPr marL="370440" indent="0">
              <a:lnSpc>
                <a:spcPct val="90000"/>
              </a:lnSpc>
              <a:spcBef>
                <a:spcPts val="1502"/>
              </a:spcBef>
              <a:buFont typeface="Arial" pitchFamily="34" charset="0"/>
              <a:buNone/>
              <a:tabLst>
                <a:tab pos="0" algn="l"/>
              </a:tabLst>
            </a:pPr>
            <a:endParaRPr lang="en-IN" sz="4200" spc="-2" dirty="0">
              <a:solidFill>
                <a:srgbClr val="000000"/>
              </a:solidFill>
              <a:latin typeface="Arial"/>
            </a:endParaRPr>
          </a:p>
        </p:txBody>
      </p:sp>
      <p:sp>
        <p:nvSpPr>
          <p:cNvPr id="5" name="Freeform 2">
            <a:extLst>
              <a:ext uri="{FF2B5EF4-FFF2-40B4-BE49-F238E27FC236}">
                <a16:creationId xmlns:a16="http://schemas.microsoft.com/office/drawing/2014/main" id="{80CD6659-6E22-34F8-ACD1-6C46AED80981}"/>
              </a:ext>
            </a:extLst>
          </p:cNvPr>
          <p:cNvSpPr/>
          <p:nvPr/>
        </p:nvSpPr>
        <p:spPr>
          <a:xfrm>
            <a:off x="0" y="52019"/>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sp>
      <p:sp>
        <p:nvSpPr>
          <p:cNvPr id="6" name="PlaceHolder 1">
            <a:extLst>
              <a:ext uri="{FF2B5EF4-FFF2-40B4-BE49-F238E27FC236}">
                <a16:creationId xmlns:a16="http://schemas.microsoft.com/office/drawing/2014/main" id="{E80AA492-FAB5-BBA1-05AF-95C369EE6D95}"/>
              </a:ext>
            </a:extLst>
          </p:cNvPr>
          <p:cNvSpPr txBox="1">
            <a:spLocks/>
          </p:cNvSpPr>
          <p:nvPr/>
        </p:nvSpPr>
        <p:spPr>
          <a:xfrm>
            <a:off x="21689" y="2255941"/>
            <a:ext cx="18287100" cy="7979040"/>
          </a:xfrm>
          <a:prstGeom prst="rect">
            <a:avLst/>
          </a:prstGeom>
          <a:noFill/>
          <a:ln w="0">
            <a:noFill/>
          </a:ln>
        </p:spPr>
        <p:txBody>
          <a:bodyPr lIns="135000" tIns="67500" rIns="135000" bIns="67500" anchor="t">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0440" indent="0" algn="ctr">
              <a:lnSpc>
                <a:spcPct val="200000"/>
              </a:lnSpc>
              <a:spcBef>
                <a:spcPts val="1502"/>
              </a:spcBef>
              <a:buFont typeface="Arial" pitchFamily="34" charset="0"/>
              <a:buNone/>
              <a:tabLst>
                <a:tab pos="0" algn="l"/>
              </a:tabLst>
            </a:pPr>
            <a:endParaRPr lang="en-IN" sz="2700" spc="-2" dirty="0">
              <a:solidFill>
                <a:srgbClr val="000000"/>
              </a:solidFill>
              <a:latin typeface="Arial"/>
            </a:endParaRPr>
          </a:p>
          <a:p>
            <a:pPr marL="370440" indent="0" algn="ctr">
              <a:lnSpc>
                <a:spcPct val="200000"/>
              </a:lnSpc>
              <a:spcBef>
                <a:spcPts val="1502"/>
              </a:spcBef>
              <a:buFont typeface="Arial" pitchFamily="34" charset="0"/>
              <a:buNone/>
              <a:tabLst>
                <a:tab pos="0" algn="l"/>
              </a:tabLst>
            </a:pPr>
            <a:r>
              <a:rPr lang="en-US" sz="2700" spc="-2" dirty="0">
                <a:solidFill>
                  <a:srgbClr val="333333"/>
                </a:solidFill>
                <a:latin typeface="Times New Roman"/>
              </a:rPr>
              <a:t>DILEEP REDDY _ 2010030416</a:t>
            </a:r>
          </a:p>
          <a:p>
            <a:pPr marL="370440" indent="0" algn="ctr">
              <a:lnSpc>
                <a:spcPct val="200000"/>
              </a:lnSpc>
              <a:spcBef>
                <a:spcPts val="1502"/>
              </a:spcBef>
              <a:buFont typeface="Arial" pitchFamily="34" charset="0"/>
              <a:buNone/>
              <a:tabLst>
                <a:tab pos="0" algn="l"/>
              </a:tabLst>
            </a:pPr>
            <a:r>
              <a:rPr lang="en-IN" sz="2700" spc="-2" dirty="0">
                <a:solidFill>
                  <a:schemeClr val="tx1">
                    <a:lumMod val="75000"/>
                    <a:lumOff val="25000"/>
                  </a:schemeClr>
                </a:solidFill>
                <a:latin typeface="Times New Roman" panose="02020603050405020304" pitchFamily="18" charset="0"/>
                <a:cs typeface="Times New Roman" panose="02020603050405020304" pitchFamily="18" charset="0"/>
              </a:rPr>
              <a:t> K. DIMPLE _ 2010030436</a:t>
            </a:r>
          </a:p>
          <a:p>
            <a:pPr marL="370440" indent="0" algn="ctr">
              <a:lnSpc>
                <a:spcPct val="200000"/>
              </a:lnSpc>
              <a:spcBef>
                <a:spcPts val="1502"/>
              </a:spcBef>
              <a:buFont typeface="Arial" pitchFamily="34" charset="0"/>
              <a:buNone/>
              <a:tabLst>
                <a:tab pos="0" algn="l"/>
              </a:tabLst>
            </a:pPr>
            <a:r>
              <a:rPr lang="en-IN" sz="2700" spc="-2" dirty="0">
                <a:solidFill>
                  <a:schemeClr val="tx1">
                    <a:lumMod val="75000"/>
                    <a:lumOff val="25000"/>
                  </a:schemeClr>
                </a:solidFill>
                <a:latin typeface="Times New Roman" panose="02020603050405020304" pitchFamily="18" charset="0"/>
                <a:cs typeface="Times New Roman" panose="02020603050405020304" pitchFamily="18" charset="0"/>
              </a:rPr>
              <a:t>K. SIRISHA _ 2010030438</a:t>
            </a:r>
          </a:p>
          <a:p>
            <a:pPr marL="370440" indent="0" algn="ctr">
              <a:lnSpc>
                <a:spcPct val="200000"/>
              </a:lnSpc>
              <a:spcBef>
                <a:spcPts val="1502"/>
              </a:spcBef>
              <a:buFont typeface="Arial" pitchFamily="34" charset="0"/>
              <a:buNone/>
              <a:tabLst>
                <a:tab pos="0" algn="l"/>
              </a:tabLst>
            </a:pPr>
            <a:r>
              <a:rPr lang="en-IN" sz="2700" spc="-2" dirty="0">
                <a:solidFill>
                  <a:schemeClr val="tx1">
                    <a:lumMod val="75000"/>
                    <a:lumOff val="25000"/>
                  </a:schemeClr>
                </a:solidFill>
                <a:latin typeface="Times New Roman" panose="02020603050405020304" pitchFamily="18" charset="0"/>
                <a:cs typeface="Times New Roman" panose="02020603050405020304" pitchFamily="18" charset="0"/>
              </a:rPr>
              <a:t> M. ROSHAN _ 2010030441</a:t>
            </a:r>
          </a:p>
          <a:p>
            <a:pPr marL="370440" indent="0" algn="just">
              <a:lnSpc>
                <a:spcPct val="200000"/>
              </a:lnSpc>
              <a:spcBef>
                <a:spcPts val="1502"/>
              </a:spcBef>
              <a:buFont typeface="Arial" pitchFamily="34" charset="0"/>
              <a:buNone/>
              <a:tabLst>
                <a:tab pos="0" algn="l"/>
              </a:tabLst>
            </a:pPr>
            <a:endParaRPr lang="en-IN" sz="2700" spc="-2" dirty="0">
              <a:solidFill>
                <a:srgbClr val="000000"/>
              </a:solidFill>
              <a:latin typeface="Arial"/>
            </a:endParaRPr>
          </a:p>
          <a:p>
            <a:pPr marL="370440" indent="0" algn="ctr">
              <a:spcBef>
                <a:spcPts val="1502"/>
              </a:spcBef>
              <a:buFont typeface="Arial" pitchFamily="34" charset="0"/>
              <a:buNone/>
              <a:tabLst>
                <a:tab pos="0" algn="l"/>
              </a:tabLst>
            </a:pPr>
            <a:r>
              <a:rPr lang="en-US" sz="2700" spc="-2" dirty="0">
                <a:solidFill>
                  <a:srgbClr val="333333"/>
                </a:solidFill>
                <a:latin typeface="Times New Roman"/>
              </a:rPr>
              <a:t>Under the Guidance of</a:t>
            </a:r>
            <a:endParaRPr lang="en-IN" sz="2700" spc="-2" dirty="0">
              <a:solidFill>
                <a:srgbClr val="000000"/>
              </a:solidFill>
              <a:latin typeface="Arial"/>
            </a:endParaRPr>
          </a:p>
          <a:p>
            <a:pPr marL="370440" indent="0" algn="ctr">
              <a:spcBef>
                <a:spcPts val="1502"/>
              </a:spcBef>
              <a:buFont typeface="Arial" pitchFamily="34" charset="0"/>
              <a:buNone/>
              <a:tabLst>
                <a:tab pos="0" algn="l"/>
              </a:tabLst>
            </a:pPr>
            <a:r>
              <a:rPr lang="en-US" sz="2700" spc="-2" dirty="0">
                <a:solidFill>
                  <a:srgbClr val="333333"/>
                </a:solidFill>
                <a:latin typeface="Times New Roman"/>
              </a:rPr>
              <a:t>Dr. S. Balaji </a:t>
            </a:r>
            <a:endParaRPr lang="en-IN" sz="2700" spc="-2" dirty="0">
              <a:solidFill>
                <a:srgbClr val="000000"/>
              </a:solidFill>
              <a:latin typeface="Arial"/>
            </a:endParaRPr>
          </a:p>
          <a:p>
            <a:pPr marL="370440" indent="0" algn="ctr">
              <a:spcBef>
                <a:spcPts val="1502"/>
              </a:spcBef>
              <a:buFont typeface="Arial" pitchFamily="34" charset="0"/>
              <a:buNone/>
              <a:tabLst>
                <a:tab pos="0" algn="l"/>
              </a:tabLst>
            </a:pPr>
            <a:r>
              <a:rPr lang="en-US" sz="2700" spc="-2" dirty="0">
                <a:solidFill>
                  <a:srgbClr val="333333"/>
                </a:solidFill>
                <a:latin typeface="Times New Roman"/>
              </a:rPr>
              <a:t>Professor</a:t>
            </a:r>
            <a:endParaRPr lang="en-IN" sz="2700" spc="-2" dirty="0">
              <a:solidFill>
                <a:srgbClr val="000000"/>
              </a:solidFill>
              <a:latin typeface="Arial"/>
            </a:endParaRPr>
          </a:p>
          <a:p>
            <a:pPr marL="370440" indent="0" algn="ctr">
              <a:spcBef>
                <a:spcPts val="1502"/>
              </a:spcBef>
              <a:buFont typeface="Arial" pitchFamily="34" charset="0"/>
              <a:buNone/>
              <a:tabLst>
                <a:tab pos="0" algn="l"/>
              </a:tabLst>
            </a:pPr>
            <a:endParaRPr lang="en-IN" sz="2700" spc="-2" dirty="0">
              <a:solidFill>
                <a:srgbClr val="000000"/>
              </a:solidFill>
              <a:latin typeface="Arial"/>
            </a:endParaRPr>
          </a:p>
          <a:p>
            <a:pPr marL="370440" indent="0" algn="ctr">
              <a:lnSpc>
                <a:spcPct val="90000"/>
              </a:lnSpc>
              <a:spcBef>
                <a:spcPts val="1502"/>
              </a:spcBef>
              <a:buFont typeface="Arial" pitchFamily="34" charset="0"/>
              <a:buNone/>
              <a:tabLst>
                <a:tab pos="0" algn="l"/>
              </a:tabLst>
            </a:pPr>
            <a:r>
              <a:rPr lang="en-US" sz="4200" spc="-2" dirty="0">
                <a:solidFill>
                  <a:srgbClr val="333333"/>
                </a:solidFill>
                <a:latin typeface="inter-regular"/>
              </a:rPr>
              <a:t>Computer Science and Engineering Department </a:t>
            </a:r>
            <a:endParaRPr lang="en-IN" sz="4200" spc="-2" dirty="0">
              <a:solidFill>
                <a:srgbClr val="000000"/>
              </a:solidFill>
              <a:latin typeface="Arial"/>
            </a:endParaRPr>
          </a:p>
          <a:p>
            <a:pPr marL="370440" indent="0" algn="ctr">
              <a:lnSpc>
                <a:spcPct val="90000"/>
              </a:lnSpc>
              <a:spcBef>
                <a:spcPts val="1502"/>
              </a:spcBef>
              <a:buFont typeface="Arial" pitchFamily="34" charset="0"/>
              <a:buNone/>
              <a:tabLst>
                <a:tab pos="0" algn="l"/>
              </a:tabLst>
            </a:pPr>
            <a:r>
              <a:rPr lang="en-US" sz="4200" spc="-2" dirty="0">
                <a:solidFill>
                  <a:srgbClr val="333333"/>
                </a:solidFill>
                <a:latin typeface="inter-regular"/>
              </a:rPr>
              <a:t>KL Hyderabad Off Campus, Aziz Nagar ,Hyderabad</a:t>
            </a:r>
            <a:endParaRPr lang="en-IN" sz="4200" spc="-2" dirty="0">
              <a:solidFill>
                <a:srgbClr val="000000"/>
              </a:solidFill>
              <a:latin typeface="Arial"/>
            </a:endParaRPr>
          </a:p>
          <a:p>
            <a:pPr marL="370440" indent="0">
              <a:lnSpc>
                <a:spcPct val="90000"/>
              </a:lnSpc>
              <a:spcBef>
                <a:spcPts val="1502"/>
              </a:spcBef>
              <a:buFont typeface="Arial" pitchFamily="34" charset="0"/>
              <a:buNone/>
              <a:tabLst>
                <a:tab pos="0" algn="l"/>
              </a:tabLst>
            </a:pPr>
            <a:endParaRPr lang="en-IN" sz="4200" spc="-2" dirty="0">
              <a:solidFill>
                <a:srgbClr val="000000"/>
              </a:solidFill>
              <a:latin typeface="Arial"/>
            </a:endParaRPr>
          </a:p>
        </p:txBody>
      </p:sp>
      <p:sp>
        <p:nvSpPr>
          <p:cNvPr id="7" name="PlaceHolder 2">
            <a:extLst>
              <a:ext uri="{FF2B5EF4-FFF2-40B4-BE49-F238E27FC236}">
                <a16:creationId xmlns:a16="http://schemas.microsoft.com/office/drawing/2014/main" id="{80721A88-0AA4-3AA4-CD50-03605F0362FE}"/>
              </a:ext>
            </a:extLst>
          </p:cNvPr>
          <p:cNvSpPr txBox="1">
            <a:spLocks/>
          </p:cNvSpPr>
          <p:nvPr/>
        </p:nvSpPr>
        <p:spPr>
          <a:xfrm>
            <a:off x="152400" y="152400"/>
            <a:ext cx="18287100" cy="2534760"/>
          </a:xfrm>
          <a:prstGeom prst="rect">
            <a:avLst/>
          </a:prstGeom>
          <a:noFill/>
          <a:ln w="0">
            <a:noFill/>
          </a:ln>
        </p:spPr>
        <p:txBody>
          <a:bodyPr lIns="135000" tIns="67500" rIns="135000" bIns="6750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tabLst>
                <a:tab pos="0" algn="l"/>
              </a:tabLst>
            </a:pPr>
            <a:r>
              <a:rPr lang="en-US" sz="6000" spc="-2" dirty="0">
                <a:solidFill>
                  <a:srgbClr val="000000"/>
                </a:solidFill>
                <a:latin typeface="Calibri Light"/>
              </a:rPr>
              <a:t>Review-2 on</a:t>
            </a:r>
            <a:br>
              <a:rPr lang="en-US" sz="6000" dirty="0"/>
            </a:br>
            <a:r>
              <a:rPr lang="en-US" sz="6000" dirty="0" err="1">
                <a:latin typeface="Calibri Light" panose="020F0302020204030204" pitchFamily="34" charset="0"/>
                <a:cs typeface="Calibri Light" panose="020F0302020204030204" pitchFamily="34" charset="0"/>
              </a:rPr>
              <a:t>CryptoGuard</a:t>
            </a:r>
            <a:r>
              <a:rPr lang="en-US" sz="6000" dirty="0">
                <a:latin typeface="Calibri Light" panose="020F0302020204030204" pitchFamily="34" charset="0"/>
                <a:cs typeface="Calibri Light" panose="020F0302020204030204" pitchFamily="34" charset="0"/>
              </a:rPr>
              <a:t> File Protector</a:t>
            </a:r>
            <a:br>
              <a:rPr lang="en-US" sz="6000" dirty="0"/>
            </a:br>
            <a:endParaRPr lang="en-US" sz="6000" spc="-2" dirty="0">
              <a:solidFill>
                <a:srgbClr val="000000"/>
              </a:solidFill>
              <a:latin typeface="Arial"/>
            </a:endParaRPr>
          </a:p>
        </p:txBody>
      </p:sp>
      <p:pic>
        <p:nvPicPr>
          <p:cNvPr id="8" name="Picture 2">
            <a:extLst>
              <a:ext uri="{FF2B5EF4-FFF2-40B4-BE49-F238E27FC236}">
                <a16:creationId xmlns:a16="http://schemas.microsoft.com/office/drawing/2014/main" id="{053FC011-EE19-6B33-2868-A37AAB693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0" y="0"/>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4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repl">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repl">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repl">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repl">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additive="repl">
                                        <p:cTn id="3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repl">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8" name="Group 8"/>
          <p:cNvGrpSpPr/>
          <p:nvPr/>
        </p:nvGrpSpPr>
        <p:grpSpPr>
          <a:xfrm>
            <a:off x="0" y="0"/>
            <a:ext cx="18288000" cy="2672878"/>
            <a:chOff x="0" y="0"/>
            <a:chExt cx="4816593" cy="703968"/>
          </a:xfrm>
        </p:grpSpPr>
        <p:sp>
          <p:nvSpPr>
            <p:cNvPr id="9" name="Freeform 9"/>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10" name="TextBox 10"/>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650457"/>
            <a:ext cx="6477000" cy="1570495"/>
          </a:xfrm>
          <a:prstGeom prst="rect">
            <a:avLst/>
          </a:prstGeom>
        </p:spPr>
        <p:txBody>
          <a:bodyPr wrap="square" lIns="0" tIns="0" rIns="0" bIns="0" rtlCol="0" anchor="t">
            <a:spAutoFit/>
          </a:bodyPr>
          <a:lstStyle/>
          <a:p>
            <a:pPr algn="ctr">
              <a:lnSpc>
                <a:spcPts val="12999"/>
              </a:lnSpc>
            </a:pPr>
            <a:r>
              <a:rPr lang="en-US" sz="9999" spc="299" dirty="0">
                <a:solidFill>
                  <a:srgbClr val="000000"/>
                </a:solidFill>
                <a:latin typeface="Arapey Bold"/>
              </a:rPr>
              <a:t>Overview:</a:t>
            </a:r>
            <a:r>
              <a:rPr lang="en-US" sz="9999" spc="299" dirty="0">
                <a:solidFill>
                  <a:srgbClr val="000000"/>
                </a:solidFill>
                <a:latin typeface="Arapey"/>
              </a:rPr>
              <a:t> </a:t>
            </a:r>
          </a:p>
        </p:txBody>
      </p:sp>
      <p:pic>
        <p:nvPicPr>
          <p:cNvPr id="3" name="Picture 2">
            <a:extLst>
              <a:ext uri="{FF2B5EF4-FFF2-40B4-BE49-F238E27FC236}">
                <a16:creationId xmlns:a16="http://schemas.microsoft.com/office/drawing/2014/main" id="{4A96EDE3-7D1E-48C6-53D8-A0212F69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8">
            <a:extLst>
              <a:ext uri="{FF2B5EF4-FFF2-40B4-BE49-F238E27FC236}">
                <a16:creationId xmlns:a16="http://schemas.microsoft.com/office/drawing/2014/main" id="{E7F79BB8-1CB0-EBEC-5992-E2E6194417B1}"/>
              </a:ext>
            </a:extLst>
          </p:cNvPr>
          <p:cNvSpPr txBox="1">
            <a:spLocks/>
          </p:cNvSpPr>
          <p:nvPr/>
        </p:nvSpPr>
        <p:spPr>
          <a:xfrm>
            <a:off x="647700" y="3467100"/>
            <a:ext cx="16992600" cy="6019799"/>
          </a:xfrm>
          <a:prstGeom prst="rect">
            <a:avLst/>
          </a:prstGeom>
        </p:spPr>
        <p:txBody>
          <a:bodyPr vert="horz" lIns="91440" tIns="45720" rIns="91440" bIns="45720" rtlCol="0" anchor="b">
            <a:normAutofit fontScale="47500" lnSpcReduction="20000"/>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36900">
              <a:buFont typeface="Wingdings 2" charset="2"/>
              <a:buNone/>
            </a:pPr>
            <a:r>
              <a:rPr lang="en-US" sz="8000" b="1" dirty="0">
                <a:solidFill>
                  <a:schemeClr val="bg2">
                    <a:lumMod val="10000"/>
                  </a:schemeClr>
                </a:solidFill>
              </a:rPr>
              <a:t>     </a:t>
            </a:r>
            <a:endParaRPr lang="en-US" sz="4800" dirty="0">
              <a:solidFill>
                <a:schemeClr val="accent5">
                  <a:lumMod val="50000"/>
                </a:schemeClr>
              </a:solidFill>
              <a:latin typeface="Abadi" panose="020B0604020104020204" pitchFamily="34" charset="0"/>
            </a:endParaRPr>
          </a:p>
          <a:p>
            <a:pPr marL="722700" indent="-685800">
              <a:buFont typeface="Arial" pitchFamily="34" charset="0"/>
              <a:buChar char="•"/>
            </a:pPr>
            <a:r>
              <a:rPr lang="en-US" sz="6300" dirty="0">
                <a:solidFill>
                  <a:schemeClr val="accent5">
                    <a:lumMod val="75000"/>
                  </a:schemeClr>
                </a:solidFill>
                <a:latin typeface="Abadi" panose="020B0604020104020204" pitchFamily="34" charset="0"/>
              </a:rPr>
              <a:t>Introduction</a:t>
            </a:r>
          </a:p>
          <a:p>
            <a:pPr marL="722700" indent="-685800">
              <a:buFont typeface="Arial" pitchFamily="34" charset="0"/>
              <a:buChar char="•"/>
            </a:pPr>
            <a:endParaRPr lang="en-US" sz="6300"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dirty="0">
                <a:solidFill>
                  <a:schemeClr val="accent5">
                    <a:lumMod val="75000"/>
                  </a:schemeClr>
                </a:solidFill>
                <a:latin typeface="Abadi" panose="020B0604020104020204" pitchFamily="34" charset="0"/>
              </a:rPr>
              <a:t>Literature Review</a:t>
            </a:r>
          </a:p>
          <a:p>
            <a:pPr marL="722700" indent="-685800">
              <a:buFont typeface="Arial" pitchFamily="34" charset="0"/>
              <a:buChar char="•"/>
            </a:pPr>
            <a:endParaRPr lang="en-US" sz="6300"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dirty="0">
                <a:solidFill>
                  <a:schemeClr val="accent5">
                    <a:lumMod val="75000"/>
                  </a:schemeClr>
                </a:solidFill>
                <a:latin typeface="Abadi" panose="020B0604020104020204" pitchFamily="34" charset="0"/>
              </a:rPr>
              <a:t>Problem Statement </a:t>
            </a:r>
          </a:p>
          <a:p>
            <a:pPr marL="36900"/>
            <a:endParaRPr lang="en-US" sz="6300"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dirty="0">
                <a:solidFill>
                  <a:schemeClr val="accent5">
                    <a:lumMod val="75000"/>
                  </a:schemeClr>
                </a:solidFill>
                <a:latin typeface="Abadi" panose="020B0604020104020204" pitchFamily="34" charset="0"/>
              </a:rPr>
              <a:t>Objectives of the project</a:t>
            </a:r>
          </a:p>
          <a:p>
            <a:pPr marL="36900"/>
            <a:endParaRPr lang="en-US" sz="6300"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spc="-2" dirty="0">
                <a:solidFill>
                  <a:schemeClr val="accent5">
                    <a:lumMod val="75000"/>
                  </a:schemeClr>
                </a:solidFill>
                <a:latin typeface="Abadi" panose="020B0604020104020204" pitchFamily="34" charset="0"/>
              </a:rPr>
              <a:t>Proposed Methodology/Architecture/Algorithm/Technique/</a:t>
            </a:r>
            <a:r>
              <a:rPr lang="en-US" sz="6300" spc="-2" dirty="0" err="1">
                <a:solidFill>
                  <a:schemeClr val="accent5">
                    <a:lumMod val="75000"/>
                  </a:schemeClr>
                </a:solidFill>
                <a:latin typeface="Abadi" panose="020B0604020104020204" pitchFamily="34" charset="0"/>
              </a:rPr>
              <a:t>etc</a:t>
            </a:r>
            <a:endParaRPr lang="en-US" sz="6300" spc="-2" dirty="0">
              <a:solidFill>
                <a:schemeClr val="accent5">
                  <a:lumMod val="75000"/>
                </a:schemeClr>
              </a:solidFill>
              <a:latin typeface="Abadi" panose="020B0604020104020204" pitchFamily="34" charset="0"/>
            </a:endParaRPr>
          </a:p>
          <a:p>
            <a:pPr marL="722700" indent="-685800">
              <a:buFont typeface="Arial" pitchFamily="34" charset="0"/>
              <a:buChar char="•"/>
            </a:pPr>
            <a:endParaRPr lang="en-US" sz="6300" spc="-2"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spc="-2" dirty="0">
                <a:solidFill>
                  <a:schemeClr val="accent5">
                    <a:lumMod val="75000"/>
                  </a:schemeClr>
                </a:solidFill>
                <a:latin typeface="Abadi" panose="020B0604020104020204" pitchFamily="34" charset="0"/>
              </a:rPr>
              <a:t>Output Screenshots</a:t>
            </a:r>
          </a:p>
          <a:p>
            <a:pPr marL="722700" indent="-685800">
              <a:buFont typeface="Arial" pitchFamily="34" charset="0"/>
              <a:buChar char="•"/>
            </a:pPr>
            <a:endParaRPr lang="en-US" sz="4800" spc="-2" dirty="0">
              <a:solidFill>
                <a:schemeClr val="accent5">
                  <a:lumMod val="50000"/>
                </a:schemeClr>
              </a:solidFill>
              <a:latin typeface="Abadi" panose="020B0604020104020204" pitchFamily="34" charset="0"/>
            </a:endParaRPr>
          </a:p>
          <a:p>
            <a:pPr marL="36900"/>
            <a:endParaRPr lang="en-US" sz="4800" dirty="0">
              <a:solidFill>
                <a:schemeClr val="accent5">
                  <a:lumMod val="50000"/>
                </a:schemeClr>
              </a:solidFill>
              <a:latin typeface="Abadi" panose="020B0604020104020204" pitchFamily="34" charset="0"/>
            </a:endParaRPr>
          </a:p>
          <a:p>
            <a:endParaRPr lang="en-IN" dirty="0"/>
          </a:p>
        </p:txBody>
      </p:sp>
    </p:spTree>
    <p:extLst>
      <p:ext uri="{BB962C8B-B14F-4D97-AF65-F5344CB8AC3E}">
        <p14:creationId xmlns:p14="http://schemas.microsoft.com/office/powerpoint/2010/main" val="4250196158"/>
      </p:ext>
    </p:extLst>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7" name="TextBox 7"/>
          <p:cNvSpPr txBox="1"/>
          <p:nvPr/>
        </p:nvSpPr>
        <p:spPr>
          <a:xfrm>
            <a:off x="990600" y="3145279"/>
            <a:ext cx="15849600" cy="6491264"/>
          </a:xfrm>
          <a:prstGeom prst="rect">
            <a:avLst/>
          </a:prstGeom>
        </p:spPr>
        <p:txBody>
          <a:bodyPr wrap="square" lIns="0" tIns="0" rIns="0" bIns="0" rtlCol="0" anchor="t">
            <a:spAutoFit/>
          </a:bodyPr>
          <a:lstStyle/>
          <a:p>
            <a:pPr algn="just">
              <a:lnSpc>
                <a:spcPct val="200000"/>
              </a:lnSpc>
            </a:pPr>
            <a:r>
              <a:rPr lang="en-US" sz="3600" dirty="0">
                <a:solidFill>
                  <a:schemeClr val="accent5">
                    <a:lumMod val="75000"/>
                  </a:schemeClr>
                </a:solidFill>
                <a:latin typeface="Abadi" panose="020B0604020104020204" pitchFamily="34" charset="0"/>
              </a:rPr>
              <a:t>Ensure the utmost security for your digital assets with </a:t>
            </a:r>
            <a:r>
              <a:rPr lang="en-US" sz="3600" dirty="0" err="1">
                <a:solidFill>
                  <a:schemeClr val="accent5">
                    <a:lumMod val="75000"/>
                  </a:schemeClr>
                </a:solidFill>
                <a:latin typeface="Abadi" panose="020B0604020104020204" pitchFamily="34" charset="0"/>
              </a:rPr>
              <a:t>CryptoGuard</a:t>
            </a:r>
            <a:r>
              <a:rPr lang="en-US" sz="3600" dirty="0">
                <a:solidFill>
                  <a:schemeClr val="accent5">
                    <a:lumMod val="75000"/>
                  </a:schemeClr>
                </a:solidFill>
                <a:latin typeface="Abadi" panose="020B0604020104020204" pitchFamily="34" charset="0"/>
              </a:rPr>
              <a:t> File Protector. Using advanced encryption, secure authentication, and real-time alerts, this user-friendly tool empowers you to safeguard and manage your sensitive files effortlessly. Trust </a:t>
            </a:r>
            <a:r>
              <a:rPr lang="en-US" sz="3600" dirty="0" err="1">
                <a:solidFill>
                  <a:schemeClr val="accent5">
                    <a:lumMod val="75000"/>
                  </a:schemeClr>
                </a:solidFill>
                <a:latin typeface="Abadi" panose="020B0604020104020204" pitchFamily="34" charset="0"/>
              </a:rPr>
              <a:t>CryptoGuard</a:t>
            </a:r>
            <a:r>
              <a:rPr lang="en-US" sz="3600" dirty="0">
                <a:solidFill>
                  <a:schemeClr val="accent5">
                    <a:lumMod val="75000"/>
                  </a:schemeClr>
                </a:solidFill>
                <a:latin typeface="Abadi" panose="020B0604020104020204" pitchFamily="34" charset="0"/>
              </a:rPr>
              <a:t> for military-grade protection in an intuitive, cross-platform solution. Elevate your data security practices with confidence and simplicity.</a:t>
            </a:r>
          </a:p>
        </p:txBody>
      </p:sp>
      <p:grpSp>
        <p:nvGrpSpPr>
          <p:cNvPr id="8" name="Group 8"/>
          <p:cNvGrpSpPr/>
          <p:nvPr/>
        </p:nvGrpSpPr>
        <p:grpSpPr>
          <a:xfrm>
            <a:off x="0" y="0"/>
            <a:ext cx="18288000" cy="2672878"/>
            <a:chOff x="0" y="0"/>
            <a:chExt cx="4816593" cy="703968"/>
          </a:xfrm>
        </p:grpSpPr>
        <p:sp>
          <p:nvSpPr>
            <p:cNvPr id="9" name="Freeform 9"/>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10" name="TextBox 10"/>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650457"/>
            <a:ext cx="9144000" cy="1625600"/>
          </a:xfrm>
          <a:prstGeom prst="rect">
            <a:avLst/>
          </a:prstGeom>
        </p:spPr>
        <p:txBody>
          <a:bodyPr lIns="0" tIns="0" rIns="0" bIns="0" rtlCol="0" anchor="t">
            <a:spAutoFit/>
          </a:bodyPr>
          <a:lstStyle/>
          <a:p>
            <a:pPr algn="ctr">
              <a:lnSpc>
                <a:spcPts val="12999"/>
              </a:lnSpc>
            </a:pPr>
            <a:r>
              <a:rPr lang="en-US" sz="9999" spc="299">
                <a:solidFill>
                  <a:srgbClr val="000000"/>
                </a:solidFill>
                <a:latin typeface="Arapey Bold"/>
              </a:rPr>
              <a:t>INRODUCTION:</a:t>
            </a:r>
            <a:r>
              <a:rPr lang="en-US" sz="9999" spc="299">
                <a:solidFill>
                  <a:srgbClr val="000000"/>
                </a:solidFill>
                <a:latin typeface="Arapey"/>
              </a:rPr>
              <a:t> </a:t>
            </a:r>
          </a:p>
        </p:txBody>
      </p:sp>
      <p:pic>
        <p:nvPicPr>
          <p:cNvPr id="3" name="Picture 2">
            <a:extLst>
              <a:ext uri="{FF2B5EF4-FFF2-40B4-BE49-F238E27FC236}">
                <a16:creationId xmlns:a16="http://schemas.microsoft.com/office/drawing/2014/main" id="{4A96EDE3-7D1E-48C6-53D8-A0212F69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920749"/>
      </p:ext>
    </p:extLst>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8" name="Group 8"/>
          <p:cNvGrpSpPr/>
          <p:nvPr/>
        </p:nvGrpSpPr>
        <p:grpSpPr>
          <a:xfrm>
            <a:off x="0" y="0"/>
            <a:ext cx="18288000" cy="2672878"/>
            <a:chOff x="0" y="0"/>
            <a:chExt cx="4816593" cy="703968"/>
          </a:xfrm>
        </p:grpSpPr>
        <p:sp>
          <p:nvSpPr>
            <p:cNvPr id="9" name="Freeform 9"/>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10" name="TextBox 10"/>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650457"/>
            <a:ext cx="12496800" cy="1570495"/>
          </a:xfrm>
          <a:prstGeom prst="rect">
            <a:avLst/>
          </a:prstGeom>
        </p:spPr>
        <p:txBody>
          <a:bodyPr wrap="square" lIns="0" tIns="0" rIns="0" bIns="0" rtlCol="0" anchor="t">
            <a:spAutoFit/>
          </a:bodyPr>
          <a:lstStyle/>
          <a:p>
            <a:pPr algn="ctr">
              <a:lnSpc>
                <a:spcPts val="12999"/>
              </a:lnSpc>
            </a:pPr>
            <a:r>
              <a:rPr lang="en-US" sz="9999" spc="299" dirty="0">
                <a:solidFill>
                  <a:srgbClr val="000000"/>
                </a:solidFill>
                <a:latin typeface="Arapey Bold"/>
              </a:rPr>
              <a:t>LITERATURE SURVEY:</a:t>
            </a:r>
            <a:r>
              <a:rPr lang="en-US" sz="9999" spc="299" dirty="0">
                <a:solidFill>
                  <a:srgbClr val="000000"/>
                </a:solidFill>
                <a:latin typeface="Arapey"/>
              </a:rPr>
              <a:t> </a:t>
            </a:r>
          </a:p>
        </p:txBody>
      </p:sp>
      <p:pic>
        <p:nvPicPr>
          <p:cNvPr id="3" name="Picture 2">
            <a:extLst>
              <a:ext uri="{FF2B5EF4-FFF2-40B4-BE49-F238E27FC236}">
                <a16:creationId xmlns:a16="http://schemas.microsoft.com/office/drawing/2014/main" id="{4A96EDE3-7D1E-48C6-53D8-A0212F69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4FAD7E55-7F8B-9F0A-3A2C-93A1AB8624BB}"/>
              </a:ext>
            </a:extLst>
          </p:cNvPr>
          <p:cNvGraphicFramePr>
            <a:graphicFrameLocks noGrp="1"/>
          </p:cNvGraphicFramePr>
          <p:nvPr>
            <p:extLst>
              <p:ext uri="{D42A27DB-BD31-4B8C-83A1-F6EECF244321}">
                <p14:modId xmlns:p14="http://schemas.microsoft.com/office/powerpoint/2010/main" val="4007594364"/>
              </p:ext>
            </p:extLst>
          </p:nvPr>
        </p:nvGraphicFramePr>
        <p:xfrm>
          <a:off x="838200" y="3156941"/>
          <a:ext cx="16840200" cy="5827632"/>
        </p:xfrm>
        <a:graphic>
          <a:graphicData uri="http://schemas.openxmlformats.org/drawingml/2006/table">
            <a:tbl>
              <a:tblPr firstRow="1" bandRow="1">
                <a:tableStyleId>{5C22544A-7EE6-4342-B048-85BDC9FD1C3A}</a:tableStyleId>
              </a:tblPr>
              <a:tblGrid>
                <a:gridCol w="4210050">
                  <a:extLst>
                    <a:ext uri="{9D8B030D-6E8A-4147-A177-3AD203B41FA5}">
                      <a16:colId xmlns:a16="http://schemas.microsoft.com/office/drawing/2014/main" val="1502496425"/>
                    </a:ext>
                  </a:extLst>
                </a:gridCol>
                <a:gridCol w="4210050">
                  <a:extLst>
                    <a:ext uri="{9D8B030D-6E8A-4147-A177-3AD203B41FA5}">
                      <a16:colId xmlns:a16="http://schemas.microsoft.com/office/drawing/2014/main" val="3788485715"/>
                    </a:ext>
                  </a:extLst>
                </a:gridCol>
                <a:gridCol w="4210050">
                  <a:extLst>
                    <a:ext uri="{9D8B030D-6E8A-4147-A177-3AD203B41FA5}">
                      <a16:colId xmlns:a16="http://schemas.microsoft.com/office/drawing/2014/main" val="76451982"/>
                    </a:ext>
                  </a:extLst>
                </a:gridCol>
                <a:gridCol w="4210050">
                  <a:extLst>
                    <a:ext uri="{9D8B030D-6E8A-4147-A177-3AD203B41FA5}">
                      <a16:colId xmlns:a16="http://schemas.microsoft.com/office/drawing/2014/main" val="906922409"/>
                    </a:ext>
                  </a:extLst>
                </a:gridCol>
              </a:tblGrid>
              <a:tr h="1633656">
                <a:tc>
                  <a:txBody>
                    <a:bodyPr/>
                    <a:lstStyle/>
                    <a:p>
                      <a:endParaRPr lang="en-IN" dirty="0"/>
                    </a:p>
                    <a:p>
                      <a:endParaRPr lang="en-IN" dirty="0"/>
                    </a:p>
                    <a:p>
                      <a:r>
                        <a:rPr lang="en-IN" sz="3000" dirty="0"/>
                        <a:t>          TITLE</a:t>
                      </a:r>
                    </a:p>
                  </a:txBody>
                  <a:tcPr/>
                </a:tc>
                <a:tc>
                  <a:txBody>
                    <a:bodyPr/>
                    <a:lstStyle/>
                    <a:p>
                      <a:endParaRPr lang="en-IN" dirty="0"/>
                    </a:p>
                    <a:p>
                      <a:endParaRPr lang="en-IN" dirty="0"/>
                    </a:p>
                    <a:p>
                      <a:r>
                        <a:rPr lang="en-IN" sz="3000" dirty="0"/>
                        <a:t>       AUTHOR</a:t>
                      </a:r>
                    </a:p>
                  </a:txBody>
                  <a:tcPr/>
                </a:tc>
                <a:tc>
                  <a:txBody>
                    <a:bodyPr/>
                    <a:lstStyle/>
                    <a:p>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3000" dirty="0"/>
                        <a:t> PUBLISHED YEAR</a:t>
                      </a:r>
                    </a:p>
                    <a:p>
                      <a:endParaRPr lang="en-IN" dirty="0"/>
                    </a:p>
                  </a:txBody>
                  <a:tcPr/>
                </a:tc>
                <a:tc>
                  <a:txBody>
                    <a:bodyPr/>
                    <a:lstStyle/>
                    <a:p>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3000" dirty="0"/>
                        <a:t>    SUMMARY</a:t>
                      </a:r>
                    </a:p>
                    <a:p>
                      <a:endParaRPr lang="en-IN" dirty="0"/>
                    </a:p>
                  </a:txBody>
                  <a:tcPr/>
                </a:tc>
                <a:extLst>
                  <a:ext uri="{0D108BD9-81ED-4DB2-BD59-A6C34878D82A}">
                    <a16:rowId xmlns:a16="http://schemas.microsoft.com/office/drawing/2014/main" val="2166524910"/>
                  </a:ext>
                </a:extLst>
              </a:tr>
              <a:tr h="16336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t>Analyze encryption and public key infrastructure (PKI)</a:t>
                      </a:r>
                      <a:endParaRPr lang="en-IN" sz="25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Vincent </a:t>
                      </a:r>
                      <a:r>
                        <a:rPr lang="en-IN" sz="2400" dirty="0" err="1"/>
                        <a:t>Lozupone</a:t>
                      </a:r>
                      <a:endParaRPr lang="en-IN" sz="24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2018</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In </a:t>
                      </a:r>
                      <a:r>
                        <a:rPr lang="en-IN" sz="2400"/>
                        <a:t>this paper </a:t>
                      </a:r>
                      <a:r>
                        <a:rPr lang="en-US" sz="2400" dirty="0"/>
                        <a:t>In cloud platforms, TLS with PKI is a better solution because it allows cryptographically secured methods of authentication in environments that are unsafe.</a:t>
                      </a:r>
                      <a:endParaRPr lang="en-IN" sz="2400" dirty="0"/>
                    </a:p>
                    <a:p>
                      <a:endParaRPr lang="en-IN" dirty="0"/>
                    </a:p>
                  </a:txBody>
                  <a:tcPr/>
                </a:tc>
                <a:extLst>
                  <a:ext uri="{0D108BD9-81ED-4DB2-BD59-A6C34878D82A}">
                    <a16:rowId xmlns:a16="http://schemas.microsoft.com/office/drawing/2014/main" val="2414870941"/>
                  </a:ext>
                </a:extLst>
              </a:tr>
              <a:tr h="16336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 Brief Introduction to Modern Cryptography</a:t>
                      </a:r>
                      <a:endParaRPr lang="en-IN" sz="2400" dirty="0"/>
                    </a:p>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By </a:t>
                      </a:r>
                      <a:r>
                        <a:rPr lang="en-IN" sz="2400" b="0" i="0" kern="1200" dirty="0">
                          <a:solidFill>
                            <a:schemeClr val="dk1"/>
                          </a:solidFill>
                          <a:effectLst/>
                          <a:latin typeface="+mn-lt"/>
                          <a:ea typeface="+mn-ea"/>
                          <a:cs typeface="+mn-cs"/>
                        </a:rPr>
                        <a:t>Springer Science</a:t>
                      </a:r>
                      <a:endParaRPr lang="en-IN" sz="2400" dirty="0"/>
                    </a:p>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2019</a:t>
                      </a:r>
                      <a:endParaRPr lang="en-IN" sz="2400" dirty="0"/>
                    </a:p>
                    <a:p>
                      <a:endParaRPr lang="en-IN" sz="2400" dirty="0"/>
                    </a:p>
                  </a:txBody>
                  <a:tcPr/>
                </a:tc>
                <a:tc>
                  <a:txBody>
                    <a:bodyPr/>
                    <a:lstStyle/>
                    <a:p>
                      <a:r>
                        <a:rPr lang="en-IN" sz="2400" b="0" i="0" kern="1200" dirty="0">
                          <a:solidFill>
                            <a:schemeClr val="dk1"/>
                          </a:solidFill>
                          <a:effectLst/>
                          <a:latin typeface="+mn-lt"/>
                          <a:ea typeface="+mn-ea"/>
                          <a:cs typeface="+mn-cs"/>
                        </a:rPr>
                        <a:t>Cryptographic Algorithms</a:t>
                      </a:r>
                    </a:p>
                    <a:p>
                      <a:r>
                        <a:rPr lang="en-IN" sz="2400" b="0" i="0" kern="1200" dirty="0">
                          <a:solidFill>
                            <a:schemeClr val="dk1"/>
                          </a:solidFill>
                          <a:effectLst/>
                          <a:latin typeface="+mn-lt"/>
                          <a:ea typeface="+mn-ea"/>
                          <a:cs typeface="+mn-cs"/>
                        </a:rPr>
                        <a:t>Were been explained like RSA </a:t>
                      </a:r>
                      <a:r>
                        <a:rPr lang="en-IN" sz="2400" b="0" i="0" kern="1200" dirty="0" err="1">
                          <a:solidFill>
                            <a:schemeClr val="dk1"/>
                          </a:solidFill>
                          <a:effectLst/>
                          <a:latin typeface="+mn-lt"/>
                          <a:ea typeface="+mn-ea"/>
                          <a:cs typeface="+mn-cs"/>
                        </a:rPr>
                        <a:t>diffie</a:t>
                      </a:r>
                      <a:r>
                        <a:rPr lang="en-IN" sz="2400" b="0" i="0" kern="1200" dirty="0">
                          <a:solidFill>
                            <a:schemeClr val="dk1"/>
                          </a:solidFill>
                          <a:effectLst/>
                          <a:latin typeface="+mn-lt"/>
                          <a:ea typeface="+mn-ea"/>
                          <a:cs typeface="+mn-cs"/>
                        </a:rPr>
                        <a:t> </a:t>
                      </a:r>
                      <a:r>
                        <a:rPr lang="en-IN" sz="2400" b="0" i="0" kern="1200" dirty="0" err="1">
                          <a:solidFill>
                            <a:schemeClr val="dk1"/>
                          </a:solidFill>
                          <a:effectLst/>
                          <a:latin typeface="+mn-lt"/>
                          <a:ea typeface="+mn-ea"/>
                          <a:cs typeface="+mn-cs"/>
                        </a:rPr>
                        <a:t>hellman</a:t>
                      </a:r>
                      <a:r>
                        <a:rPr lang="en-IN" sz="2400" b="0" i="0" kern="1200" dirty="0">
                          <a:solidFill>
                            <a:schemeClr val="dk1"/>
                          </a:solidFill>
                          <a:effectLst/>
                          <a:latin typeface="+mn-lt"/>
                          <a:ea typeface="+mn-ea"/>
                          <a:cs typeface="+mn-cs"/>
                        </a:rPr>
                        <a:t>.</a:t>
                      </a:r>
                      <a:endParaRPr lang="en-IN" sz="2400" dirty="0"/>
                    </a:p>
                    <a:p>
                      <a:endParaRPr lang="en-IN" sz="2400" dirty="0"/>
                    </a:p>
                  </a:txBody>
                  <a:tcPr/>
                </a:tc>
                <a:extLst>
                  <a:ext uri="{0D108BD9-81ED-4DB2-BD59-A6C34878D82A}">
                    <a16:rowId xmlns:a16="http://schemas.microsoft.com/office/drawing/2014/main" val="4116653757"/>
                  </a:ext>
                </a:extLst>
              </a:tr>
            </a:tbl>
          </a:graphicData>
        </a:graphic>
      </p:graphicFrame>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pic>
        <p:nvPicPr>
          <p:cNvPr id="3" name="Picture 2">
            <a:extLst>
              <a:ext uri="{FF2B5EF4-FFF2-40B4-BE49-F238E27FC236}">
                <a16:creationId xmlns:a16="http://schemas.microsoft.com/office/drawing/2014/main" id="{4A96EDE3-7D1E-48C6-53D8-A0212F69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AB3A231E-C888-313E-0C6F-5CFDE51484E3}"/>
              </a:ext>
            </a:extLst>
          </p:cNvPr>
          <p:cNvGraphicFramePr>
            <a:graphicFrameLocks noGrp="1"/>
          </p:cNvGraphicFramePr>
          <p:nvPr>
            <p:extLst>
              <p:ext uri="{D42A27DB-BD31-4B8C-83A1-F6EECF244321}">
                <p14:modId xmlns:p14="http://schemas.microsoft.com/office/powerpoint/2010/main" val="2986967838"/>
              </p:ext>
            </p:extLst>
          </p:nvPr>
        </p:nvGraphicFramePr>
        <p:xfrm>
          <a:off x="609600" y="2236030"/>
          <a:ext cx="17068800" cy="4507670"/>
        </p:xfrm>
        <a:graphic>
          <a:graphicData uri="http://schemas.openxmlformats.org/drawingml/2006/table">
            <a:tbl>
              <a:tblPr firstRow="1" bandRow="1">
                <a:tableStyleId>{5C22544A-7EE6-4342-B048-85BDC9FD1C3A}</a:tableStyleId>
              </a:tblPr>
              <a:tblGrid>
                <a:gridCol w="3291022">
                  <a:extLst>
                    <a:ext uri="{9D8B030D-6E8A-4147-A177-3AD203B41FA5}">
                      <a16:colId xmlns:a16="http://schemas.microsoft.com/office/drawing/2014/main" val="2953862297"/>
                    </a:ext>
                  </a:extLst>
                </a:gridCol>
                <a:gridCol w="4592592">
                  <a:extLst>
                    <a:ext uri="{9D8B030D-6E8A-4147-A177-3AD203B41FA5}">
                      <a16:colId xmlns:a16="http://schemas.microsoft.com/office/drawing/2014/main" val="1201671888"/>
                    </a:ext>
                  </a:extLst>
                </a:gridCol>
                <a:gridCol w="4620418">
                  <a:extLst>
                    <a:ext uri="{9D8B030D-6E8A-4147-A177-3AD203B41FA5}">
                      <a16:colId xmlns:a16="http://schemas.microsoft.com/office/drawing/2014/main" val="4132944561"/>
                    </a:ext>
                  </a:extLst>
                </a:gridCol>
                <a:gridCol w="4564768">
                  <a:extLst>
                    <a:ext uri="{9D8B030D-6E8A-4147-A177-3AD203B41FA5}">
                      <a16:colId xmlns:a16="http://schemas.microsoft.com/office/drawing/2014/main" val="1799340272"/>
                    </a:ext>
                  </a:extLst>
                </a:gridCol>
              </a:tblGrid>
              <a:tr h="4507670">
                <a:tc>
                  <a:txBody>
                    <a:bodyPr/>
                    <a:lstStyle/>
                    <a:p>
                      <a:pPr algn="l">
                        <a:lnSpc>
                          <a:spcPct val="107000"/>
                        </a:lnSpc>
                        <a:spcAft>
                          <a:spcPts val="800"/>
                        </a:spcAft>
                      </a:pPr>
                      <a:r>
                        <a:rPr lang="en-US" sz="3000" dirty="0">
                          <a:solidFill>
                            <a:schemeClr val="tx1"/>
                          </a:solidFill>
                        </a:rPr>
                        <a:t>Security Evaluation of Different Hashing Functions with RSA for Digital Signature</a:t>
                      </a:r>
                      <a:endParaRPr lang="en-IN" sz="3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r>
                        <a:rPr lang="en-IN" sz="3000" dirty="0">
                          <a:solidFill>
                            <a:schemeClr val="tx1"/>
                          </a:solidFill>
                        </a:rPr>
                        <a:t>Mahmoud </a:t>
                      </a:r>
                      <a:r>
                        <a:rPr lang="en-IN" sz="3000" dirty="0" err="1">
                          <a:solidFill>
                            <a:schemeClr val="tx1"/>
                          </a:solidFill>
                        </a:rPr>
                        <a:t>Badawy</a:t>
                      </a:r>
                      <a:endParaRPr lang="en-IN" sz="3000" dirty="0">
                        <a:solidFill>
                          <a:schemeClr val="tx1"/>
                        </a:solidFill>
                      </a:endParaRPr>
                    </a:p>
                  </a:txBody>
                  <a:tcPr>
                    <a:solidFill>
                      <a:schemeClr val="bg2"/>
                    </a:solidFill>
                  </a:tcPr>
                </a:tc>
                <a:tc>
                  <a:txBody>
                    <a:bodyPr/>
                    <a:lstStyle/>
                    <a:p>
                      <a:r>
                        <a:rPr lang="en-IN" sz="3000" dirty="0">
                          <a:solidFill>
                            <a:schemeClr val="tx1"/>
                          </a:solidFill>
                        </a:rPr>
                        <a:t>2023</a:t>
                      </a:r>
                    </a:p>
                  </a:txBody>
                  <a:tcPr>
                    <a:solidFill>
                      <a:schemeClr val="bg2"/>
                    </a:solidFill>
                  </a:tcPr>
                </a:tc>
                <a:tc>
                  <a:txBody>
                    <a:bodyPr/>
                    <a:lstStyle/>
                    <a:p>
                      <a:pPr algn="l">
                        <a:lnSpc>
                          <a:spcPct val="107000"/>
                        </a:lnSpc>
                        <a:spcAft>
                          <a:spcPts val="800"/>
                        </a:spcAft>
                      </a:pPr>
                      <a:r>
                        <a:rPr lang="en-US" sz="3000" dirty="0">
                          <a:solidFill>
                            <a:schemeClr val="tx1"/>
                          </a:solidFill>
                        </a:rPr>
                        <a:t>RSA manifests superior efficiency and robust security, making it a viable candidate for deployment in IoT networks.</a:t>
                      </a:r>
                      <a:endParaRPr lang="en-US" sz="3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solidFill>
                      <a:schemeClr val="bg2"/>
                    </a:solidFill>
                  </a:tcPr>
                </a:tc>
                <a:extLst>
                  <a:ext uri="{0D108BD9-81ED-4DB2-BD59-A6C34878D82A}">
                    <a16:rowId xmlns:a16="http://schemas.microsoft.com/office/drawing/2014/main" val="2023200592"/>
                  </a:ext>
                </a:extLst>
              </a:tr>
            </a:tbl>
          </a:graphicData>
        </a:graphic>
      </p:graphicFrame>
    </p:spTree>
    <p:extLst>
      <p:ext uri="{BB962C8B-B14F-4D97-AF65-F5344CB8AC3E}">
        <p14:creationId xmlns:p14="http://schemas.microsoft.com/office/powerpoint/2010/main" val="988420940"/>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8288000" cy="2672878"/>
            <a:chOff x="0" y="0"/>
            <a:chExt cx="4816593" cy="703968"/>
          </a:xfrm>
        </p:grpSpPr>
        <p:sp>
          <p:nvSpPr>
            <p:cNvPr id="4" name="Freeform 4"/>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5" name="TextBox 5"/>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650457"/>
            <a:ext cx="11506200" cy="1570495"/>
          </a:xfrm>
          <a:prstGeom prst="rect">
            <a:avLst/>
          </a:prstGeom>
        </p:spPr>
        <p:txBody>
          <a:bodyPr wrap="square" lIns="0" tIns="0" rIns="0" bIns="0" rtlCol="0" anchor="t">
            <a:spAutoFit/>
          </a:bodyPr>
          <a:lstStyle/>
          <a:p>
            <a:pPr algn="ctr">
              <a:lnSpc>
                <a:spcPts val="12999"/>
              </a:lnSpc>
            </a:pPr>
            <a:r>
              <a:rPr lang="en-US" sz="9999" spc="299" dirty="0">
                <a:solidFill>
                  <a:srgbClr val="000000"/>
                </a:solidFill>
                <a:latin typeface="Arapey Bold"/>
              </a:rPr>
              <a:t>Problem Statement:</a:t>
            </a:r>
            <a:r>
              <a:rPr lang="en-US" sz="9999" spc="299" dirty="0">
                <a:solidFill>
                  <a:srgbClr val="000000"/>
                </a:solidFill>
                <a:latin typeface="Arapey"/>
              </a:rPr>
              <a:t> </a:t>
            </a:r>
          </a:p>
        </p:txBody>
      </p:sp>
      <p:sp>
        <p:nvSpPr>
          <p:cNvPr id="10" name="TextBox 10"/>
          <p:cNvSpPr txBox="1"/>
          <p:nvPr/>
        </p:nvSpPr>
        <p:spPr>
          <a:xfrm>
            <a:off x="800098" y="3771900"/>
            <a:ext cx="16687800" cy="3317831"/>
          </a:xfrm>
          <a:prstGeom prst="rect">
            <a:avLst/>
          </a:prstGeom>
        </p:spPr>
        <p:txBody>
          <a:bodyPr wrap="square" lIns="0" tIns="0" rIns="0" bIns="0" rtlCol="0" anchor="t">
            <a:spAutoFit/>
          </a:bodyPr>
          <a:lstStyle/>
          <a:p>
            <a:pPr algn="just">
              <a:lnSpc>
                <a:spcPct val="200000"/>
              </a:lnSpc>
              <a:spcBef>
                <a:spcPct val="0"/>
              </a:spcBef>
            </a:pPr>
            <a:r>
              <a:rPr lang="en-US" sz="2800" b="1" dirty="0" err="1">
                <a:solidFill>
                  <a:schemeClr val="accent5">
                    <a:lumMod val="75000"/>
                  </a:schemeClr>
                </a:solidFill>
                <a:latin typeface="TT Interphases"/>
              </a:rPr>
              <a:t>CryptoGuard</a:t>
            </a:r>
            <a:r>
              <a:rPr lang="en-US" sz="2800" b="1" dirty="0">
                <a:solidFill>
                  <a:schemeClr val="accent5">
                    <a:lumMod val="75000"/>
                  </a:schemeClr>
                </a:solidFill>
                <a:latin typeface="TT Interphases"/>
              </a:rPr>
              <a:t> File Protector emerges from the necessity to provide a user-friendly, cross-platform solution that combines military-grade encryption, secure authentication, and real-time monitoring for comprehensive file protection. This project aims to bridge the gap in file security by offering an accessible yet powerful tool for users to encrypt and decrypt their files securely.</a:t>
            </a:r>
          </a:p>
        </p:txBody>
      </p:sp>
      <p:pic>
        <p:nvPicPr>
          <p:cNvPr id="6" name="Picture 2">
            <a:extLst>
              <a:ext uri="{FF2B5EF4-FFF2-40B4-BE49-F238E27FC236}">
                <a16:creationId xmlns:a16="http://schemas.microsoft.com/office/drawing/2014/main" id="{589A5558-54E4-1235-4345-5EC158C53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8288000" cy="2672878"/>
            <a:chOff x="0" y="0"/>
            <a:chExt cx="4816593" cy="703968"/>
          </a:xfrm>
        </p:grpSpPr>
        <p:sp>
          <p:nvSpPr>
            <p:cNvPr id="4" name="Freeform 4"/>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5" name="TextBox 5"/>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650457"/>
            <a:ext cx="8305800" cy="1570495"/>
          </a:xfrm>
          <a:prstGeom prst="rect">
            <a:avLst/>
          </a:prstGeom>
        </p:spPr>
        <p:txBody>
          <a:bodyPr wrap="square" lIns="0" tIns="0" rIns="0" bIns="0" rtlCol="0" anchor="t">
            <a:spAutoFit/>
          </a:bodyPr>
          <a:lstStyle/>
          <a:p>
            <a:pPr algn="ctr">
              <a:lnSpc>
                <a:spcPts val="12999"/>
              </a:lnSpc>
            </a:pPr>
            <a:r>
              <a:rPr lang="en-US" sz="9999" spc="299" dirty="0">
                <a:solidFill>
                  <a:srgbClr val="000000"/>
                </a:solidFill>
                <a:latin typeface="Arapey Bold"/>
              </a:rPr>
              <a:t>OBJECTIVES :</a:t>
            </a:r>
            <a:r>
              <a:rPr lang="en-US" sz="9999" spc="299" dirty="0">
                <a:solidFill>
                  <a:srgbClr val="000000"/>
                </a:solidFill>
                <a:latin typeface="Arapey"/>
              </a:rPr>
              <a:t> </a:t>
            </a:r>
          </a:p>
        </p:txBody>
      </p:sp>
      <p:sp>
        <p:nvSpPr>
          <p:cNvPr id="10" name="TextBox 10"/>
          <p:cNvSpPr txBox="1"/>
          <p:nvPr/>
        </p:nvSpPr>
        <p:spPr>
          <a:xfrm>
            <a:off x="381000" y="3057848"/>
            <a:ext cx="17297400" cy="7034233"/>
          </a:xfrm>
          <a:prstGeom prst="rect">
            <a:avLst/>
          </a:prstGeom>
        </p:spPr>
        <p:txBody>
          <a:bodyPr wrap="square" lIns="0" tIns="0" rIns="0" bIns="0" rtlCol="0" anchor="t">
            <a:spAutoFit/>
          </a:bodyPr>
          <a:lstStyle/>
          <a:p>
            <a:pPr marL="457200" indent="-457200" algn="just">
              <a:lnSpc>
                <a:spcPct val="150000"/>
              </a:lnSpc>
              <a:spcBef>
                <a:spcPct val="0"/>
              </a:spcBef>
              <a:buFont typeface="Arial" panose="020B0604020202020204" pitchFamily="34" charset="0"/>
              <a:buChar char="•"/>
            </a:pPr>
            <a:r>
              <a:rPr lang="en-US" sz="2800" b="1" dirty="0">
                <a:solidFill>
                  <a:schemeClr val="accent5">
                    <a:lumMod val="50000"/>
                  </a:schemeClr>
                </a:solidFill>
                <a:latin typeface="TT Interphases"/>
              </a:rPr>
              <a:t>Enhanced Data Security: </a:t>
            </a:r>
            <a:r>
              <a:rPr lang="en-US" sz="2800" b="1" dirty="0">
                <a:solidFill>
                  <a:schemeClr val="accent5">
                    <a:lumMod val="75000"/>
                  </a:schemeClr>
                </a:solidFill>
                <a:latin typeface="TT Interphases"/>
              </a:rPr>
              <a:t>Implement robust file encryption to ensure the confidentiality and privacy of sensitive information.</a:t>
            </a:r>
          </a:p>
          <a:p>
            <a:pPr marL="457200" indent="-457200" algn="just">
              <a:lnSpc>
                <a:spcPct val="150000"/>
              </a:lnSpc>
              <a:spcBef>
                <a:spcPct val="0"/>
              </a:spcBef>
              <a:buFont typeface="Arial" panose="020B0604020202020204" pitchFamily="34" charset="0"/>
              <a:buChar char="•"/>
            </a:pPr>
            <a:endParaRPr lang="en-US" sz="2800" b="1" dirty="0">
              <a:solidFill>
                <a:schemeClr val="accent5">
                  <a:lumMod val="75000"/>
                </a:schemeClr>
              </a:solidFill>
              <a:latin typeface="TT Interphases"/>
            </a:endParaRPr>
          </a:p>
          <a:p>
            <a:pPr marL="457200" indent="-457200" algn="just">
              <a:lnSpc>
                <a:spcPct val="150000"/>
              </a:lnSpc>
              <a:spcBef>
                <a:spcPct val="0"/>
              </a:spcBef>
              <a:buFont typeface="Arial" panose="020B0604020202020204" pitchFamily="34" charset="0"/>
              <a:buChar char="•"/>
            </a:pPr>
            <a:r>
              <a:rPr lang="en-US" sz="2800" b="1" dirty="0">
                <a:solidFill>
                  <a:schemeClr val="accent5">
                    <a:lumMod val="50000"/>
                  </a:schemeClr>
                </a:solidFill>
                <a:latin typeface="TT Interphases"/>
              </a:rPr>
              <a:t>User-Friendly Experience: </a:t>
            </a:r>
            <a:r>
              <a:rPr lang="en-US" sz="2800" b="1" dirty="0">
                <a:solidFill>
                  <a:schemeClr val="accent5">
                    <a:lumMod val="75000"/>
                  </a:schemeClr>
                </a:solidFill>
                <a:latin typeface="TT Interphases"/>
              </a:rPr>
              <a:t>Provide an intuitive interface for seamless file selection, encryption, and decryption operations, prioritizing user convenience.</a:t>
            </a:r>
          </a:p>
          <a:p>
            <a:pPr marL="457200" indent="-457200" algn="just">
              <a:lnSpc>
                <a:spcPct val="150000"/>
              </a:lnSpc>
              <a:spcBef>
                <a:spcPct val="0"/>
              </a:spcBef>
              <a:buFont typeface="Arial" panose="020B0604020202020204" pitchFamily="34" charset="0"/>
              <a:buChar char="•"/>
            </a:pPr>
            <a:endParaRPr lang="en-US" sz="2800" b="1" dirty="0">
              <a:solidFill>
                <a:schemeClr val="accent5">
                  <a:lumMod val="75000"/>
                </a:schemeClr>
              </a:solidFill>
              <a:latin typeface="TT Interphases"/>
            </a:endParaRPr>
          </a:p>
          <a:p>
            <a:pPr marL="457200" indent="-457200" algn="just">
              <a:lnSpc>
                <a:spcPct val="150000"/>
              </a:lnSpc>
              <a:spcBef>
                <a:spcPct val="0"/>
              </a:spcBef>
              <a:buFont typeface="Arial" panose="020B0604020202020204" pitchFamily="34" charset="0"/>
              <a:buChar char="•"/>
            </a:pPr>
            <a:r>
              <a:rPr lang="en-US" sz="2800" b="1" dirty="0">
                <a:solidFill>
                  <a:schemeClr val="accent5">
                    <a:lumMod val="50000"/>
                  </a:schemeClr>
                </a:solidFill>
                <a:latin typeface="TT Interphases"/>
              </a:rPr>
              <a:t>Authentication and Key Management: </a:t>
            </a:r>
            <a:r>
              <a:rPr lang="en-US" sz="2800" b="1" dirty="0">
                <a:solidFill>
                  <a:schemeClr val="accent5">
                    <a:lumMod val="75000"/>
                  </a:schemeClr>
                </a:solidFill>
                <a:latin typeface="TT Interphases"/>
              </a:rPr>
              <a:t>Establish a secure authentication system and flexible key management to prevent unauthorized access.</a:t>
            </a:r>
          </a:p>
          <a:p>
            <a:pPr marL="457200" indent="-457200" algn="just">
              <a:lnSpc>
                <a:spcPct val="150000"/>
              </a:lnSpc>
              <a:spcBef>
                <a:spcPct val="0"/>
              </a:spcBef>
              <a:buFont typeface="Arial" panose="020B0604020202020204" pitchFamily="34" charset="0"/>
              <a:buChar char="•"/>
            </a:pPr>
            <a:endParaRPr lang="en-US" sz="2800" b="1" dirty="0">
              <a:solidFill>
                <a:schemeClr val="accent5">
                  <a:lumMod val="75000"/>
                </a:schemeClr>
              </a:solidFill>
              <a:latin typeface="TT Interphases"/>
            </a:endParaRPr>
          </a:p>
          <a:p>
            <a:pPr marL="457200" indent="-457200" algn="just">
              <a:lnSpc>
                <a:spcPct val="150000"/>
              </a:lnSpc>
              <a:spcBef>
                <a:spcPct val="0"/>
              </a:spcBef>
              <a:buFont typeface="Arial" panose="020B0604020202020204" pitchFamily="34" charset="0"/>
              <a:buChar char="•"/>
            </a:pPr>
            <a:r>
              <a:rPr lang="en-US" sz="2800" b="1" dirty="0">
                <a:solidFill>
                  <a:schemeClr val="accent5">
                    <a:lumMod val="50000"/>
                  </a:schemeClr>
                </a:solidFill>
                <a:latin typeface="TT Interphases"/>
              </a:rPr>
              <a:t>Real-Time Monitoring: </a:t>
            </a:r>
            <a:r>
              <a:rPr lang="en-US" sz="2800" b="1" dirty="0">
                <a:solidFill>
                  <a:schemeClr val="accent5">
                    <a:lumMod val="75000"/>
                  </a:schemeClr>
                </a:solidFill>
                <a:latin typeface="TT Interphases"/>
              </a:rPr>
              <a:t>Integrate real-time alerts to keep users informed about encryption and decryption activities, enhancing situational awareness.</a:t>
            </a:r>
          </a:p>
        </p:txBody>
      </p:sp>
      <p:pic>
        <p:nvPicPr>
          <p:cNvPr id="6" name="Picture 2">
            <a:extLst>
              <a:ext uri="{FF2B5EF4-FFF2-40B4-BE49-F238E27FC236}">
                <a16:creationId xmlns:a16="http://schemas.microsoft.com/office/drawing/2014/main" id="{A9AB9C1B-7275-D844-FB3C-6744C41DC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492579"/>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8288000" cy="2672878"/>
            <a:chOff x="0" y="0"/>
            <a:chExt cx="4816593" cy="703968"/>
          </a:xfrm>
        </p:grpSpPr>
        <p:sp>
          <p:nvSpPr>
            <p:cNvPr id="4" name="Freeform 4"/>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5" name="TextBox 5"/>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57200" y="723900"/>
            <a:ext cx="15240000" cy="1404039"/>
          </a:xfrm>
          <a:prstGeom prst="rect">
            <a:avLst/>
          </a:prstGeom>
        </p:spPr>
        <p:txBody>
          <a:bodyPr wrap="square" lIns="0" tIns="0" rIns="0" bIns="0" rtlCol="0" anchor="t">
            <a:spAutoFit/>
          </a:bodyPr>
          <a:lstStyle/>
          <a:p>
            <a:pPr algn="ctr">
              <a:lnSpc>
                <a:spcPts val="12999"/>
              </a:lnSpc>
            </a:pPr>
            <a:r>
              <a:rPr lang="en-US" sz="4800" b="1" spc="-2" dirty="0">
                <a:latin typeface="Arapey Bold" panose="020B0604020202020204" charset="0"/>
              </a:rPr>
              <a:t>Proposed Methodology/Architecture/Algorithm/Technique/</a:t>
            </a:r>
            <a:r>
              <a:rPr lang="en-US" sz="4800" b="1" spc="-2" dirty="0" err="1">
                <a:latin typeface="Arapey Bold" panose="020B0604020202020204" charset="0"/>
              </a:rPr>
              <a:t>etc</a:t>
            </a:r>
            <a:r>
              <a:rPr lang="en-US" sz="4800" b="1" spc="299" dirty="0">
                <a:latin typeface="Arapey Bold" panose="020B0604020202020204" charset="0"/>
              </a:rPr>
              <a:t>: </a:t>
            </a:r>
          </a:p>
        </p:txBody>
      </p:sp>
      <p:pic>
        <p:nvPicPr>
          <p:cNvPr id="8" name="Picture 2">
            <a:extLst>
              <a:ext uri="{FF2B5EF4-FFF2-40B4-BE49-F238E27FC236}">
                <a16:creationId xmlns:a16="http://schemas.microsoft.com/office/drawing/2014/main" id="{E6A1AA9C-6159-A482-4907-0EFA357FD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DAE6879A-C5A5-AFF2-BE42-11171A7074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2298" y="3115232"/>
            <a:ext cx="11963400" cy="6729413"/>
          </a:xfrm>
          <a:prstGeom prst="rect">
            <a:avLst/>
          </a:prstGeom>
        </p:spPr>
      </p:pic>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8" name="TextBox 8"/>
          <p:cNvSpPr txBox="1"/>
          <p:nvPr/>
        </p:nvSpPr>
        <p:spPr>
          <a:xfrm>
            <a:off x="3982103" y="3695700"/>
            <a:ext cx="7571073" cy="1727201"/>
          </a:xfrm>
          <a:prstGeom prst="rect">
            <a:avLst/>
          </a:prstGeom>
        </p:spPr>
        <p:txBody>
          <a:bodyPr lIns="0" tIns="0" rIns="0" bIns="0" rtlCol="0" anchor="t">
            <a:spAutoFit/>
          </a:bodyPr>
          <a:lstStyle/>
          <a:p>
            <a:pPr marL="0" lvl="0" indent="0" algn="r">
              <a:lnSpc>
                <a:spcPts val="13999"/>
              </a:lnSpc>
              <a:spcBef>
                <a:spcPct val="0"/>
              </a:spcBef>
            </a:pPr>
            <a:r>
              <a:rPr lang="en-US" sz="9999" dirty="0">
                <a:solidFill>
                  <a:srgbClr val="000000"/>
                </a:solidFill>
                <a:latin typeface="Better Together Script"/>
              </a:rPr>
              <a:t>Thank YOU</a:t>
            </a:r>
          </a:p>
        </p:txBody>
      </p:sp>
      <p:pic>
        <p:nvPicPr>
          <p:cNvPr id="9" name="Picture 9"/>
          <p:cNvPicPr>
            <a:picLocks noChangeAspect="1"/>
          </p:cNvPicPr>
          <p:nvPr/>
        </p:nvPicPr>
        <p:blipFill>
          <a:blip r:embed="rId3"/>
          <a:srcRect/>
          <a:stretch>
            <a:fillRect/>
          </a:stretch>
        </p:blipFill>
        <p:spPr>
          <a:xfrm>
            <a:off x="7696200" y="5753100"/>
            <a:ext cx="3371498" cy="370865"/>
          </a:xfrm>
          <a:prstGeom prst="rect">
            <a:avLst/>
          </a:prstGeom>
        </p:spPr>
      </p:pic>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452</Words>
  <Application>Microsoft Office PowerPoint</Application>
  <PresentationFormat>Custom</PresentationFormat>
  <Paragraphs>80</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Wingdings 2</vt:lpstr>
      <vt:lpstr>Arapey Bold</vt:lpstr>
      <vt:lpstr>Times New Roman</vt:lpstr>
      <vt:lpstr>inter-regular</vt:lpstr>
      <vt:lpstr>Arapey</vt:lpstr>
      <vt:lpstr>Calibri</vt:lpstr>
      <vt:lpstr>TT Interphases</vt:lpstr>
      <vt:lpstr>Calibri Light</vt:lpstr>
      <vt:lpstr>Better Together Script</vt:lpstr>
      <vt:lpstr>Abadi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Experience and Learnings</dc:title>
  <dc:creator>Poojitha Reddy</dc:creator>
  <cp:lastModifiedBy>Poojitha Reddy</cp:lastModifiedBy>
  <cp:revision>17</cp:revision>
  <dcterms:created xsi:type="dcterms:W3CDTF">2006-08-16T00:00:00Z</dcterms:created>
  <dcterms:modified xsi:type="dcterms:W3CDTF">2024-04-23T12:57:11Z</dcterms:modified>
  <dc:identifier>DAF4Xqdtf64</dc:identifier>
</cp:coreProperties>
</file>