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E0EA-C2D3-4B75-AF32-E0DCB2E3AAE9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2485-6134-4D8F-B916-46C694A53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0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1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0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8775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0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6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34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9B5C4F-F62E-4BAB-91CC-63517F0E60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A2C5EF-0FBA-451F-B2D5-F323AF124C9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2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3.wdp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D9B99E-611E-403D-BC8E-B6CF5B3A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78286"/>
            <a:ext cx="8045373" cy="843189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 err="1"/>
              <a:t>Cryptopyxies</a:t>
            </a:r>
            <a:endParaRPr lang="en-US" sz="8000" dirty="0"/>
          </a:p>
          <a:p>
            <a:r>
              <a:rPr lang="en-US" dirty="0" err="1"/>
              <a:t>Binance</a:t>
            </a:r>
            <a:r>
              <a:rPr lang="en-US" dirty="0"/>
              <a:t> </a:t>
            </a:r>
            <a:r>
              <a:rPr lang="en-US" dirty="0" err="1"/>
              <a:t>Hackaton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F3037E-0BF5-453E-9CB7-FBCEAC6F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3" b="100000" l="0" r="100000">
                        <a14:foregroundMark x1="11333" y1="25667" x2="11333" y2="25667"/>
                        <a14:foregroundMark x1="69667" y1="38000" x2="69667" y2="38000"/>
                        <a14:foregroundMark x1="14000" y1="88667" x2="14000" y2="88667"/>
                        <a14:foregroundMark x1="88667" y1="89333" x2="88667" y2="89333"/>
                        <a14:backgroundMark x1="16667" y1="58667" x2="16667" y2="58667"/>
                        <a14:backgroundMark x1="54000" y1="61667" x2="54000" y2="61667"/>
                        <a14:backgroundMark x1="21333" y1="34667" x2="21333" y2="34667"/>
                        <a14:backgroundMark x1="79000" y1="36333" x2="79000" y2="36333"/>
                        <a14:backgroundMark x1="80667" y1="58333" x2="80667" y2="58333"/>
                        <a14:backgroundMark x1="86667" y1="70000" x2="86667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9188" y="1379376"/>
            <a:ext cx="3836436" cy="38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NFT Giveaway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</a:t>
            </a:r>
            <a:r>
              <a:rPr lang="ru-RU" sz="2400" b="1"/>
              <a:t>а</a:t>
            </a:r>
            <a:r>
              <a:rPr lang="en-US" sz="2400" b="1"/>
              <a:t>nk</a:t>
            </a:r>
            <a:r>
              <a:rPr lang="en-US" sz="2400" b="1" dirty="0"/>
              <a:t> you!</a:t>
            </a:r>
            <a:endParaRPr lang="ru-RU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31530-A055-43D8-8EB6-803EB9DA699D}"/>
              </a:ext>
            </a:extLst>
          </p:cNvPr>
          <p:cNvSpPr txBox="1"/>
          <p:nvPr/>
        </p:nvSpPr>
        <p:spPr>
          <a:xfrm>
            <a:off x="345440" y="1744048"/>
            <a:ext cx="551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first </a:t>
            </a:r>
            <a:r>
              <a:rPr lang="en-US" sz="3200" dirty="0" err="1"/>
              <a:t>CryptoPyxie</a:t>
            </a:r>
            <a:r>
              <a:rPr lang="en-US" sz="3200" dirty="0"/>
              <a:t> has already been </a:t>
            </a:r>
            <a:r>
              <a:rPr lang="en-US" sz="3200" b="1" dirty="0"/>
              <a:t>posted on </a:t>
            </a:r>
            <a:r>
              <a:rPr lang="en-US" sz="3200" b="1" dirty="0" err="1"/>
              <a:t>BakerySwap</a:t>
            </a:r>
            <a:endParaRPr lang="ru-R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1A684-C249-4B47-A29D-EA355EBD886C}"/>
              </a:ext>
            </a:extLst>
          </p:cNvPr>
          <p:cNvSpPr txBox="1"/>
          <p:nvPr/>
        </p:nvSpPr>
        <p:spPr>
          <a:xfrm>
            <a:off x="264160" y="3856560"/>
            <a:ext cx="908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Vote</a:t>
            </a:r>
            <a:r>
              <a:rPr lang="en-US" sz="3200" b="1" dirty="0"/>
              <a:t> </a:t>
            </a:r>
            <a:r>
              <a:rPr lang="en-US" sz="3200" b="1">
                <a:solidFill>
                  <a:srgbClr val="C00000"/>
                </a:solidFill>
              </a:rPr>
              <a:t>and </a:t>
            </a:r>
            <a:r>
              <a:rPr lang="en-US" sz="3200" b="1" smtClean="0">
                <a:solidFill>
                  <a:srgbClr val="C00000"/>
                </a:solidFill>
              </a:rPr>
              <a:t>win</a:t>
            </a:r>
            <a:r>
              <a:rPr lang="en-US" sz="3200" b="1" smtClean="0"/>
              <a:t>*</a:t>
            </a:r>
            <a:endParaRPr lang="ru-RU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5EE75-DA49-48B9-B5F5-EB78A748B98F}"/>
              </a:ext>
            </a:extLst>
          </p:cNvPr>
          <p:cNvSpPr txBox="1"/>
          <p:nvPr/>
        </p:nvSpPr>
        <p:spPr>
          <a:xfrm>
            <a:off x="264160" y="6435576"/>
            <a:ext cx="1164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 winner will be determined among those who voted for </a:t>
            </a:r>
            <a:r>
              <a:rPr lang="en-US" sz="1200" dirty="0" err="1"/>
              <a:t>CryptoPyxies</a:t>
            </a:r>
            <a:r>
              <a:rPr lang="en-US" sz="1200" dirty="0"/>
              <a:t> by using a random number generator</a:t>
            </a:r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ADE3F1-4E15-4243-880C-63CAC780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75744"/>
            <a:ext cx="5382260" cy="36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= Crypto + Python + Pixies*</a:t>
            </a:r>
            <a:endParaRPr lang="ru-RU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C9085-E028-43A7-ADF6-D1615A5EC852}"/>
              </a:ext>
            </a:extLst>
          </p:cNvPr>
          <p:cNvSpPr txBox="1"/>
          <p:nvPr/>
        </p:nvSpPr>
        <p:spPr>
          <a:xfrm>
            <a:off x="264159" y="780197"/>
            <a:ext cx="1184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project started out as a simple avatar generator.  It’s generated algorithmically NFT (like </a:t>
            </a:r>
            <a:r>
              <a:rPr lang="en-US" b="1" dirty="0" err="1"/>
              <a:t>CryptoPunks</a:t>
            </a:r>
            <a:r>
              <a:rPr lang="en-US" b="1" dirty="0"/>
              <a:t>) 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B08245-0193-4270-9A80-FE3AA537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00" y="2940320"/>
            <a:ext cx="2160000" cy="216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7B0F0B-A91C-4505-8E4C-FFC5E0B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60" y="2940320"/>
            <a:ext cx="2160000" cy="216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2A250F-D33B-4E35-A407-328EE6E1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320" y="1454837"/>
            <a:ext cx="2160000" cy="216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C17CB0-EAB7-4FE0-853D-D014A7EF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60" y="1454837"/>
            <a:ext cx="2160000" cy="216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C8F8D6E-79BF-43E6-9B5A-B8BA6DCC2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747520" y="1456960"/>
            <a:ext cx="2160000" cy="216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6FEDB9-3300-4F71-9398-4FC117DD9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40" y="2940320"/>
            <a:ext cx="2160000" cy="21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D4776C-CC0A-4E6D-A37F-E90DBF2F761E}"/>
              </a:ext>
            </a:extLst>
          </p:cNvPr>
          <p:cNvSpPr txBox="1"/>
          <p:nvPr/>
        </p:nvSpPr>
        <p:spPr>
          <a:xfrm>
            <a:off x="264160" y="6435576"/>
            <a:ext cx="1164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Pixies - mythical creature of British folklore</a:t>
            </a:r>
            <a:endParaRPr lang="ru-RU" sz="12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CryptoPyxies</a:t>
            </a:r>
            <a:r>
              <a:rPr lang="en-US" sz="2400" b="1" dirty="0"/>
              <a:t> is Generative Media like </a:t>
            </a:r>
            <a:r>
              <a:rPr lang="en-US" sz="2400" b="1" dirty="0" err="1"/>
              <a:t>CryptoPunks</a:t>
            </a:r>
            <a:r>
              <a:rPr lang="en-US" sz="2400" b="1" dirty="0"/>
              <a:t>,  Art Blocks (Ethereum)</a:t>
            </a:r>
          </a:p>
        </p:txBody>
      </p:sp>
    </p:spTree>
    <p:extLst>
      <p:ext uri="{BB962C8B-B14F-4D97-AF65-F5344CB8AC3E}">
        <p14:creationId xmlns:p14="http://schemas.microsoft.com/office/powerpoint/2010/main" val="3598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DEF38E6-A376-4F18-9C4D-1679C5EF4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96" y="1756781"/>
            <a:ext cx="3857208" cy="27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User-cases. Epic fails</a:t>
            </a:r>
            <a:endParaRPr lang="ru-RU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Need new approach to cryptography</a:t>
            </a:r>
            <a:endParaRPr lang="ru-RU" sz="2400" b="1" dirty="0"/>
          </a:p>
        </p:txBody>
      </p:sp>
      <p:sp>
        <p:nvSpPr>
          <p:cNvPr id="2" name="Семиугольник 1">
            <a:extLst>
              <a:ext uri="{FF2B5EF4-FFF2-40B4-BE49-F238E27FC236}">
                <a16:creationId xmlns:a16="http://schemas.microsoft.com/office/drawing/2014/main" id="{A6237D24-F71D-435B-A30D-4D4657D052AE}"/>
              </a:ext>
            </a:extLst>
          </p:cNvPr>
          <p:cNvSpPr/>
          <p:nvPr/>
        </p:nvSpPr>
        <p:spPr>
          <a:xfrm>
            <a:off x="264160" y="960904"/>
            <a:ext cx="568960" cy="558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2400" b="1" dirty="0"/>
              <a:t>1</a:t>
            </a:r>
            <a:endParaRPr lang="ru-RU" sz="2400" b="1" dirty="0"/>
          </a:p>
        </p:txBody>
      </p:sp>
      <p:sp>
        <p:nvSpPr>
          <p:cNvPr id="20" name="Семиугольник 19">
            <a:extLst>
              <a:ext uri="{FF2B5EF4-FFF2-40B4-BE49-F238E27FC236}">
                <a16:creationId xmlns:a16="http://schemas.microsoft.com/office/drawing/2014/main" id="{EE0C11B3-7F4A-4D5E-A2F0-26906CAA383E}"/>
              </a:ext>
            </a:extLst>
          </p:cNvPr>
          <p:cNvSpPr/>
          <p:nvPr/>
        </p:nvSpPr>
        <p:spPr>
          <a:xfrm>
            <a:off x="4185920" y="960904"/>
            <a:ext cx="568960" cy="558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2400" b="1" dirty="0"/>
              <a:t>2</a:t>
            </a:r>
            <a:endParaRPr lang="ru-RU" sz="2400" b="1" dirty="0"/>
          </a:p>
        </p:txBody>
      </p:sp>
      <p:sp>
        <p:nvSpPr>
          <p:cNvPr id="21" name="Семиугольник 20">
            <a:extLst>
              <a:ext uri="{FF2B5EF4-FFF2-40B4-BE49-F238E27FC236}">
                <a16:creationId xmlns:a16="http://schemas.microsoft.com/office/drawing/2014/main" id="{D5D071F1-BF49-469D-9C52-C107FD59DE76}"/>
              </a:ext>
            </a:extLst>
          </p:cNvPr>
          <p:cNvSpPr/>
          <p:nvPr/>
        </p:nvSpPr>
        <p:spPr>
          <a:xfrm>
            <a:off x="8026400" y="960904"/>
            <a:ext cx="568960" cy="558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2400" b="1" dirty="0"/>
              <a:t>3</a:t>
            </a:r>
            <a:endParaRPr lang="ru-RU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1CA8B-DF1C-4840-BBF7-DB545E295602}"/>
              </a:ext>
            </a:extLst>
          </p:cNvPr>
          <p:cNvSpPr txBox="1"/>
          <p:nvPr/>
        </p:nvSpPr>
        <p:spPr>
          <a:xfrm>
            <a:off x="833120" y="1058039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Simple password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4EEB8-8396-4CBA-878A-5AE1E471DC76}"/>
              </a:ext>
            </a:extLst>
          </p:cNvPr>
          <p:cNvSpPr txBox="1"/>
          <p:nvPr/>
        </p:nvSpPr>
        <p:spPr>
          <a:xfrm>
            <a:off x="4826000" y="1058039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Storing 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19981-E0AC-46CE-A249-B5FCE0A241C9}"/>
              </a:ext>
            </a:extLst>
          </p:cNvPr>
          <p:cNvSpPr txBox="1"/>
          <p:nvPr/>
        </p:nvSpPr>
        <p:spPr>
          <a:xfrm>
            <a:off x="8676640" y="1058039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Fishing sites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14E6441-7295-4AA6-B1BB-0C58BD51D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4854"/>
              </p:ext>
            </p:extLst>
          </p:nvPr>
        </p:nvGraphicFramePr>
        <p:xfrm>
          <a:off x="366794" y="1979346"/>
          <a:ext cx="3150846" cy="289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41">
                  <a:extLst>
                    <a:ext uri="{9D8B030D-6E8A-4147-A177-3AD203B41FA5}">
                      <a16:colId xmlns:a16="http://schemas.microsoft.com/office/drawing/2014/main" val="2531605434"/>
                    </a:ext>
                  </a:extLst>
                </a:gridCol>
                <a:gridCol w="525141">
                  <a:extLst>
                    <a:ext uri="{9D8B030D-6E8A-4147-A177-3AD203B41FA5}">
                      <a16:colId xmlns:a16="http://schemas.microsoft.com/office/drawing/2014/main" val="1538215441"/>
                    </a:ext>
                  </a:extLst>
                </a:gridCol>
                <a:gridCol w="525141">
                  <a:extLst>
                    <a:ext uri="{9D8B030D-6E8A-4147-A177-3AD203B41FA5}">
                      <a16:colId xmlns:a16="http://schemas.microsoft.com/office/drawing/2014/main" val="2715935464"/>
                    </a:ext>
                  </a:extLst>
                </a:gridCol>
                <a:gridCol w="525141">
                  <a:extLst>
                    <a:ext uri="{9D8B030D-6E8A-4147-A177-3AD203B41FA5}">
                      <a16:colId xmlns:a16="http://schemas.microsoft.com/office/drawing/2014/main" val="3204291274"/>
                    </a:ext>
                  </a:extLst>
                </a:gridCol>
                <a:gridCol w="525141">
                  <a:extLst>
                    <a:ext uri="{9D8B030D-6E8A-4147-A177-3AD203B41FA5}">
                      <a16:colId xmlns:a16="http://schemas.microsoft.com/office/drawing/2014/main" val="325439180"/>
                    </a:ext>
                  </a:extLst>
                </a:gridCol>
                <a:gridCol w="525141">
                  <a:extLst>
                    <a:ext uri="{9D8B030D-6E8A-4147-A177-3AD203B41FA5}">
                      <a16:colId xmlns:a16="http://schemas.microsoft.com/office/drawing/2014/main" val="2255528183"/>
                    </a:ext>
                  </a:extLst>
                </a:gridCol>
              </a:tblGrid>
              <a:tr h="484979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29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8029037"/>
                  </a:ext>
                </a:extLst>
              </a:tr>
              <a:tr h="4849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64449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3446914"/>
                  </a:ext>
                </a:extLst>
              </a:tr>
              <a:tr h="4849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81517"/>
                  </a:ext>
                </a:extLst>
              </a:tr>
              <a:tr h="31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4298839"/>
                  </a:ext>
                </a:extLst>
              </a:tr>
              <a:tr h="4849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80333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B5DAD2-DA17-4135-841B-03E28BDE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2218638"/>
            <a:ext cx="3488452" cy="7020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79A23E-46F2-4E77-B758-14EFADF3D852}"/>
              </a:ext>
            </a:extLst>
          </p:cNvPr>
          <p:cNvSpPr txBox="1"/>
          <p:nvPr/>
        </p:nvSpPr>
        <p:spPr>
          <a:xfrm>
            <a:off x="4167396" y="4668514"/>
            <a:ext cx="3857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of UK’s Prince William reveals password for Royal Air Force login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3A2EAE-4F04-4440-AF34-F252DDE45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3391023"/>
            <a:ext cx="3488452" cy="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is #CodeCreatedNFT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Color key has </a:t>
            </a:r>
            <a:r>
              <a:rPr lang="en-US" sz="2400" b="1" dirty="0" err="1"/>
              <a:t>punlic</a:t>
            </a:r>
            <a:r>
              <a:rPr lang="en-US" sz="2400" b="1" dirty="0"/>
              <a:t> key (figure), public key (colors) and control line.</a:t>
            </a:r>
          </a:p>
          <a:p>
            <a:pPr algn="ctr"/>
            <a:r>
              <a:rPr lang="en-US" sz="2400" b="1" dirty="0"/>
              <a:t>Also it may contain link for browser for easy login</a:t>
            </a:r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3C5509-908B-4FA1-A66B-60EE43F7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72" y="970011"/>
            <a:ext cx="180000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B4FB3-9AED-4167-9AC0-499CEB80CAE5}"/>
              </a:ext>
            </a:extLst>
          </p:cNvPr>
          <p:cNvSpPr txBox="1"/>
          <p:nvPr/>
        </p:nvSpPr>
        <p:spPr>
          <a:xfrm>
            <a:off x="559263" y="2851291"/>
            <a:ext cx="27935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Enter parameters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3D80D34-21B1-463D-9A46-73675A2B4293}"/>
              </a:ext>
            </a:extLst>
          </p:cNvPr>
          <p:cNvSpPr/>
          <p:nvPr/>
        </p:nvSpPr>
        <p:spPr>
          <a:xfrm>
            <a:off x="4432786" y="2128123"/>
            <a:ext cx="1908000" cy="19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Hash-function</a:t>
            </a:r>
            <a:endParaRPr lang="ru-RU" sz="2400" b="1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D9503CC-DB75-4AB3-B7F9-2B1632BAF5EA}"/>
              </a:ext>
            </a:extLst>
          </p:cNvPr>
          <p:cNvCxnSpPr>
            <a:stCxn id="11" idx="3"/>
            <a:endCxn id="2" idx="2"/>
          </p:cNvCxnSpPr>
          <p:nvPr/>
        </p:nvCxnSpPr>
        <p:spPr>
          <a:xfrm flipV="1">
            <a:off x="3352801" y="3082123"/>
            <a:ext cx="107998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82476472-F336-4AA8-8608-1EC0738BF13C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6340786" y="1870011"/>
            <a:ext cx="2987986" cy="1212112"/>
          </a:xfrm>
          <a:prstGeom prst="bentConnector3">
            <a:avLst>
              <a:gd name="adj1" fmla="val 3163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E2DC177-5B72-452F-BBBF-F01709EDB80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340786" y="3082123"/>
            <a:ext cx="2987986" cy="1090941"/>
          </a:xfrm>
          <a:prstGeom prst="bentConnector3">
            <a:avLst>
              <a:gd name="adj1" fmla="val 319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3FE62C-54BD-4C00-ADE8-0E411603A08F}"/>
              </a:ext>
            </a:extLst>
          </p:cNvPr>
          <p:cNvSpPr txBox="1"/>
          <p:nvPr/>
        </p:nvSpPr>
        <p:spPr>
          <a:xfrm>
            <a:off x="6918960" y="1338902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Public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35A92-C075-433C-8B9E-C9C18164DB7F}"/>
              </a:ext>
            </a:extLst>
          </p:cNvPr>
          <p:cNvSpPr txBox="1"/>
          <p:nvPr/>
        </p:nvSpPr>
        <p:spPr>
          <a:xfrm>
            <a:off x="7040880" y="3686860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Privat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1DF85-B997-4D85-88A6-A52975668384}"/>
              </a:ext>
            </a:extLst>
          </p:cNvPr>
          <p:cNvSpPr txBox="1"/>
          <p:nvPr/>
        </p:nvSpPr>
        <p:spPr>
          <a:xfrm>
            <a:off x="7040879" y="4155987"/>
            <a:ext cx="279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Color key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ABE37E1-F42E-4E8D-B6A6-45E5DD94B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72" y="3248525"/>
            <a:ext cx="1800000" cy="18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E90E18-4897-4C29-8B21-CF0DD567019D}"/>
              </a:ext>
            </a:extLst>
          </p:cNvPr>
          <p:cNvSpPr txBox="1"/>
          <p:nvPr/>
        </p:nvSpPr>
        <p:spPr>
          <a:xfrm>
            <a:off x="497060" y="3447845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 example:</a:t>
            </a:r>
          </a:p>
          <a:p>
            <a: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Size: </a:t>
            </a:r>
            <a:r>
              <a:rPr lang="en-US" sz="18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300 px</a:t>
            </a:r>
            <a: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Name</a:t>
            </a:r>
            <a:r>
              <a:rPr lang="ru-RU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</a:t>
            </a:r>
            <a:endParaRPr lang="en-US" sz="18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3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is </a:t>
            </a:r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Cryptopyxies</a:t>
            </a:r>
            <a:r>
              <a:rPr lang="en-US" sz="2400" b="1" dirty="0"/>
              <a:t> must be in uncompressed format</a:t>
            </a:r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3C5509-908B-4FA1-A66B-60EE43F7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2" y="970011"/>
            <a:ext cx="1800000" cy="180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3FE62C-54BD-4C00-ADE8-0E411603A08F}"/>
              </a:ext>
            </a:extLst>
          </p:cNvPr>
          <p:cNvSpPr txBox="1"/>
          <p:nvPr/>
        </p:nvSpPr>
        <p:spPr>
          <a:xfrm>
            <a:off x="2214880" y="970011"/>
            <a:ext cx="68681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Public key</a:t>
            </a: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x 12 big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pixels symmetric image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color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(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only HTML Color Names)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Limit on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filling in the field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40-75%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DFEF7-F633-4C78-9929-944ED08CFC88}"/>
              </a:ext>
            </a:extLst>
          </p:cNvPr>
          <p:cNvSpPr txBox="1"/>
          <p:nvPr/>
        </p:nvSpPr>
        <p:spPr>
          <a:xfrm>
            <a:off x="2127012" y="3303160"/>
            <a:ext cx="9485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Color key</a:t>
            </a: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x 5 x N 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– pixels</a:t>
            </a:r>
          </a:p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 – determines the difficulty level (Now N = 25, image 300 x 300 pixels)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L – Limit on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filling in the field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Many HEX colors (excluding HTML Color Names, Now – 5 colors)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90AA64-8BCB-4E06-A389-6E2D78F7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" y="33726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BAAD8FD-69AD-4806-8813-5A36F9663438}"/>
              </a:ext>
            </a:extLst>
          </p:cNvPr>
          <p:cNvSpPr/>
          <p:nvPr/>
        </p:nvSpPr>
        <p:spPr>
          <a:xfrm>
            <a:off x="2127012" y="1287276"/>
            <a:ext cx="10064988" cy="40411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C367FA-FDB5-4176-ADF1-2504AB5BEC70}"/>
              </a:ext>
            </a:extLst>
          </p:cNvPr>
          <p:cNvSpPr/>
          <p:nvPr/>
        </p:nvSpPr>
        <p:spPr>
          <a:xfrm>
            <a:off x="2127012" y="3367207"/>
            <a:ext cx="10064988" cy="40411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Color key is more protected than BTC private key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Creation of quantum computers will require strengthening of cryptographic protection</a:t>
            </a:r>
            <a:endParaRPr lang="ru-RU" sz="2400" b="1" dirty="0"/>
          </a:p>
        </p:txBody>
      </p:sp>
      <p:pic>
        <p:nvPicPr>
          <p:cNvPr id="5122" name="Picture 2" descr="Курс Биткоина на сегодня, стоимость, курс BTC онлайн, график Bitcoin">
            <a:extLst>
              <a:ext uri="{FF2B5EF4-FFF2-40B4-BE49-F238E27FC236}">
                <a16:creationId xmlns:a16="http://schemas.microsoft.com/office/drawing/2014/main" id="{42FCDC77-3401-4312-B5C9-8590DA762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2" y="1205501"/>
            <a:ext cx="1789172" cy="17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07A9761-2412-45BA-A93E-9767DEC4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20" y="1322055"/>
            <a:ext cx="736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5HpHagT65TZzG1PH3CSu63k8DbpvD8s5ip4nEB3kEsreAnchuDf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F68217-E0E5-4E55-9593-CB989EC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96" y="1990862"/>
            <a:ext cx="5364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20-35 symbols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SHA-256 (using 160 letters and digits)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D0AD6-C063-47FD-A5C9-AEFE148B1C3A}"/>
              </a:ext>
            </a:extLst>
          </p:cNvPr>
          <p:cNvSpPr txBox="1"/>
          <p:nvPr/>
        </p:nvSpPr>
        <p:spPr>
          <a:xfrm>
            <a:off x="2331720" y="1993662"/>
            <a:ext cx="311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1,16E+77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668CE5C-251C-4E7D-BD3E-1D726F07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20" y="3401986"/>
            <a:ext cx="736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#FFA500#663399#FF0000#FFA500#0000CD#00FF7F</a:t>
            </a:r>
            <a:r>
              <a:rPr lang="ru-RU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…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1CB3B7-704C-4683-9E25-A07B1BF4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96" y="4073593"/>
            <a:ext cx="5364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550 – 1 031 pixels (for image 300 x 300)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16,7 </a:t>
            </a:r>
            <a:r>
              <a:rPr lang="en-US" altLang="ru-RU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mln</a:t>
            </a:r>
            <a:r>
              <a:rPr lang="en-US" altLang="ru-RU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colors (6 symbols, 16 bit)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7E918-5AEA-4AF7-B709-2F4AF56C69AD}"/>
              </a:ext>
            </a:extLst>
          </p:cNvPr>
          <p:cNvSpPr txBox="1"/>
          <p:nvPr/>
        </p:nvSpPr>
        <p:spPr>
          <a:xfrm>
            <a:off x="2348346" y="3313623"/>
            <a:ext cx="309741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A88C71-81FA-40CF-A059-259176D9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" y="33726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r>
              <a:rPr lang="ru-RU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Rewriting protection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Special software is required for reading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A4896-A950-4E61-B9D4-A4EC6C79C135}"/>
              </a:ext>
            </a:extLst>
          </p:cNvPr>
          <p:cNvSpPr txBox="1"/>
          <p:nvPr/>
        </p:nvSpPr>
        <p:spPr>
          <a:xfrm>
            <a:off x="1076960" y="1363022"/>
            <a:ext cx="348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You can write this…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31541-4E3A-412F-A39D-A84C87FF9D3F}"/>
              </a:ext>
            </a:extLst>
          </p:cNvPr>
          <p:cNvSpPr txBox="1"/>
          <p:nvPr/>
        </p:nvSpPr>
        <p:spPr>
          <a:xfrm>
            <a:off x="6563360" y="1363022"/>
            <a:ext cx="348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… but how write this?</a:t>
            </a:r>
          </a:p>
        </p:txBody>
      </p:sp>
      <p:pic>
        <p:nvPicPr>
          <p:cNvPr id="4100" name="Picture 4" descr="Бумага-карандаш игровая Emojipedia Бумага-карандаш игровая, карандаш, угол,  карандаш, оранжевый png | PNGWing">
            <a:extLst>
              <a:ext uri="{FF2B5EF4-FFF2-40B4-BE49-F238E27FC236}">
                <a16:creationId xmlns:a16="http://schemas.microsoft.com/office/drawing/2014/main" id="{D64DF1A7-FD8D-4CF8-B40B-4B8F6242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" b="99130" l="0" r="100000">
                        <a14:foregroundMark x1="18043" y1="17065" x2="18043" y2="17065"/>
                        <a14:foregroundMark x1="20543" y1="22717" x2="20543" y2="22717"/>
                        <a14:foregroundMark x1="19348" y1="26630" x2="19348" y2="26630"/>
                        <a14:foregroundMark x1="19348" y1="32717" x2="19348" y2="32717"/>
                        <a14:foregroundMark x1="18152" y1="42065" x2="18152" y2="42065"/>
                        <a14:foregroundMark x1="17065" y1="46196" x2="17065" y2="46196"/>
                        <a14:foregroundMark x1="17065" y1="51848" x2="17065" y2="51848"/>
                        <a14:foregroundMark x1="17717" y1="58370" x2="17717" y2="58370"/>
                        <a14:foregroundMark x1="16630" y1="65761" x2="16630" y2="65761"/>
                        <a14:foregroundMark x1="17717" y1="70652" x2="17717" y2="70652"/>
                        <a14:foregroundMark x1="14348" y1="87609" x2="14130" y2="88043"/>
                        <a14:foregroundMark x1="27500" y1="92609" x2="27500" y2="92609"/>
                        <a14:foregroundMark x1="45870" y1="89457" x2="49130" y2="89239"/>
                        <a14:foregroundMark x1="64348" y1="88043" x2="64783" y2="88043"/>
                        <a14:foregroundMark x1="68696" y1="77500" x2="68696" y2="77500"/>
                        <a14:foregroundMark x1="71739" y1="67826" x2="72065" y2="66413"/>
                        <a14:foregroundMark x1="74022" y1="55217" x2="74022" y2="55217"/>
                        <a14:foregroundMark x1="75217" y1="50326" x2="75217" y2="50326"/>
                        <a14:foregroundMark x1="71196" y1="52935" x2="71196" y2="52935"/>
                        <a14:foregroundMark x1="67826" y1="57283" x2="67065" y2="58696"/>
                        <a14:foregroundMark x1="64022" y1="64022" x2="62935" y2="65000"/>
                        <a14:foregroundMark x1="59348" y1="68696" x2="54130" y2="72609"/>
                        <a14:foregroundMark x1="43370" y1="73804" x2="38478" y2="73152"/>
                        <a14:foregroundMark x1="34457" y1="73152" x2="34457" y2="73152"/>
                        <a14:foregroundMark x1="31304" y1="59565" x2="31304" y2="58370"/>
                        <a14:foregroundMark x1="33261" y1="56304" x2="36522" y2="52174"/>
                        <a14:foregroundMark x1="39239" y1="49348" x2="41087" y2="46630"/>
                        <a14:foregroundMark x1="43913" y1="41304" x2="45109" y2="37609"/>
                        <a14:foregroundMark x1="47500" y1="33913" x2="49457" y2="31522"/>
                        <a14:foregroundMark x1="53261" y1="27717" x2="55978" y2="25217"/>
                        <a14:foregroundMark x1="60543" y1="22826" x2="62717" y2="21522"/>
                        <a14:foregroundMark x1="63152" y1="20870" x2="65109" y2="19130"/>
                        <a14:foregroundMark x1="68261" y1="16304" x2="68804" y2="15652"/>
                        <a14:foregroundMark x1="70435" y1="12717" x2="70435" y2="12283"/>
                        <a14:foregroundMark x1="70435" y1="11739" x2="70435" y2="11739"/>
                        <a14:foregroundMark x1="68370" y1="4022" x2="68370" y2="4022"/>
                        <a14:foregroundMark x1="54891" y1="4022" x2="44022" y2="4130"/>
                        <a14:foregroundMark x1="38152" y1="5000" x2="35326" y2="4891"/>
                        <a14:foregroundMark x1="32065" y1="4348" x2="27609" y2="3587"/>
                        <a14:foregroundMark x1="21522" y1="3370" x2="21522" y2="3370"/>
                        <a14:foregroundMark x1="21522" y1="3370" x2="20652" y2="3370"/>
                        <a14:foregroundMark x1="17391" y1="3587" x2="14130" y2="4348"/>
                        <a14:foregroundMark x1="11087" y1="4783" x2="9891" y2="5000"/>
                        <a14:foregroundMark x1="8696" y1="5761" x2="7609" y2="7283"/>
                        <a14:foregroundMark x1="7174" y1="10761" x2="7174" y2="11413"/>
                        <a14:foregroundMark x1="7174" y1="12283" x2="6848" y2="15543"/>
                        <a14:foregroundMark x1="6739" y1="20109" x2="6739" y2="20109"/>
                        <a14:foregroundMark x1="6739" y1="20109" x2="6739" y2="20109"/>
                        <a14:foregroundMark x1="5109" y1="35543" x2="5652" y2="92283"/>
                        <a14:foregroundMark x1="6848" y1="91413" x2="74348" y2="93478"/>
                        <a14:foregroundMark x1="5000" y1="34348" x2="7609" y2="5435"/>
                        <a14:foregroundMark x1="18696" y1="61630" x2="35761" y2="61957"/>
                        <a14:foregroundMark x1="81522" y1="14783" x2="81522" y2="14783"/>
                        <a14:foregroundMark x1="86739" y1="20435" x2="86739" y2="20435"/>
                        <a14:foregroundMark x1="90435" y1="24565" x2="90435" y2="24565"/>
                        <a14:foregroundMark x1="84022" y1="31304" x2="84022" y2="31304"/>
                        <a14:foregroundMark x1="79348" y1="29239" x2="79348" y2="29239"/>
                        <a14:foregroundMark x1="84674" y1="33913" x2="93370" y2="25652"/>
                        <a14:foregroundMark x1="94783" y1="22174" x2="82609" y2="11848"/>
                        <a14:foregroundMark x1="70435" y1="5761" x2="23804" y2="6848"/>
                        <a14:backgroundMark x1="76196" y1="1304" x2="1848" y2="1304"/>
                        <a14:backgroundMark x1="1848" y1="3370" x2="1413" y2="91413"/>
                        <a14:backgroundMark x1="2609" y1="66848" x2="2283" y2="91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60" y="2696235"/>
            <a:ext cx="2291080" cy="229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C89098-DB7C-442E-89BA-D3A622419055}"/>
              </a:ext>
            </a:extLst>
          </p:cNvPr>
          <p:cNvSpPr txBox="1"/>
          <p:nvPr/>
        </p:nvSpPr>
        <p:spPr>
          <a:xfrm>
            <a:off x="944880" y="1995080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#1Gh3dy6kb74-&amp;12Njkco_366TvVsp74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944109-0CA1-4D69-95B0-1D1DF792F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03" y="2364582"/>
            <a:ext cx="2589593" cy="25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r>
              <a:rPr lang="ru-RU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Anti-fishing protection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Browser extension for reading </a:t>
            </a:r>
            <a:r>
              <a:rPr lang="en-US" sz="2400" b="1" dirty="0" err="1"/>
              <a:t>CryptoPyxies</a:t>
            </a:r>
            <a:endParaRPr lang="ru-RU" sz="2400" b="1" dirty="0"/>
          </a:p>
        </p:txBody>
      </p:sp>
      <p:pic>
        <p:nvPicPr>
          <p:cNvPr id="2050" name="Picture 2" descr="C-YBER - Are web browsers finally shifting their focus to security and  privacy?">
            <a:extLst>
              <a:ext uri="{FF2B5EF4-FFF2-40B4-BE49-F238E27FC236}">
                <a16:creationId xmlns:a16="http://schemas.microsoft.com/office/drawing/2014/main" id="{ECE8B697-F7F9-4362-87C4-BAAA85E4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33" y="2051049"/>
            <a:ext cx="3089910" cy="1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5873B58-CBD5-4564-A20A-D57118775782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2523252" y="2995679"/>
            <a:ext cx="11048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LI Login | Online Help - Catalyst">
            <a:extLst>
              <a:ext uri="{FF2B5EF4-FFF2-40B4-BE49-F238E27FC236}">
                <a16:creationId xmlns:a16="http://schemas.microsoft.com/office/drawing/2014/main" id="{C13E8D61-AB51-45B9-9DC6-7EA24AC8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25" y="2078426"/>
            <a:ext cx="4182351" cy="18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A7400B-930F-4918-90E0-9B8529348898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 flipV="1">
            <a:off x="6718043" y="2987053"/>
            <a:ext cx="1104882" cy="86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EBAD9B-A15E-4302-9C95-E1C5AFE3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7" y="1970430"/>
            <a:ext cx="2033244" cy="20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2AB9DAA-C05F-4253-9F81-212044A47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8" y="1811079"/>
            <a:ext cx="1041991" cy="102427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6C9DFE-99A8-4495-81F7-FCBC46A984FA}"/>
              </a:ext>
            </a:extLst>
          </p:cNvPr>
          <p:cNvSpPr/>
          <p:nvPr/>
        </p:nvSpPr>
        <p:spPr>
          <a:xfrm>
            <a:off x="9473609" y="2392326"/>
            <a:ext cx="738295" cy="133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62E95A5-4980-4A68-8D8B-81CA4C56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21" y="2585522"/>
            <a:ext cx="666269" cy="666269"/>
          </a:xfrm>
          <a:prstGeom prst="rect">
            <a:avLst/>
          </a:prstGeom>
        </p:spPr>
      </p:pic>
      <p:pic>
        <p:nvPicPr>
          <p:cNvPr id="6154" name="Picture 10" descr="Сканирование qr-код плоский значок с телефоном. штрих-код. иллюстрации. |  Премиум векторы">
            <a:extLst>
              <a:ext uri="{FF2B5EF4-FFF2-40B4-BE49-F238E27FC236}">
                <a16:creationId xmlns:a16="http://schemas.microsoft.com/office/drawing/2014/main" id="{BD40C636-6B2F-4701-846A-0237493C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000" y1="21778" x2="4000" y2="21778"/>
                        <a14:foregroundMark x1="889" y1="10667" x2="2222" y2="75556"/>
                        <a14:foregroundMark x1="2222" y1="78667" x2="58667" y2="95111"/>
                        <a14:foregroundMark x1="89333" y1="28889" x2="93333" y2="77333"/>
                        <a14:foregroundMark x1="10667" y1="4000" x2="88889" y2="9333"/>
                        <a14:backgroundMark x1="12889" y1="12889" x2="13333" y2="39556"/>
                        <a14:backgroundMark x1="16444" y1="40000" x2="32889" y2="40444"/>
                        <a14:backgroundMark x1="40889" y1="14222" x2="41333" y2="24889"/>
                        <a14:backgroundMark x1="14667" y1="12444" x2="40889" y2="12889"/>
                        <a14:backgroundMark x1="18667" y1="26667" x2="18667" y2="26667"/>
                        <a14:backgroundMark x1="20444" y1="25333" x2="20444" y2="25333"/>
                        <a14:backgroundMark x1="31556" y1="34667" x2="31556" y2="34667"/>
                        <a14:backgroundMark x1="33778" y1="32000" x2="33778" y2="32000"/>
                        <a14:backgroundMark x1="37778" y1="31556" x2="37778" y2="31556"/>
                        <a14:backgroundMark x1="33778" y1="35111" x2="33778" y2="35111"/>
                        <a14:backgroundMark x1="45333" y1="40000" x2="45333" y2="40000"/>
                        <a14:backgroundMark x1="51111" y1="40444" x2="51111" y2="40444"/>
                        <a14:backgroundMark x1="51556" y1="44000" x2="51556" y2="44000"/>
                        <a14:backgroundMark x1="41778" y1="32889" x2="41778" y2="53778"/>
                        <a14:backgroundMark x1="43556" y1="53778" x2="60000" y2="53778"/>
                        <a14:backgroundMark x1="58222" y1="43111" x2="58222" y2="43111"/>
                        <a14:backgroundMark x1="55556" y1="37333" x2="55556" y2="37333"/>
                        <a14:backgroundMark x1="54222" y1="63556" x2="54222" y2="63556"/>
                        <a14:backgroundMark x1="36000" y1="34667" x2="36000" y2="34667"/>
                        <a14:backgroundMark x1="34222" y1="39111" x2="34222" y2="39111"/>
                        <a14:backgroundMark x1="34222" y1="39111" x2="34222" y2="39111"/>
                        <a14:backgroundMark x1="52889" y1="63111" x2="52889" y2="63111"/>
                        <a14:backgroundMark x1="57778" y1="40889" x2="57778" y2="4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652" y="1430127"/>
            <a:ext cx="3365800" cy="33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A051777-0450-42DA-96FC-A49E3FBE935D}"/>
              </a:ext>
            </a:extLst>
          </p:cNvPr>
          <p:cNvGrpSpPr/>
          <p:nvPr/>
        </p:nvGrpSpPr>
        <p:grpSpPr>
          <a:xfrm>
            <a:off x="4067941" y="1489201"/>
            <a:ext cx="3492079" cy="3306726"/>
            <a:chOff x="7240771" y="1494200"/>
            <a:chExt cx="3492079" cy="3306726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3BDAB179-5909-4AA7-98A0-3AFDE8CB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844" y="2478781"/>
              <a:ext cx="1335932" cy="1335932"/>
            </a:xfrm>
            <a:prstGeom prst="rect">
              <a:avLst/>
            </a:prstGeom>
          </p:spPr>
        </p:pic>
        <p:pic>
          <p:nvPicPr>
            <p:cNvPr id="6152" name="Picture 8" descr="Представлены Apple Watch 5: титановые модификации и постоянно работающий  дисплей">
              <a:extLst>
                <a:ext uri="{FF2B5EF4-FFF2-40B4-BE49-F238E27FC236}">
                  <a16:creationId xmlns:a16="http://schemas.microsoft.com/office/drawing/2014/main" id="{C319FC1B-932B-4B28-B3A2-B2E51AB4B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34676" y1="35201" x2="35026" y2="66725"/>
                          <a14:backgroundMark x1="38879" y1="68301" x2="63748" y2="68126"/>
                          <a14:backgroundMark x1="64448" y1="66200" x2="64974" y2="34851"/>
                          <a14:backgroundMark x1="36953" y1="31524" x2="64448" y2="32049"/>
                          <a14:backgroundMark x1="38704" y1="69702" x2="38704" y2="697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771" y="1494200"/>
              <a:ext cx="3492079" cy="330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3C6258-152E-4BC4-B85A-40DF4DE9FB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808" b="4934"/>
          <a:stretch/>
        </p:blipFill>
        <p:spPr>
          <a:xfrm>
            <a:off x="747853" y="1497568"/>
            <a:ext cx="2747456" cy="329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8C676-B920-49F0-A386-F0D3142ED01B}"/>
              </a:ext>
            </a:extLst>
          </p:cNvPr>
          <p:cNvSpPr txBox="1"/>
          <p:nvPr/>
        </p:nvSpPr>
        <p:spPr>
          <a:xfrm>
            <a:off x="264160" y="243840"/>
            <a:ext cx="100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Using </a:t>
            </a:r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CryptoPyxies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4E6BE-285F-45E6-9297-4A45FD4AA73D}"/>
              </a:ext>
            </a:extLst>
          </p:cNvPr>
          <p:cNvSpPr/>
          <p:nvPr/>
        </p:nvSpPr>
        <p:spPr>
          <a:xfrm>
            <a:off x="0" y="5527040"/>
            <a:ext cx="121920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And at the end…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7BE25-A7A1-47E1-BACF-883D9A7D2068}"/>
              </a:ext>
            </a:extLst>
          </p:cNvPr>
          <p:cNvSpPr txBox="1"/>
          <p:nvPr/>
        </p:nvSpPr>
        <p:spPr>
          <a:xfrm>
            <a:off x="747853" y="4916521"/>
            <a:ext cx="274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Jewelry @Gambitvvs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169143-6CA3-43BC-9860-B882E614F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04542">
            <a:off x="1991527" y="3003332"/>
            <a:ext cx="416682" cy="4141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31C8C9-B315-4993-8117-E11873A982FE}"/>
              </a:ext>
            </a:extLst>
          </p:cNvPr>
          <p:cNvSpPr txBox="1"/>
          <p:nvPr/>
        </p:nvSpPr>
        <p:spPr>
          <a:xfrm>
            <a:off x="4440253" y="4916521"/>
            <a:ext cx="274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Watch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7882D-F42B-4E94-9683-F0635AADC2C4}"/>
              </a:ext>
            </a:extLst>
          </p:cNvPr>
          <p:cNvSpPr txBox="1"/>
          <p:nvPr/>
        </p:nvSpPr>
        <p:spPr>
          <a:xfrm>
            <a:off x="9473609" y="3277534"/>
            <a:ext cx="774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SCAN NOW</a:t>
            </a:r>
            <a:endParaRPr lang="ru-RU" sz="800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DDF2BF-7A66-4E1D-B668-B151BFF946D7}"/>
              </a:ext>
            </a:extLst>
          </p:cNvPr>
          <p:cNvSpPr txBox="1"/>
          <p:nvPr/>
        </p:nvSpPr>
        <p:spPr>
          <a:xfrm>
            <a:off x="8132651" y="4916521"/>
            <a:ext cx="336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Scanner for login / payment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20281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TM00501745[[fn=Классическая рамка]]</Template>
  <TotalTime>1366</TotalTime>
  <Words>343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Impact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Хомяков</dc:creator>
  <cp:lastModifiedBy>S K</cp:lastModifiedBy>
  <cp:revision>42</cp:revision>
  <dcterms:created xsi:type="dcterms:W3CDTF">2021-04-14T19:48:20Z</dcterms:created>
  <dcterms:modified xsi:type="dcterms:W3CDTF">2021-04-16T20:48:00Z</dcterms:modified>
</cp:coreProperties>
</file>