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0" r:id="rId4"/>
    <p:sldId id="261" r:id="rId5"/>
    <p:sldId id="262" r:id="rId6"/>
    <p:sldId id="267" r:id="rId7"/>
    <p:sldId id="263" r:id="rId8"/>
    <p:sldId id="264" r:id="rId9"/>
    <p:sldId id="268" r:id="rId10"/>
    <p:sldId id="265" r:id="rId11"/>
    <p:sldId id="266"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0B8"/>
    <a:srgbClr val="ACC6AA"/>
    <a:srgbClr val="7FA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6" d="100"/>
          <a:sy n="86" d="100"/>
        </p:scale>
        <p:origin x="562" y="7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712EDDD5-F1C9-457B-A81D-F94868058B44}">
      <dgm:prSet phldrT="[Text]"/>
      <dgm:spPr/>
      <dgm:t>
        <a:bodyPr/>
        <a:lstStyle/>
        <a:p>
          <a:r>
            <a:rPr lang="en-US" dirty="0"/>
            <a:t>Choose target value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Choose currencies(optional)</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Get results</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11888A7B-1E89-45E6-84F4-EF92B26189CD}">
      <dgm:prSet phldrT="[Text]"/>
      <dgm:spPr/>
      <dgm:t>
        <a:bodyPr/>
        <a:lstStyle/>
        <a:p>
          <a:r>
            <a:rPr lang="en-US" dirty="0"/>
            <a:t>Choose between buying or selling</a:t>
          </a:r>
        </a:p>
      </dgm:t>
    </dgm:pt>
    <dgm:pt modelId="{438F37F5-E676-4BB5-A241-95D895E1B43F}" type="sibTrans" cxnId="{5376348D-4465-4E2E-9DB8-EA1F5276717B}">
      <dgm:prSet/>
      <dgm:spPr/>
      <dgm:t>
        <a:bodyPr/>
        <a:lstStyle/>
        <a:p>
          <a:endParaRPr lang="en-US"/>
        </a:p>
      </dgm:t>
    </dgm:pt>
    <dgm:pt modelId="{6043087E-917B-44BC-97F8-41385FD50DC3}" type="parTrans" cxnId="{5376348D-4465-4E2E-9DB8-EA1F5276717B}">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3B1A39-5176-4313-9F7C-ADBAAF873497}"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A7FD4E6-C261-4168-9F31-3E765D646CFA}">
      <dgm:prSet phldrT="[Text]" custT="1"/>
      <dgm:spPr/>
      <dgm:t>
        <a:bodyPr/>
        <a:lstStyle/>
        <a:p>
          <a:r>
            <a:rPr lang="en-US" sz="2000" b="1" dirty="0"/>
            <a:t>Takes input from user about BUY or SELL</a:t>
          </a:r>
        </a:p>
      </dgm:t>
    </dgm:pt>
    <dgm:pt modelId="{1694CDE2-D421-4A27-B6DF-723BA1897A07}" type="parTrans" cxnId="{40D16201-4449-4DFB-AAA0-0D320F8E650C}">
      <dgm:prSet/>
      <dgm:spPr/>
      <dgm:t>
        <a:bodyPr/>
        <a:lstStyle/>
        <a:p>
          <a:endParaRPr lang="en-US"/>
        </a:p>
      </dgm:t>
    </dgm:pt>
    <dgm:pt modelId="{7CA3A131-DA4C-4A19-A915-ED1E8631D39E}" type="sibTrans" cxnId="{40D16201-4449-4DFB-AAA0-0D320F8E650C}">
      <dgm:prSet/>
      <dgm:spPr/>
      <dgm:t>
        <a:bodyPr/>
        <a:lstStyle/>
        <a:p>
          <a:endParaRPr lang="en-US"/>
        </a:p>
      </dgm:t>
    </dgm:pt>
    <dgm:pt modelId="{5DC4CDA2-FE56-47C2-82AC-644A7F13501F}">
      <dgm:prSet phldrT="[Text]" custT="1"/>
      <dgm:spPr/>
      <dgm:t>
        <a:bodyPr/>
        <a:lstStyle/>
        <a:p>
          <a:r>
            <a:rPr lang="en-US" sz="2400" b="1" dirty="0"/>
            <a:t>Takes input the threshold amount</a:t>
          </a:r>
        </a:p>
      </dgm:t>
    </dgm:pt>
    <dgm:pt modelId="{8F2AB3B2-EEC3-43FC-B479-B6078956400E}" type="parTrans" cxnId="{55F627D1-709A-4CD5-93C1-E17C93310D3A}">
      <dgm:prSet/>
      <dgm:spPr/>
      <dgm:t>
        <a:bodyPr/>
        <a:lstStyle/>
        <a:p>
          <a:endParaRPr lang="en-US"/>
        </a:p>
      </dgm:t>
    </dgm:pt>
    <dgm:pt modelId="{1369F647-B30F-4F7B-865C-3BDFCB0710C3}" type="sibTrans" cxnId="{55F627D1-709A-4CD5-93C1-E17C93310D3A}">
      <dgm:prSet/>
      <dgm:spPr/>
      <dgm:t>
        <a:bodyPr/>
        <a:lstStyle/>
        <a:p>
          <a:endParaRPr lang="en-US"/>
        </a:p>
      </dgm:t>
    </dgm:pt>
    <dgm:pt modelId="{580259FE-3114-4D6F-B951-7CCA37140018}">
      <dgm:prSet phldrT="[Text]" custT="1"/>
      <dgm:spPr/>
      <dgm:t>
        <a:bodyPr/>
        <a:lstStyle/>
        <a:p>
          <a:r>
            <a:rPr lang="en-US" sz="2400" b="1" dirty="0"/>
            <a:t>Takes input the currencies</a:t>
          </a:r>
        </a:p>
      </dgm:t>
    </dgm:pt>
    <dgm:pt modelId="{7C57D5A5-CBC2-4C61-A9AA-6A152448E3EC}" type="parTrans" cxnId="{333640E7-E8D5-49FC-86BB-BC1D4A51BCA0}">
      <dgm:prSet/>
      <dgm:spPr/>
      <dgm:t>
        <a:bodyPr/>
        <a:lstStyle/>
        <a:p>
          <a:endParaRPr lang="en-US"/>
        </a:p>
      </dgm:t>
    </dgm:pt>
    <dgm:pt modelId="{221ED3F7-6845-4F87-A45E-870A0C253565}" type="sibTrans" cxnId="{333640E7-E8D5-49FC-86BB-BC1D4A51BCA0}">
      <dgm:prSet/>
      <dgm:spPr/>
      <dgm:t>
        <a:bodyPr/>
        <a:lstStyle/>
        <a:p>
          <a:endParaRPr lang="en-US"/>
        </a:p>
      </dgm:t>
    </dgm:pt>
    <dgm:pt modelId="{A46A5929-FA96-46AB-AFED-AD47368BA9D5}">
      <dgm:prSet phldrT="[Text]" custT="1"/>
      <dgm:spPr/>
      <dgm:t>
        <a:bodyPr/>
        <a:lstStyle/>
        <a:p>
          <a:r>
            <a:rPr lang="en-US" sz="1800" b="1" dirty="0"/>
            <a:t>Fetches previous 30 days performance of the chosen currencies from trusted datasets</a:t>
          </a:r>
        </a:p>
      </dgm:t>
    </dgm:pt>
    <dgm:pt modelId="{60EAEA3A-31AF-4F19-83C9-DEB6CADEC7E4}" type="parTrans" cxnId="{D4555F3D-C3E3-4956-98D5-DBD9E11B5041}">
      <dgm:prSet/>
      <dgm:spPr/>
      <dgm:t>
        <a:bodyPr/>
        <a:lstStyle/>
        <a:p>
          <a:endParaRPr lang="en-US"/>
        </a:p>
      </dgm:t>
    </dgm:pt>
    <dgm:pt modelId="{763E0265-884D-44A5-9C1D-AF85DEB9AC19}" type="sibTrans" cxnId="{D4555F3D-C3E3-4956-98D5-DBD9E11B5041}">
      <dgm:prSet/>
      <dgm:spPr/>
      <dgm:t>
        <a:bodyPr/>
        <a:lstStyle/>
        <a:p>
          <a:endParaRPr lang="en-US"/>
        </a:p>
      </dgm:t>
    </dgm:pt>
    <dgm:pt modelId="{6DA3EA8C-DAA1-4566-B595-9D5F61B5F7A1}">
      <dgm:prSet phldrT="[Text]" custT="1"/>
      <dgm:spPr/>
      <dgm:t>
        <a:bodyPr/>
        <a:lstStyle/>
        <a:p>
          <a:r>
            <a:rPr lang="en-US" sz="1600" b="1" dirty="0"/>
            <a:t>Assigns weight and profit to each chosen currency based on previous 30 days performance</a:t>
          </a:r>
        </a:p>
      </dgm:t>
    </dgm:pt>
    <dgm:pt modelId="{3BCEA1E8-F526-46BA-BDD0-62CD4B9C1BAB}" type="parTrans" cxnId="{76E555BB-DF13-49AF-9C8A-DB3A8C008565}">
      <dgm:prSet/>
      <dgm:spPr/>
      <dgm:t>
        <a:bodyPr/>
        <a:lstStyle/>
        <a:p>
          <a:endParaRPr lang="en-US"/>
        </a:p>
      </dgm:t>
    </dgm:pt>
    <dgm:pt modelId="{02A69C35-EB07-4152-8685-0C32ED5B298A}" type="sibTrans" cxnId="{76E555BB-DF13-49AF-9C8A-DB3A8C008565}">
      <dgm:prSet/>
      <dgm:spPr/>
      <dgm:t>
        <a:bodyPr/>
        <a:lstStyle/>
        <a:p>
          <a:endParaRPr lang="en-US"/>
        </a:p>
      </dgm:t>
    </dgm:pt>
    <dgm:pt modelId="{6094833F-E0E7-40F2-8FAD-36508F05EC37}">
      <dgm:prSet phldrT="[Text]" custT="1"/>
      <dgm:spPr/>
      <dgm:t>
        <a:bodyPr/>
        <a:lstStyle/>
        <a:p>
          <a:r>
            <a:rPr lang="en-US" sz="1100" b="1" dirty="0"/>
            <a:t>Activates the function that calculates the best currencies to buy</a:t>
          </a:r>
          <a:br>
            <a:rPr lang="en-US" sz="1100" b="1" dirty="0"/>
          </a:br>
          <a:r>
            <a:rPr lang="en-US" sz="1100" b="1" dirty="0"/>
            <a:t>OR</a:t>
          </a:r>
        </a:p>
        <a:p>
          <a:r>
            <a:rPr lang="en-US" sz="1100" b="1" dirty="0"/>
            <a:t>Activates another function that distributes the threshold amount between various chosen currencies </a:t>
          </a:r>
        </a:p>
      </dgm:t>
    </dgm:pt>
    <dgm:pt modelId="{98DB5BDE-2F5F-4F6F-ABBA-6A6B75FE34A8}" type="parTrans" cxnId="{0C2ABC73-3652-496C-B58B-385CDBB983ED}">
      <dgm:prSet/>
      <dgm:spPr/>
      <dgm:t>
        <a:bodyPr/>
        <a:lstStyle/>
        <a:p>
          <a:endParaRPr lang="en-US"/>
        </a:p>
      </dgm:t>
    </dgm:pt>
    <dgm:pt modelId="{55A12C86-3004-49F0-ACC8-F2B7A929CA03}" type="sibTrans" cxnId="{0C2ABC73-3652-496C-B58B-385CDBB983ED}">
      <dgm:prSet/>
      <dgm:spPr/>
      <dgm:t>
        <a:bodyPr/>
        <a:lstStyle/>
        <a:p>
          <a:endParaRPr lang="en-US"/>
        </a:p>
      </dgm:t>
    </dgm:pt>
    <dgm:pt modelId="{C6BB6241-6034-4D31-A5DE-E7A44B3CF709}">
      <dgm:prSet phldrT="[Text]" custT="1"/>
      <dgm:spPr/>
      <dgm:t>
        <a:bodyPr/>
        <a:lstStyle/>
        <a:p>
          <a:r>
            <a:rPr lang="en-US" sz="2400" b="1" dirty="0"/>
            <a:t>Returns result (currencies and profit) </a:t>
          </a:r>
        </a:p>
      </dgm:t>
    </dgm:pt>
    <dgm:pt modelId="{F1F513BA-9816-4990-9D8F-E1DFF940AC84}" type="parTrans" cxnId="{761F6002-E827-451C-8089-42D4154A78F1}">
      <dgm:prSet/>
      <dgm:spPr/>
      <dgm:t>
        <a:bodyPr/>
        <a:lstStyle/>
        <a:p>
          <a:endParaRPr lang="en-US"/>
        </a:p>
      </dgm:t>
    </dgm:pt>
    <dgm:pt modelId="{561189E6-B140-4206-A41D-310A14D8D19A}" type="sibTrans" cxnId="{761F6002-E827-451C-8089-42D4154A78F1}">
      <dgm:prSet/>
      <dgm:spPr/>
      <dgm:t>
        <a:bodyPr/>
        <a:lstStyle/>
        <a:p>
          <a:endParaRPr lang="en-US"/>
        </a:p>
      </dgm:t>
    </dgm:pt>
    <dgm:pt modelId="{BE578108-3B1F-491F-8309-20FA60701833}" type="pres">
      <dgm:prSet presAssocID="{693B1A39-5176-4313-9F7C-ADBAAF873497}" presName="Name0" presStyleCnt="0">
        <dgm:presLayoutVars>
          <dgm:dir/>
          <dgm:resizeHandles/>
        </dgm:presLayoutVars>
      </dgm:prSet>
      <dgm:spPr/>
    </dgm:pt>
    <dgm:pt modelId="{64C04C39-7FCC-469A-86F6-2F9B87FA9ECF}" type="pres">
      <dgm:prSet presAssocID="{3A7FD4E6-C261-4168-9F31-3E765D646CFA}" presName="compNode" presStyleCnt="0"/>
      <dgm:spPr/>
    </dgm:pt>
    <dgm:pt modelId="{3AAFABFB-9E99-40AB-874F-969C5EA10DC9}" type="pres">
      <dgm:prSet presAssocID="{3A7FD4E6-C261-4168-9F31-3E765D646CFA}" presName="dummyConnPt" presStyleCnt="0"/>
      <dgm:spPr/>
    </dgm:pt>
    <dgm:pt modelId="{7753BA47-7660-419A-A5BD-5324D0FFC398}" type="pres">
      <dgm:prSet presAssocID="{3A7FD4E6-C261-4168-9F31-3E765D646CFA}" presName="node" presStyleLbl="node1" presStyleIdx="0" presStyleCnt="7" custLinFactNeighborX="961" custLinFactNeighborY="-16950">
        <dgm:presLayoutVars>
          <dgm:bulletEnabled val="1"/>
        </dgm:presLayoutVars>
      </dgm:prSet>
      <dgm:spPr/>
    </dgm:pt>
    <dgm:pt modelId="{BD473127-C00F-441C-A7D2-C96123369D60}" type="pres">
      <dgm:prSet presAssocID="{7CA3A131-DA4C-4A19-A915-ED1E8631D39E}" presName="sibTrans" presStyleLbl="bgSibTrans2D1" presStyleIdx="0" presStyleCnt="6" custLinFactNeighborX="35484" custLinFactNeighborY="-11885"/>
      <dgm:spPr/>
    </dgm:pt>
    <dgm:pt modelId="{99207DCF-CA3F-4E9A-9509-3119A555964D}" type="pres">
      <dgm:prSet presAssocID="{5DC4CDA2-FE56-47C2-82AC-644A7F13501F}" presName="compNode" presStyleCnt="0"/>
      <dgm:spPr/>
    </dgm:pt>
    <dgm:pt modelId="{3260BC63-64D1-449E-B28C-7D17C6C17FAF}" type="pres">
      <dgm:prSet presAssocID="{5DC4CDA2-FE56-47C2-82AC-644A7F13501F}" presName="dummyConnPt" presStyleCnt="0"/>
      <dgm:spPr/>
    </dgm:pt>
    <dgm:pt modelId="{6EBC08DB-7E7A-4B14-9258-07DCD37CF481}" type="pres">
      <dgm:prSet presAssocID="{5DC4CDA2-FE56-47C2-82AC-644A7F13501F}" presName="node" presStyleLbl="node1" presStyleIdx="1" presStyleCnt="7">
        <dgm:presLayoutVars>
          <dgm:bulletEnabled val="1"/>
        </dgm:presLayoutVars>
      </dgm:prSet>
      <dgm:spPr/>
    </dgm:pt>
    <dgm:pt modelId="{A79E1E79-849E-4FB9-8863-26AC09F698AD}" type="pres">
      <dgm:prSet presAssocID="{1369F647-B30F-4F7B-865C-3BDFCB0710C3}" presName="sibTrans" presStyleLbl="bgSibTrans2D1" presStyleIdx="1" presStyleCnt="6" custLinFactNeighborX="35484" custLinFactNeighborY="32540"/>
      <dgm:spPr/>
    </dgm:pt>
    <dgm:pt modelId="{B2AFDA55-339E-4708-A07C-881AA6E65D40}" type="pres">
      <dgm:prSet presAssocID="{580259FE-3114-4D6F-B951-7CCA37140018}" presName="compNode" presStyleCnt="0"/>
      <dgm:spPr/>
    </dgm:pt>
    <dgm:pt modelId="{9576BD27-5E17-42D2-BBCE-AE468D5F20B9}" type="pres">
      <dgm:prSet presAssocID="{580259FE-3114-4D6F-B951-7CCA37140018}" presName="dummyConnPt" presStyleCnt="0"/>
      <dgm:spPr/>
    </dgm:pt>
    <dgm:pt modelId="{D31C351D-073B-4DFA-83F2-FD87AE176E7C}" type="pres">
      <dgm:prSet presAssocID="{580259FE-3114-4D6F-B951-7CCA37140018}" presName="node" presStyleLbl="node1" presStyleIdx="2" presStyleCnt="7">
        <dgm:presLayoutVars>
          <dgm:bulletEnabled val="1"/>
        </dgm:presLayoutVars>
      </dgm:prSet>
      <dgm:spPr/>
    </dgm:pt>
    <dgm:pt modelId="{0D9D2345-036F-47E0-ABCD-553AC38232A7}" type="pres">
      <dgm:prSet presAssocID="{221ED3F7-6845-4F87-A45E-870A0C253565}" presName="sibTrans" presStyleLbl="bgSibTrans2D1" presStyleIdx="2" presStyleCnt="6" custAng="179578" custLinFactY="67551" custLinFactNeighborX="-1688" custLinFactNeighborY="100000"/>
      <dgm:spPr/>
    </dgm:pt>
    <dgm:pt modelId="{C8CFF8C5-77B9-4221-9F2B-1D4C87B2665C}" type="pres">
      <dgm:prSet presAssocID="{A46A5929-FA96-46AB-AFED-AD47368BA9D5}" presName="compNode" presStyleCnt="0"/>
      <dgm:spPr/>
    </dgm:pt>
    <dgm:pt modelId="{4C5F7287-CC21-4B4C-93C8-AC3D68819688}" type="pres">
      <dgm:prSet presAssocID="{A46A5929-FA96-46AB-AFED-AD47368BA9D5}" presName="dummyConnPt" presStyleCnt="0"/>
      <dgm:spPr/>
    </dgm:pt>
    <dgm:pt modelId="{E30CDEAD-C43C-4EA8-B47B-D893CE12A6C4}" type="pres">
      <dgm:prSet presAssocID="{A46A5929-FA96-46AB-AFED-AD47368BA9D5}" presName="node" presStyleLbl="node1" presStyleIdx="3" presStyleCnt="7" custScaleY="122619" custLinFactNeighborX="-1521" custLinFactNeighborY="-581">
        <dgm:presLayoutVars>
          <dgm:bulletEnabled val="1"/>
        </dgm:presLayoutVars>
      </dgm:prSet>
      <dgm:spPr/>
    </dgm:pt>
    <dgm:pt modelId="{8B9FE0FD-6C22-49C6-AE0B-6180A2637A20}" type="pres">
      <dgm:prSet presAssocID="{763E0265-884D-44A5-9C1D-AF85DEB9AC19}" presName="sibTrans" presStyleLbl="bgSibTrans2D1" presStyleIdx="3" presStyleCnt="6" custLinFactNeighborX="31225" custLinFactNeighborY="-6545"/>
      <dgm:spPr/>
    </dgm:pt>
    <dgm:pt modelId="{C1191233-2A5A-40F6-A401-39BDB99B1B4D}" type="pres">
      <dgm:prSet presAssocID="{6DA3EA8C-DAA1-4566-B595-9D5F61B5F7A1}" presName="compNode" presStyleCnt="0"/>
      <dgm:spPr/>
    </dgm:pt>
    <dgm:pt modelId="{43A2DF2A-3014-412B-B039-25E76E78EF16}" type="pres">
      <dgm:prSet presAssocID="{6DA3EA8C-DAA1-4566-B595-9D5F61B5F7A1}" presName="dummyConnPt" presStyleCnt="0"/>
      <dgm:spPr/>
    </dgm:pt>
    <dgm:pt modelId="{4670387D-6B61-48AB-8EA0-B741E8EB7E8B}" type="pres">
      <dgm:prSet presAssocID="{6DA3EA8C-DAA1-4566-B595-9D5F61B5F7A1}" presName="node" presStyleLbl="node1" presStyleIdx="4" presStyleCnt="7">
        <dgm:presLayoutVars>
          <dgm:bulletEnabled val="1"/>
        </dgm:presLayoutVars>
      </dgm:prSet>
      <dgm:spPr/>
    </dgm:pt>
    <dgm:pt modelId="{D3C85EA2-D120-4659-92B5-D13A73462C98}" type="pres">
      <dgm:prSet presAssocID="{02A69C35-EB07-4152-8685-0C32ED5B298A}" presName="sibTrans" presStyleLbl="bgSibTrans2D1" presStyleIdx="4" presStyleCnt="6" custLinFactNeighborX="32519" custLinFactNeighborY="-13745"/>
      <dgm:spPr/>
    </dgm:pt>
    <dgm:pt modelId="{418B90C9-D2D1-4362-9D74-CEAB9C5C2656}" type="pres">
      <dgm:prSet presAssocID="{6094833F-E0E7-40F2-8FAD-36508F05EC37}" presName="compNode" presStyleCnt="0"/>
      <dgm:spPr/>
    </dgm:pt>
    <dgm:pt modelId="{59DCDE16-5D91-48F3-98D2-33B99E7A945E}" type="pres">
      <dgm:prSet presAssocID="{6094833F-E0E7-40F2-8FAD-36508F05EC37}" presName="dummyConnPt" presStyleCnt="0"/>
      <dgm:spPr/>
    </dgm:pt>
    <dgm:pt modelId="{8C4C6934-98E0-48C5-B482-22A27E402ECC}" type="pres">
      <dgm:prSet presAssocID="{6094833F-E0E7-40F2-8FAD-36508F05EC37}" presName="node" presStyleLbl="node1" presStyleIdx="5" presStyleCnt="7">
        <dgm:presLayoutVars>
          <dgm:bulletEnabled val="1"/>
        </dgm:presLayoutVars>
      </dgm:prSet>
      <dgm:spPr/>
    </dgm:pt>
    <dgm:pt modelId="{E4F83954-CD95-42B1-974E-F773002AE558}" type="pres">
      <dgm:prSet presAssocID="{55A12C86-3004-49F0-ACC8-F2B7A929CA03}" presName="sibTrans" presStyleLbl="bgSibTrans2D1" presStyleIdx="5" presStyleCnt="6" custLinFactY="53205" custLinFactNeighborX="1569" custLinFactNeighborY="100000"/>
      <dgm:spPr/>
    </dgm:pt>
    <dgm:pt modelId="{9E673FB8-B72D-4668-89C3-ED131FB72239}" type="pres">
      <dgm:prSet presAssocID="{C6BB6241-6034-4D31-A5DE-E7A44B3CF709}" presName="compNode" presStyleCnt="0"/>
      <dgm:spPr/>
    </dgm:pt>
    <dgm:pt modelId="{8B51B81D-C5D6-4BAB-9B65-CE8304D4D454}" type="pres">
      <dgm:prSet presAssocID="{C6BB6241-6034-4D31-A5DE-E7A44B3CF709}" presName="dummyConnPt" presStyleCnt="0"/>
      <dgm:spPr/>
    </dgm:pt>
    <dgm:pt modelId="{C8642539-7373-4549-9864-AB2C33DA7591}" type="pres">
      <dgm:prSet presAssocID="{C6BB6241-6034-4D31-A5DE-E7A44B3CF709}" presName="node" presStyleLbl="node1" presStyleIdx="6" presStyleCnt="7">
        <dgm:presLayoutVars>
          <dgm:bulletEnabled val="1"/>
        </dgm:presLayoutVars>
      </dgm:prSet>
      <dgm:spPr/>
    </dgm:pt>
  </dgm:ptLst>
  <dgm:cxnLst>
    <dgm:cxn modelId="{40D16201-4449-4DFB-AAA0-0D320F8E650C}" srcId="{693B1A39-5176-4313-9F7C-ADBAAF873497}" destId="{3A7FD4E6-C261-4168-9F31-3E765D646CFA}" srcOrd="0" destOrd="0" parTransId="{1694CDE2-D421-4A27-B6DF-723BA1897A07}" sibTransId="{7CA3A131-DA4C-4A19-A915-ED1E8631D39E}"/>
    <dgm:cxn modelId="{761F6002-E827-451C-8089-42D4154A78F1}" srcId="{693B1A39-5176-4313-9F7C-ADBAAF873497}" destId="{C6BB6241-6034-4D31-A5DE-E7A44B3CF709}" srcOrd="6" destOrd="0" parTransId="{F1F513BA-9816-4990-9D8F-E1DFF940AC84}" sibTransId="{561189E6-B140-4206-A41D-310A14D8D19A}"/>
    <dgm:cxn modelId="{4B620221-D651-4183-91DC-AA6BB1337B4A}" type="presOf" srcId="{580259FE-3114-4D6F-B951-7CCA37140018}" destId="{D31C351D-073B-4DFA-83F2-FD87AE176E7C}" srcOrd="0" destOrd="0" presId="urn:microsoft.com/office/officeart/2005/8/layout/bProcess4"/>
    <dgm:cxn modelId="{14D33131-5B34-46E0-895A-B93ADB875BB1}" type="presOf" srcId="{3A7FD4E6-C261-4168-9F31-3E765D646CFA}" destId="{7753BA47-7660-419A-A5BD-5324D0FFC398}" srcOrd="0" destOrd="0" presId="urn:microsoft.com/office/officeart/2005/8/layout/bProcess4"/>
    <dgm:cxn modelId="{BAE6143D-C47D-4CF6-A7FE-2FA14313D6A1}" type="presOf" srcId="{A46A5929-FA96-46AB-AFED-AD47368BA9D5}" destId="{E30CDEAD-C43C-4EA8-B47B-D893CE12A6C4}" srcOrd="0" destOrd="0" presId="urn:microsoft.com/office/officeart/2005/8/layout/bProcess4"/>
    <dgm:cxn modelId="{D4555F3D-C3E3-4956-98D5-DBD9E11B5041}" srcId="{693B1A39-5176-4313-9F7C-ADBAAF873497}" destId="{A46A5929-FA96-46AB-AFED-AD47368BA9D5}" srcOrd="3" destOrd="0" parTransId="{60EAEA3A-31AF-4F19-83C9-DEB6CADEC7E4}" sibTransId="{763E0265-884D-44A5-9C1D-AF85DEB9AC19}"/>
    <dgm:cxn modelId="{D8BE565B-D956-4040-9379-60116D82AD98}" type="presOf" srcId="{6DA3EA8C-DAA1-4566-B595-9D5F61B5F7A1}" destId="{4670387D-6B61-48AB-8EA0-B741E8EB7E8B}" srcOrd="0" destOrd="0" presId="urn:microsoft.com/office/officeart/2005/8/layout/bProcess4"/>
    <dgm:cxn modelId="{64892260-25E9-4FD0-B4F4-EEF3B0DF74EC}" type="presOf" srcId="{1369F647-B30F-4F7B-865C-3BDFCB0710C3}" destId="{A79E1E79-849E-4FB9-8863-26AC09F698AD}" srcOrd="0" destOrd="0" presId="urn:microsoft.com/office/officeart/2005/8/layout/bProcess4"/>
    <dgm:cxn modelId="{0F112166-204C-480F-8D5E-B2624FD4A840}" type="presOf" srcId="{5DC4CDA2-FE56-47C2-82AC-644A7F13501F}" destId="{6EBC08DB-7E7A-4B14-9258-07DCD37CF481}" srcOrd="0" destOrd="0" presId="urn:microsoft.com/office/officeart/2005/8/layout/bProcess4"/>
    <dgm:cxn modelId="{FBA1B872-569D-4B46-821C-84874FD93660}" type="presOf" srcId="{55A12C86-3004-49F0-ACC8-F2B7A929CA03}" destId="{E4F83954-CD95-42B1-974E-F773002AE558}" srcOrd="0" destOrd="0" presId="urn:microsoft.com/office/officeart/2005/8/layout/bProcess4"/>
    <dgm:cxn modelId="{0C2ABC73-3652-496C-B58B-385CDBB983ED}" srcId="{693B1A39-5176-4313-9F7C-ADBAAF873497}" destId="{6094833F-E0E7-40F2-8FAD-36508F05EC37}" srcOrd="5" destOrd="0" parTransId="{98DB5BDE-2F5F-4F6F-ABBA-6A6B75FE34A8}" sibTransId="{55A12C86-3004-49F0-ACC8-F2B7A929CA03}"/>
    <dgm:cxn modelId="{B27B1E56-D188-42D6-87D7-918524628F9A}" type="presOf" srcId="{221ED3F7-6845-4F87-A45E-870A0C253565}" destId="{0D9D2345-036F-47E0-ABCD-553AC38232A7}" srcOrd="0" destOrd="0" presId="urn:microsoft.com/office/officeart/2005/8/layout/bProcess4"/>
    <dgm:cxn modelId="{ADA5B45A-FFD7-4CFC-B65A-4732B3E5EF45}" type="presOf" srcId="{6094833F-E0E7-40F2-8FAD-36508F05EC37}" destId="{8C4C6934-98E0-48C5-B482-22A27E402ECC}" srcOrd="0" destOrd="0" presId="urn:microsoft.com/office/officeart/2005/8/layout/bProcess4"/>
    <dgm:cxn modelId="{9A90FC7C-C6AD-4718-AE3E-61EBAE651E90}" type="presOf" srcId="{02A69C35-EB07-4152-8685-0C32ED5B298A}" destId="{D3C85EA2-D120-4659-92B5-D13A73462C98}" srcOrd="0" destOrd="0" presId="urn:microsoft.com/office/officeart/2005/8/layout/bProcess4"/>
    <dgm:cxn modelId="{B6CAC080-90E1-4713-B0E3-9E1A03FEC11A}" type="presOf" srcId="{7CA3A131-DA4C-4A19-A915-ED1E8631D39E}" destId="{BD473127-C00F-441C-A7D2-C96123369D60}" srcOrd="0" destOrd="0" presId="urn:microsoft.com/office/officeart/2005/8/layout/bProcess4"/>
    <dgm:cxn modelId="{C2CD1E86-92FE-4B18-97A3-028A6CDF5443}" type="presOf" srcId="{C6BB6241-6034-4D31-A5DE-E7A44B3CF709}" destId="{C8642539-7373-4549-9864-AB2C33DA7591}" srcOrd="0" destOrd="0" presId="urn:microsoft.com/office/officeart/2005/8/layout/bProcess4"/>
    <dgm:cxn modelId="{76E555BB-DF13-49AF-9C8A-DB3A8C008565}" srcId="{693B1A39-5176-4313-9F7C-ADBAAF873497}" destId="{6DA3EA8C-DAA1-4566-B595-9D5F61B5F7A1}" srcOrd="4" destOrd="0" parTransId="{3BCEA1E8-F526-46BA-BDD0-62CD4B9C1BAB}" sibTransId="{02A69C35-EB07-4152-8685-0C32ED5B298A}"/>
    <dgm:cxn modelId="{F1CA73CE-8AA9-410B-8F59-1CD55C38A346}" type="presOf" srcId="{763E0265-884D-44A5-9C1D-AF85DEB9AC19}" destId="{8B9FE0FD-6C22-49C6-AE0B-6180A2637A20}" srcOrd="0" destOrd="0" presId="urn:microsoft.com/office/officeart/2005/8/layout/bProcess4"/>
    <dgm:cxn modelId="{55F627D1-709A-4CD5-93C1-E17C93310D3A}" srcId="{693B1A39-5176-4313-9F7C-ADBAAF873497}" destId="{5DC4CDA2-FE56-47C2-82AC-644A7F13501F}" srcOrd="1" destOrd="0" parTransId="{8F2AB3B2-EEC3-43FC-B479-B6078956400E}" sibTransId="{1369F647-B30F-4F7B-865C-3BDFCB0710C3}"/>
    <dgm:cxn modelId="{333640E7-E8D5-49FC-86BB-BC1D4A51BCA0}" srcId="{693B1A39-5176-4313-9F7C-ADBAAF873497}" destId="{580259FE-3114-4D6F-B951-7CCA37140018}" srcOrd="2" destOrd="0" parTransId="{7C57D5A5-CBC2-4C61-A9AA-6A152448E3EC}" sibTransId="{221ED3F7-6845-4F87-A45E-870A0C253565}"/>
    <dgm:cxn modelId="{68754EEB-F23F-436A-8BAE-90A062287E1F}" type="presOf" srcId="{693B1A39-5176-4313-9F7C-ADBAAF873497}" destId="{BE578108-3B1F-491F-8309-20FA60701833}" srcOrd="0" destOrd="0" presId="urn:microsoft.com/office/officeart/2005/8/layout/bProcess4"/>
    <dgm:cxn modelId="{62FD34AA-BFB6-449F-AB23-266C47E1C150}" type="presParOf" srcId="{BE578108-3B1F-491F-8309-20FA60701833}" destId="{64C04C39-7FCC-469A-86F6-2F9B87FA9ECF}" srcOrd="0" destOrd="0" presId="urn:microsoft.com/office/officeart/2005/8/layout/bProcess4"/>
    <dgm:cxn modelId="{0D1B2A31-8AD0-4B79-8342-2BCE5A175325}" type="presParOf" srcId="{64C04C39-7FCC-469A-86F6-2F9B87FA9ECF}" destId="{3AAFABFB-9E99-40AB-874F-969C5EA10DC9}" srcOrd="0" destOrd="0" presId="urn:microsoft.com/office/officeart/2005/8/layout/bProcess4"/>
    <dgm:cxn modelId="{F216B7E8-67D0-4CE6-8ACD-3D925A271FCA}" type="presParOf" srcId="{64C04C39-7FCC-469A-86F6-2F9B87FA9ECF}" destId="{7753BA47-7660-419A-A5BD-5324D0FFC398}" srcOrd="1" destOrd="0" presId="urn:microsoft.com/office/officeart/2005/8/layout/bProcess4"/>
    <dgm:cxn modelId="{C99906DC-B404-468B-B0E9-918496E9147E}" type="presParOf" srcId="{BE578108-3B1F-491F-8309-20FA60701833}" destId="{BD473127-C00F-441C-A7D2-C96123369D60}" srcOrd="1" destOrd="0" presId="urn:microsoft.com/office/officeart/2005/8/layout/bProcess4"/>
    <dgm:cxn modelId="{0452C0D8-2308-4A69-9B8D-5E9B974B41A6}" type="presParOf" srcId="{BE578108-3B1F-491F-8309-20FA60701833}" destId="{99207DCF-CA3F-4E9A-9509-3119A555964D}" srcOrd="2" destOrd="0" presId="urn:microsoft.com/office/officeart/2005/8/layout/bProcess4"/>
    <dgm:cxn modelId="{A4674748-E0CD-4640-82E2-44221DB390E8}" type="presParOf" srcId="{99207DCF-CA3F-4E9A-9509-3119A555964D}" destId="{3260BC63-64D1-449E-B28C-7D17C6C17FAF}" srcOrd="0" destOrd="0" presId="urn:microsoft.com/office/officeart/2005/8/layout/bProcess4"/>
    <dgm:cxn modelId="{C58DE8D0-5E9C-4C91-B7A5-B6B483A9F3AD}" type="presParOf" srcId="{99207DCF-CA3F-4E9A-9509-3119A555964D}" destId="{6EBC08DB-7E7A-4B14-9258-07DCD37CF481}" srcOrd="1" destOrd="0" presId="urn:microsoft.com/office/officeart/2005/8/layout/bProcess4"/>
    <dgm:cxn modelId="{064D4063-3E58-4C92-BF00-D73BA76DA5B8}" type="presParOf" srcId="{BE578108-3B1F-491F-8309-20FA60701833}" destId="{A79E1E79-849E-4FB9-8863-26AC09F698AD}" srcOrd="3" destOrd="0" presId="urn:microsoft.com/office/officeart/2005/8/layout/bProcess4"/>
    <dgm:cxn modelId="{57D469A6-9307-44D4-984A-E23D438BCE6C}" type="presParOf" srcId="{BE578108-3B1F-491F-8309-20FA60701833}" destId="{B2AFDA55-339E-4708-A07C-881AA6E65D40}" srcOrd="4" destOrd="0" presId="urn:microsoft.com/office/officeart/2005/8/layout/bProcess4"/>
    <dgm:cxn modelId="{B73E1E17-00DA-413F-A6E8-B462E91273CC}" type="presParOf" srcId="{B2AFDA55-339E-4708-A07C-881AA6E65D40}" destId="{9576BD27-5E17-42D2-BBCE-AE468D5F20B9}" srcOrd="0" destOrd="0" presId="urn:microsoft.com/office/officeart/2005/8/layout/bProcess4"/>
    <dgm:cxn modelId="{08D27ED5-2F9D-4EDD-8B9F-B20D78B8179C}" type="presParOf" srcId="{B2AFDA55-339E-4708-A07C-881AA6E65D40}" destId="{D31C351D-073B-4DFA-83F2-FD87AE176E7C}" srcOrd="1" destOrd="0" presId="urn:microsoft.com/office/officeart/2005/8/layout/bProcess4"/>
    <dgm:cxn modelId="{6ED0D79B-0FD1-4904-B524-18C54DCA87F5}" type="presParOf" srcId="{BE578108-3B1F-491F-8309-20FA60701833}" destId="{0D9D2345-036F-47E0-ABCD-553AC38232A7}" srcOrd="5" destOrd="0" presId="urn:microsoft.com/office/officeart/2005/8/layout/bProcess4"/>
    <dgm:cxn modelId="{FCE955E5-E72F-4482-921C-422F5AB74747}" type="presParOf" srcId="{BE578108-3B1F-491F-8309-20FA60701833}" destId="{C8CFF8C5-77B9-4221-9F2B-1D4C87B2665C}" srcOrd="6" destOrd="0" presId="urn:microsoft.com/office/officeart/2005/8/layout/bProcess4"/>
    <dgm:cxn modelId="{85CB59FA-8BB4-48A3-BF60-6964C275CB0A}" type="presParOf" srcId="{C8CFF8C5-77B9-4221-9F2B-1D4C87B2665C}" destId="{4C5F7287-CC21-4B4C-93C8-AC3D68819688}" srcOrd="0" destOrd="0" presId="urn:microsoft.com/office/officeart/2005/8/layout/bProcess4"/>
    <dgm:cxn modelId="{DE9C6430-9717-4DAD-856F-DB30180C1E4B}" type="presParOf" srcId="{C8CFF8C5-77B9-4221-9F2B-1D4C87B2665C}" destId="{E30CDEAD-C43C-4EA8-B47B-D893CE12A6C4}" srcOrd="1" destOrd="0" presId="urn:microsoft.com/office/officeart/2005/8/layout/bProcess4"/>
    <dgm:cxn modelId="{222BDADC-6996-4D50-969D-D593CECA05A2}" type="presParOf" srcId="{BE578108-3B1F-491F-8309-20FA60701833}" destId="{8B9FE0FD-6C22-49C6-AE0B-6180A2637A20}" srcOrd="7" destOrd="0" presId="urn:microsoft.com/office/officeart/2005/8/layout/bProcess4"/>
    <dgm:cxn modelId="{97762B2A-405B-4D6C-811C-6674954EF59B}" type="presParOf" srcId="{BE578108-3B1F-491F-8309-20FA60701833}" destId="{C1191233-2A5A-40F6-A401-39BDB99B1B4D}" srcOrd="8" destOrd="0" presId="urn:microsoft.com/office/officeart/2005/8/layout/bProcess4"/>
    <dgm:cxn modelId="{BB91BC09-51DE-41C9-B1A7-901245E7968F}" type="presParOf" srcId="{C1191233-2A5A-40F6-A401-39BDB99B1B4D}" destId="{43A2DF2A-3014-412B-B039-25E76E78EF16}" srcOrd="0" destOrd="0" presId="urn:microsoft.com/office/officeart/2005/8/layout/bProcess4"/>
    <dgm:cxn modelId="{44A6492F-DB7E-4324-B4E8-5EBE00C02D94}" type="presParOf" srcId="{C1191233-2A5A-40F6-A401-39BDB99B1B4D}" destId="{4670387D-6B61-48AB-8EA0-B741E8EB7E8B}" srcOrd="1" destOrd="0" presId="urn:microsoft.com/office/officeart/2005/8/layout/bProcess4"/>
    <dgm:cxn modelId="{4ABE5B9A-C53D-424C-BE3B-0D828C95E678}" type="presParOf" srcId="{BE578108-3B1F-491F-8309-20FA60701833}" destId="{D3C85EA2-D120-4659-92B5-D13A73462C98}" srcOrd="9" destOrd="0" presId="urn:microsoft.com/office/officeart/2005/8/layout/bProcess4"/>
    <dgm:cxn modelId="{14C95398-5426-4832-9820-C18477EB956A}" type="presParOf" srcId="{BE578108-3B1F-491F-8309-20FA60701833}" destId="{418B90C9-D2D1-4362-9D74-CEAB9C5C2656}" srcOrd="10" destOrd="0" presId="urn:microsoft.com/office/officeart/2005/8/layout/bProcess4"/>
    <dgm:cxn modelId="{E74274D6-BD49-43D0-ACF1-251329EE6137}" type="presParOf" srcId="{418B90C9-D2D1-4362-9D74-CEAB9C5C2656}" destId="{59DCDE16-5D91-48F3-98D2-33B99E7A945E}" srcOrd="0" destOrd="0" presId="urn:microsoft.com/office/officeart/2005/8/layout/bProcess4"/>
    <dgm:cxn modelId="{40A3940E-E5B3-43A4-8D43-1BC757F6B634}" type="presParOf" srcId="{418B90C9-D2D1-4362-9D74-CEAB9C5C2656}" destId="{8C4C6934-98E0-48C5-B482-22A27E402ECC}" srcOrd="1" destOrd="0" presId="urn:microsoft.com/office/officeart/2005/8/layout/bProcess4"/>
    <dgm:cxn modelId="{0192B78D-4095-4893-A806-62BCF7DBEA5B}" type="presParOf" srcId="{BE578108-3B1F-491F-8309-20FA60701833}" destId="{E4F83954-CD95-42B1-974E-F773002AE558}" srcOrd="11" destOrd="0" presId="urn:microsoft.com/office/officeart/2005/8/layout/bProcess4"/>
    <dgm:cxn modelId="{10897CB5-45EA-4010-AEAA-DEB457D63F48}" type="presParOf" srcId="{BE578108-3B1F-491F-8309-20FA60701833}" destId="{9E673FB8-B72D-4668-89C3-ED131FB72239}" srcOrd="12" destOrd="0" presId="urn:microsoft.com/office/officeart/2005/8/layout/bProcess4"/>
    <dgm:cxn modelId="{367C468C-79F4-4574-ACE9-94B400DA1965}" type="presParOf" srcId="{9E673FB8-B72D-4668-89C3-ED131FB72239}" destId="{8B51B81D-C5D6-4BAB-9B65-CE8304D4D454}" srcOrd="0" destOrd="0" presId="urn:microsoft.com/office/officeart/2005/8/layout/bProcess4"/>
    <dgm:cxn modelId="{5862B602-5A2A-4916-A173-3077F174C45A}" type="presParOf" srcId="{9E673FB8-B72D-4668-89C3-ED131FB72239}" destId="{C8642539-7373-4549-9864-AB2C33DA7591}"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Get results</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Choose currencies(optional)</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Choose target value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Choose between buying or selling</a:t>
          </a:r>
        </a:p>
      </dsp:txBody>
      <dsp:txXfrm rot="10800000">
        <a:off x="0" y="1479"/>
        <a:ext cx="5029199" cy="780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73127-C00F-441C-A7D2-C96123369D60}">
      <dsp:nvSpPr>
        <dsp:cNvPr id="0" name=""/>
        <dsp:cNvSpPr/>
      </dsp:nvSpPr>
      <dsp:spPr>
        <a:xfrm rot="5438990">
          <a:off x="190492" y="1452591"/>
          <a:ext cx="1879817"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53BA47-7660-419A-A5BD-5324D0FFC398}">
      <dsp:nvSpPr>
        <dsp:cNvPr id="0" name=""/>
        <dsp:cNvSpPr/>
      </dsp:nvSpPr>
      <dsp:spPr>
        <a:xfrm>
          <a:off x="25407" y="304793"/>
          <a:ext cx="2218531" cy="1331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Takes input from user about BUY or SELL</a:t>
          </a:r>
        </a:p>
      </dsp:txBody>
      <dsp:txXfrm>
        <a:off x="64394" y="343780"/>
        <a:ext cx="2140557" cy="1253144"/>
      </dsp:txXfrm>
    </dsp:sp>
    <dsp:sp modelId="{A79E1E79-849E-4FB9-8863-26AC09F698AD}">
      <dsp:nvSpPr>
        <dsp:cNvPr id="0" name=""/>
        <dsp:cNvSpPr/>
      </dsp:nvSpPr>
      <dsp:spPr>
        <a:xfrm rot="5400000">
          <a:off x="212602" y="3318004"/>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BC08DB-7E7A-4B14-9258-07DCD37CF481}">
      <dsp:nvSpPr>
        <dsp:cNvPr id="0" name=""/>
        <dsp:cNvSpPr/>
      </dsp:nvSpPr>
      <dsp:spPr>
        <a:xfrm>
          <a:off x="4087" y="2194317"/>
          <a:ext cx="2218531" cy="1331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Takes input the threshold amount</a:t>
          </a:r>
        </a:p>
      </dsp:txBody>
      <dsp:txXfrm>
        <a:off x="43074" y="2233304"/>
        <a:ext cx="2140557" cy="1253144"/>
      </dsp:txXfrm>
    </dsp:sp>
    <dsp:sp modelId="{0D9D2345-036F-47E0-ABCD-553AC38232A7}">
      <dsp:nvSpPr>
        <dsp:cNvPr id="0" name=""/>
        <dsp:cNvSpPr/>
      </dsp:nvSpPr>
      <dsp:spPr>
        <a:xfrm>
          <a:off x="406409" y="4343400"/>
          <a:ext cx="2915967"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1C351D-073B-4DFA-83F2-FD87AE176E7C}">
      <dsp:nvSpPr>
        <dsp:cNvPr id="0" name=""/>
        <dsp:cNvSpPr/>
      </dsp:nvSpPr>
      <dsp:spPr>
        <a:xfrm>
          <a:off x="4087" y="3858215"/>
          <a:ext cx="2218531" cy="1331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Takes input the currencies</a:t>
          </a:r>
        </a:p>
      </dsp:txBody>
      <dsp:txXfrm>
        <a:off x="43074" y="3897202"/>
        <a:ext cx="2140557" cy="1253144"/>
      </dsp:txXfrm>
    </dsp:sp>
    <dsp:sp modelId="{8B9FE0FD-6C22-49C6-AE0B-6180A2637A20}">
      <dsp:nvSpPr>
        <dsp:cNvPr id="0" name=""/>
        <dsp:cNvSpPr/>
      </dsp:nvSpPr>
      <dsp:spPr>
        <a:xfrm rot="16264590">
          <a:off x="3049266" y="3009727"/>
          <a:ext cx="1796087"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0CDEAD-C43C-4EA8-B47B-D893CE12A6C4}">
      <dsp:nvSpPr>
        <dsp:cNvPr id="0" name=""/>
        <dsp:cNvSpPr/>
      </dsp:nvSpPr>
      <dsp:spPr>
        <a:xfrm>
          <a:off x="2920990" y="3549395"/>
          <a:ext cx="2218531" cy="1632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Fetches previous 30 days performance of the chosen currencies from trusted datasets</a:t>
          </a:r>
        </a:p>
      </dsp:txBody>
      <dsp:txXfrm>
        <a:off x="2968796" y="3597201"/>
        <a:ext cx="2122919" cy="1536592"/>
      </dsp:txXfrm>
    </dsp:sp>
    <dsp:sp modelId="{D3C85EA2-D120-4659-92B5-D13A73462C98}">
      <dsp:nvSpPr>
        <dsp:cNvPr id="0" name=""/>
        <dsp:cNvSpPr/>
      </dsp:nvSpPr>
      <dsp:spPr>
        <a:xfrm rot="16200000">
          <a:off x="3114205" y="1260603"/>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70387D-6B61-48AB-8EA0-B741E8EB7E8B}">
      <dsp:nvSpPr>
        <dsp:cNvPr id="0" name=""/>
        <dsp:cNvSpPr/>
      </dsp:nvSpPr>
      <dsp:spPr>
        <a:xfrm>
          <a:off x="2954734" y="1893231"/>
          <a:ext cx="2218531" cy="1331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Assigns weight and profit to each chosen currency based on previous 30 days performance</a:t>
          </a:r>
        </a:p>
      </dsp:txBody>
      <dsp:txXfrm>
        <a:off x="2993721" y="1932218"/>
        <a:ext cx="2140557" cy="1253144"/>
      </dsp:txXfrm>
    </dsp:sp>
    <dsp:sp modelId="{E4F83954-CD95-42B1-974E-F773002AE558}">
      <dsp:nvSpPr>
        <dsp:cNvPr id="0" name=""/>
        <dsp:cNvSpPr/>
      </dsp:nvSpPr>
      <dsp:spPr>
        <a:xfrm>
          <a:off x="3454408" y="762000"/>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4C6934-98E0-48C5-B482-22A27E402ECC}">
      <dsp:nvSpPr>
        <dsp:cNvPr id="0" name=""/>
        <dsp:cNvSpPr/>
      </dsp:nvSpPr>
      <dsp:spPr>
        <a:xfrm>
          <a:off x="2954734" y="229332"/>
          <a:ext cx="2218531" cy="1331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Activates the function that calculates the best currencies to buy</a:t>
          </a:r>
          <a:br>
            <a:rPr lang="en-US" sz="1100" b="1" kern="1200" dirty="0"/>
          </a:br>
          <a:r>
            <a:rPr lang="en-US" sz="1100" b="1" kern="1200" dirty="0"/>
            <a:t>OR</a:t>
          </a:r>
        </a:p>
        <a:p>
          <a:pPr marL="0" lvl="0" indent="0" algn="ctr" defTabSz="488950">
            <a:lnSpc>
              <a:spcPct val="90000"/>
            </a:lnSpc>
            <a:spcBef>
              <a:spcPct val="0"/>
            </a:spcBef>
            <a:spcAft>
              <a:spcPct val="35000"/>
            </a:spcAft>
            <a:buNone/>
          </a:pPr>
          <a:r>
            <a:rPr lang="en-US" sz="1100" b="1" kern="1200" dirty="0"/>
            <a:t>Activates another function that distributes the threshold amount between various chosen currencies </a:t>
          </a:r>
        </a:p>
      </dsp:txBody>
      <dsp:txXfrm>
        <a:off x="2993721" y="268319"/>
        <a:ext cx="2140557" cy="1253144"/>
      </dsp:txXfrm>
    </dsp:sp>
    <dsp:sp modelId="{C8642539-7373-4549-9864-AB2C33DA7591}">
      <dsp:nvSpPr>
        <dsp:cNvPr id="0" name=""/>
        <dsp:cNvSpPr/>
      </dsp:nvSpPr>
      <dsp:spPr>
        <a:xfrm>
          <a:off x="5905380" y="229332"/>
          <a:ext cx="2218531" cy="1331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Returns result (currencies and profit) </a:t>
          </a:r>
        </a:p>
      </dsp:txBody>
      <dsp:txXfrm>
        <a:off x="5944367" y="268319"/>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11-Dec-17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11-Dec-17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11-Dec-17</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11-Dec-17</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11-Dec-17</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11-Dec-17</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11-Dec-17</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11-Dec-17</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11-Dec-17</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11-Dec-17</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11-Dec-17</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11-Dec-17</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1" y="4114800"/>
            <a:ext cx="10515598" cy="1676400"/>
          </a:xfrm>
        </p:spPr>
        <p:txBody>
          <a:bodyPr>
            <a:normAutofit fontScale="90000"/>
          </a:bodyPr>
          <a:lstStyle/>
          <a:p>
            <a:r>
              <a:rPr lang="en-US" sz="4800" dirty="0"/>
              <a:t>Application to maximize crypto-currency investment or trade using Greedy Algorithms. </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658600" cy="609600"/>
          </a:xfrm>
        </p:spPr>
        <p:txBody>
          <a:bodyPr>
            <a:noAutofit/>
          </a:bodyPr>
          <a:lstStyle/>
          <a:p>
            <a:pPr algn="ctr"/>
            <a:r>
              <a:rPr lang="en-US" sz="6000" dirty="0"/>
              <a:t>Greedy Algorithm</a:t>
            </a:r>
          </a:p>
        </p:txBody>
      </p:sp>
      <p:sp>
        <p:nvSpPr>
          <p:cNvPr id="5" name="TextBox 4"/>
          <p:cNvSpPr txBox="1"/>
          <p:nvPr/>
        </p:nvSpPr>
        <p:spPr>
          <a:xfrm>
            <a:off x="381000" y="990600"/>
            <a:ext cx="11353800" cy="5755422"/>
          </a:xfrm>
          <a:prstGeom prst="rect">
            <a:avLst/>
          </a:prstGeom>
          <a:noFill/>
        </p:spPr>
        <p:txBody>
          <a:bodyPr wrap="square" rtlCol="0">
            <a:spAutoFit/>
          </a:bodyPr>
          <a:lstStyle/>
          <a:p>
            <a:r>
              <a:rPr lang="en-US" sz="2800" dirty="0"/>
              <a:t>A greedy algorithm is an algorithmic strategy that makes the best optimal choice at each small edge with the goal of this eventually leading to a globally optimum solution. </a:t>
            </a:r>
          </a:p>
          <a:p>
            <a:r>
              <a:rPr lang="en-US" sz="2800" dirty="0"/>
              <a:t>This means that the algorithm picks the best solution at the moment without regard of consequences. It picks the best immediate output, but does not consider the big picture, hence it is considered greedy.</a:t>
            </a:r>
          </a:p>
          <a:p>
            <a:r>
              <a:rPr lang="en-US" sz="2800" dirty="0"/>
              <a:t>Examples of problems that can be solved using a greedy algorithm:</a:t>
            </a:r>
          </a:p>
          <a:p>
            <a:pPr marL="914400" lvl="1" indent="-457200">
              <a:buFont typeface="Arial" panose="020B0604020202020204" pitchFamily="34" charset="0"/>
              <a:buChar char="•"/>
            </a:pPr>
            <a:r>
              <a:rPr lang="en-US" dirty="0"/>
              <a:t>Minimum Spanning Tree Problem</a:t>
            </a:r>
          </a:p>
          <a:p>
            <a:pPr marL="914400" lvl="1" indent="-457200">
              <a:buFont typeface="Arial" panose="020B0604020202020204" pitchFamily="34" charset="0"/>
              <a:buChar char="•"/>
            </a:pPr>
            <a:r>
              <a:rPr lang="en-US" dirty="0"/>
              <a:t>Shortest Path Problem(e.g. </a:t>
            </a:r>
            <a:r>
              <a:rPr lang="en-US" dirty="0" err="1"/>
              <a:t>Dijikstra’s</a:t>
            </a:r>
            <a:r>
              <a:rPr lang="en-US" dirty="0"/>
              <a:t> Algorithm)</a:t>
            </a:r>
          </a:p>
          <a:p>
            <a:pPr marL="914400" lvl="1" indent="-457200">
              <a:buFont typeface="Arial" panose="020B0604020202020204" pitchFamily="34" charset="0"/>
              <a:buChar char="•"/>
            </a:pPr>
            <a:r>
              <a:rPr lang="en-US" dirty="0"/>
              <a:t>Fractional Knapsack Problem</a:t>
            </a:r>
          </a:p>
          <a:p>
            <a:pPr marL="914400" lvl="1" indent="-457200">
              <a:buFont typeface="Arial" panose="020B0604020202020204" pitchFamily="34" charset="0"/>
              <a:buChar char="•"/>
            </a:pPr>
            <a:r>
              <a:rPr lang="en-US" dirty="0"/>
              <a:t>Huffman’s Tree for data compression</a:t>
            </a:r>
          </a:p>
          <a:p>
            <a:pPr marL="914400" lvl="1" indent="-457200">
              <a:buFont typeface="Arial" panose="020B0604020202020204" pitchFamily="34" charset="0"/>
              <a:buChar char="•"/>
            </a:pPr>
            <a:r>
              <a:rPr lang="en-US" dirty="0"/>
              <a:t>Optimal Merging</a:t>
            </a:r>
          </a:p>
          <a:p>
            <a:pPr marL="914400" lvl="1" indent="-457200">
              <a:buFont typeface="Arial" panose="020B0604020202020204" pitchFamily="34" charset="0"/>
              <a:buChar char="•"/>
            </a:pPr>
            <a:r>
              <a:rPr lang="en-US" dirty="0"/>
              <a:t>Topological Sort</a:t>
            </a:r>
          </a:p>
          <a:p>
            <a:pPr marL="914400" lvl="1" indent="-457200">
              <a:buFont typeface="Arial" panose="020B0604020202020204" pitchFamily="34" charset="0"/>
              <a:buChar char="•"/>
            </a:pPr>
            <a:r>
              <a:rPr lang="en-US" dirty="0"/>
              <a:t>Internal Scheduling</a:t>
            </a:r>
          </a:p>
          <a:p>
            <a:pPr marL="9144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058400" cy="1143000"/>
          </a:xfrm>
        </p:spPr>
        <p:txBody>
          <a:bodyPr>
            <a:normAutofit/>
          </a:bodyPr>
          <a:lstStyle/>
          <a:p>
            <a:pPr algn="ctr"/>
            <a:r>
              <a:rPr lang="en-US" sz="6600" dirty="0"/>
              <a:t>Specifics:</a:t>
            </a:r>
          </a:p>
        </p:txBody>
      </p:sp>
      <p:sp>
        <p:nvSpPr>
          <p:cNvPr id="4" name="Text Placeholder 3"/>
          <p:cNvSpPr>
            <a:spLocks noGrp="1"/>
          </p:cNvSpPr>
          <p:nvPr>
            <p:ph type="body" sz="half" idx="2"/>
          </p:nvPr>
        </p:nvSpPr>
        <p:spPr>
          <a:xfrm>
            <a:off x="304800" y="1828800"/>
            <a:ext cx="11353800" cy="4648200"/>
          </a:xfrm>
        </p:spPr>
        <p:txBody>
          <a:bodyPr>
            <a:normAutofit/>
          </a:bodyPr>
          <a:lstStyle/>
          <a:p>
            <a:pPr marL="342900" indent="-342900">
              <a:buFont typeface="+mj-lt"/>
              <a:buAutoNum type="arabicPeriod"/>
            </a:pPr>
            <a:r>
              <a:rPr lang="en-US" sz="2800" dirty="0"/>
              <a:t>A candidate set, from which a solution is created.</a:t>
            </a:r>
          </a:p>
          <a:p>
            <a:pPr marL="342900" indent="-342900">
              <a:buFont typeface="+mj-lt"/>
              <a:buAutoNum type="arabicPeriod"/>
            </a:pPr>
            <a:r>
              <a:rPr lang="en-US" sz="2800" dirty="0"/>
              <a:t>A selection function, which chooses the best candidate to be added to the solution.</a:t>
            </a:r>
          </a:p>
          <a:p>
            <a:pPr marL="342900" indent="-342900">
              <a:buFont typeface="+mj-lt"/>
              <a:buAutoNum type="arabicPeriod"/>
            </a:pPr>
            <a:r>
              <a:rPr lang="en-US" sz="2800" dirty="0"/>
              <a:t>A feasibility function, that is used to determine if a candidate can be used to contribute to a solution.</a:t>
            </a:r>
          </a:p>
          <a:p>
            <a:pPr marL="342900" indent="-342900">
              <a:buFont typeface="+mj-lt"/>
              <a:buAutoNum type="arabicPeriod"/>
            </a:pPr>
            <a:r>
              <a:rPr lang="en-US" sz="2800" dirty="0"/>
              <a:t>An objective function, which assigns a value to a solution, or a partial solution, and</a:t>
            </a:r>
          </a:p>
          <a:p>
            <a:pPr marL="342900" indent="-342900">
              <a:buFont typeface="+mj-lt"/>
              <a:buAutoNum type="arabicPeriod"/>
            </a:pPr>
            <a:r>
              <a:rPr lang="en-US" sz="2800" dirty="0"/>
              <a:t>A solution, which will indicate when we have discovered a complete solution</a:t>
            </a:r>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this application works	</a:t>
            </a:r>
          </a:p>
        </p:txBody>
      </p:sp>
      <p:sp>
        <p:nvSpPr>
          <p:cNvPr id="3" name="Text Placeholder 2"/>
          <p:cNvSpPr>
            <a:spLocks noGrp="1"/>
          </p:cNvSpPr>
          <p:nvPr>
            <p:ph type="body" idx="1"/>
          </p:nvPr>
        </p:nvSpPr>
        <p:spPr/>
        <p:txBody>
          <a:bodyPr/>
          <a:lstStyle/>
          <a:p>
            <a:r>
              <a:rPr lang="en-US" dirty="0"/>
              <a:t>Working of the application</a:t>
            </a:r>
          </a:p>
        </p:txBody>
      </p:sp>
    </p:spTree>
    <p:extLst>
      <p:ext uri="{BB962C8B-B14F-4D97-AF65-F5344CB8AC3E}">
        <p14:creationId xmlns:p14="http://schemas.microsoft.com/office/powerpoint/2010/main" val="341661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838200"/>
          </a:xfrm>
        </p:spPr>
        <p:txBody>
          <a:bodyPr>
            <a:normAutofit/>
          </a:bodyPr>
          <a:lstStyle/>
          <a:p>
            <a:pPr algn="ctr"/>
            <a:r>
              <a:rPr lang="en-US" sz="4400" dirty="0"/>
              <a:t>Flowchart of working of the application</a:t>
            </a:r>
          </a:p>
        </p:txBody>
      </p:sp>
      <p:graphicFrame>
        <p:nvGraphicFramePr>
          <p:cNvPr id="5" name="Diagram 4"/>
          <p:cNvGraphicFramePr/>
          <p:nvPr>
            <p:extLst>
              <p:ext uri="{D42A27DB-BD31-4B8C-83A1-F6EECF244321}">
                <p14:modId xmlns:p14="http://schemas.microsoft.com/office/powerpoint/2010/main" val="505113484"/>
              </p:ext>
            </p:extLst>
          </p:nvPr>
        </p:nvGraphicFramePr>
        <p:xfrm>
          <a:off x="2032000" y="8382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8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Technologies stack:</a:t>
            </a:r>
            <a:endParaRPr lang="en-US" dirty="0"/>
          </a:p>
        </p:txBody>
      </p:sp>
      <p:sp>
        <p:nvSpPr>
          <p:cNvPr id="3" name="Content Placeholder 2"/>
          <p:cNvSpPr>
            <a:spLocks noGrp="1"/>
          </p:cNvSpPr>
          <p:nvPr>
            <p:ph idx="1"/>
          </p:nvPr>
        </p:nvSpPr>
        <p:spPr/>
        <p:txBody>
          <a:bodyPr/>
          <a:lstStyle/>
          <a:p>
            <a:r>
              <a:rPr lang="en-US" dirty="0"/>
              <a:t>Python programming language v3.6.3</a:t>
            </a:r>
          </a:p>
          <a:p>
            <a:r>
              <a:rPr lang="en-US" dirty="0" err="1"/>
              <a:t>Tkinter</a:t>
            </a:r>
            <a:r>
              <a:rPr lang="en-US" dirty="0"/>
              <a:t> library</a:t>
            </a:r>
          </a:p>
          <a:p>
            <a:r>
              <a:rPr lang="en-US" dirty="0"/>
              <a:t>BeautifulSoup4 library</a:t>
            </a:r>
          </a:p>
          <a:p>
            <a:r>
              <a:rPr lang="en-US" dirty="0" err="1"/>
              <a:t>Numpy</a:t>
            </a:r>
            <a:r>
              <a:rPr lang="en-US" dirty="0"/>
              <a:t> library</a:t>
            </a:r>
          </a:p>
          <a:p>
            <a:r>
              <a:rPr lang="en-US" dirty="0"/>
              <a:t>Requests library</a:t>
            </a:r>
          </a:p>
        </p:txBody>
      </p:sp>
    </p:spTree>
    <p:extLst>
      <p:ext uri="{BB962C8B-B14F-4D97-AF65-F5344CB8AC3E}">
        <p14:creationId xmlns:p14="http://schemas.microsoft.com/office/powerpoint/2010/main" val="255156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to maximize crypto-currency investment or trade using Greedy Algorithm</a:t>
            </a:r>
          </a:p>
        </p:txBody>
      </p:sp>
      <p:sp>
        <p:nvSpPr>
          <p:cNvPr id="3" name="Content Placeholder 2"/>
          <p:cNvSpPr>
            <a:spLocks noGrp="1"/>
          </p:cNvSpPr>
          <p:nvPr>
            <p:ph idx="1"/>
          </p:nvPr>
        </p:nvSpPr>
        <p:spPr/>
        <p:txBody>
          <a:bodyPr/>
          <a:lstStyle/>
          <a:p>
            <a:r>
              <a:rPr lang="en-US" dirty="0"/>
              <a:t>Maximize your profits by considering the decisions made by the application for investment or trade.</a:t>
            </a:r>
          </a:p>
          <a:p>
            <a:r>
              <a:rPr lang="en-US" dirty="0"/>
              <a:t>Choose from over 31 cryptocurrencies.</a:t>
            </a:r>
          </a:p>
          <a:p>
            <a:r>
              <a:rPr lang="en-US" dirty="0"/>
              <a:t>All decisions made using previous 30 days performance of various crypto-currencies.</a:t>
            </a:r>
          </a:p>
          <a:p>
            <a:r>
              <a:rPr lang="en-US" dirty="0"/>
              <a:t>Shuffle between buying and selling.</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9396549" cy="1145224"/>
          </a:xfrm>
        </p:spPr>
        <p:txBody>
          <a:bodyPr/>
          <a:lstStyle/>
          <a:p>
            <a:r>
              <a:rPr lang="en-US" dirty="0"/>
              <a:t>             How to use the Application:</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15454651"/>
              </p:ext>
            </p:extLst>
          </p:nvPr>
        </p:nvGraphicFramePr>
        <p:xfrm>
          <a:off x="3733800" y="1828800"/>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crypto currency?</a:t>
            </a:r>
          </a:p>
        </p:txBody>
      </p:sp>
      <p:sp>
        <p:nvSpPr>
          <p:cNvPr id="3" name="Text Placeholder 2"/>
          <p:cNvSpPr>
            <a:spLocks noGrp="1"/>
          </p:cNvSpPr>
          <p:nvPr>
            <p:ph type="body" idx="1"/>
          </p:nvPr>
        </p:nvSpPr>
        <p:spPr/>
        <p:txBody>
          <a:bodyPr/>
          <a:lstStyle/>
          <a:p>
            <a:r>
              <a:rPr lang="en-US" dirty="0"/>
              <a:t>A brief introduction</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Crypto-Currency </a:t>
            </a:r>
          </a:p>
        </p:txBody>
      </p:sp>
      <p:sp>
        <p:nvSpPr>
          <p:cNvPr id="3" name="Text Placeholder 2"/>
          <p:cNvSpPr>
            <a:spLocks noGrp="1"/>
          </p:cNvSpPr>
          <p:nvPr>
            <p:ph type="body" idx="1"/>
          </p:nvPr>
        </p:nvSpPr>
        <p:spPr>
          <a:xfrm>
            <a:off x="839788" y="1828800"/>
            <a:ext cx="10361612" cy="685800"/>
          </a:xfrm>
        </p:spPr>
        <p:txBody>
          <a:bodyPr>
            <a:normAutofit/>
          </a:bodyPr>
          <a:lstStyle/>
          <a:p>
            <a:r>
              <a:rPr lang="en-US" dirty="0"/>
              <a:t>Cryptocurrency is a form of digital money that is designed to be secure and, in many cases, anonymous.			</a:t>
            </a:r>
          </a:p>
        </p:txBody>
      </p:sp>
      <p:sp>
        <p:nvSpPr>
          <p:cNvPr id="4" name="Content Placeholder 3"/>
          <p:cNvSpPr>
            <a:spLocks noGrp="1"/>
          </p:cNvSpPr>
          <p:nvPr>
            <p:ph sz="half" idx="2"/>
          </p:nvPr>
        </p:nvSpPr>
        <p:spPr>
          <a:xfrm>
            <a:off x="839788" y="2514600"/>
            <a:ext cx="10514012" cy="3675063"/>
          </a:xfrm>
        </p:spPr>
        <p:txBody>
          <a:bodyPr/>
          <a:lstStyle/>
          <a:p>
            <a:r>
              <a:rPr lang="en-US" dirty="0"/>
              <a:t>It is a currency associated with the internet that uses peer-to-peer technology.</a:t>
            </a:r>
          </a:p>
          <a:p>
            <a:r>
              <a:rPr lang="en-US" dirty="0"/>
              <a:t>It uses cryptography, the process of converting legible information into an almost uncrack-able code, to track purchases and transfers.</a:t>
            </a:r>
          </a:p>
          <a:p>
            <a:r>
              <a:rPr lang="en-US" dirty="0"/>
              <a:t>The first cryptocurrency was Bitcoin, which was created in 2009 and is still the best known.</a:t>
            </a:r>
          </a:p>
          <a:p>
            <a:r>
              <a:rPr lang="en-US" dirty="0"/>
              <a:t>There are more than 900 available crypto-currencies on the internet.</a:t>
            </a:r>
          </a:p>
          <a:p>
            <a:r>
              <a:rPr lang="en-US" dirty="0"/>
              <a:t>Crypto-Currency was born out of need for secure communication in WW2.</a:t>
            </a:r>
          </a:p>
          <a:p>
            <a:r>
              <a:rPr lang="en-US" dirty="0"/>
              <a:t>It has evolved in the digital era with the help of mathematical theory.</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953011"/>
            <a:ext cx="1981200" cy="1236652"/>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Terminologies in cryptocurrency:</a:t>
            </a:r>
          </a:p>
        </p:txBody>
      </p:sp>
      <p:sp>
        <p:nvSpPr>
          <p:cNvPr id="3" name="TextBox 2"/>
          <p:cNvSpPr txBox="1"/>
          <p:nvPr/>
        </p:nvSpPr>
        <p:spPr>
          <a:xfrm>
            <a:off x="457200" y="1752600"/>
            <a:ext cx="112776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t>Crypto – </a:t>
            </a:r>
            <a:r>
              <a:rPr lang="en-US" sz="2400" dirty="0"/>
              <a:t>Crypto means cryptography, and  is ultimately the method on how algorithms are secured.</a:t>
            </a:r>
          </a:p>
          <a:p>
            <a:pPr marL="285750" indent="-285750" algn="just">
              <a:buFont typeface="Arial" panose="020B0604020202020204" pitchFamily="34" charset="0"/>
              <a:buChar char="•"/>
            </a:pPr>
            <a:r>
              <a:rPr lang="en-US" sz="2400" b="1" dirty="0"/>
              <a:t>Mining – </a:t>
            </a:r>
            <a:r>
              <a:rPr lang="en-US" sz="2400" dirty="0"/>
              <a:t>A computer that processes algorithms.</a:t>
            </a:r>
          </a:p>
          <a:p>
            <a:pPr marL="285750" indent="-285750" algn="just">
              <a:buFont typeface="Arial" panose="020B0604020202020204" pitchFamily="34" charset="0"/>
              <a:buChar char="•"/>
            </a:pPr>
            <a:r>
              <a:rPr lang="en-US" sz="2400" b="1" dirty="0"/>
              <a:t>Miner – </a:t>
            </a:r>
            <a:r>
              <a:rPr lang="en-US" sz="2400" dirty="0"/>
              <a:t>A person or computer who is using hardware(CPU/GPU) to mine.</a:t>
            </a:r>
          </a:p>
          <a:p>
            <a:pPr marL="285750" indent="-285750" algn="just">
              <a:buFont typeface="Arial" panose="020B0604020202020204" pitchFamily="34" charset="0"/>
              <a:buChar char="•"/>
            </a:pPr>
            <a:r>
              <a:rPr lang="en-US" sz="2400" b="1" dirty="0"/>
              <a:t>Hash – </a:t>
            </a:r>
            <a:r>
              <a:rPr lang="en-US" sz="2400" dirty="0"/>
              <a:t>A measure on how powerful a computer is for mining.</a:t>
            </a:r>
          </a:p>
          <a:p>
            <a:pPr marL="285750" indent="-285750" algn="just">
              <a:buFont typeface="Arial" panose="020B0604020202020204" pitchFamily="34" charset="0"/>
              <a:buChar char="•"/>
            </a:pPr>
            <a:r>
              <a:rPr lang="en-US" sz="2400" b="1" dirty="0"/>
              <a:t>Blocks – </a:t>
            </a:r>
            <a:r>
              <a:rPr lang="en-US" sz="2400" dirty="0"/>
              <a:t>An imaginary “block” of algorithms that miners are trying to solve.</a:t>
            </a:r>
          </a:p>
          <a:p>
            <a:pPr marL="285750" indent="-285750" algn="just">
              <a:buFont typeface="Arial" panose="020B0604020202020204" pitchFamily="34" charset="0"/>
              <a:buChar char="•"/>
            </a:pPr>
            <a:r>
              <a:rPr lang="en-US" sz="2400" b="1" dirty="0" err="1"/>
              <a:t>Blockchain</a:t>
            </a:r>
            <a:r>
              <a:rPr lang="en-US" sz="2400" b="1" dirty="0"/>
              <a:t> – </a:t>
            </a:r>
            <a:r>
              <a:rPr lang="en-US" sz="2400" dirty="0"/>
              <a:t>A public ledger of all the transactions any user has ever done.</a:t>
            </a:r>
          </a:p>
          <a:p>
            <a:pPr marL="285750" indent="-285750" algn="just">
              <a:buFont typeface="Arial" panose="020B0604020202020204" pitchFamily="34" charset="0"/>
              <a:buChar char="•"/>
            </a:pPr>
            <a:r>
              <a:rPr lang="en-US" sz="2400" b="1" dirty="0"/>
              <a:t>Proof of Work(POW) – </a:t>
            </a:r>
            <a:r>
              <a:rPr lang="en-US" sz="2400" dirty="0"/>
              <a:t>Currencies that use proof-of-work schemes require miners to spend computation resources to solve a block.</a:t>
            </a:r>
          </a:p>
          <a:p>
            <a:pPr marL="285750" indent="-285750" algn="just">
              <a:buFont typeface="Arial" panose="020B0604020202020204" pitchFamily="34" charset="0"/>
              <a:buChar char="•"/>
            </a:pPr>
            <a:r>
              <a:rPr lang="en-US" sz="2400" b="1" dirty="0"/>
              <a:t>Proof of Stake(POS) – </a:t>
            </a:r>
            <a:r>
              <a:rPr lang="en-US" sz="2400" dirty="0"/>
              <a:t>Currencies that use proof-of-stake schemes accept verification votes for each block from members of the network, based on how much of the currency each member controls.</a:t>
            </a:r>
            <a:endParaRPr lang="en-US" sz="2400" b="1" dirty="0"/>
          </a:p>
        </p:txBody>
      </p:sp>
    </p:spTree>
    <p:extLst>
      <p:ext uri="{BB962C8B-B14F-4D97-AF65-F5344CB8AC3E}">
        <p14:creationId xmlns:p14="http://schemas.microsoft.com/office/powerpoint/2010/main" val="258288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fontScale="90000"/>
          </a:bodyPr>
          <a:lstStyle/>
          <a:p>
            <a:r>
              <a:rPr lang="en-US" dirty="0"/>
              <a:t>How do Crypto-Currencies work?</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12192000" cy="5791200"/>
          </a:xfrm>
          <a:prstGeom prst="rect">
            <a:avLst/>
          </a:prstGeom>
        </p:spPr>
      </p:pic>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304800"/>
            <a:ext cx="10363200" cy="1138773"/>
          </a:xfrm>
          <a:prstGeom prst="rect">
            <a:avLst/>
          </a:prstGeom>
          <a:noFill/>
        </p:spPr>
        <p:txBody>
          <a:bodyPr wrap="square" rtlCol="0">
            <a:spAutoFit/>
          </a:bodyPr>
          <a:lstStyle/>
          <a:p>
            <a:r>
              <a:rPr lang="en-US" sz="3400" dirty="0">
                <a:solidFill>
                  <a:srgbClr val="BAD0B8"/>
                </a:solidFill>
                <a:latin typeface="+mj-lt"/>
              </a:rPr>
              <a:t>The 6 most important cryptocurrencies other than Bitcoin</a:t>
            </a:r>
          </a:p>
        </p:txBody>
      </p:sp>
      <p:sp>
        <p:nvSpPr>
          <p:cNvPr id="5" name="TextBox 4"/>
          <p:cNvSpPr txBox="1"/>
          <p:nvPr/>
        </p:nvSpPr>
        <p:spPr>
          <a:xfrm>
            <a:off x="609600" y="1676400"/>
            <a:ext cx="11125200" cy="4401205"/>
          </a:xfrm>
          <a:prstGeom prst="rect">
            <a:avLst/>
          </a:prstGeom>
          <a:noFill/>
        </p:spPr>
        <p:txBody>
          <a:bodyPr wrap="square" rtlCol="0">
            <a:spAutoFit/>
          </a:bodyPr>
          <a:lstStyle/>
          <a:p>
            <a:pPr marL="342900" indent="-342900">
              <a:buFont typeface="+mj-lt"/>
              <a:buAutoNum type="arabicPeriod"/>
            </a:pPr>
            <a:r>
              <a:rPr lang="en-US" sz="2800" b="1" dirty="0" err="1"/>
              <a:t>Litecoin</a:t>
            </a:r>
            <a:r>
              <a:rPr lang="en-US" sz="2800" b="1" dirty="0"/>
              <a:t>(LTC)</a:t>
            </a:r>
            <a:r>
              <a:rPr lang="en-US" sz="2800" dirty="0"/>
              <a:t> – Created by MIT Graduate, Charlie Lee, can be mined using a CPU.</a:t>
            </a:r>
          </a:p>
          <a:p>
            <a:pPr marL="342900" indent="-342900">
              <a:buFont typeface="+mj-lt"/>
              <a:buAutoNum type="arabicPeriod"/>
            </a:pPr>
            <a:r>
              <a:rPr lang="en-US" sz="2800" b="1" dirty="0" err="1"/>
              <a:t>Ethereum</a:t>
            </a:r>
            <a:r>
              <a:rPr lang="en-US" sz="2800" b="1" dirty="0"/>
              <a:t>(ETH)</a:t>
            </a:r>
            <a:r>
              <a:rPr lang="en-US" sz="2800" dirty="0"/>
              <a:t> – Created by Mihai </a:t>
            </a:r>
            <a:r>
              <a:rPr lang="en-US" sz="2800" dirty="0" err="1"/>
              <a:t>Alisie</a:t>
            </a:r>
            <a:r>
              <a:rPr lang="en-US" sz="2800" dirty="0"/>
              <a:t>, Anthony Di </a:t>
            </a:r>
            <a:r>
              <a:rPr lang="en-US" sz="2800" dirty="0" err="1"/>
              <a:t>Iorio</a:t>
            </a:r>
            <a:r>
              <a:rPr lang="en-US" sz="2800" dirty="0"/>
              <a:t>, Charles </a:t>
            </a:r>
            <a:r>
              <a:rPr lang="en-US" sz="2800" dirty="0" err="1"/>
              <a:t>Hoskinson</a:t>
            </a:r>
            <a:r>
              <a:rPr lang="en-US" sz="2800" dirty="0"/>
              <a:t>, can be mined using a CPU.</a:t>
            </a:r>
          </a:p>
          <a:p>
            <a:pPr marL="342900" indent="-342900">
              <a:buFont typeface="+mj-lt"/>
              <a:buAutoNum type="arabicPeriod"/>
            </a:pPr>
            <a:r>
              <a:rPr lang="en-US" sz="2800" b="1" dirty="0" err="1"/>
              <a:t>Zcash</a:t>
            </a:r>
            <a:r>
              <a:rPr lang="en-US" sz="2800" b="1" dirty="0"/>
              <a:t>(ZEC)</a:t>
            </a:r>
            <a:r>
              <a:rPr lang="en-US" sz="2800" dirty="0"/>
              <a:t> – Created by </a:t>
            </a:r>
            <a:r>
              <a:rPr lang="en-US" sz="2800" dirty="0" err="1"/>
              <a:t>Zooko</a:t>
            </a:r>
            <a:r>
              <a:rPr lang="en-US" sz="2800" dirty="0"/>
              <a:t> Wilcox-</a:t>
            </a:r>
            <a:r>
              <a:rPr lang="en-US" sz="2800" dirty="0" err="1"/>
              <a:t>O’Hearn</a:t>
            </a:r>
            <a:r>
              <a:rPr lang="en-US" sz="2800" dirty="0"/>
              <a:t>, can be mined using a CPU.</a:t>
            </a:r>
          </a:p>
          <a:p>
            <a:pPr marL="342900" indent="-342900">
              <a:buFont typeface="+mj-lt"/>
              <a:buAutoNum type="arabicPeriod"/>
            </a:pPr>
            <a:r>
              <a:rPr lang="en-US" sz="2800" b="1" dirty="0"/>
              <a:t>Dash</a:t>
            </a:r>
            <a:r>
              <a:rPr lang="en-US" sz="2800" dirty="0"/>
              <a:t> – Can be mined using CPU or GPU</a:t>
            </a:r>
          </a:p>
          <a:p>
            <a:pPr marL="342900" indent="-342900">
              <a:buFont typeface="+mj-lt"/>
              <a:buAutoNum type="arabicPeriod"/>
            </a:pPr>
            <a:r>
              <a:rPr lang="en-US" sz="2800" b="1" dirty="0"/>
              <a:t>Ripple(XRP) </a:t>
            </a:r>
            <a:r>
              <a:rPr lang="en-US" sz="2800" dirty="0"/>
              <a:t>– Low cost international payments. Doesn’t require mining</a:t>
            </a:r>
          </a:p>
          <a:p>
            <a:pPr marL="342900" indent="-342900">
              <a:buFont typeface="+mj-lt"/>
              <a:buAutoNum type="arabicPeriod"/>
            </a:pPr>
            <a:r>
              <a:rPr lang="en-US" sz="2800" b="1" dirty="0" err="1"/>
              <a:t>Monero</a:t>
            </a:r>
            <a:r>
              <a:rPr lang="en-US" sz="2800" b="1" dirty="0"/>
              <a:t>(XRP)</a:t>
            </a:r>
            <a:r>
              <a:rPr lang="en-US" sz="2800" dirty="0"/>
              <a:t> – Secure, private, untraceable currency.</a:t>
            </a:r>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Greedy Algorithm?</a:t>
            </a:r>
          </a:p>
        </p:txBody>
      </p:sp>
      <p:sp>
        <p:nvSpPr>
          <p:cNvPr id="3" name="Text Placeholder 2"/>
          <p:cNvSpPr>
            <a:spLocks noGrp="1"/>
          </p:cNvSpPr>
          <p:nvPr>
            <p:ph type="body" idx="1"/>
          </p:nvPr>
        </p:nvSpPr>
        <p:spPr/>
        <p:txBody>
          <a:bodyPr/>
          <a:lstStyle/>
          <a:p>
            <a:r>
              <a:rPr lang="en-US" dirty="0"/>
              <a:t>A brief introduction</a:t>
            </a:r>
          </a:p>
        </p:txBody>
      </p:sp>
    </p:spTree>
    <p:extLst>
      <p:ext uri="{BB962C8B-B14F-4D97-AF65-F5344CB8AC3E}">
        <p14:creationId xmlns:p14="http://schemas.microsoft.com/office/powerpoint/2010/main" val="48328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224</TotalTime>
  <Words>752</Words>
  <Application>Microsoft Office PowerPoint</Application>
  <PresentationFormat>Widescreen</PresentationFormat>
  <Paragraphs>75</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Schoolbook</vt:lpstr>
      <vt:lpstr>CITY SKETCH 16X9</vt:lpstr>
      <vt:lpstr>Application to maximize crypto-currency investment or trade using Greedy Algorithms. </vt:lpstr>
      <vt:lpstr>Application to maximize crypto-currency investment or trade using Greedy Algorithm</vt:lpstr>
      <vt:lpstr>             How to use the Application:</vt:lpstr>
      <vt:lpstr>What is crypto currency?</vt:lpstr>
      <vt:lpstr>Crypto-Currency </vt:lpstr>
      <vt:lpstr>Basic Terminologies in cryptocurrency:</vt:lpstr>
      <vt:lpstr>How do Crypto-Currencies work?</vt:lpstr>
      <vt:lpstr>PowerPoint Presentation</vt:lpstr>
      <vt:lpstr>What is a Greedy Algorithm?</vt:lpstr>
      <vt:lpstr>Greedy Algorithm</vt:lpstr>
      <vt:lpstr>Specifics:</vt:lpstr>
      <vt:lpstr>How this application works </vt:lpstr>
      <vt:lpstr>Flowchart of working of the application</vt:lpstr>
      <vt:lpstr>Technologies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to maximize crypto-currency investment or trade</dc:title>
  <dc:creator>Samar Srivastava</dc:creator>
  <cp:lastModifiedBy>Samar Srivastava</cp:lastModifiedBy>
  <cp:revision>32</cp:revision>
  <dcterms:created xsi:type="dcterms:W3CDTF">2017-10-31T16:13:16Z</dcterms:created>
  <dcterms:modified xsi:type="dcterms:W3CDTF">2017-12-11T15:27:51Z</dcterms:modified>
</cp:coreProperties>
</file>