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2.xml" ContentType="application/vnd.openxmlformats-officedocument.presentationml.notesSlide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.xml" ContentType="application/vnd.openxmlformats-officedocument.presentationml.notesSlide+xml"/>
  <Override PartName="/ppt/tags/tag102.xml" ContentType="application/vnd.openxmlformats-officedocument.presentationml.tags+xml"/>
  <Override PartName="/ppt/notesSlides/notesSlide5.xml" ContentType="application/vnd.openxmlformats-officedocument.presentationml.notesSlide+xml"/>
  <Override PartName="/ppt/tags/tag103.xml" ContentType="application/vnd.openxmlformats-officedocument.presentationml.tags+xml"/>
  <Override PartName="/ppt/notesSlides/notesSlide6.xml" ContentType="application/vnd.openxmlformats-officedocument.presentationml.notesSlide+xml"/>
  <Override PartName="/ppt/tags/tag104.xml" ContentType="application/vnd.openxmlformats-officedocument.presentationml.tags+xml"/>
  <Override PartName="/ppt/notesSlides/notesSlide7.xml" ContentType="application/vnd.openxmlformats-officedocument.presentationml.notesSlide+xml"/>
  <Override PartName="/ppt/tags/tag105.xml" ContentType="application/vnd.openxmlformats-officedocument.presentationml.tags+xml"/>
  <Override PartName="/ppt/notesSlides/notesSlide8.xml" ContentType="application/vnd.openxmlformats-officedocument.presentationml.notesSlide+xml"/>
  <Override PartName="/ppt/tags/tag106.xml" ContentType="application/vnd.openxmlformats-officedocument.presentationml.tags+xml"/>
  <Override PartName="/ppt/notesSlides/notesSlide9.xml" ContentType="application/vnd.openxmlformats-officedocument.presentationml.notesSlide+xml"/>
  <Override PartName="/ppt/tags/tag107.xml" ContentType="application/vnd.openxmlformats-officedocument.presentationml.tags+xml"/>
  <Override PartName="/ppt/notesSlides/notesSlide10.xml" ContentType="application/vnd.openxmlformats-officedocument.presentationml.notesSlide+xml"/>
  <Override PartName="/ppt/tags/tag108.xml" ContentType="application/vnd.openxmlformats-officedocument.presentationml.tags+xml"/>
  <Override PartName="/ppt/notesSlides/notesSlide11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12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3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14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5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6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7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8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9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20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1.xml" ContentType="application/vnd.openxmlformats-officedocument.presentationml.notesSlide+xml"/>
  <Override PartName="/ppt/tags/tag161.xml" ContentType="application/vnd.openxmlformats-officedocument.presentationml.tags+xml"/>
  <Override PartName="/ppt/notesSlides/notesSlide22.xml" ContentType="application/vnd.openxmlformats-officedocument.presentationml.notesSlide+xml"/>
  <Override PartName="/ppt/tags/tag162.xml" ContentType="application/vnd.openxmlformats-officedocument.presentationml.tags+xml"/>
  <Override PartName="/ppt/notesSlides/notesSlide23.xml" ContentType="application/vnd.openxmlformats-officedocument.presentationml.notesSlide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610" r:id="rId2"/>
    <p:sldId id="428" r:id="rId3"/>
    <p:sldId id="1049" r:id="rId4"/>
    <p:sldId id="1051" r:id="rId5"/>
    <p:sldId id="1052" r:id="rId6"/>
    <p:sldId id="1054" r:id="rId7"/>
    <p:sldId id="1057" r:id="rId8"/>
    <p:sldId id="1058" r:id="rId9"/>
    <p:sldId id="1055" r:id="rId10"/>
    <p:sldId id="1056" r:id="rId11"/>
    <p:sldId id="1050" r:id="rId12"/>
    <p:sldId id="1059" r:id="rId13"/>
    <p:sldId id="1060" r:id="rId14"/>
    <p:sldId id="1061" r:id="rId15"/>
    <p:sldId id="1062" r:id="rId16"/>
    <p:sldId id="1063" r:id="rId17"/>
    <p:sldId id="1065" r:id="rId18"/>
    <p:sldId id="1070" r:id="rId19"/>
    <p:sldId id="1067" r:id="rId20"/>
    <p:sldId id="1069" r:id="rId21"/>
    <p:sldId id="1066" r:id="rId22"/>
    <p:sldId id="1068" r:id="rId23"/>
    <p:sldId id="1072" r:id="rId24"/>
    <p:sldId id="268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滑厘 禽" initials="滑禽" lastIdx="1" clrIdx="4">
    <p:extLst>
      <p:ext uri="{19B8F6BF-5375-455C-9EA6-DF929625EA0E}">
        <p15:presenceInfo xmlns:p15="http://schemas.microsoft.com/office/powerpoint/2012/main" userId="fa913f6fc29160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88" y="52"/>
      </p:cViewPr>
      <p:guideLst>
        <p:guide orient="horz" pos="2124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75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5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07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50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12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65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9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207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335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9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49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25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3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6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B9276-3D5B-46B9-8FB9-3C5C11460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802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3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808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2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03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2023-12-28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2023-12-28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image" Target="../media/image3.jpe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10" Type="http://schemas.openxmlformats.org/officeDocument/2006/relationships/tags" Target="../tags/tag118.xml"/><Relationship Id="rId19" Type="http://schemas.openxmlformats.org/officeDocument/2006/relationships/notesSlide" Target="../notesSlides/notesSlide12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8.xml"/><Relationship Id="rId7" Type="http://schemas.openxmlformats.org/officeDocument/2006/relationships/image" Target="../media/image15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13" Type="http://schemas.openxmlformats.org/officeDocument/2006/relationships/tags" Target="../tags/tag152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142.xml"/><Relationship Id="rId21" Type="http://schemas.openxmlformats.org/officeDocument/2006/relationships/image" Target="../media/image4.png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image" Target="../media/image3.jpeg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10" Type="http://schemas.openxmlformats.org/officeDocument/2006/relationships/tags" Target="../tags/tag149.xml"/><Relationship Id="rId19" Type="http://schemas.openxmlformats.org/officeDocument/2006/relationships/notesSlide" Target="../notesSlides/notesSlide19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tags" Target="../tags/tag79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69.xml"/><Relationship Id="rId21" Type="http://schemas.openxmlformats.org/officeDocument/2006/relationships/image" Target="../media/image4.png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tags" Target="../tags/tag83.xml"/><Relationship Id="rId2" Type="http://schemas.openxmlformats.org/officeDocument/2006/relationships/tags" Target="../tags/tag68.xml"/><Relationship Id="rId16" Type="http://schemas.openxmlformats.org/officeDocument/2006/relationships/tags" Target="../tags/tag82.xml"/><Relationship Id="rId20" Type="http://schemas.openxmlformats.org/officeDocument/2006/relationships/image" Target="../media/image3.jpe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10" Type="http://schemas.openxmlformats.org/officeDocument/2006/relationships/tags" Target="../tags/tag76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2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87.xml"/><Relationship Id="rId21" Type="http://schemas.openxmlformats.org/officeDocument/2006/relationships/image" Target="../media/image4.png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image" Target="../media/image3.jpeg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10" Type="http://schemas.openxmlformats.org/officeDocument/2006/relationships/tags" Target="../tags/tag9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5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"/>
          <p:cNvPicPr>
            <a:picLocks noChangeAspect="1"/>
          </p:cNvPicPr>
          <p:nvPr/>
        </p:nvPicPr>
        <p:blipFill>
          <a:blip r:embed="rId6">
            <a:lum bright="-6000"/>
          </a:blip>
          <a:srcRect t="8310" b="7738"/>
          <a:stretch>
            <a:fillRect/>
          </a:stretch>
        </p:blipFill>
        <p:spPr>
          <a:xfrm>
            <a:off x="0" y="552450"/>
            <a:ext cx="12192635" cy="577342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87907" y="2355858"/>
            <a:ext cx="7520940" cy="2997621"/>
            <a:chOff x="953" y="1994"/>
            <a:chExt cx="11844" cy="4721"/>
          </a:xfrm>
        </p:grpSpPr>
        <p:sp>
          <p:nvSpPr>
            <p:cNvPr id="5" name="文本框 4"/>
            <p:cNvSpPr txBox="1"/>
            <p:nvPr/>
          </p:nvSpPr>
          <p:spPr>
            <a:xfrm>
              <a:off x="1371" y="1994"/>
              <a:ext cx="11426" cy="222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noAutofit/>
            </a:bodyPr>
            <a:lstStyle/>
            <a:p>
              <a:pPr algn="ctr" fontAlgn="b">
                <a:defRPr/>
              </a:pPr>
              <a:r>
                <a:rPr lang="zh-CN" altLang="en-US" sz="6600" b="1" dirty="0">
                  <a:solidFill>
                    <a:schemeClr val="bg1"/>
                  </a:solidFill>
                  <a:effectLst>
                    <a:glow>
                      <a:srgbClr val="1E4E9B"/>
                    </a:glow>
                    <a:outerShdw blurRad="127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超前进位与进位选择加法器级联实验</a:t>
              </a:r>
            </a:p>
          </p:txBody>
        </p:sp>
        <p:sp>
          <p:nvSpPr>
            <p:cNvPr id="6" name="文本框 5"/>
            <p:cNvSpPr txBox="1"/>
            <p:nvPr>
              <p:custDataLst>
                <p:tags r:id="rId1"/>
              </p:custDataLst>
            </p:nvPr>
          </p:nvSpPr>
          <p:spPr>
            <a:xfrm>
              <a:off x="1600" y="5374"/>
              <a:ext cx="7407" cy="1341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vert="horz" wrap="square" lIns="68580" tIns="34290" rIns="68580" bIns="34290" anchor="t">
              <a:spAutoFit/>
            </a:bodyPr>
            <a:lstStyle/>
            <a:p>
              <a:pPr defTabSz="685800" eaLnBrk="0" hangingPunct="0">
                <a:lnSpc>
                  <a:spcPct val="150000"/>
                </a:lnSpc>
              </a:pPr>
              <a:r>
                <a:rPr lang="en-US" altLang="zh-CN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21307130242</a:t>
              </a:r>
              <a:endParaRPr lang="zh-CN" altLang="zh-CN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  <a:p>
              <a:pPr defTabSz="685800" eaLnBrk="0" hangingPunct="0">
                <a:lnSpc>
                  <a:spcPct val="150000"/>
                </a:lnSpc>
              </a:pPr>
              <a:r>
                <a:rPr lang="zh-CN" altLang="zh-CN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陈欣骅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53" y="2208"/>
              <a:ext cx="209" cy="3742"/>
              <a:chOff x="995161" y="2150155"/>
              <a:chExt cx="135370" cy="1606382"/>
            </a:xfrm>
          </p:grpSpPr>
          <p:cxnSp>
            <p:nvCxnSpPr>
              <p:cNvPr id="10" name="直接连接符 9"/>
              <p:cNvCxnSpPr/>
              <p:nvPr>
                <p:custDataLst>
                  <p:tags r:id="rId2"/>
                </p:custDataLst>
              </p:nvPr>
            </p:nvCxnSpPr>
            <p:spPr>
              <a:xfrm>
                <a:off x="1130530" y="2150155"/>
                <a:ext cx="0" cy="1606382"/>
              </a:xfrm>
              <a:prstGeom prst="line">
                <a:avLst/>
              </a:prstGeom>
              <a:ln w="38100" cmpd="sng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等腰三角形 11"/>
              <p:cNvSpPr/>
              <p:nvPr>
                <p:custDataLst>
                  <p:tags r:id="rId3"/>
                </p:custDataLst>
              </p:nvPr>
            </p:nvSpPr>
            <p:spPr>
              <a:xfrm rot="16200000">
                <a:off x="984331" y="2901204"/>
                <a:ext cx="157029" cy="135370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进位选择：一步到位还是两级级联？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20AE-80A4-6BB7-1763-82563C5D4A64}"/>
              </a:ext>
            </a:extLst>
          </p:cNvPr>
          <p:cNvSpPr/>
          <p:nvPr/>
        </p:nvSpPr>
        <p:spPr>
          <a:xfrm>
            <a:off x="851216" y="4389403"/>
            <a:ext cx="10674033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96424-CCB4-F0F7-6D8B-DAA4AD6E8F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1" b="587"/>
          <a:stretch/>
        </p:blipFill>
        <p:spPr>
          <a:xfrm>
            <a:off x="1763129" y="3814576"/>
            <a:ext cx="1687789" cy="25551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9D56AE-9E36-C3DA-CF4D-0066169E1E95}"/>
              </a:ext>
            </a:extLst>
          </p:cNvPr>
          <p:cNvSpPr txBox="1"/>
          <p:nvPr/>
        </p:nvSpPr>
        <p:spPr>
          <a:xfrm>
            <a:off x="767397" y="216044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656B7-530C-B0AA-73A7-3FEBC723227A}"/>
              </a:ext>
            </a:extLst>
          </p:cNvPr>
          <p:cNvSpPr txBox="1"/>
          <p:nvPr/>
        </p:nvSpPr>
        <p:spPr>
          <a:xfrm>
            <a:off x="907063" y="45890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EDE75D-C754-2337-698A-3778B0003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8733" y="1030213"/>
            <a:ext cx="2540834" cy="268465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43AA443-BD5D-B607-D882-EA26E7A8A89C}"/>
              </a:ext>
            </a:extLst>
          </p:cNvPr>
          <p:cNvSpPr txBox="1"/>
          <p:nvPr/>
        </p:nvSpPr>
        <p:spPr>
          <a:xfrm>
            <a:off x="4105274" y="925829"/>
            <a:ext cx="7419975" cy="589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超前进位加法器产生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的平均延时为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1.1ns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。因此两个方案的选择标准应为何者的进位链更能充分利用好这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1.1ns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方案进位链平均延时为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635ps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方案进位链平均延时为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2.3ns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方案的延时不是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方案的两倍，这是因为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Manchester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进位链驱动不足，需要在中间隔几级插入反相器。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此外，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Multiplexer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模块实际上是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路选择器。所以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方案一共有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路选择器。这会导致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Co7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扇出过高，降低整体性能。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综上所述，选择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方案更为合理。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3F28EA5-FF0C-D452-8056-E07FA560082F}"/>
              </a:ext>
            </a:extLst>
          </p:cNvPr>
          <p:cNvCxnSpPr/>
          <p:nvPr/>
        </p:nvCxnSpPr>
        <p:spPr>
          <a:xfrm>
            <a:off x="2530823" y="1306624"/>
            <a:ext cx="0" cy="1290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5B2E6F8-CA94-CC10-E2DF-68A612A21741}"/>
              </a:ext>
            </a:extLst>
          </p:cNvPr>
          <p:cNvCxnSpPr/>
          <p:nvPr/>
        </p:nvCxnSpPr>
        <p:spPr>
          <a:xfrm>
            <a:off x="2949923" y="4073338"/>
            <a:ext cx="0" cy="1290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253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电路图：整体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E4F2D1-9370-8146-0266-7F38CA130F56}"/>
              </a:ext>
            </a:extLst>
          </p:cNvPr>
          <p:cNvSpPr/>
          <p:nvPr/>
        </p:nvSpPr>
        <p:spPr>
          <a:xfrm>
            <a:off x="956101" y="5579723"/>
            <a:ext cx="10025501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采用超前进位，高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采用进位选择，两者级联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AB2D5F-9ABB-DE49-137A-1B943CDAE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335" y="1192677"/>
            <a:ext cx="6920055" cy="41975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57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65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4248509" y="635392"/>
            <a:ext cx="22402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endParaRPr lang="en-US" altLang="zh-CN" sz="5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60026" y="2273682"/>
            <a:ext cx="3901398" cy="924920"/>
            <a:chOff x="8012886" y="1126872"/>
            <a:chExt cx="3901398" cy="924920"/>
          </a:xfrm>
        </p:grpSpPr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8012886" y="1529822"/>
              <a:ext cx="305752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题目解析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85566" y="1126872"/>
              <a:ext cx="3628718" cy="831523"/>
              <a:chOff x="6592092" y="810363"/>
              <a:chExt cx="3628718" cy="831523"/>
            </a:xfrm>
          </p:grpSpPr>
          <p:sp>
            <p:nvSpPr>
              <p:cNvPr id="8" name="矩形: 圆角 31"/>
              <p:cNvSpPr/>
              <p:nvPr>
                <p:custDataLst>
                  <p:tags r:id="rId15"/>
                </p:custDataLst>
              </p:nvPr>
            </p:nvSpPr>
            <p:spPr>
              <a:xfrm>
                <a:off x="8957795" y="1166271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2F5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592092" y="810363"/>
                <a:ext cx="3204600" cy="823145"/>
                <a:chOff x="1428825" y="2844000"/>
                <a:chExt cx="3204600" cy="823145"/>
              </a:xfrm>
            </p:grpSpPr>
            <p:cxnSp>
              <p:nvCxnSpPr>
                <p:cNvPr id="11" name="直接连接符 10"/>
                <p:cNvCxnSpPr/>
                <p:nvPr>
                  <p:custDataLst>
                    <p:tags r:id="rId16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3873793" y="3143925"/>
                  <a:ext cx="7596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03/</a:t>
                  </a:r>
                </a:p>
              </p:txBody>
            </p:sp>
          </p:grpSp>
        </p:grpSp>
      </p:grpSp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4036040" y="1700256"/>
            <a:ext cx="266573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4637686" y="2131697"/>
            <a:ext cx="4495893" cy="2954145"/>
            <a:chOff x="7690546" y="-876933"/>
            <a:chExt cx="4495893" cy="2954145"/>
          </a:xfrm>
        </p:grpSpPr>
        <p:sp>
          <p:nvSpPr>
            <p:cNvPr id="46" name="矩形 45"/>
            <p:cNvSpPr/>
            <p:nvPr>
              <p:custDataLst>
                <p:tags r:id="rId10"/>
              </p:custDataLst>
            </p:nvPr>
          </p:nvSpPr>
          <p:spPr>
            <a:xfrm>
              <a:off x="8110374" y="1555242"/>
              <a:ext cx="407606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电路图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690546" y="-876933"/>
              <a:ext cx="1263015" cy="2227005"/>
              <a:chOff x="5997072" y="-1193442"/>
              <a:chExt cx="1263015" cy="2227005"/>
            </a:xfrm>
          </p:grpSpPr>
          <p:sp>
            <p:nvSpPr>
              <p:cNvPr id="48" name="矩形: 圆角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7072" y="-1163597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6073686" y="-1193442"/>
                <a:ext cx="816549" cy="2227005"/>
                <a:chOff x="910419" y="840195"/>
                <a:chExt cx="816549" cy="2227005"/>
              </a:xfrm>
            </p:grpSpPr>
            <p:sp>
              <p:nvSpPr>
                <p:cNvPr id="50" name="文本框 49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910419" y="840195"/>
                  <a:ext cx="8165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01/</a:t>
                  </a:r>
                </a:p>
              </p:txBody>
            </p:sp>
            <p:cxnSp>
              <p:nvCxnSpPr>
                <p:cNvPr id="51" name="直接连接符 50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" name="组合 51"/>
          <p:cNvGrpSpPr/>
          <p:nvPr/>
        </p:nvGrpSpPr>
        <p:grpSpPr>
          <a:xfrm>
            <a:off x="4842239" y="3137429"/>
            <a:ext cx="6006558" cy="1374883"/>
            <a:chOff x="4961399" y="1513496"/>
            <a:chExt cx="6006558" cy="1374883"/>
          </a:xfrm>
        </p:grpSpPr>
        <p:sp>
          <p:nvSpPr>
            <p:cNvPr id="55" name="矩形 54"/>
            <p:cNvSpPr/>
            <p:nvPr>
              <p:custDataLst>
                <p:tags r:id="rId6"/>
              </p:custDataLst>
            </p:nvPr>
          </p:nvSpPr>
          <p:spPr>
            <a:xfrm>
              <a:off x="8045687" y="1513496"/>
              <a:ext cx="292227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2F5EB0"/>
                  </a:solidFill>
                  <a:latin typeface="微软雅黑" panose="020B0503020204020204" charset="-122"/>
                  <a:ea typeface="微软雅黑" panose="020B0503020204020204" charset="-122"/>
                </a:rPr>
                <a:t>克服的问题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961399" y="2366409"/>
              <a:ext cx="1263015" cy="521970"/>
              <a:chOff x="3267925" y="2049900"/>
              <a:chExt cx="1263015" cy="521970"/>
            </a:xfrm>
          </p:grpSpPr>
          <p:sp>
            <p:nvSpPr>
              <p:cNvPr id="57" name="矩形: 圆角 31"/>
              <p:cNvSpPr/>
              <p:nvPr>
                <p:custDataLst>
                  <p:tags r:id="rId7"/>
                </p:custDataLst>
              </p:nvPr>
            </p:nvSpPr>
            <p:spPr>
              <a:xfrm>
                <a:off x="3267925" y="2079745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3344540" y="2049900"/>
                <a:ext cx="625168" cy="521970"/>
                <a:chOff x="-1818727" y="4083537"/>
                <a:chExt cx="625168" cy="521970"/>
              </a:xfrm>
            </p:grpSpPr>
            <p:sp>
              <p:nvSpPr>
                <p:cNvPr id="59" name="文本框 5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-1818727" y="4083537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03</a:t>
                  </a:r>
                </a:p>
              </p:txBody>
            </p:sp>
            <p:cxnSp>
              <p:nvCxnSpPr>
                <p:cNvPr id="61" name="直接连接符 60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>
                  <a:off x="-1333844" y="4239456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4" name="图片 13" descr="复旦大学微电子学院芯创讲师团"/>
          <p:cNvPicPr>
            <a:picLocks noChangeAspect="1"/>
          </p:cNvPicPr>
          <p:nvPr/>
        </p:nvPicPr>
        <p:blipFill>
          <a:blip r:embed="rId21">
            <a:lum bright="12000" contrast="-12000"/>
          </a:blip>
          <a:srcRect l="46632" t="15210" r="22049" b="36756"/>
          <a:stretch>
            <a:fillRect/>
          </a:stretch>
        </p:blipFill>
        <p:spPr>
          <a:xfrm>
            <a:off x="-31115" y="-12700"/>
            <a:ext cx="4150995" cy="688022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7707507" y="4416417"/>
            <a:ext cx="3906008" cy="1118697"/>
            <a:chOff x="7724068" y="970953"/>
            <a:chExt cx="3906008" cy="1118697"/>
          </a:xfrm>
        </p:grpSpPr>
        <p:sp>
          <p:nvSpPr>
            <p:cNvPr id="74" name="矩形 73"/>
            <p:cNvSpPr/>
            <p:nvPr>
              <p:custDataLst>
                <p:tags r:id="rId2"/>
              </p:custDataLst>
            </p:nvPr>
          </p:nvSpPr>
          <p:spPr>
            <a:xfrm>
              <a:off x="8068996" y="1567680"/>
              <a:ext cx="35610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  <a:cs typeface="+mn-lt"/>
                  <a:sym typeface="+mn-ea"/>
                </a:rPr>
                <a:t>功能验证及性能分析</a:t>
              </a:r>
              <a:endParaRPr lang="zh-CN" altLang="en-US" sz="2800" b="1" dirty="0">
                <a:solidFill>
                  <a:srgbClr val="74ABE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76" name="矩形: 圆角 31"/>
              <p:cNvSpPr/>
              <p:nvPr>
                <p:custDataLst>
                  <p:tags r:id="rId3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107209" y="654444"/>
                <a:ext cx="730957" cy="521970"/>
                <a:chOff x="943942" y="2688081"/>
                <a:chExt cx="730957" cy="521970"/>
              </a:xfrm>
            </p:grpSpPr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43942" y="2688081"/>
                  <a:ext cx="73095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04</a:t>
                  </a:r>
                </a:p>
              </p:txBody>
            </p:sp>
            <p:cxnSp>
              <p:nvCxnSpPr>
                <p:cNvPr id="79" name="直接连接符 78"/>
                <p:cNvCxnSpPr/>
                <p:nvPr>
                  <p:custDataLst>
                    <p:tags r:id="rId5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90098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问题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CMOS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衬底应该怎么接？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6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E4F2D1-9370-8146-0266-7F38CA130F56}"/>
              </a:ext>
            </a:extLst>
          </p:cNvPr>
          <p:cNvSpPr/>
          <p:nvPr/>
        </p:nvSpPr>
        <p:spPr>
          <a:xfrm>
            <a:off x="815841" y="1498532"/>
            <a:ext cx="10025501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针对部分输入组合的逻辑功能错误。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Manchester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进位链的每一级都存在莫名其妙的阈值损失，必须每一级都加反相器恢复电平，导致整体延时很高。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Aft>
                <a:spcPts val="565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0238" y="1153811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惯性思维：为了消除衬偏效应，应将衬底与源极连接到一起。</a:t>
            </a:r>
          </a:p>
          <a:p>
            <a:endParaRPr lang="zh-CN" altLang="en-US" dirty="0"/>
          </a:p>
        </p:txBody>
      </p:sp>
      <p:sp>
        <p:nvSpPr>
          <p:cNvPr id="8" name="标题 2">
            <a:extLst>
              <a:ext uri="{FF2B5EF4-FFF2-40B4-BE49-F238E27FC236}">
                <a16:creationId xmlns:a16="http://schemas.microsoft.com/office/drawing/2014/main" id="{85B46FA8-D0E6-126C-970B-21C224552DC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0238" y="2755233"/>
            <a:ext cx="899554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原因：工艺问题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13F367-987F-BB07-2B9B-CA9D95F02B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190" y="2836828"/>
            <a:ext cx="6165517" cy="226349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A3B48B7-5F31-F35D-5992-416129D0B7D0}"/>
              </a:ext>
            </a:extLst>
          </p:cNvPr>
          <p:cNvSpPr/>
          <p:nvPr/>
        </p:nvSpPr>
        <p:spPr>
          <a:xfrm>
            <a:off x="560238" y="3297024"/>
            <a:ext cx="4720271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管的衬底都是同一块，将其连接到不同的源极会出问题。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n-well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都是独立的，理论上可以将其连接到源极。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Aft>
                <a:spcPts val="565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977433-3539-CA51-15F3-4FA14A851BA1}"/>
              </a:ext>
            </a:extLst>
          </p:cNvPr>
          <p:cNvSpPr/>
          <p:nvPr/>
        </p:nvSpPr>
        <p:spPr>
          <a:xfrm>
            <a:off x="560238" y="5095516"/>
            <a:ext cx="6421902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要想通过短接源极和衬底来消除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的衬偏效应，必须采用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Deep n-well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工艺，隔离每个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管。但是我们工艺库的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管没有采用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Deep n-well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工艺。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Aft>
                <a:spcPts val="565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41C172C-B5CA-90A0-2BF4-EAC613B15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7743" y="5638291"/>
            <a:ext cx="5016079" cy="627009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5D96BC70-5FCB-1C64-4898-545CC190054C}"/>
              </a:ext>
            </a:extLst>
          </p:cNvPr>
          <p:cNvSpPr/>
          <p:nvPr/>
        </p:nvSpPr>
        <p:spPr>
          <a:xfrm>
            <a:off x="10841342" y="5667648"/>
            <a:ext cx="1103133" cy="708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451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问题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1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CMOS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衬底应该怎么接？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E4F2D1-9370-8146-0266-7F38CA130F56}"/>
              </a:ext>
            </a:extLst>
          </p:cNvPr>
          <p:cNvSpPr/>
          <p:nvPr/>
        </p:nvSpPr>
        <p:spPr>
          <a:xfrm>
            <a:off x="834008" y="1747823"/>
            <a:ext cx="10962358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这可以有效地防止衬底漏电。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p-sub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的源漏两级存在二极管结构，该二极管一旦导通，会发生衬底漏电问题。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为了保证该二极管反偏，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p-sub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应接比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端还低的最低电位，一般最低电位就是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GND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管同理，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n-well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应接比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端还高的最高电位，即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VDD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32906" y="1147427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解决：</a:t>
            </a:r>
            <a:r>
              <a:rPr lang="en-US" altLang="zh-CN" dirty="0"/>
              <a:t>NMOS</a:t>
            </a:r>
            <a:r>
              <a:rPr lang="zh-CN" altLang="en-US" dirty="0"/>
              <a:t>衬底接</a:t>
            </a:r>
            <a:r>
              <a:rPr lang="en-US" altLang="zh-CN" dirty="0"/>
              <a:t>GND</a:t>
            </a:r>
            <a:r>
              <a:rPr lang="zh-CN" altLang="en-US" dirty="0"/>
              <a:t>，</a:t>
            </a:r>
            <a:r>
              <a:rPr lang="en-US" altLang="zh-CN" dirty="0"/>
              <a:t>PMOS</a:t>
            </a:r>
            <a:r>
              <a:rPr lang="zh-CN" altLang="en-US" dirty="0"/>
              <a:t>衬底接</a:t>
            </a:r>
            <a:r>
              <a:rPr lang="en-US" altLang="zh-CN" dirty="0"/>
              <a:t>VDD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13F367-987F-BB07-2B9B-CA9D95F0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527" y="3896958"/>
            <a:ext cx="6165517" cy="22634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226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问题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：测试样例的选择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22544B79-4452-933D-5AE4-4A1C9890C91A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60871" y="1077639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结构分析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0D2A438-2568-B76D-15CF-FBE15FD2CEA0}"/>
              </a:ext>
            </a:extLst>
          </p:cNvPr>
          <p:cNvSpPr/>
          <p:nvPr/>
        </p:nvSpPr>
        <p:spPr>
          <a:xfrm>
            <a:off x="712337" y="1654267"/>
            <a:ext cx="9945012" cy="438010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位的加法器，输入为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，共有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65536×65536×2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种输入组合。该范围太大，测试几十组输入也不太具有代表性。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注意到该加法器的结构为一个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位超前进位和一个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位进位选择级联。两个加法器仅通过一个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Co7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信号连接，耦合度很低。我们可以考虑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分开测试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。彼此各测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位的输入组合，最后再作为统一的整体，测试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这样我们就将输入组合的范围降低到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256×256×2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25000"/>
              </a:lnSpc>
              <a:spcAft>
                <a:spcPts val="565"/>
              </a:spcAft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从而有效地提高了测试样例的代表性。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00EE062-34B8-81A4-E76E-5A7BD293E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992" y="3334678"/>
            <a:ext cx="4998425" cy="3031909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ADED1C2-EF5E-7DCC-5727-8B575F762179}"/>
              </a:ext>
            </a:extLst>
          </p:cNvPr>
          <p:cNvCxnSpPr/>
          <p:nvPr/>
        </p:nvCxnSpPr>
        <p:spPr>
          <a:xfrm>
            <a:off x="9289335" y="3209483"/>
            <a:ext cx="0" cy="327069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1633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问题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：测试样例的选择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6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E4F2D1-9370-8146-0266-7F38CA130F56}"/>
              </a:ext>
            </a:extLst>
          </p:cNvPr>
          <p:cNvSpPr/>
          <p:nvPr/>
        </p:nvSpPr>
        <p:spPr>
          <a:xfrm>
            <a:off x="767397" y="1603938"/>
            <a:ext cx="9945012" cy="299699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本来应该分为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有效等价类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无效等价类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，但这里我们做的是无符号加法，除了非法的逻辑电平以外，不存在什么非法输入。因此只研究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有效等价类。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位无符号加法器而言，输入的等价类其实只有一个，即所有取值范围在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[0,256)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之间的整数输入。对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位而言则是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[0,65536)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随机生成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位均匀分布在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[0,256)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的测试样例对超前进位和进位选择分别进行测试。然后再生成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位均匀分布在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[0,65536)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的测试样例，对整体进行测试。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17685" y="1030214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等价类划分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C0552275-743D-AE29-76F4-B89F289E0789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717684" y="4537054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/>
              <a:t>边界值测试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A4A768-63E2-533D-FF06-579379B22656}"/>
              </a:ext>
            </a:extLst>
          </p:cNvPr>
          <p:cNvSpPr/>
          <p:nvPr/>
        </p:nvSpPr>
        <p:spPr>
          <a:xfrm>
            <a:off x="821896" y="5138086"/>
            <a:ext cx="9569563" cy="10628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A[msb:0]=B[msb:0]=1, Ci=0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255+255+0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it-IT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]+B[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]=1</a:t>
            </a: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Ci=1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每一位都互补，由于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，将从低位产生一个进位一直传播到最高位）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it-IT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171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问题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：测试样例的选择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9240" y="1145902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8</a:t>
            </a:r>
            <a:r>
              <a:rPr lang="zh-CN" altLang="en-US" dirty="0"/>
              <a:t>位测试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7205EF-1590-B05C-CE9F-F79BCEB4C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87452"/>
              </p:ext>
            </p:extLst>
          </p:nvPr>
        </p:nvGraphicFramePr>
        <p:xfrm>
          <a:off x="669240" y="1829092"/>
          <a:ext cx="11110784" cy="42850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2333">
                  <a:extLst>
                    <a:ext uri="{9D8B030D-6E8A-4147-A177-3AD203B41FA5}">
                      <a16:colId xmlns:a16="http://schemas.microsoft.com/office/drawing/2014/main" val="3844320232"/>
                    </a:ext>
                  </a:extLst>
                </a:gridCol>
                <a:gridCol w="3033892">
                  <a:extLst>
                    <a:ext uri="{9D8B030D-6E8A-4147-A177-3AD203B41FA5}">
                      <a16:colId xmlns:a16="http://schemas.microsoft.com/office/drawing/2014/main" val="4233729782"/>
                    </a:ext>
                  </a:extLst>
                </a:gridCol>
                <a:gridCol w="3101310">
                  <a:extLst>
                    <a:ext uri="{9D8B030D-6E8A-4147-A177-3AD203B41FA5}">
                      <a16:colId xmlns:a16="http://schemas.microsoft.com/office/drawing/2014/main" val="850748641"/>
                    </a:ext>
                  </a:extLst>
                </a:gridCol>
                <a:gridCol w="930393">
                  <a:extLst>
                    <a:ext uri="{9D8B030D-6E8A-4147-A177-3AD203B41FA5}">
                      <a16:colId xmlns:a16="http://schemas.microsoft.com/office/drawing/2014/main" val="1208042149"/>
                    </a:ext>
                  </a:extLst>
                </a:gridCol>
                <a:gridCol w="1280976">
                  <a:extLst>
                    <a:ext uri="{9D8B030D-6E8A-4147-A177-3AD203B41FA5}">
                      <a16:colId xmlns:a16="http://schemas.microsoft.com/office/drawing/2014/main" val="3236477878"/>
                    </a:ext>
                  </a:extLst>
                </a:gridCol>
                <a:gridCol w="1361880">
                  <a:extLst>
                    <a:ext uri="{9D8B030D-6E8A-4147-A177-3AD203B41FA5}">
                      <a16:colId xmlns:a16="http://schemas.microsoft.com/office/drawing/2014/main" val="352395913"/>
                    </a:ext>
                  </a:extLst>
                </a:gridCol>
              </a:tblGrid>
              <a:tr h="3194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</a:t>
                      </a:r>
                      <a:r>
                        <a:rPr lang="zh-CN" altLang="en-US" sz="1400" u="none" strike="noStrike">
                          <a:effectLst/>
                        </a:rPr>
                        <a:t>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082" marR="95082" marT="47541" marB="47541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输入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082" marR="95082" marT="47541" marB="4754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是否通过测试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082" marR="95082" marT="47541" marB="47541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2166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Ci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超前进位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进位选择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3816034755"/>
                  </a:ext>
                </a:extLst>
              </a:tr>
              <a:tr h="30504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随机样例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082" marR="95082" marT="47541" marB="475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3076379151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34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1547799073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68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1556319954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99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89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1133717193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115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122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通过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3554562620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147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2660037897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167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3359013873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195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202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2415085226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223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220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通过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2921202773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240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232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1544563211"/>
                  </a:ext>
                </a:extLst>
              </a:tr>
              <a:tr h="305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边界样例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082" marR="95082" marT="47541" marB="47541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255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</a:rPr>
                        <a:t>255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0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1874488795"/>
                  </a:ext>
                </a:extLst>
              </a:tr>
              <a:tr h="3050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149 (0b10010101)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106 (0b01101010)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</a:rPr>
                        <a:t>1</a:t>
                      </a:r>
                      <a:endParaRPr lang="en-US" altLang="zh-CN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</a:rPr>
                        <a:t>通过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通过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876" marR="7876" marT="7876" marB="0" anchor="ctr"/>
                </a:tc>
                <a:extLst>
                  <a:ext uri="{0D108BD9-81ED-4DB2-BD59-A6C34878D82A}">
                    <a16:rowId xmlns:a16="http://schemas.microsoft.com/office/drawing/2014/main" val="26484387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87923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问题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：测试样例的选择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9240" y="1145902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16</a:t>
            </a:r>
            <a:r>
              <a:rPr lang="zh-CN" altLang="en-US" dirty="0"/>
              <a:t>位测试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08050C1-3C2D-8820-A77A-0B74A8DA8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89777"/>
              </p:ext>
            </p:extLst>
          </p:nvPr>
        </p:nvGraphicFramePr>
        <p:xfrm>
          <a:off x="976528" y="1757333"/>
          <a:ext cx="10971227" cy="4428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828">
                  <a:extLst>
                    <a:ext uri="{9D8B030D-6E8A-4147-A177-3AD203B41FA5}">
                      <a16:colId xmlns:a16="http://schemas.microsoft.com/office/drawing/2014/main" val="241873586"/>
                    </a:ext>
                  </a:extLst>
                </a:gridCol>
                <a:gridCol w="3205878">
                  <a:extLst>
                    <a:ext uri="{9D8B030D-6E8A-4147-A177-3AD203B41FA5}">
                      <a16:colId xmlns:a16="http://schemas.microsoft.com/office/drawing/2014/main" val="3656165609"/>
                    </a:ext>
                  </a:extLst>
                </a:gridCol>
                <a:gridCol w="3277120">
                  <a:extLst>
                    <a:ext uri="{9D8B030D-6E8A-4147-A177-3AD203B41FA5}">
                      <a16:colId xmlns:a16="http://schemas.microsoft.com/office/drawing/2014/main" val="208481770"/>
                    </a:ext>
                  </a:extLst>
                </a:gridCol>
                <a:gridCol w="983136">
                  <a:extLst>
                    <a:ext uri="{9D8B030D-6E8A-4147-A177-3AD203B41FA5}">
                      <a16:colId xmlns:a16="http://schemas.microsoft.com/office/drawing/2014/main" val="1932717380"/>
                    </a:ext>
                  </a:extLst>
                </a:gridCol>
                <a:gridCol w="2023265">
                  <a:extLst>
                    <a:ext uri="{9D8B030D-6E8A-4147-A177-3AD203B41FA5}">
                      <a16:colId xmlns:a16="http://schemas.microsoft.com/office/drawing/2014/main" val="3555293000"/>
                    </a:ext>
                  </a:extLst>
                </a:gridCol>
              </a:tblGrid>
              <a:tr h="4135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16</a:t>
                      </a:r>
                      <a:r>
                        <a:rPr lang="zh-CN" altLang="en-US" sz="1700" u="none" strike="noStrike">
                          <a:effectLst/>
                        </a:rPr>
                        <a:t>位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19" marR="88419" marT="44210" marB="4421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输入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19" marR="88419" marT="44210" marB="4421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effectLst/>
                        </a:rPr>
                        <a:t>是否通过测试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32163518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A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B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Ci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effectLst/>
                        </a:rPr>
                        <a:t>超前进位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3933054608"/>
                  </a:ext>
                </a:extLst>
              </a:tr>
              <a:tr h="28840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随机样例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19" marR="88419" marT="44210" marB="4421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481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5039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1766759972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7134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9163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2070192115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18842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19006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1223439820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23434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22265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1506076445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32065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29455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3902384571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38768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37104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1473424471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43695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45624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2747958933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48488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47524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2779612560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57758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56248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695830411"/>
                  </a:ext>
                </a:extLst>
              </a:tr>
              <a:tr h="2884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63913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59505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3318695824"/>
                  </a:ext>
                </a:extLst>
              </a:tr>
              <a:tr h="288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边界样例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8419" marR="88419" marT="44210" marB="4421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65535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65535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0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>
                          <a:effectLst/>
                        </a:rPr>
                        <a:t>通过</a:t>
                      </a:r>
                      <a:endParaRPr lang="zh-CN" altLang="en-US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1964634887"/>
                  </a:ext>
                </a:extLst>
              </a:tr>
              <a:tr h="5541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700" u="none" strike="noStrike">
                          <a:effectLst/>
                        </a:rPr>
                        <a:t>42721 (0b1010 0110 1110 0001)</a:t>
                      </a:r>
                      <a:endParaRPr lang="pl-PL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700" u="none" strike="noStrike" dirty="0">
                          <a:effectLst/>
                        </a:rPr>
                        <a:t>22814 (0b0101 1001 0001 1110)</a:t>
                      </a:r>
                      <a:endParaRPr lang="pl-PL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700" u="none" strike="noStrike">
                          <a:effectLst/>
                        </a:rPr>
                        <a:t>1</a:t>
                      </a:r>
                      <a:endParaRPr lang="en-US" altLang="zh-CN" sz="1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700" u="none" strike="noStrike" dirty="0">
                          <a:effectLst/>
                        </a:rPr>
                        <a:t>通过</a:t>
                      </a:r>
                      <a:endParaRPr lang="zh-CN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300" marR="10300" marT="10300" marB="0" anchor="ctr"/>
                </a:tc>
                <a:extLst>
                  <a:ext uri="{0D108BD9-81ED-4DB2-BD59-A6C34878D82A}">
                    <a16:rowId xmlns:a16="http://schemas.microsoft.com/office/drawing/2014/main" val="141541725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897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65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4248509" y="635392"/>
            <a:ext cx="22402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endParaRPr lang="en-US" altLang="zh-CN" sz="5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60026" y="2273682"/>
            <a:ext cx="3940486" cy="2677435"/>
            <a:chOff x="8012886" y="1126872"/>
            <a:chExt cx="3940486" cy="2677435"/>
          </a:xfrm>
        </p:grpSpPr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8012886" y="1529822"/>
              <a:ext cx="305752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题目解析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85566" y="1126872"/>
              <a:ext cx="3667806" cy="2677435"/>
              <a:chOff x="6592092" y="810363"/>
              <a:chExt cx="3667806" cy="2677435"/>
            </a:xfrm>
          </p:grpSpPr>
          <p:sp>
            <p:nvSpPr>
              <p:cNvPr id="8" name="矩形: 圆角 31"/>
              <p:cNvSpPr/>
              <p:nvPr>
                <p:custDataLst>
                  <p:tags r:id="rId15"/>
                </p:custDataLst>
              </p:nvPr>
            </p:nvSpPr>
            <p:spPr>
              <a:xfrm>
                <a:off x="8996883" y="3012183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2F5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592092" y="810363"/>
                <a:ext cx="3243688" cy="2669057"/>
                <a:chOff x="1428825" y="2844000"/>
                <a:chExt cx="3243688" cy="2669057"/>
              </a:xfrm>
            </p:grpSpPr>
            <p:cxnSp>
              <p:nvCxnSpPr>
                <p:cNvPr id="11" name="直接连接符 10"/>
                <p:cNvCxnSpPr/>
                <p:nvPr>
                  <p:custDataLst>
                    <p:tags r:id="rId16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3912881" y="4989837"/>
                  <a:ext cx="75963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04/</a:t>
                  </a:r>
                </a:p>
              </p:txBody>
            </p:sp>
          </p:grpSp>
        </p:grpSp>
      </p:grpSp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4036040" y="1700256"/>
            <a:ext cx="266573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4637686" y="2131697"/>
            <a:ext cx="4495893" cy="2954145"/>
            <a:chOff x="7690546" y="-876933"/>
            <a:chExt cx="4495893" cy="2954145"/>
          </a:xfrm>
        </p:grpSpPr>
        <p:sp>
          <p:nvSpPr>
            <p:cNvPr id="46" name="矩形 45"/>
            <p:cNvSpPr/>
            <p:nvPr>
              <p:custDataLst>
                <p:tags r:id="rId10"/>
              </p:custDataLst>
            </p:nvPr>
          </p:nvSpPr>
          <p:spPr>
            <a:xfrm>
              <a:off x="8110374" y="1555242"/>
              <a:ext cx="407606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电路图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690546" y="-876933"/>
              <a:ext cx="1263015" cy="2227005"/>
              <a:chOff x="5997072" y="-1193442"/>
              <a:chExt cx="1263015" cy="2227005"/>
            </a:xfrm>
          </p:grpSpPr>
          <p:sp>
            <p:nvSpPr>
              <p:cNvPr id="48" name="矩形: 圆角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7072" y="-1163597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6073686" y="-1193442"/>
                <a:ext cx="816549" cy="2227005"/>
                <a:chOff x="910419" y="840195"/>
                <a:chExt cx="816549" cy="2227005"/>
              </a:xfrm>
            </p:grpSpPr>
            <p:sp>
              <p:nvSpPr>
                <p:cNvPr id="50" name="文本框 49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910419" y="840195"/>
                  <a:ext cx="8165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01/</a:t>
                  </a:r>
                </a:p>
              </p:txBody>
            </p:sp>
            <p:cxnSp>
              <p:nvCxnSpPr>
                <p:cNvPr id="51" name="直接连接符 50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" name="组合 51"/>
          <p:cNvGrpSpPr/>
          <p:nvPr/>
        </p:nvGrpSpPr>
        <p:grpSpPr>
          <a:xfrm>
            <a:off x="4842239" y="3137429"/>
            <a:ext cx="6006558" cy="1374883"/>
            <a:chOff x="4961399" y="1513496"/>
            <a:chExt cx="6006558" cy="1374883"/>
          </a:xfrm>
        </p:grpSpPr>
        <p:sp>
          <p:nvSpPr>
            <p:cNvPr id="55" name="矩形 54"/>
            <p:cNvSpPr/>
            <p:nvPr>
              <p:custDataLst>
                <p:tags r:id="rId6"/>
              </p:custDataLst>
            </p:nvPr>
          </p:nvSpPr>
          <p:spPr>
            <a:xfrm>
              <a:off x="8045687" y="1513496"/>
              <a:ext cx="292227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克服的问题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961399" y="2366409"/>
              <a:ext cx="1263015" cy="521970"/>
              <a:chOff x="3267925" y="2049900"/>
              <a:chExt cx="1263015" cy="521970"/>
            </a:xfrm>
          </p:grpSpPr>
          <p:sp>
            <p:nvSpPr>
              <p:cNvPr id="57" name="矩形: 圆角 31"/>
              <p:cNvSpPr/>
              <p:nvPr>
                <p:custDataLst>
                  <p:tags r:id="rId7"/>
                </p:custDataLst>
              </p:nvPr>
            </p:nvSpPr>
            <p:spPr>
              <a:xfrm>
                <a:off x="3267925" y="2079745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3344540" y="2049900"/>
                <a:ext cx="625168" cy="521970"/>
                <a:chOff x="-1818727" y="4083537"/>
                <a:chExt cx="625168" cy="521970"/>
              </a:xfrm>
            </p:grpSpPr>
            <p:sp>
              <p:nvSpPr>
                <p:cNvPr id="59" name="文本框 5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-1818727" y="4083537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03</a:t>
                  </a:r>
                </a:p>
              </p:txBody>
            </p:sp>
            <p:cxnSp>
              <p:nvCxnSpPr>
                <p:cNvPr id="61" name="直接连接符 60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>
                  <a:off x="-1333844" y="4239456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4" name="图片 13" descr="复旦大学微电子学院芯创讲师团"/>
          <p:cNvPicPr>
            <a:picLocks noChangeAspect="1"/>
          </p:cNvPicPr>
          <p:nvPr/>
        </p:nvPicPr>
        <p:blipFill>
          <a:blip r:embed="rId21">
            <a:lum bright="12000" contrast="-12000"/>
          </a:blip>
          <a:srcRect l="46632" t="15210" r="22049" b="36756"/>
          <a:stretch>
            <a:fillRect/>
          </a:stretch>
        </p:blipFill>
        <p:spPr>
          <a:xfrm>
            <a:off x="-31115" y="-12700"/>
            <a:ext cx="4150995" cy="688022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7637497" y="2574756"/>
            <a:ext cx="3976018" cy="2960358"/>
            <a:chOff x="7654058" y="-870708"/>
            <a:chExt cx="3976018" cy="2960358"/>
          </a:xfrm>
        </p:grpSpPr>
        <p:sp>
          <p:nvSpPr>
            <p:cNvPr id="74" name="矩形 73"/>
            <p:cNvSpPr/>
            <p:nvPr>
              <p:custDataLst>
                <p:tags r:id="rId2"/>
              </p:custDataLst>
            </p:nvPr>
          </p:nvSpPr>
          <p:spPr>
            <a:xfrm>
              <a:off x="8068996" y="1567680"/>
              <a:ext cx="35610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2F5EB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功能验证及性能分析</a:t>
              </a:r>
              <a:endParaRPr lang="zh-CN" altLang="en-US" sz="2800" b="1" dirty="0">
                <a:solidFill>
                  <a:srgbClr val="2F5EB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654058" y="-870708"/>
              <a:ext cx="1263015" cy="521970"/>
              <a:chOff x="5960584" y="-1187217"/>
              <a:chExt cx="1263015" cy="521970"/>
            </a:xfrm>
          </p:grpSpPr>
          <p:sp>
            <p:nvSpPr>
              <p:cNvPr id="76" name="矩形: 圆角 31"/>
              <p:cNvSpPr/>
              <p:nvPr>
                <p:custDataLst>
                  <p:tags r:id="rId3"/>
                </p:custDataLst>
              </p:nvPr>
            </p:nvSpPr>
            <p:spPr>
              <a:xfrm>
                <a:off x="5960584" y="-1157372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037199" y="-1187217"/>
                <a:ext cx="730957" cy="521970"/>
                <a:chOff x="873932" y="846420"/>
                <a:chExt cx="730957" cy="521970"/>
              </a:xfrm>
            </p:grpSpPr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873932" y="846420"/>
                  <a:ext cx="73095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03</a:t>
                  </a:r>
                </a:p>
              </p:txBody>
            </p:sp>
            <p:cxnSp>
              <p:nvCxnSpPr>
                <p:cNvPr id="79" name="直接连接符 78"/>
                <p:cNvCxnSpPr/>
                <p:nvPr>
                  <p:custDataLst>
                    <p:tags r:id="rId5"/>
                  </p:custDataLst>
                </p:nvPr>
              </p:nvCxnSpPr>
              <p:spPr>
                <a:xfrm flipH="1">
                  <a:off x="1358681" y="1027875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64089287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65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4248509" y="635392"/>
            <a:ext cx="22621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endParaRPr lang="en-US" altLang="zh-CN" sz="5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71208" y="2117763"/>
            <a:ext cx="3346343" cy="1080839"/>
            <a:chOff x="7724068" y="970953"/>
            <a:chExt cx="3346343" cy="1080839"/>
          </a:xfrm>
        </p:grpSpPr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8012886" y="1529822"/>
              <a:ext cx="305752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2F5EB0"/>
                  </a:solidFill>
                  <a:latin typeface="微软雅黑" panose="020B0503020204020204" charset="-122"/>
                  <a:ea typeface="微软雅黑" panose="020B0503020204020204" charset="-122"/>
                </a:rPr>
                <a:t>题目解析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8" name="矩形: 圆角 31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2F5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07209" y="654444"/>
                <a:ext cx="625168" cy="521970"/>
                <a:chOff x="943942" y="2688081"/>
                <a:chExt cx="625168" cy="521970"/>
              </a:xfrm>
            </p:grpSpPr>
            <p:sp>
              <p:nvSpPr>
                <p:cNvPr id="10" name="文本框 9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943942" y="2688081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01</a:t>
                  </a:r>
                </a:p>
              </p:txBody>
            </p:sp>
            <p:cxnSp>
              <p:nvCxnSpPr>
                <p:cNvPr id="11" name="直接连接符 10"/>
                <p:cNvCxnSpPr/>
                <p:nvPr>
                  <p:custDataLst>
                    <p:tags r:id="rId17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4036040" y="1700256"/>
            <a:ext cx="266573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4671208" y="3979583"/>
            <a:ext cx="4462371" cy="1106259"/>
            <a:chOff x="7724068" y="970953"/>
            <a:chExt cx="4462371" cy="1106259"/>
          </a:xfrm>
        </p:grpSpPr>
        <p:sp>
          <p:nvSpPr>
            <p:cNvPr id="46" name="矩形 45"/>
            <p:cNvSpPr/>
            <p:nvPr>
              <p:custDataLst>
                <p:tags r:id="rId10"/>
              </p:custDataLst>
            </p:nvPr>
          </p:nvSpPr>
          <p:spPr>
            <a:xfrm>
              <a:off x="8110374" y="1555242"/>
              <a:ext cx="407606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电路图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48" name="矩形: 圆角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6107209" y="654444"/>
                <a:ext cx="625168" cy="521970"/>
                <a:chOff x="943942" y="2688081"/>
                <a:chExt cx="625168" cy="521970"/>
              </a:xfrm>
            </p:grpSpPr>
            <p:sp>
              <p:nvSpPr>
                <p:cNvPr id="50" name="文本框 49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943942" y="2688081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02</a:t>
                  </a:r>
                </a:p>
              </p:txBody>
            </p:sp>
            <p:cxnSp>
              <p:nvCxnSpPr>
                <p:cNvPr id="51" name="直接连接符 50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" name="组合 51"/>
          <p:cNvGrpSpPr/>
          <p:nvPr/>
        </p:nvGrpSpPr>
        <p:grpSpPr>
          <a:xfrm>
            <a:off x="7604908" y="2594886"/>
            <a:ext cx="3243889" cy="1064513"/>
            <a:chOff x="7724068" y="970953"/>
            <a:chExt cx="3243889" cy="1064513"/>
          </a:xfrm>
        </p:grpSpPr>
        <p:sp>
          <p:nvSpPr>
            <p:cNvPr id="55" name="矩形 54"/>
            <p:cNvSpPr/>
            <p:nvPr>
              <p:custDataLst>
                <p:tags r:id="rId6"/>
              </p:custDataLst>
            </p:nvPr>
          </p:nvSpPr>
          <p:spPr>
            <a:xfrm>
              <a:off x="8045687" y="1513496"/>
              <a:ext cx="292227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克服的问题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57" name="矩形: 圆角 31"/>
              <p:cNvSpPr/>
              <p:nvPr>
                <p:custDataLst>
                  <p:tags r:id="rId7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6107209" y="654444"/>
                <a:ext cx="625168" cy="521970"/>
                <a:chOff x="943942" y="2688081"/>
                <a:chExt cx="625168" cy="521970"/>
              </a:xfrm>
            </p:grpSpPr>
            <p:sp>
              <p:nvSpPr>
                <p:cNvPr id="59" name="文本框 5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943942" y="2688081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03</a:t>
                  </a:r>
                </a:p>
              </p:txBody>
            </p:sp>
            <p:cxnSp>
              <p:nvCxnSpPr>
                <p:cNvPr id="61" name="直接连接符 60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4" name="图片 13" descr="复旦大学微电子学院芯创讲师团"/>
          <p:cNvPicPr>
            <a:picLocks noChangeAspect="1"/>
          </p:cNvPicPr>
          <p:nvPr/>
        </p:nvPicPr>
        <p:blipFill>
          <a:blip r:embed="rId21">
            <a:lum bright="12000" contrast="-12000"/>
          </a:blip>
          <a:srcRect l="46632" t="15210" r="22049" b="36756"/>
          <a:stretch>
            <a:fillRect/>
          </a:stretch>
        </p:blipFill>
        <p:spPr>
          <a:xfrm>
            <a:off x="-31115" y="-12700"/>
            <a:ext cx="4150995" cy="688022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7707507" y="4416417"/>
            <a:ext cx="3906008" cy="1118697"/>
            <a:chOff x="7724068" y="970953"/>
            <a:chExt cx="3906008" cy="1118697"/>
          </a:xfrm>
        </p:grpSpPr>
        <p:sp>
          <p:nvSpPr>
            <p:cNvPr id="74" name="矩形 73"/>
            <p:cNvSpPr/>
            <p:nvPr>
              <p:custDataLst>
                <p:tags r:id="rId2"/>
              </p:custDataLst>
            </p:nvPr>
          </p:nvSpPr>
          <p:spPr>
            <a:xfrm>
              <a:off x="8068996" y="1567680"/>
              <a:ext cx="35610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  <a:cs typeface="+mn-lt"/>
                  <a:sym typeface="+mn-ea"/>
                </a:rPr>
                <a:t>功能验证及性能分析</a:t>
              </a:r>
              <a:endParaRPr lang="zh-CN" altLang="en-US" sz="2800" b="1" dirty="0">
                <a:solidFill>
                  <a:srgbClr val="74ABE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76" name="矩形: 圆角 31"/>
              <p:cNvSpPr/>
              <p:nvPr>
                <p:custDataLst>
                  <p:tags r:id="rId3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107209" y="654444"/>
                <a:ext cx="730957" cy="521970"/>
                <a:chOff x="943942" y="2688081"/>
                <a:chExt cx="730957" cy="521970"/>
              </a:xfrm>
            </p:grpSpPr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43942" y="2688081"/>
                  <a:ext cx="73095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04</a:t>
                  </a:r>
                </a:p>
              </p:txBody>
            </p:sp>
            <p:cxnSp>
              <p:nvCxnSpPr>
                <p:cNvPr id="79" name="直接连接符 78"/>
                <p:cNvCxnSpPr/>
                <p:nvPr>
                  <p:custDataLst>
                    <p:tags r:id="rId5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波形验证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9240" y="1145902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16</a:t>
            </a:r>
            <a:r>
              <a:rPr lang="zh-CN" altLang="en-US" dirty="0"/>
              <a:t>位测试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9608FD-55BD-6CFA-1B53-8508DB84426F}"/>
              </a:ext>
            </a:extLst>
          </p:cNvPr>
          <p:cNvSpPr/>
          <p:nvPr/>
        </p:nvSpPr>
        <p:spPr>
          <a:xfrm>
            <a:off x="767397" y="1925409"/>
            <a:ext cx="4628170" cy="10628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A=65535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B=65535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Ci=1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it-IT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S=131070</a:t>
            </a:r>
          </a:p>
          <a:p>
            <a:pPr>
              <a:lnSpc>
                <a:spcPct val="125000"/>
              </a:lnSpc>
              <a:spcAft>
                <a:spcPts val="565"/>
              </a:spcAft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(0b00011111111111111110)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Co=1</a:t>
            </a:r>
          </a:p>
          <a:p>
            <a:pPr>
              <a:lnSpc>
                <a:spcPct val="125000"/>
              </a:lnSpc>
              <a:spcAft>
                <a:spcPts val="565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it-IT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21A4C6-FC0D-FCA1-0501-5BBE3B1BA1A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57"/>
          <a:stretch/>
        </p:blipFill>
        <p:spPr>
          <a:xfrm>
            <a:off x="5790141" y="585707"/>
            <a:ext cx="6066134" cy="56865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81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波形验证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EB56561-1BD4-9398-738E-FCA0D16D4F6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69240" y="1145902"/>
            <a:ext cx="9813055" cy="56134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Autofit/>
          </a:bodyPr>
          <a:lstStyle>
            <a:lvl1pPr marL="342900" indent="-342900" fontAlgn="auto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n"/>
              <a:defRPr sz="2400" b="1" u="none" strike="noStrike" cap="none" spc="300" normalizeH="0" baseline="0">
                <a:solidFill>
                  <a:srgbClr val="2F5EB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dirty="0"/>
              <a:t>16</a:t>
            </a:r>
            <a:r>
              <a:rPr lang="zh-CN" altLang="en-US" dirty="0"/>
              <a:t>位测试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5A617-2311-7221-FB83-F649FCA9D8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01"/>
          <a:stretch/>
        </p:blipFill>
        <p:spPr>
          <a:xfrm>
            <a:off x="5571089" y="632811"/>
            <a:ext cx="6331351" cy="559237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9608FD-55BD-6CFA-1B53-8508DB84426F}"/>
              </a:ext>
            </a:extLst>
          </p:cNvPr>
          <p:cNvSpPr/>
          <p:nvPr/>
        </p:nvSpPr>
        <p:spPr>
          <a:xfrm>
            <a:off x="767397" y="1925409"/>
            <a:ext cx="4628170" cy="10628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A=42721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B=22814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Ci=1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it-IT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S=0</a:t>
            </a: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Co=1</a:t>
            </a:r>
          </a:p>
          <a:p>
            <a:pPr>
              <a:lnSpc>
                <a:spcPct val="125000"/>
              </a:lnSpc>
              <a:spcAft>
                <a:spcPts val="565"/>
              </a:spcAft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it-IT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4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延时分析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B560F2-621E-0DF5-DB79-81ED8B179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46" y="1357362"/>
            <a:ext cx="7114064" cy="440038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C643327-B247-91C4-DA65-DD47C9399ED1}"/>
              </a:ext>
            </a:extLst>
          </p:cNvPr>
          <p:cNvSpPr/>
          <p:nvPr/>
        </p:nvSpPr>
        <p:spPr>
          <a:xfrm>
            <a:off x="7018474" y="697799"/>
            <a:ext cx="5070580" cy="10628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如果将所有单元延时归一化，蓝色线才是关键路径。但实际上各级单元的延时并不相同。经测试，红线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(0)-(3)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延时为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1.2ns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，蓝线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(0)-(5)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延时为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635ps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。所以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红线才是关键路径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Multiplexer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的选择信号为低位进位，低位进位默认为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，所以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Mux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默认选择低位进位为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的那一组。要想获得关键路径的延时，得令低位进位为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因此选用测试样例</a:t>
            </a: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]+B[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]=1</a:t>
            </a:r>
            <a:r>
              <a:rPr lang="it-IT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, Ci=1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。可激活关键路径。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测得该加法器平均延时为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1.95ns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位行波进位加法器延时为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3.85ns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。加速比为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197.43%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767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4"/>
            <a:ext cx="6748145" cy="604521"/>
            <a:chOff x="716110" y="296169"/>
            <a:chExt cx="6748251" cy="604320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69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功耗分析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1F8587-0996-84AF-11DA-EBA9E566112C}"/>
              </a:ext>
            </a:extLst>
          </p:cNvPr>
          <p:cNvSpPr/>
          <p:nvPr/>
        </p:nvSpPr>
        <p:spPr>
          <a:xfrm>
            <a:off x="767397" y="4640624"/>
            <a:ext cx="9945012" cy="22643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643327-B247-91C4-DA65-DD47C9399ED1}"/>
              </a:ext>
            </a:extLst>
          </p:cNvPr>
          <p:cNvSpPr/>
          <p:nvPr/>
        </p:nvSpPr>
        <p:spPr>
          <a:xfrm>
            <a:off x="855733" y="4181432"/>
            <a:ext cx="9408558" cy="10628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本电路大部分单元采用互补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逻辑和传输门，不存在静态功耗。唯一值得分析的是超前进位单元和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Manchester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进位链单元。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超前进位单元的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Ci,0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是互补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CMOS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，上下不会同时导通，因此也不存在静态功耗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Manchester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进位链单元的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Gi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不会同时为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，因此也没有静态功耗。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因此，整个加法器不存在静态功耗。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75F618-3CDD-6056-DB92-317660653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949" y="1845441"/>
            <a:ext cx="2537222" cy="21463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0D04E71-424C-F56C-15D3-E083B82BF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597" y="1038225"/>
            <a:ext cx="3181191" cy="29535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9DEF52-CA51-963D-83FE-6729DC60E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653" y="1038225"/>
            <a:ext cx="1238314" cy="6858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742538-792F-CC58-2EE1-AD77502BD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3231" y="578513"/>
            <a:ext cx="3089792" cy="35717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4244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 flipH="1">
            <a:off x="6233795" y="5422900"/>
            <a:ext cx="5958205" cy="782320"/>
          </a:xfrm>
          <a:prstGeom prst="rect">
            <a:avLst/>
          </a:prstGeom>
          <a:gradFill>
            <a:gsLst>
              <a:gs pos="92000">
                <a:schemeClr val="bg1">
                  <a:alpha val="0"/>
                </a:schemeClr>
              </a:gs>
              <a:gs pos="52000">
                <a:srgbClr val="0167BE"/>
              </a:gs>
              <a:gs pos="0">
                <a:srgbClr val="00328D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31" name="TextBox 7"/>
          <p:cNvSpPr txBox="1"/>
          <p:nvPr/>
        </p:nvSpPr>
        <p:spPr>
          <a:xfrm>
            <a:off x="0" y="699770"/>
            <a:ext cx="6233795" cy="782320"/>
          </a:xfrm>
          <a:prstGeom prst="rect">
            <a:avLst/>
          </a:prstGeom>
          <a:gradFill>
            <a:gsLst>
              <a:gs pos="92000">
                <a:schemeClr val="bg1">
                  <a:alpha val="0"/>
                </a:schemeClr>
              </a:gs>
              <a:gs pos="52000">
                <a:srgbClr val="0167BE"/>
              </a:gs>
              <a:gs pos="0">
                <a:srgbClr val="00328D">
                  <a:alpha val="80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2" name="平行四边形 11"/>
          <p:cNvSpPr/>
          <p:nvPr/>
        </p:nvSpPr>
        <p:spPr>
          <a:xfrm>
            <a:off x="1542923" y="0"/>
            <a:ext cx="9107424" cy="6858000"/>
          </a:xfrm>
          <a:prstGeom prst="parallelogram">
            <a:avLst/>
          </a:prstGeom>
          <a:gradFill rotWithShape="1">
            <a:gsLst>
              <a:gs pos="65000">
                <a:srgbClr val="0E3C8E"/>
              </a:gs>
              <a:gs pos="11000">
                <a:srgbClr val="00328C"/>
              </a:gs>
              <a:gs pos="100000">
                <a:srgbClr val="006AC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Docer Falling Dust PPT demo"/>
          <p:cNvSpPr/>
          <p:nvPr/>
        </p:nvSpPr>
        <p:spPr>
          <a:xfrm flipV="1">
            <a:off x="3313161" y="3924937"/>
            <a:ext cx="5468953" cy="45707"/>
          </a:xfrm>
          <a:prstGeom prst="rect">
            <a:avLst/>
          </a:prstGeom>
          <a:solidFill>
            <a:srgbClr val="3E73BD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00935" y="2815590"/>
            <a:ext cx="7391400" cy="920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fontAlgn="b">
              <a:defRPr/>
            </a:pPr>
            <a:r>
              <a:rPr lang="zh-CN" sz="6000" b="1" dirty="0">
                <a:solidFill>
                  <a:schemeClr val="bg1"/>
                </a:solidFill>
                <a:effectLst>
                  <a:glow>
                    <a:srgbClr val="1E4E9B"/>
                  </a:glow>
                  <a:outerShdw blurRad="127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谢谢大家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074035" y="3970655"/>
            <a:ext cx="5932170" cy="920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fontAlgn="b">
              <a:defRPr/>
            </a:pPr>
            <a:r>
              <a:rPr lang="en-US" altLang="zh-CN" sz="2400" b="1" dirty="0">
                <a:solidFill>
                  <a:schemeClr val="bg1"/>
                </a:solidFill>
                <a:effectLst>
                  <a:glow>
                    <a:srgbClr val="1E4E9B"/>
                  </a:glow>
                  <a:outerShdw blurRad="127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21307130242</a:t>
            </a:r>
          </a:p>
          <a:p>
            <a:pPr algn="ctr" fontAlgn="b"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glow>
                    <a:srgbClr val="1E4E9B"/>
                  </a:glow>
                  <a:outerShdw blurRad="127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陈欣骅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题目解析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E2CAF1-1D5E-9D79-2E1A-27DF08B3EBEC}"/>
              </a:ext>
            </a:extLst>
          </p:cNvPr>
          <p:cNvSpPr/>
          <p:nvPr/>
        </p:nvSpPr>
        <p:spPr>
          <a:xfrm>
            <a:off x="1016660" y="3844631"/>
            <a:ext cx="10025501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要求实现一个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k-bit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加法器，要求结合</a:t>
            </a:r>
            <a:r>
              <a:rPr lang="zh-CN" altLang="en-US" sz="2400" b="1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超前进位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400" b="1" u="sng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进位选择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技术，且高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不得使用超前进位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采用超前进位，高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采用进位选择，两者级联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135D2A0-7FDA-BD28-03E4-6470592B8762}"/>
              </a:ext>
            </a:extLst>
          </p:cNvPr>
          <p:cNvSpPr txBox="1"/>
          <p:nvPr/>
        </p:nvSpPr>
        <p:spPr>
          <a:xfrm>
            <a:off x="1150389" y="1604381"/>
            <a:ext cx="100255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effectLst/>
                <a:latin typeface="Times-Bold"/>
              </a:rPr>
              <a:t>7.13 Hybrid carry-select/carry-lookahead adders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-Roman"/>
              </a:rPr>
              <a:t>Show how carry-lookahead adders can be combined by a carry-select scheme 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-Roman"/>
              </a:rPr>
              <a:t>to form a </a:t>
            </a:r>
            <a:r>
              <a:rPr lang="en-US" altLang="zh-CN" sz="2400" i="1" dirty="0">
                <a:solidFill>
                  <a:srgbClr val="000000"/>
                </a:solidFill>
                <a:effectLst/>
                <a:latin typeface="Times-Italic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-Roman"/>
              </a:rPr>
              <a:t>-bit adder without duplicating the carry-lookahead logic in the upper </a:t>
            </a:r>
            <a:endParaRPr lang="en-US" altLang="zh-CN" sz="2400" dirty="0"/>
          </a:p>
          <a:p>
            <a:r>
              <a:rPr lang="en-US" altLang="zh-CN" sz="2400" i="1" dirty="0">
                <a:solidFill>
                  <a:srgbClr val="000000"/>
                </a:solidFill>
                <a:effectLst/>
                <a:latin typeface="Times-Italic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Times-Roman"/>
              </a:rPr>
              <a:t>/2 bits.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0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065"/>
            <a:ext cx="12192000" cy="6858000"/>
          </a:xfrm>
          <a:prstGeom prst="rect">
            <a:avLst/>
          </a:prstGeom>
        </p:spPr>
      </p:pic>
      <p:sp>
        <p:nvSpPr>
          <p:cNvPr id="3" name="文本框 13"/>
          <p:cNvSpPr txBox="1">
            <a:spLocks noChangeArrowheads="1"/>
          </p:cNvSpPr>
          <p:nvPr/>
        </p:nvSpPr>
        <p:spPr bwMode="auto">
          <a:xfrm>
            <a:off x="4248509" y="635392"/>
            <a:ext cx="22402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700">
                <a:latin typeface="Helvetica" panose="020B0604020202020204" pitchFamily="34" charset="0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algn="l"/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加法器</a:t>
            </a:r>
            <a:endParaRPr lang="en-US" altLang="zh-CN" sz="54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0678" y="2273682"/>
            <a:ext cx="3366873" cy="2204360"/>
            <a:chOff x="7703538" y="1126872"/>
            <a:chExt cx="3366873" cy="2204360"/>
          </a:xfrm>
        </p:grpSpPr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8012886" y="1529822"/>
              <a:ext cx="305752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题目解析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7703538" y="1126872"/>
              <a:ext cx="1263015" cy="2204360"/>
              <a:chOff x="6010064" y="810363"/>
              <a:chExt cx="1263015" cy="2204360"/>
            </a:xfrm>
          </p:grpSpPr>
          <p:sp>
            <p:nvSpPr>
              <p:cNvPr id="8" name="矩形: 圆角 31"/>
              <p:cNvSpPr/>
              <p:nvPr>
                <p:custDataLst>
                  <p:tags r:id="rId15"/>
                </p:custDataLst>
              </p:nvPr>
            </p:nvSpPr>
            <p:spPr>
              <a:xfrm>
                <a:off x="6010064" y="2539108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2F5E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089329" y="810363"/>
                <a:ext cx="643048" cy="2194732"/>
                <a:chOff x="926062" y="2844000"/>
                <a:chExt cx="643048" cy="2194732"/>
              </a:xfrm>
            </p:grpSpPr>
            <p:cxnSp>
              <p:nvCxnSpPr>
                <p:cNvPr id="11" name="直接连接符 10"/>
                <p:cNvCxnSpPr/>
                <p:nvPr>
                  <p:custDataLst>
                    <p:tags r:id="rId16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926062" y="4516762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02</a:t>
                  </a:r>
                </a:p>
              </p:txBody>
            </p:sp>
          </p:grpSp>
        </p:grpSp>
      </p:grpSp>
      <p:cxnSp>
        <p:nvCxnSpPr>
          <p:cNvPr id="60" name="直接连接符 59"/>
          <p:cNvCxnSpPr/>
          <p:nvPr>
            <p:custDataLst>
              <p:tags r:id="rId1"/>
            </p:custDataLst>
          </p:nvPr>
        </p:nvCxnSpPr>
        <p:spPr>
          <a:xfrm>
            <a:off x="4036040" y="1700256"/>
            <a:ext cx="2665730" cy="0"/>
          </a:xfrm>
          <a:prstGeom prst="line">
            <a:avLst/>
          </a:prstGeom>
          <a:noFill/>
          <a:ln w="28575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</p:cxnSp>
      <p:grpSp>
        <p:nvGrpSpPr>
          <p:cNvPr id="43" name="组合 42"/>
          <p:cNvGrpSpPr/>
          <p:nvPr/>
        </p:nvGrpSpPr>
        <p:grpSpPr>
          <a:xfrm>
            <a:off x="4637686" y="2131697"/>
            <a:ext cx="4495893" cy="2954145"/>
            <a:chOff x="7690546" y="-876933"/>
            <a:chExt cx="4495893" cy="2954145"/>
          </a:xfrm>
        </p:grpSpPr>
        <p:sp>
          <p:nvSpPr>
            <p:cNvPr id="46" name="矩形 45"/>
            <p:cNvSpPr/>
            <p:nvPr>
              <p:custDataLst>
                <p:tags r:id="rId10"/>
              </p:custDataLst>
            </p:nvPr>
          </p:nvSpPr>
          <p:spPr>
            <a:xfrm>
              <a:off x="8110374" y="1555242"/>
              <a:ext cx="407606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2F5EB0"/>
                  </a:solidFill>
                  <a:latin typeface="微软雅黑" panose="020B0503020204020204" charset="-122"/>
                  <a:ea typeface="微软雅黑" panose="020B0503020204020204" charset="-122"/>
                </a:rPr>
                <a:t>电路图</a:t>
              </a: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7690546" y="-876933"/>
              <a:ext cx="1263015" cy="2227005"/>
              <a:chOff x="5997072" y="-1193442"/>
              <a:chExt cx="1263015" cy="2227005"/>
            </a:xfrm>
          </p:grpSpPr>
          <p:sp>
            <p:nvSpPr>
              <p:cNvPr id="48" name="矩形: 圆角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7072" y="-1163597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6073686" y="-1193442"/>
                <a:ext cx="816549" cy="2227005"/>
                <a:chOff x="910419" y="840195"/>
                <a:chExt cx="816549" cy="2227005"/>
              </a:xfrm>
            </p:grpSpPr>
            <p:sp>
              <p:nvSpPr>
                <p:cNvPr id="50" name="文本框 49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910419" y="840195"/>
                  <a:ext cx="81654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01/</a:t>
                  </a:r>
                </a:p>
              </p:txBody>
            </p:sp>
            <p:cxnSp>
              <p:nvCxnSpPr>
                <p:cNvPr id="51" name="直接连接符 50"/>
                <p:cNvCxnSpPr/>
                <p:nvPr>
                  <p:custDataLst>
                    <p:tags r:id="rId13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" name="组合 51"/>
          <p:cNvGrpSpPr/>
          <p:nvPr/>
        </p:nvGrpSpPr>
        <p:grpSpPr>
          <a:xfrm>
            <a:off x="7604908" y="2594886"/>
            <a:ext cx="3243889" cy="1064513"/>
            <a:chOff x="7724068" y="970953"/>
            <a:chExt cx="3243889" cy="1064513"/>
          </a:xfrm>
        </p:grpSpPr>
        <p:sp>
          <p:nvSpPr>
            <p:cNvPr id="55" name="矩形 54"/>
            <p:cNvSpPr/>
            <p:nvPr>
              <p:custDataLst>
                <p:tags r:id="rId6"/>
              </p:custDataLst>
            </p:nvPr>
          </p:nvSpPr>
          <p:spPr>
            <a:xfrm>
              <a:off x="8045687" y="1513496"/>
              <a:ext cx="292227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</a:rPr>
                <a:t>克服的问题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57" name="矩形: 圆角 31"/>
              <p:cNvSpPr/>
              <p:nvPr>
                <p:custDataLst>
                  <p:tags r:id="rId7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纤黑体" panose="02000000000000000000" charset="-122"/>
                  <a:ea typeface="纤黑体" panose="02000000000000000000" charset="-122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6107209" y="654444"/>
                <a:ext cx="625168" cy="521970"/>
                <a:chOff x="943942" y="2688081"/>
                <a:chExt cx="625168" cy="521970"/>
              </a:xfrm>
            </p:grpSpPr>
            <p:sp>
              <p:nvSpPr>
                <p:cNvPr id="59" name="文本框 58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943942" y="2688081"/>
                  <a:ext cx="607859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03</a:t>
                  </a:r>
                </a:p>
              </p:txBody>
            </p:sp>
            <p:cxnSp>
              <p:nvCxnSpPr>
                <p:cNvPr id="61" name="直接连接符 60"/>
                <p:cNvCxnSpPr/>
                <p:nvPr>
                  <p:custDataLst>
                    <p:tags r:id="rId9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4" name="图片 13" descr="复旦大学微电子学院芯创讲师团"/>
          <p:cNvPicPr>
            <a:picLocks noChangeAspect="1"/>
          </p:cNvPicPr>
          <p:nvPr/>
        </p:nvPicPr>
        <p:blipFill>
          <a:blip r:embed="rId21">
            <a:lum bright="12000" contrast="-12000"/>
          </a:blip>
          <a:srcRect l="46632" t="15210" r="22049" b="36756"/>
          <a:stretch>
            <a:fillRect/>
          </a:stretch>
        </p:blipFill>
        <p:spPr>
          <a:xfrm>
            <a:off x="-31115" y="-12700"/>
            <a:ext cx="4150995" cy="6880225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7707507" y="4416417"/>
            <a:ext cx="3906008" cy="1118697"/>
            <a:chOff x="7724068" y="970953"/>
            <a:chExt cx="3906008" cy="1118697"/>
          </a:xfrm>
        </p:grpSpPr>
        <p:sp>
          <p:nvSpPr>
            <p:cNvPr id="74" name="矩形 73"/>
            <p:cNvSpPr/>
            <p:nvPr>
              <p:custDataLst>
                <p:tags r:id="rId2"/>
              </p:custDataLst>
            </p:nvPr>
          </p:nvSpPr>
          <p:spPr>
            <a:xfrm>
              <a:off x="8068996" y="1567680"/>
              <a:ext cx="35610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74ABE5"/>
                  </a:solidFill>
                  <a:latin typeface="微软雅黑" panose="020B0503020204020204" charset="-122"/>
                  <a:ea typeface="微软雅黑" panose="020B0503020204020204" charset="-122"/>
                  <a:cs typeface="+mn-lt"/>
                  <a:sym typeface="+mn-ea"/>
                </a:rPr>
                <a:t>功能验证及性能分析</a:t>
              </a:r>
              <a:endParaRPr lang="zh-CN" altLang="en-US" sz="2800" b="1" dirty="0">
                <a:solidFill>
                  <a:srgbClr val="74ABE5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724068" y="970953"/>
              <a:ext cx="1263015" cy="521970"/>
              <a:chOff x="6030594" y="654444"/>
              <a:chExt cx="1263015" cy="521970"/>
            </a:xfrm>
          </p:grpSpPr>
          <p:sp>
            <p:nvSpPr>
              <p:cNvPr id="76" name="矩形: 圆角 31"/>
              <p:cNvSpPr/>
              <p:nvPr>
                <p:custDataLst>
                  <p:tags r:id="rId3"/>
                </p:custDataLst>
              </p:nvPr>
            </p:nvSpPr>
            <p:spPr>
              <a:xfrm>
                <a:off x="6030594" y="684289"/>
                <a:ext cx="1263015" cy="475615"/>
              </a:xfrm>
              <a:prstGeom prst="roundRect">
                <a:avLst>
                  <a:gd name="adj" fmla="val 50000"/>
                </a:avLst>
              </a:prstGeom>
              <a:solidFill>
                <a:srgbClr val="74AB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107209" y="654444"/>
                <a:ext cx="730957" cy="521970"/>
                <a:chOff x="943942" y="2688081"/>
                <a:chExt cx="730957" cy="521970"/>
              </a:xfrm>
            </p:grpSpPr>
            <p:sp>
              <p:nvSpPr>
                <p:cNvPr id="78" name="文本框 77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43942" y="2688081"/>
                  <a:ext cx="730957" cy="52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b="1" kern="2000" dirty="0">
                      <a:solidFill>
                        <a:schemeClr val="lt1"/>
                      </a:solidFill>
                      <a:latin typeface="黑体" panose="02010609060101010101" charset="-122"/>
                      <a:ea typeface="黑体" panose="02010609060101010101" charset="-122"/>
                    </a:rPr>
                    <a:t>04</a:t>
                  </a:r>
                </a:p>
              </p:txBody>
            </p:sp>
            <p:cxnSp>
              <p:nvCxnSpPr>
                <p:cNvPr id="79" name="直接连接符 78"/>
                <p:cNvCxnSpPr/>
                <p:nvPr>
                  <p:custDataLst>
                    <p:tags r:id="rId5"/>
                  </p:custDataLst>
                </p:nvPr>
              </p:nvCxnSpPr>
              <p:spPr>
                <a:xfrm flipH="1">
                  <a:off x="1428825" y="2844000"/>
                  <a:ext cx="140285" cy="223200"/>
                </a:xfrm>
                <a:prstGeom prst="line">
                  <a:avLst/>
                </a:prstGeom>
                <a:ln w="12700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705098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超前进位：进位单元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53C503-2F28-776B-1892-4DB75D78EAA4}"/>
              </a:ext>
            </a:extLst>
          </p:cNvPr>
          <p:cNvSpPr/>
          <p:nvPr/>
        </p:nvSpPr>
        <p:spPr>
          <a:xfrm>
            <a:off x="943991" y="5154930"/>
            <a:ext cx="10025501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方案：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采用超前进位，高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k/2bits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采用进位选择，两者级联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CA06B0-7380-D311-6533-5AD4E64EF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1434502"/>
            <a:ext cx="6250138" cy="27635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A109DB-AC1F-3ED6-6272-9444114B30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519" y="786076"/>
            <a:ext cx="4442137" cy="41242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DF159A-3739-E116-2988-3502A98B4864}"/>
              </a:ext>
            </a:extLst>
          </p:cNvPr>
          <p:cNvSpPr/>
          <p:nvPr/>
        </p:nvSpPr>
        <p:spPr>
          <a:xfrm>
            <a:off x="485775" y="1471518"/>
            <a:ext cx="2124201" cy="2753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84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超前进位：一步到位还是拆开级联？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0EDC23-A252-6131-23F2-0D8DEB32B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790" y="1047461"/>
            <a:ext cx="4153827" cy="43284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3D120AE-80A4-6BB7-1763-82563C5D4A64}"/>
              </a:ext>
            </a:extLst>
          </p:cNvPr>
          <p:cNvSpPr/>
          <p:nvPr/>
        </p:nvSpPr>
        <p:spPr>
          <a:xfrm>
            <a:off x="1151901" y="5272802"/>
            <a:ext cx="10025501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经实验，方案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比方案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平均快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250ps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原因：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位超前进位的进位单元扇入太大，延时反而比两级要高。</a:t>
            </a:r>
            <a:endParaRPr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0F41DC-3C63-231A-E6A1-C006C3C7F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481" y="1038225"/>
            <a:ext cx="3589346" cy="41633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AE28F8-BAA9-F3FB-5A1B-961BDA3EA802}"/>
              </a:ext>
            </a:extLst>
          </p:cNvPr>
          <p:cNvSpPr txBox="1"/>
          <p:nvPr/>
        </p:nvSpPr>
        <p:spPr>
          <a:xfrm>
            <a:off x="798088" y="217151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0DE2AD-352F-CA36-504D-33F6579FD56B}"/>
              </a:ext>
            </a:extLst>
          </p:cNvPr>
          <p:cNvSpPr txBox="1"/>
          <p:nvPr/>
        </p:nvSpPr>
        <p:spPr>
          <a:xfrm>
            <a:off x="6164384" y="214955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9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进位选择：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Manchester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进位链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20AE-80A4-6BB7-1763-82563C5D4A64}"/>
              </a:ext>
            </a:extLst>
          </p:cNvPr>
          <p:cNvSpPr/>
          <p:nvPr/>
        </p:nvSpPr>
        <p:spPr>
          <a:xfrm>
            <a:off x="6456181" y="1855357"/>
            <a:ext cx="4687269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进位链采用静态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Manchester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进位链。结构简单，方便实现。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30F195-500A-436D-05E7-33B22ADF1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8" y="1038225"/>
            <a:ext cx="5617273" cy="33783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B9896C-2147-DCB2-6C08-2EF5D8870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756" y="3713606"/>
            <a:ext cx="7620745" cy="2681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047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进位选择：</a:t>
              </a:r>
              <a:r>
                <a:rPr lang="en-US" altLang="zh-CN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2</a:t>
              </a:r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路选择器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20AE-80A4-6BB7-1763-82563C5D4A64}"/>
              </a:ext>
            </a:extLst>
          </p:cNvPr>
          <p:cNvSpPr/>
          <p:nvPr/>
        </p:nvSpPr>
        <p:spPr>
          <a:xfrm>
            <a:off x="6518277" y="2516303"/>
            <a:ext cx="4687269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路选择器采用传输门实现。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CF4EBC-6072-913E-A365-AEC69A4C5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75" y="1313571"/>
            <a:ext cx="478155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220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245235" y="323215"/>
            <a:ext cx="6748145" cy="604520"/>
            <a:chOff x="716110" y="296170"/>
            <a:chExt cx="6748251" cy="604319"/>
          </a:xfrm>
        </p:grpSpPr>
        <p:sp>
          <p:nvSpPr>
            <p:cNvPr id="25" name="文本框 24"/>
            <p:cNvSpPr txBox="1"/>
            <p:nvPr/>
          </p:nvSpPr>
          <p:spPr>
            <a:xfrm>
              <a:off x="716110" y="296170"/>
              <a:ext cx="6748251" cy="49997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defTabSz="685800"/>
              <a:r>
                <a:rPr lang="zh-CN" altLang="en-US" sz="2800" b="1" spc="300" dirty="0">
                  <a:solidFill>
                    <a:srgbClr val="3D559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进位选择：一步到位还是两级级联？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774478" y="898584"/>
              <a:ext cx="1385570" cy="1905"/>
            </a:xfrm>
            <a:prstGeom prst="line">
              <a:avLst/>
            </a:prstGeom>
            <a:noFill/>
            <a:ln w="28575" cap="flat" cmpd="sng" algn="ctr">
              <a:solidFill>
                <a:srgbClr val="3D5594"/>
              </a:solidFill>
              <a:prstDash val="solid"/>
              <a:miter lim="800000"/>
            </a:ln>
            <a:effectLst/>
          </p:spPr>
        </p:cxnSp>
      </p:grpSp>
      <p:pic>
        <p:nvPicPr>
          <p:cNvPr id="73" name="图片 72" descr="复旦大学微电子学院芯创讲师团"/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89560" y="102870"/>
            <a:ext cx="955675" cy="935355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-12700" y="6480175"/>
            <a:ext cx="12205335" cy="424815"/>
          </a:xfrm>
          <a:prstGeom prst="rect">
            <a:avLst/>
          </a:prstGeom>
          <a:gradFill>
            <a:gsLst>
              <a:gs pos="100000">
                <a:srgbClr val="1F407C">
                  <a:alpha val="95000"/>
                </a:srgbClr>
              </a:gs>
              <a:gs pos="50000">
                <a:srgbClr val="00328D">
                  <a:alpha val="100000"/>
                </a:srgbClr>
              </a:gs>
              <a:gs pos="0">
                <a:srgbClr val="1F407C">
                  <a:alpha val="9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20AE-80A4-6BB7-1763-82563C5D4A64}"/>
              </a:ext>
            </a:extLst>
          </p:cNvPr>
          <p:cNvSpPr/>
          <p:nvPr/>
        </p:nvSpPr>
        <p:spPr>
          <a:xfrm>
            <a:off x="881680" y="5478145"/>
            <a:ext cx="10674033" cy="1379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23850" indent="-323850">
              <a:lnSpc>
                <a:spcPct val="125000"/>
              </a:lnSpc>
              <a:spcAft>
                <a:spcPts val="565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此处进位选择位于高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位，位于高位且位数较短，故没必要采用平方根进位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96424-CCB4-F0F7-6D8B-DAA4AD6E8F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1" b="587"/>
          <a:stretch/>
        </p:blipFill>
        <p:spPr>
          <a:xfrm>
            <a:off x="6579769" y="1144672"/>
            <a:ext cx="2573340" cy="3895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F9D56AE-9E36-C3DA-CF4D-0066169E1E95}"/>
              </a:ext>
            </a:extLst>
          </p:cNvPr>
          <p:cNvSpPr txBox="1"/>
          <p:nvPr/>
        </p:nvSpPr>
        <p:spPr>
          <a:xfrm>
            <a:off x="767397" y="285405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9656B7-530C-B0AA-73A7-3FEBC723227A}"/>
              </a:ext>
            </a:extLst>
          </p:cNvPr>
          <p:cNvSpPr txBox="1"/>
          <p:nvPr/>
        </p:nvSpPr>
        <p:spPr>
          <a:xfrm>
            <a:off x="5818588" y="285405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EDE75D-C754-2337-698A-3778B0003D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977" y="1196725"/>
            <a:ext cx="3729331" cy="3940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8422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kYzEzNzBmZjU3MWUxNGFjMjViZjU1ODMxYTg0M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15"/>
  <p:tag name="KSO_WM_UNIT_LINE_FORE_SCHEMECOLOR_INDEX" val="8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15"/>
  <p:tag name="KSO_WM_UNIT_LINE_FORE_SCHEMECOLOR_INDEX" val="8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05"/>
  <p:tag name="KSO_WM_UNIT_LINE_FORE_SCHEMECOLOR_INDEX" val="9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05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15"/>
  <p:tag name="KSO_WM_UNIT_LINE_FORE_SCHEMECOLOR_INDEX" val="8"/>
  <p:tag name="KSO_WM_UNIT_LINE_FILL_TYP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15"/>
  <p:tag name="KSO_WM_UNIT_LINE_FORE_SCHEMECOLOR_INDEX" val="8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4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.25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1525</Words>
  <Application>Microsoft Office PowerPoint</Application>
  <PresentationFormat>宽屏</PresentationFormat>
  <Paragraphs>293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Times-Bold</vt:lpstr>
      <vt:lpstr>Times-Italic</vt:lpstr>
      <vt:lpstr>Times-Roman</vt:lpstr>
      <vt:lpstr>等线</vt:lpstr>
      <vt:lpstr>黑体</vt:lpstr>
      <vt:lpstr>思源黑体 CN Bold</vt:lpstr>
      <vt:lpstr>微软雅黑</vt:lpstr>
      <vt:lpstr>纤黑体</vt:lpstr>
      <vt:lpstr>Arial</vt:lpstr>
      <vt:lpstr>Calibri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禽滑厘</dc:creator>
  <cp:lastModifiedBy>滑厘 禽</cp:lastModifiedBy>
  <cp:revision>158</cp:revision>
  <dcterms:created xsi:type="dcterms:W3CDTF">2019-06-19T02:08:00Z</dcterms:created>
  <dcterms:modified xsi:type="dcterms:W3CDTF">2023-12-28T14:32:55Z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16E31DDC389B40A190596B7A52D3F84F_11</vt:lpwstr>
  </property>
</Properties>
</file>