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9" r:id="rId3"/>
    <p:sldId id="302" r:id="rId4"/>
    <p:sldId id="351" r:id="rId5"/>
    <p:sldId id="352" r:id="rId6"/>
    <p:sldId id="353" r:id="rId7"/>
    <p:sldId id="354" r:id="rId8"/>
    <p:sldId id="355" r:id="rId9"/>
    <p:sldId id="356" r:id="rId10"/>
    <p:sldId id="358" r:id="rId11"/>
    <p:sldId id="357" r:id="rId12"/>
    <p:sldId id="360" r:id="rId13"/>
    <p:sldId id="359" r:id="rId14"/>
    <p:sldId id="362" r:id="rId15"/>
    <p:sldId id="364" r:id="rId16"/>
    <p:sldId id="365" r:id="rId17"/>
    <p:sldId id="366" r:id="rId18"/>
    <p:sldId id="367" r:id="rId19"/>
    <p:sldId id="372" r:id="rId20"/>
    <p:sldId id="368" r:id="rId21"/>
    <p:sldId id="369" r:id="rId22"/>
    <p:sldId id="370" r:id="rId23"/>
    <p:sldId id="371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10" d="100"/>
          <a:sy n="110" d="100"/>
        </p:scale>
        <p:origin x="677" y="7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5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3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2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5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2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6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75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2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3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73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37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9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9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9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6379" y="1838040"/>
            <a:ext cx="8360329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c</a:t>
            </a:r>
            <a:r>
              <a: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ifar-10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图像分类的</a:t>
            </a:r>
            <a:endParaRPr lang="en-US" altLang="zh-CN" sz="3200" b="1" dirty="0" smtClean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CNN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多模型比较</a:t>
            </a:r>
            <a:endParaRPr lang="en-US" altLang="zh-CN" sz="32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47000" y="2915258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3134621" y="3292188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465215" y="3332410"/>
            <a:ext cx="34127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小组成员：陈政培 符莎莎 刘泽宇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123706" y="3914480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434043" y="3946050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截止日期：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2019.12.24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3198750" y="3347415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3203189" y="398802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6" name="图片 95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06" y="939579"/>
            <a:ext cx="2237105" cy="6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57584" y="232865"/>
            <a:ext cx="1105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ResNet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1354622" y="3453221"/>
            <a:ext cx="7550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残差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网络结构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把输入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传到输出作为初始结果，输出结果为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H(x)=F(x)+x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F(x)=0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时，那么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H(x)=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ResNet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相当于改变学习目标为目标值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H(X)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的差值，即残差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F(x) = H(x)-x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，因此，训练目标变为将残差结果逼近于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，使随着网络加深，准确率不下降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95275" y="985544"/>
            <a:ext cx="3847514" cy="216460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760136" y="988588"/>
            <a:ext cx="3848192" cy="21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6540" y="168367"/>
            <a:ext cx="11058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ResNet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1901072" y="3580398"/>
            <a:ext cx="6188688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种残差网络的结构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分别为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18,34,50,101,152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层，结构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相似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首先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都通过一个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7x7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的卷积层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接着是一个最大池化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之后就是堆叠残差块，其中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50,101,152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层的残差网络使用的残差块是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bottle block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，各网络中残差块的个数从左到右依次是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8,16,16,33,50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最后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在网络的结尾连接一个全局平均池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化，优点是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没有参数需要最优化防止过拟合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对输入输出的空间变换更具有鲁棒性。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01072" y="507580"/>
            <a:ext cx="5594235" cy="27108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069953" y="3218459"/>
            <a:ext cx="1256471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完整网络模型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3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4968" y="288452"/>
            <a:ext cx="164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GoogLeNet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897422" y="3407273"/>
            <a:ext cx="7550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稀疏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网络结构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既能保持网络结构的稀疏性，又能利用密集矩阵的高计算性能，在增加神经网络表现的同时又保证计算资源的使用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将多个卷积核（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1*1,3*3,5*5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）、池化操作（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3*3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）堆叠，增加网络的宽度和网络对尺度的适应性，每一个卷积层后做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ReLu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操作，增加网络的非线性特征。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2275" y="988588"/>
            <a:ext cx="3847514" cy="2164607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36336" y="1000655"/>
            <a:ext cx="3848192" cy="21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12111" y="161838"/>
            <a:ext cx="164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GoogLeNet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2414904" y="3723849"/>
            <a:ext cx="546132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采用模块化结构，方便增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改进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网络的计算成本利用率，在固定计算成本下，提升网络的深度和广度；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VGG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，深度增加，网络结构大小变小，参数大幅减少，性能更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mean pooling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代替全连接层，进一步提高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准确率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额外增加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个辅助的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softmax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用于前向传导，以避免梯度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消失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6786" y="647448"/>
            <a:ext cx="6383944" cy="2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414204" y="161838"/>
            <a:ext cx="774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DPN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784030" y="1569468"/>
            <a:ext cx="39374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ResNeXt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DenseNet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DenseNet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，右边为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ResNeXt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左右两边进行相加操作，然后进行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3*3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1*1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维度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然后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进行通道分裂，左边与左边的原输入进行合并操作，右边与右边的原输入进行相加操作，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如此形成一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block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24" y="561948"/>
            <a:ext cx="2966701" cy="44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8" y="1888069"/>
            <a:ext cx="2031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模型评估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49682" y="2534400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28" y="2810194"/>
            <a:ext cx="1919743" cy="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9093" y="197960"/>
            <a:ext cx="115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Lenet-5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1265056" y="3443476"/>
            <a:ext cx="8135253" cy="1165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batch_size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，以比较快的速度进行训练，平均每轮训练耗时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`41s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次训练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后，训练集正确率只有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66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，测试集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正确率仅有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67%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进一步的训练也并没有办法让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Lenet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的正确率突破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70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2" y="923533"/>
            <a:ext cx="4359719" cy="16880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71" y="398015"/>
            <a:ext cx="3764280" cy="2823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3688" y="26115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训练结果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205" y="3206412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oss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28708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128851" y="217292"/>
            <a:ext cx="753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VGG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6753" y="3966662"/>
            <a:ext cx="68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占用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内存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`4G`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左右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batch_size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设置为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，平均每轮训练用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`115s`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次训练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后，训练集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正确率达到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88%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，测试集正确率在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88%</a:t>
            </a:r>
          </a:p>
          <a:p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5" y="638695"/>
            <a:ext cx="4452802" cy="2984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16" y="638694"/>
            <a:ext cx="3979026" cy="29842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89" y="3644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训练结果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801" y="3598090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oss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1040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590841" y="222630"/>
            <a:ext cx="1105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ResNet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4873973" y="2592298"/>
            <a:ext cx="37574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`7G`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左右，平均每轮训练用时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`690s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次训练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训练集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正确率达到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98.036%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，测试集正确率在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90.27%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573533"/>
            <a:ext cx="7833471" cy="142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2021957"/>
            <a:ext cx="3654249" cy="27045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56144" y="20430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训练结果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74" y="4747679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oss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1961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489201" y="167671"/>
            <a:ext cx="164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+mj-ea"/>
                <a:ea typeface="+mj-ea"/>
              </a:rPr>
              <a:t>GoogLeNet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611125" y="2789009"/>
            <a:ext cx="39374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batch_size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，占用内存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`7G`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左右，平均每轮训练用时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`290s`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在完成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次训练后（其中最后一次更优的参数在第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次训练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训练集正确率达到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95.54%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，测试集正确率在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90.17%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5088" y="2417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训练结果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8993" y="4829428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oss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0" y="691925"/>
            <a:ext cx="6969789" cy="1689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0" y="2381685"/>
            <a:ext cx="3517779" cy="26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3B40F3-9A05-4EB2-8831-183505756F87}"/>
              </a:ext>
            </a:extLst>
          </p:cNvPr>
          <p:cNvSpPr/>
          <p:nvPr/>
        </p:nvSpPr>
        <p:spPr>
          <a:xfrm>
            <a:off x="285900" y="772821"/>
            <a:ext cx="8578560" cy="39566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549" y="2378754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建模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3477477" y="235196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387" y="2901180"/>
            <a:ext cx="1150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模型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评估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3481547" y="290616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3477477" y="3404781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495" y="944899"/>
            <a:ext cx="29511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 smtClean="0">
                <a:solidFill>
                  <a:schemeClr val="accent1"/>
                </a:solidFill>
                <a:sym typeface="Calibri" panose="020F0502020204030204" pitchFamily="34" charset="0"/>
              </a:rPr>
              <a:t>目录</a:t>
            </a:r>
            <a:endParaRPr lang="en-US" altLang="zh-CN" sz="3600" dirty="0">
              <a:solidFill>
                <a:schemeClr val="accent1"/>
              </a:solidFill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188002" y="1586328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458" y="1825877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数据准备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3477478" y="180555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387" y="3425438"/>
            <a:ext cx="1150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模型应用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566604" y="133035"/>
            <a:ext cx="774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DPN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611125" y="2789009"/>
            <a:ext cx="39374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batch_size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，占用内存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`10G`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左右，平均每轮训练用时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`228s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次训练后（其中包含未保存的负训练参数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次左右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），训练集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正确率达到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94.59%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，测试集正确率在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91.04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0" y="465294"/>
            <a:ext cx="7957390" cy="1991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0" y="2456750"/>
            <a:ext cx="3526563" cy="25647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5925" y="2451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训练结果</a:t>
            </a: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8993" y="4829428"/>
            <a:ext cx="6848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oss</a:t>
            </a:r>
            <a:r>
              <a: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8424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8" y="1888069"/>
            <a:ext cx="2031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模型应用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49682" y="2534400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28" y="2810194"/>
            <a:ext cx="1919743" cy="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8900000">
            <a:off x="2345161" y="10758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398549" y="11320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78922" y="1543223"/>
            <a:ext cx="173469" cy="179665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243"/>
            <p:cNvSpPr>
              <a:spLocks/>
            </p:cNvSpPr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413764" y="127833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第一部分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249256">
            <a:off x="2946333" y="2258114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3"/>
          <p:cNvSpPr/>
          <p:nvPr/>
        </p:nvSpPr>
        <p:spPr>
          <a:xfrm rot="2949256">
            <a:off x="2997573" y="231335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436959" y="35257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487561" y="35786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67925" y="953680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098021" y="2602820"/>
            <a:ext cx="995158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论文框架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293636" y="2725109"/>
            <a:ext cx="190289" cy="204265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3021390" y="244374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第二部分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757293" y="3992769"/>
            <a:ext cx="225169" cy="203745"/>
            <a:chOff x="9786734" y="2649358"/>
            <a:chExt cx="300225" cy="271660"/>
          </a:xfrm>
          <a:solidFill>
            <a:schemeClr val="bg1"/>
          </a:solidFill>
        </p:grpSpPr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9786734" y="2739134"/>
              <a:ext cx="226189" cy="181884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9859604" y="2649358"/>
              <a:ext cx="227355" cy="172557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2527807" y="3726316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第三部分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408707" y="2582245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8707" y="387590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08707" y="128966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132814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194075" y="2619431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3912239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772729" y="958811"/>
            <a:ext cx="27226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200" dirty="0" smtClean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Lenet5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`cifar-10`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上的表现就体现出这个简单的网络结构的局限性了，而且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loss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的收敛速度相比其他更先进的结构也显著缓慢</a:t>
            </a:r>
            <a:endParaRPr lang="zh-CN" altLang="zh-CN" sz="1200" dirty="0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685068" y="2212912"/>
            <a:ext cx="29255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200" dirty="0" smtClean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经过诸如训练集的重组、优化器的改进之后，有效的让有限的训练集实现更大的训练价值，而且使用了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`Adam`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之后，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200" dirty="0" err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Resnet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`DPN`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的正确率都有轻微的提高</a:t>
            </a:r>
            <a:endParaRPr lang="zh-CN" altLang="zh-CN" sz="1200" dirty="0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685068" y="3356992"/>
            <a:ext cx="304329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可见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200" dirty="0" err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Resnet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已经是一个效果不错的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CNN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r>
              <a:rPr lang="zh-CN" altLang="en-US" sz="1200" dirty="0" smtClean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了；而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`DPN`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作为在此基础上的进一步优秀算法融合，明显网络结构更加复杂了，仅仅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128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en-US" altLang="zh-CN" sz="1200" dirty="0" err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batch_size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就占用了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`10GB`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的显</a:t>
            </a:r>
            <a:r>
              <a:rPr lang="zh-CN" altLang="en-US" sz="1200" dirty="0" smtClean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存；参数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的复杂多样，反馈机制的丰富，让</a:t>
            </a:r>
            <a:r>
              <a:rPr lang="en-US" altLang="zh-CN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`DPN`</a:t>
            </a:r>
            <a:r>
              <a:rPr lang="zh-CN" altLang="en-US" sz="1200" dirty="0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能够在更少的重复训练次数中取得更加优异的表现</a:t>
            </a:r>
            <a:endParaRPr lang="zh-CN" altLang="zh-CN" sz="1200" dirty="0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214692" y="235472"/>
            <a:ext cx="209589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模型应用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1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89828" y="1859154"/>
            <a:ext cx="836032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谢谢观看</a:t>
            </a:r>
            <a:endParaRPr lang="en-US" altLang="zh-CN" sz="32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317283" y="2409081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3134621" y="3292188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465215" y="3332410"/>
            <a:ext cx="34127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小组成员：陈政培 符莎莎 刘泽宇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123706" y="3914480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434043" y="3946050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截止日期：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2019.12.24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3198750" y="3347415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3203189" y="398802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6" name="图片 95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06" y="939579"/>
            <a:ext cx="2237105" cy="6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337" y="1888069"/>
            <a:ext cx="2031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数据准备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49682" y="2534400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28" y="2810194"/>
            <a:ext cx="1919743" cy="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4FB549-AB15-4E42-A171-C040AE42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93" y="1184111"/>
            <a:ext cx="3344617" cy="2598180"/>
          </a:xfrm>
          <a:prstGeom prst="rect">
            <a:avLst/>
          </a:prstGeo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925377" y="185792"/>
            <a:ext cx="34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数据准备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数据集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523579" y="709214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9368C-EC70-47E1-A73E-150E8002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FBBE6BF-77BA-4689-BAC3-4DB9C4B26F9A}"/>
              </a:ext>
            </a:extLst>
          </p:cNvPr>
          <p:cNvSpPr/>
          <p:nvPr/>
        </p:nvSpPr>
        <p:spPr>
          <a:xfrm>
            <a:off x="1442878" y="1409610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名称</a:t>
            </a:r>
            <a:endParaRPr lang="zh-CN" altLang="en-US" sz="1600" b="1" dirty="0"/>
          </a:p>
        </p:txBody>
      </p:sp>
      <p:sp>
        <p:nvSpPr>
          <p:cNvPr id="89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47306FCF-8037-48A4-9D1B-9333440D97F9}"/>
              </a:ext>
            </a:extLst>
          </p:cNvPr>
          <p:cNvSpPr txBox="1"/>
          <p:nvPr/>
        </p:nvSpPr>
        <p:spPr>
          <a:xfrm>
            <a:off x="950368" y="2170051"/>
            <a:ext cx="847257" cy="46487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ifar-10</a:t>
            </a:r>
            <a:endParaRPr lang="en-US" altLang="zh-CN" sz="1800" kern="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E096B7C-75D8-4A8C-B95A-AAB683C3154E}"/>
              </a:ext>
            </a:extLst>
          </p:cNvPr>
          <p:cNvSpPr/>
          <p:nvPr/>
        </p:nvSpPr>
        <p:spPr>
          <a:xfrm>
            <a:off x="1442878" y="3010213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组成</a:t>
            </a:r>
            <a:endParaRPr lang="zh-CN" altLang="en-US" sz="1600" b="1" dirty="0"/>
          </a:p>
        </p:txBody>
      </p:sp>
      <p:sp>
        <p:nvSpPr>
          <p:cNvPr id="91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10260575-EF7C-4918-9C40-7460C14BAC39}"/>
              </a:ext>
            </a:extLst>
          </p:cNvPr>
          <p:cNvSpPr txBox="1"/>
          <p:nvPr/>
        </p:nvSpPr>
        <p:spPr>
          <a:xfrm>
            <a:off x="807557" y="3620861"/>
            <a:ext cx="2810346" cy="1061829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总量</a:t>
            </a: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6000</a:t>
            </a:r>
            <a:r>
              <a:rPr lang="en-US" altLang="zh-CN" sz="1400" kern="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400" kern="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</a:t>
            </a:r>
            <a:endParaRPr lang="en-US" altLang="zh-CN" sz="1400" kern="0" noProof="0" dirty="0" smtClean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训练集：随机抽取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50000</a:t>
            </a: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</a:t>
            </a:r>
            <a:endParaRPr lang="en-US" altLang="zh-CN" sz="14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集：随机抽取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1400" kern="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3D7576A-1DB1-4DBB-9E62-B2BA76FDFE7F}"/>
              </a:ext>
            </a:extLst>
          </p:cNvPr>
          <p:cNvSpPr/>
          <p:nvPr/>
        </p:nvSpPr>
        <p:spPr>
          <a:xfrm>
            <a:off x="6283522" y="1420053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/>
              <a:t>类别</a:t>
            </a:r>
          </a:p>
        </p:txBody>
      </p:sp>
      <p:sp>
        <p:nvSpPr>
          <p:cNvPr id="95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680FE808-7645-4BD8-B943-DB5F7BBAD9D9}"/>
              </a:ext>
            </a:extLst>
          </p:cNvPr>
          <p:cNvSpPr txBox="1"/>
          <p:nvPr/>
        </p:nvSpPr>
        <p:spPr>
          <a:xfrm>
            <a:off x="6283522" y="1932668"/>
            <a:ext cx="2899030" cy="103105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endParaRPr lang="en-US" altLang="zh-CN" sz="14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飞机、汽车、鸟、猫、鹿、</a:t>
            </a:r>
            <a:endParaRPr lang="en-US" altLang="zh-CN" sz="14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狗、青蛙、马、船、货车</a:t>
            </a:r>
            <a:endParaRPr lang="en-US" altLang="zh-CN" sz="1400" kern="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EE808FA-D956-4273-B2E6-DB4CA2AD8986}"/>
              </a:ext>
            </a:extLst>
          </p:cNvPr>
          <p:cNvSpPr/>
          <p:nvPr/>
        </p:nvSpPr>
        <p:spPr>
          <a:xfrm>
            <a:off x="6283522" y="3039455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/>
              <a:t>介绍</a:t>
            </a:r>
            <a:endParaRPr lang="zh-CN" altLang="en-US" sz="1600" b="1" dirty="0"/>
          </a:p>
        </p:txBody>
      </p:sp>
      <p:sp>
        <p:nvSpPr>
          <p:cNvPr id="97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>
            <a:extLst>
              <a:ext uri="{FF2B5EF4-FFF2-40B4-BE49-F238E27FC236}">
                <a16:creationId xmlns:a16="http://schemas.microsoft.com/office/drawing/2014/main" id="{19B496E3-CE3E-4E43-9F77-7FBCC1EA04D2}"/>
              </a:ext>
            </a:extLst>
          </p:cNvPr>
          <p:cNvSpPr txBox="1"/>
          <p:nvPr/>
        </p:nvSpPr>
        <p:spPr>
          <a:xfrm>
            <a:off x="6244970" y="3476335"/>
            <a:ext cx="2899030" cy="1350883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通道彩色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RGB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图像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图片尺寸为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图像内容招生噪声较大，物体比例、特征差别大</a:t>
            </a:r>
            <a:endParaRPr lang="en-US" altLang="zh-CN" sz="1400" kern="0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1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28950" y="87313"/>
            <a:ext cx="3086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数据准备</a:t>
            </a: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—</a:t>
            </a: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预处理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97927" y="610533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7161EFC-B616-44C0-91F5-848F19379EE6}"/>
              </a:ext>
            </a:extLst>
          </p:cNvPr>
          <p:cNvSpPr/>
          <p:nvPr/>
        </p:nvSpPr>
        <p:spPr>
          <a:xfrm>
            <a:off x="6301782" y="2523571"/>
            <a:ext cx="258921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transforms.Normalize</a:t>
            </a:r>
          </a:p>
          <a:p>
            <a:pPr>
              <a:lnSpc>
                <a:spcPct val="150000"/>
              </a:lnSpc>
            </a:pP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((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0.4914, 0.4822, 0.4465), </a:t>
            </a:r>
            <a:endParaRPr lang="pt-BR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0.2023, 0.1994, 0.2010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FA0BA888-B5A9-40C1-B33D-BE816092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428" y="199803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图像归一化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65438C-7B9A-4FA5-93F1-083A46CFA585}"/>
              </a:ext>
            </a:extLst>
          </p:cNvPr>
          <p:cNvGrpSpPr/>
          <p:nvPr/>
        </p:nvGrpSpPr>
        <p:grpSpPr>
          <a:xfrm>
            <a:off x="3111054" y="1069884"/>
            <a:ext cx="2921891" cy="2907587"/>
            <a:chOff x="2933328" y="1007456"/>
            <a:chExt cx="3311509" cy="329529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270735E-4B29-4CC2-9D3A-92CDFAB827DD}"/>
                </a:ext>
              </a:extLst>
            </p:cNvPr>
            <p:cNvSpPr/>
            <p:nvPr/>
          </p:nvSpPr>
          <p:spPr>
            <a:xfrm>
              <a:off x="3226569" y="1183395"/>
              <a:ext cx="2842095" cy="2842095"/>
            </a:xfrm>
            <a:custGeom>
              <a:avLst/>
              <a:gdLst>
                <a:gd name="connsiteX0" fmla="*/ 1706880 w 3413760"/>
                <a:gd name="connsiteY0" fmla="*/ 0 h 3413760"/>
                <a:gd name="connsiteX1" fmla="*/ 3185081 w 3413760"/>
                <a:gd name="connsiteY1" fmla="*/ 853440 h 3413760"/>
                <a:gd name="connsiteX2" fmla="*/ 3185081 w 3413760"/>
                <a:gd name="connsiteY2" fmla="*/ 2560320 h 3413760"/>
                <a:gd name="connsiteX3" fmla="*/ 1706880 w 3413760"/>
                <a:gd name="connsiteY3" fmla="*/ 1706880 h 3413760"/>
                <a:gd name="connsiteX4" fmla="*/ 1706880 w 341376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1706880" y="0"/>
                  </a:moveTo>
                  <a:cubicBezTo>
                    <a:pt x="2316689" y="0"/>
                    <a:pt x="2880177" y="325329"/>
                    <a:pt x="3185081" y="853440"/>
                  </a:cubicBezTo>
                  <a:cubicBezTo>
                    <a:pt x="3489986" y="1381551"/>
                    <a:pt x="3489986" y="2032209"/>
                    <a:pt x="3185081" y="2560320"/>
                  </a:cubicBezTo>
                  <a:lnTo>
                    <a:pt x="1706880" y="1706880"/>
                  </a:lnTo>
                  <a:lnTo>
                    <a:pt x="170688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7393" tIns="771652" rIns="443687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4334D11-968C-4636-A077-B0FA8E8FF590}"/>
                </a:ext>
              </a:extLst>
            </p:cNvPr>
            <p:cNvSpPr/>
            <p:nvPr/>
          </p:nvSpPr>
          <p:spPr>
            <a:xfrm>
              <a:off x="3168035" y="1284899"/>
              <a:ext cx="2842095" cy="2842095"/>
            </a:xfrm>
            <a:custGeom>
              <a:avLst/>
              <a:gdLst>
                <a:gd name="connsiteX0" fmla="*/ 3185081 w 3413760"/>
                <a:gd name="connsiteY0" fmla="*/ 2560320 h 3413760"/>
                <a:gd name="connsiteX1" fmla="*/ 1706880 w 3413760"/>
                <a:gd name="connsiteY1" fmla="*/ 3413760 h 3413760"/>
                <a:gd name="connsiteX2" fmla="*/ 228679 w 3413760"/>
                <a:gd name="connsiteY2" fmla="*/ 2560320 h 3413760"/>
                <a:gd name="connsiteX3" fmla="*/ 1706880 w 3413760"/>
                <a:gd name="connsiteY3" fmla="*/ 1706880 h 3413760"/>
                <a:gd name="connsiteX4" fmla="*/ 3185081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3185081" y="2560320"/>
                  </a:moveTo>
                  <a:cubicBezTo>
                    <a:pt x="2880176" y="3088431"/>
                    <a:pt x="2316689" y="3413760"/>
                    <a:pt x="1706880" y="3413760"/>
                  </a:cubicBezTo>
                  <a:cubicBezTo>
                    <a:pt x="1097071" y="3413760"/>
                    <a:pt x="533583" y="3088431"/>
                    <a:pt x="228679" y="2560320"/>
                  </a:cubicBezTo>
                  <a:lnTo>
                    <a:pt x="1706880" y="1706880"/>
                  </a:lnTo>
                  <a:lnTo>
                    <a:pt x="3185081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600" tIns="2265681" rIns="822960" bIns="355599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F1F2FE-D521-419B-85C1-93EDDD4883EF}"/>
                </a:ext>
              </a:extLst>
            </p:cNvPr>
            <p:cNvSpPr/>
            <p:nvPr/>
          </p:nvSpPr>
          <p:spPr>
            <a:xfrm>
              <a:off x="3109501" y="1183395"/>
              <a:ext cx="2842095" cy="2842095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688" tIns="771652" rIns="1847392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9" name="箭头: 环形 8">
              <a:extLst>
                <a:ext uri="{FF2B5EF4-FFF2-40B4-BE49-F238E27FC236}">
                  <a16:creationId xmlns:a16="http://schemas.microsoft.com/office/drawing/2014/main" id="{BEBBF181-10C0-4022-9F89-946E5045555F}"/>
                </a:ext>
              </a:extLst>
            </p:cNvPr>
            <p:cNvSpPr/>
            <p:nvPr/>
          </p:nvSpPr>
          <p:spPr>
            <a:xfrm>
              <a:off x="3050864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69EEE0BA-FCB9-4053-9BA6-4A152B7F6DD6}"/>
                </a:ext>
              </a:extLst>
            </p:cNvPr>
            <p:cNvSpPr/>
            <p:nvPr/>
          </p:nvSpPr>
          <p:spPr>
            <a:xfrm>
              <a:off x="2992096" y="1108780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45CBA2B-285F-4A37-8259-693EDB5430FF}"/>
                </a:ext>
              </a:extLst>
            </p:cNvPr>
            <p:cNvSpPr/>
            <p:nvPr/>
          </p:nvSpPr>
          <p:spPr>
            <a:xfrm>
              <a:off x="2933328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7C98AC34-3A16-44B1-9D98-CCF54D7A4E1F}"/>
              </a:ext>
            </a:extLst>
          </p:cNvPr>
          <p:cNvSpPr/>
          <p:nvPr/>
        </p:nvSpPr>
        <p:spPr>
          <a:xfrm>
            <a:off x="1197186" y="2545958"/>
            <a:ext cx="26200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加入随机剪裁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transforms.RandomCrop</a:t>
            </a:r>
            <a:endParaRPr lang="en-US" altLang="zh-CN" sz="1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32, padding=4</a:t>
            </a:r>
            <a:r>
              <a:rPr lang="en-US" altLang="zh-CN" sz="1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180" y="194795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图像剪裁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D3B42F-A387-48F1-AA45-024F1FD54FAB}"/>
              </a:ext>
            </a:extLst>
          </p:cNvPr>
          <p:cNvSpPr/>
          <p:nvPr/>
        </p:nvSpPr>
        <p:spPr>
          <a:xfrm>
            <a:off x="2955723" y="4347419"/>
            <a:ext cx="328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依据概率水平翻转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transforms.RandomHorizontalFlip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" name="文本框 5">
            <a:extLst>
              <a:ext uri="{FF2B5EF4-FFF2-40B4-BE49-F238E27FC236}">
                <a16:creationId xmlns:a16="http://schemas.microsoft.com/office/drawing/2014/main" id="{50DA104F-FE99-44B8-AC45-BE7B5BA0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605" y="4021641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翻转和旋转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AutoShape 112">
            <a:extLst>
              <a:ext uri="{FF2B5EF4-FFF2-40B4-BE49-F238E27FC236}">
                <a16:creationId xmlns:a16="http://schemas.microsoft.com/office/drawing/2014/main" id="{D711BAE2-ADF1-40CF-B943-CF3EABDF08D1}"/>
              </a:ext>
            </a:extLst>
          </p:cNvPr>
          <p:cNvSpPr>
            <a:spLocks/>
          </p:cNvSpPr>
          <p:nvPr/>
        </p:nvSpPr>
        <p:spPr bwMode="auto">
          <a:xfrm>
            <a:off x="3712170" y="1867619"/>
            <a:ext cx="512505" cy="51024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90B758-566A-42FE-BC8A-F27D169CAA1C}"/>
              </a:ext>
            </a:extLst>
          </p:cNvPr>
          <p:cNvGrpSpPr/>
          <p:nvPr/>
        </p:nvGrpSpPr>
        <p:grpSpPr>
          <a:xfrm>
            <a:off x="4965644" y="1867619"/>
            <a:ext cx="351012" cy="51167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1" name="AutoShape 113">
              <a:extLst>
                <a:ext uri="{FF2B5EF4-FFF2-40B4-BE49-F238E27FC236}">
                  <a16:creationId xmlns:a16="http://schemas.microsoft.com/office/drawing/2014/main" id="{49D180AF-0BBE-42D7-8640-2BE0B2BF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114">
              <a:extLst>
                <a:ext uri="{FF2B5EF4-FFF2-40B4-BE49-F238E27FC236}">
                  <a16:creationId xmlns:a16="http://schemas.microsoft.com/office/drawing/2014/main" id="{D7FFB03E-6D6A-4DDA-8D86-E75D7496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F9372D-68B1-429E-95B6-C9DD5363327E}"/>
              </a:ext>
            </a:extLst>
          </p:cNvPr>
          <p:cNvGrpSpPr/>
          <p:nvPr/>
        </p:nvGrpSpPr>
        <p:grpSpPr>
          <a:xfrm flipH="1">
            <a:off x="4264745" y="2988713"/>
            <a:ext cx="510801" cy="510801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4" name="AutoShape 126">
              <a:extLst>
                <a:ext uri="{FF2B5EF4-FFF2-40B4-BE49-F238E27FC236}">
                  <a16:creationId xmlns:a16="http://schemas.microsoft.com/office/drawing/2014/main" id="{99C3A356-23EE-458E-AA69-8CE30C1F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127">
              <a:extLst>
                <a:ext uri="{FF2B5EF4-FFF2-40B4-BE49-F238E27FC236}">
                  <a16:creationId xmlns:a16="http://schemas.microsoft.com/office/drawing/2014/main" id="{BD956562-5130-4E24-A92D-324DDF357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02" y="188806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建模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49682" y="2534400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图片包含 物体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28" y="2810194"/>
            <a:ext cx="1919743" cy="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086FC5-CDB9-418F-ABE9-C8118DF22CC8}"/>
              </a:ext>
            </a:extLst>
          </p:cNvPr>
          <p:cNvSpPr/>
          <p:nvPr/>
        </p:nvSpPr>
        <p:spPr>
          <a:xfrm>
            <a:off x="0" y="933143"/>
            <a:ext cx="9144000" cy="3099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4120595" y="8731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建模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67827" y="603808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580B434-CAA3-4886-80FE-2665A3856020}"/>
              </a:ext>
            </a:extLst>
          </p:cNvPr>
          <p:cNvSpPr/>
          <p:nvPr/>
        </p:nvSpPr>
        <p:spPr>
          <a:xfrm>
            <a:off x="703947" y="1536850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FBFE1C2-4BC4-4429-9297-C53F3AFB3BB5}"/>
              </a:ext>
            </a:extLst>
          </p:cNvPr>
          <p:cNvSpPr/>
          <p:nvPr/>
        </p:nvSpPr>
        <p:spPr>
          <a:xfrm>
            <a:off x="2410140" y="1551566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C5E0A88-779A-45C3-96C4-DE1305D3426D}"/>
              </a:ext>
            </a:extLst>
          </p:cNvPr>
          <p:cNvSpPr/>
          <p:nvPr/>
        </p:nvSpPr>
        <p:spPr>
          <a:xfrm>
            <a:off x="4120595" y="1558556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261916E-5906-45CE-A0F6-88E10995A659}"/>
              </a:ext>
            </a:extLst>
          </p:cNvPr>
          <p:cNvSpPr/>
          <p:nvPr/>
        </p:nvSpPr>
        <p:spPr>
          <a:xfrm>
            <a:off x="5831050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F9C00B32-337C-4EB0-9D47-0F37A980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94" y="2786326"/>
            <a:ext cx="1108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Lenet-5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9B825AB-C9A5-4C46-AF9C-DCE04C8D4956}"/>
              </a:ext>
            </a:extLst>
          </p:cNvPr>
          <p:cNvCxnSpPr/>
          <p:nvPr/>
        </p:nvCxnSpPr>
        <p:spPr>
          <a:xfrm>
            <a:off x="1102790" y="3159868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5">
            <a:extLst>
              <a:ext uri="{FF2B5EF4-FFF2-40B4-BE49-F238E27FC236}">
                <a16:creationId xmlns:a16="http://schemas.microsoft.com/office/drawing/2014/main" id="{3F105CB7-6F76-4BB6-9741-394F8042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357" y="2809378"/>
            <a:ext cx="1058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+mj-ea"/>
                <a:ea typeface="+mj-ea"/>
              </a:rPr>
              <a:t>ResNet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D4D2419-E28D-4056-B02A-ECCAE3D3A5EE}"/>
              </a:ext>
            </a:extLst>
          </p:cNvPr>
          <p:cNvCxnSpPr/>
          <p:nvPr/>
        </p:nvCxnSpPr>
        <p:spPr>
          <a:xfrm>
            <a:off x="4508779" y="3203797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">
            <a:extLst>
              <a:ext uri="{FF2B5EF4-FFF2-40B4-BE49-F238E27FC236}">
                <a16:creationId xmlns:a16="http://schemas.microsoft.com/office/drawing/2014/main" id="{C39934F4-C05B-4153-B0BE-623D1673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705" y="2775788"/>
            <a:ext cx="1593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+mj-ea"/>
                <a:ea typeface="+mj-ea"/>
              </a:rPr>
              <a:t>GoogLeNet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214749D-7441-4691-B691-A6B29E2DD38F}"/>
              </a:ext>
            </a:extLst>
          </p:cNvPr>
          <p:cNvCxnSpPr/>
          <p:nvPr/>
        </p:nvCxnSpPr>
        <p:spPr>
          <a:xfrm>
            <a:off x="6472452" y="3176848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">
            <a:extLst>
              <a:ext uri="{FF2B5EF4-FFF2-40B4-BE49-F238E27FC236}">
                <a16:creationId xmlns:a16="http://schemas.microsoft.com/office/drawing/2014/main" id="{53373BF8-BCA5-41B4-9CCC-C8E5A936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439" y="2803687"/>
            <a:ext cx="745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DPN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62BBBA-4C7D-4227-BDE7-B267B9743663}"/>
              </a:ext>
            </a:extLst>
          </p:cNvPr>
          <p:cNvCxnSpPr/>
          <p:nvPr/>
        </p:nvCxnSpPr>
        <p:spPr>
          <a:xfrm>
            <a:off x="8060355" y="3159868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3B4FFF-ACA0-490A-914E-EE58498AE8D8}"/>
              </a:ext>
            </a:extLst>
          </p:cNvPr>
          <p:cNvGrpSpPr/>
          <p:nvPr/>
        </p:nvGrpSpPr>
        <p:grpSpPr>
          <a:xfrm>
            <a:off x="6167426" y="1863766"/>
            <a:ext cx="475109" cy="477211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68" name="AutoShape 37">
              <a:extLst>
                <a:ext uri="{FF2B5EF4-FFF2-40B4-BE49-F238E27FC236}">
                  <a16:creationId xmlns:a16="http://schemas.microsoft.com/office/drawing/2014/main" id="{F9721730-154C-4C02-B7E8-95E9FB6E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38">
              <a:extLst>
                <a:ext uri="{FF2B5EF4-FFF2-40B4-BE49-F238E27FC236}">
                  <a16:creationId xmlns:a16="http://schemas.microsoft.com/office/drawing/2014/main" id="{7A571BC5-F792-49FF-88C1-3A964DDDF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39">
              <a:extLst>
                <a:ext uri="{FF2B5EF4-FFF2-40B4-BE49-F238E27FC236}">
                  <a16:creationId xmlns:a16="http://schemas.microsoft.com/office/drawing/2014/main" id="{81625A31-DF3C-4DD4-8236-E89F66FB1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40">
              <a:extLst>
                <a:ext uri="{FF2B5EF4-FFF2-40B4-BE49-F238E27FC236}">
                  <a16:creationId xmlns:a16="http://schemas.microsoft.com/office/drawing/2014/main" id="{8768E2C9-D052-4C0E-89BA-E8890C66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41">
              <a:extLst>
                <a:ext uri="{FF2B5EF4-FFF2-40B4-BE49-F238E27FC236}">
                  <a16:creationId xmlns:a16="http://schemas.microsoft.com/office/drawing/2014/main" id="{C9950BDC-7B02-42DF-9491-8E8183810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2">
              <a:extLst>
                <a:ext uri="{FF2B5EF4-FFF2-40B4-BE49-F238E27FC236}">
                  <a16:creationId xmlns:a16="http://schemas.microsoft.com/office/drawing/2014/main" id="{597B099C-2481-4FA5-9816-7334C7ED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7" name="AutoShape 59">
            <a:extLst>
              <a:ext uri="{FF2B5EF4-FFF2-40B4-BE49-F238E27FC236}">
                <a16:creationId xmlns:a16="http://schemas.microsoft.com/office/drawing/2014/main" id="{C4C2DBE9-CB63-4AF0-8833-7C9EF1E53877}"/>
              </a:ext>
            </a:extLst>
          </p:cNvPr>
          <p:cNvSpPr>
            <a:spLocks/>
          </p:cNvSpPr>
          <p:nvPr/>
        </p:nvSpPr>
        <p:spPr bwMode="auto">
          <a:xfrm>
            <a:off x="4455919" y="1894931"/>
            <a:ext cx="477212" cy="47511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9F3A56-A83D-4C13-8DA7-2D4A5336AFF3}"/>
              </a:ext>
            </a:extLst>
          </p:cNvPr>
          <p:cNvGrpSpPr/>
          <p:nvPr/>
        </p:nvGrpSpPr>
        <p:grpSpPr>
          <a:xfrm>
            <a:off x="2745464" y="1887941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>
              <a:extLst>
                <a:ext uri="{FF2B5EF4-FFF2-40B4-BE49-F238E27FC236}">
                  <a16:creationId xmlns:a16="http://schemas.microsoft.com/office/drawing/2014/main" id="{90FD3A69-4171-47E4-AA28-F47DBE8A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>
              <a:extLst>
                <a:ext uri="{FF2B5EF4-FFF2-40B4-BE49-F238E27FC236}">
                  <a16:creationId xmlns:a16="http://schemas.microsoft.com/office/drawing/2014/main" id="{E7FC2883-C07D-42CB-BD53-916C4755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>
              <a:extLst>
                <a:ext uri="{FF2B5EF4-FFF2-40B4-BE49-F238E27FC236}">
                  <a16:creationId xmlns:a16="http://schemas.microsoft.com/office/drawing/2014/main" id="{C81052B0-8567-454C-9B20-690892F1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87">
              <a:extLst>
                <a:ext uri="{FF2B5EF4-FFF2-40B4-BE49-F238E27FC236}">
                  <a16:creationId xmlns:a16="http://schemas.microsoft.com/office/drawing/2014/main" id="{EA1179CC-01CC-426C-B747-83B42450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>
              <a:extLst>
                <a:ext uri="{FF2B5EF4-FFF2-40B4-BE49-F238E27FC236}">
                  <a16:creationId xmlns:a16="http://schemas.microsoft.com/office/drawing/2014/main" id="{D7141D50-8696-49FE-A873-FA7B147C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>
              <a:extLst>
                <a:ext uri="{FF2B5EF4-FFF2-40B4-BE49-F238E27FC236}">
                  <a16:creationId xmlns:a16="http://schemas.microsoft.com/office/drawing/2014/main" id="{8F631F0D-EBCA-4DDF-BF74-BDF4B25B6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>
              <a:extLst>
                <a:ext uri="{FF2B5EF4-FFF2-40B4-BE49-F238E27FC236}">
                  <a16:creationId xmlns:a16="http://schemas.microsoft.com/office/drawing/2014/main" id="{B5620AA1-8A9B-4BAB-9520-D5F5C183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>
              <a:extLst>
                <a:ext uri="{FF2B5EF4-FFF2-40B4-BE49-F238E27FC236}">
                  <a16:creationId xmlns:a16="http://schemas.microsoft.com/office/drawing/2014/main" id="{88E03B6B-8E77-40AB-8B27-40F3F585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>
              <a:extLst>
                <a:ext uri="{FF2B5EF4-FFF2-40B4-BE49-F238E27FC236}">
                  <a16:creationId xmlns:a16="http://schemas.microsoft.com/office/drawing/2014/main" id="{491B587A-6B6E-4AD2-9AE6-7AF55E3F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>
              <a:extLst>
                <a:ext uri="{FF2B5EF4-FFF2-40B4-BE49-F238E27FC236}">
                  <a16:creationId xmlns:a16="http://schemas.microsoft.com/office/drawing/2014/main" id="{1E8ED8E0-770E-4E1C-9FC1-844F8C97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>
              <a:extLst>
                <a:ext uri="{FF2B5EF4-FFF2-40B4-BE49-F238E27FC236}">
                  <a16:creationId xmlns:a16="http://schemas.microsoft.com/office/drawing/2014/main" id="{01DCB242-9CDE-4D09-87AD-D3D5EEA7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>
              <a:extLst>
                <a:ext uri="{FF2B5EF4-FFF2-40B4-BE49-F238E27FC236}">
                  <a16:creationId xmlns:a16="http://schemas.microsoft.com/office/drawing/2014/main" id="{2D54A078-496F-4152-8E74-22D8032A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>
              <a:extLst>
                <a:ext uri="{FF2B5EF4-FFF2-40B4-BE49-F238E27FC236}">
                  <a16:creationId xmlns:a16="http://schemas.microsoft.com/office/drawing/2014/main" id="{682A3E7A-A1B1-48C6-9DB2-D0934973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F756C34-71F3-4502-B827-492D729B2CD7}"/>
              </a:ext>
            </a:extLst>
          </p:cNvPr>
          <p:cNvGrpSpPr/>
          <p:nvPr/>
        </p:nvGrpSpPr>
        <p:grpSpPr>
          <a:xfrm flipH="1">
            <a:off x="1040064" y="1872967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>
              <a:extLst>
                <a:ext uri="{FF2B5EF4-FFF2-40B4-BE49-F238E27FC236}">
                  <a16:creationId xmlns:a16="http://schemas.microsoft.com/office/drawing/2014/main" id="{53FCBAA1-8C4C-4F12-97EB-F3C97897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>
              <a:extLst>
                <a:ext uri="{FF2B5EF4-FFF2-40B4-BE49-F238E27FC236}">
                  <a16:creationId xmlns:a16="http://schemas.microsoft.com/office/drawing/2014/main" id="{188A846E-4069-46AB-ACFA-EED776C3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DB353B-F8E9-4F38-A740-FF33D3E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580B434-CAA3-4886-80FE-2665A3856020}"/>
              </a:ext>
            </a:extLst>
          </p:cNvPr>
          <p:cNvSpPr/>
          <p:nvPr/>
        </p:nvSpPr>
        <p:spPr>
          <a:xfrm>
            <a:off x="7537243" y="160307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F756C34-71F3-4502-B827-492D729B2CD7}"/>
              </a:ext>
            </a:extLst>
          </p:cNvPr>
          <p:cNvGrpSpPr/>
          <p:nvPr/>
        </p:nvGrpSpPr>
        <p:grpSpPr>
          <a:xfrm flipH="1">
            <a:off x="7873360" y="1939188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59" name="AutoShape 126">
              <a:extLst>
                <a:ext uri="{FF2B5EF4-FFF2-40B4-BE49-F238E27FC236}">
                  <a16:creationId xmlns:a16="http://schemas.microsoft.com/office/drawing/2014/main" id="{53FCBAA1-8C4C-4F12-97EB-F3C97897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" name="AutoShape 127">
              <a:extLst>
                <a:ext uri="{FF2B5EF4-FFF2-40B4-BE49-F238E27FC236}">
                  <a16:creationId xmlns:a16="http://schemas.microsoft.com/office/drawing/2014/main" id="{188A846E-4069-46AB-ACFA-EED776C3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61" name="文本框 5">
            <a:extLst>
              <a:ext uri="{FF2B5EF4-FFF2-40B4-BE49-F238E27FC236}">
                <a16:creationId xmlns:a16="http://schemas.microsoft.com/office/drawing/2014/main" id="{F9C00B32-337C-4EB0-9D47-0F37A980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803" y="2844665"/>
            <a:ext cx="119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VGG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825AB-C9A5-4C46-AF9C-DCE04C8D4956}"/>
              </a:ext>
            </a:extLst>
          </p:cNvPr>
          <p:cNvCxnSpPr/>
          <p:nvPr/>
        </p:nvCxnSpPr>
        <p:spPr>
          <a:xfrm>
            <a:off x="2878467" y="3203797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12111" y="168367"/>
            <a:ext cx="115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Lenet-5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212111" y="3268774"/>
            <a:ext cx="546132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input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：输入图片，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32*32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像素；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5*5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卷积核，生成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feature maps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，共需要（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6*5*5 + 6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=156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2*2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个像素相加，然后乘以一个参数，加上一个偏置，共计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2*6=12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5*5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卷积核，生成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feature maps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，每个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feature map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若干个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feature maps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得到；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388042-DE57-415B-AEC6-3633E97C2F77}"/>
              </a:ext>
            </a:extLst>
          </p:cNvPr>
          <p:cNvSpPr/>
          <p:nvPr/>
        </p:nvSpPr>
        <p:spPr>
          <a:xfrm>
            <a:off x="5197156" y="3363872"/>
            <a:ext cx="3946844" cy="1036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相同的操作，共计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16*2 = 32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个参数；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全连接，共计（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5*5*16*120+120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=48120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个参数；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全连接，共计（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120*84+84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10164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个参数；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output: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F6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全连接。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5" y="568477"/>
            <a:ext cx="7091776" cy="23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3597" y="168367"/>
            <a:ext cx="753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VGG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8367"/>
            <a:ext cx="3828105" cy="4512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2871" y="1147261"/>
            <a:ext cx="4105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层数逐步由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层增加至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层，主要通过不断加深网络结构来提升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性能；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均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包含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个池化层，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个池化层分隔开的（理解为）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段卷积层和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个全连接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层与层之间使用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maxPooling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分开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，采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ReLu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激活函数；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3x3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的卷积核与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2x2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池化核；</a:t>
            </a:r>
            <a:endParaRPr lang="en-US" altLang="zh-CN" sz="1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网络结构可以看出：特征图的空间分辨率单调递减，特征图的通道数单调</a:t>
            </a:r>
            <a:r>
              <a:rPr lang="zh-CN" altLang="en-US" sz="1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递增。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6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1295</Words>
  <Application>Microsoft Office PowerPoint</Application>
  <PresentationFormat>全屏显示(16:9)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Gill Sans</vt:lpstr>
      <vt:lpstr>华文新魏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Fu Shasha</cp:lastModifiedBy>
  <cp:revision>389</cp:revision>
  <dcterms:created xsi:type="dcterms:W3CDTF">2017-06-30T01:20:51Z</dcterms:created>
  <dcterms:modified xsi:type="dcterms:W3CDTF">2019-12-24T07:29:01Z</dcterms:modified>
</cp:coreProperties>
</file>