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8"/>
    <p:sldId id="273" r:id="rId19"/>
    <p:sldId id="274" r:id="rId20"/>
    <p:sldId id="275" r:id="rId21"/>
    <p:sldId id="280" r:id="rId22"/>
    <p:sldId id="282" r:id="rId23"/>
    <p:sldId id="284" r:id="rId24"/>
    <p:sldId id="285" r:id="rId25"/>
    <p:sldId id="293" r:id="rId26"/>
    <p:sldId id="286" r:id="rId27"/>
    <p:sldId id="287" r:id="rId28"/>
    <p:sldId id="288" r:id="rId29"/>
    <p:sldId id="289" r:id="rId30"/>
    <p:sldId id="290" r:id="rId31"/>
    <p:sldId id="291" r:id="rId32"/>
    <p:sldId id="292"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左侧可以添加筛选条件。</a:t>
            </a:r>
            <a:endParaRPr lang="zh-CN" altLang="en-US" dirty="0"/>
          </a:p>
        </p:txBody>
      </p:sp>
      <p:sp>
        <p:nvSpPr>
          <p:cNvPr id="4" name="灯片编号占位符 3"/>
          <p:cNvSpPr>
            <a:spLocks noGrp="1"/>
          </p:cNvSpPr>
          <p:nvPr>
            <p:ph type="sldNum" sz="quarter" idx="10"/>
          </p:nvPr>
        </p:nvSpPr>
        <p:spPr/>
        <p:txBody>
          <a:bodyPr/>
          <a:lstStyle/>
          <a:p>
            <a:fld id="{2FCDA570-175D-46EA-BC70-E88C8A0C271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可以跟踪作者</a:t>
            </a:r>
            <a:endParaRPr lang="zh-CN" altLang="en-US" dirty="0"/>
          </a:p>
        </p:txBody>
      </p:sp>
      <p:sp>
        <p:nvSpPr>
          <p:cNvPr id="4" name="灯片编号占位符 3"/>
          <p:cNvSpPr>
            <a:spLocks noGrp="1"/>
          </p:cNvSpPr>
          <p:nvPr>
            <p:ph type="sldNum" sz="quarter" idx="10"/>
          </p:nvPr>
        </p:nvSpPr>
        <p:spPr/>
        <p:txBody>
          <a:bodyPr/>
          <a:lstStyle/>
          <a:p>
            <a:fld id="{2FCDA570-175D-46EA-BC70-E88C8A0C271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CDA570-175D-46EA-BC70-E88C8A0C271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CDA570-175D-46EA-BC70-E88C8A0C271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CDA570-175D-46EA-BC70-E88C8A0C271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CDA570-175D-46EA-BC70-E88C8A0C271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CDA570-175D-46EA-BC70-E88C8A0C271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CDA570-175D-46EA-BC70-E88C8A0C271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3970" y="237490"/>
            <a:ext cx="3859530" cy="1788160"/>
          </a:xfrm>
          <a:custGeom>
            <a:avLst/>
            <a:gdLst>
              <a:gd name="connsiteX0" fmla="*/ 0 w 6078"/>
              <a:gd name="connsiteY0" fmla="*/ 0 h 2816"/>
              <a:gd name="connsiteX1" fmla="*/ 6078 w 6078"/>
              <a:gd name="connsiteY1" fmla="*/ 0 h 2816"/>
              <a:gd name="connsiteX2" fmla="*/ 3195 w 6078"/>
              <a:gd name="connsiteY2" fmla="*/ 2794 h 2816"/>
              <a:gd name="connsiteX3" fmla="*/ 0 w 6078"/>
              <a:gd name="connsiteY3" fmla="*/ 2816 h 2816"/>
              <a:gd name="connsiteX4" fmla="*/ 0 w 6078"/>
              <a:gd name="connsiteY4" fmla="*/ 0 h 2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8" h="2816">
                <a:moveTo>
                  <a:pt x="0" y="0"/>
                </a:moveTo>
                <a:lnTo>
                  <a:pt x="6078" y="0"/>
                </a:lnTo>
                <a:lnTo>
                  <a:pt x="3195" y="2794"/>
                </a:lnTo>
                <a:lnTo>
                  <a:pt x="0" y="2816"/>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3533140" y="-3175"/>
            <a:ext cx="8672195" cy="4165600"/>
          </a:xfrm>
          <a:custGeom>
            <a:avLst/>
            <a:gdLst>
              <a:gd name="connsiteX0" fmla="*/ 14 w 13657"/>
              <a:gd name="connsiteY0" fmla="*/ 20 h 6560"/>
              <a:gd name="connsiteX1" fmla="*/ 7241 w 13657"/>
              <a:gd name="connsiteY1" fmla="*/ 0 h 6560"/>
              <a:gd name="connsiteX2" fmla="*/ 13657 w 13657"/>
              <a:gd name="connsiteY2" fmla="*/ 6503 h 6560"/>
              <a:gd name="connsiteX3" fmla="*/ 0 w 13657"/>
              <a:gd name="connsiteY3" fmla="*/ 6560 h 6560"/>
              <a:gd name="connsiteX4" fmla="*/ 14 w 13657"/>
              <a:gd name="connsiteY4" fmla="*/ 20 h 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7" h="6560">
                <a:moveTo>
                  <a:pt x="14" y="20"/>
                </a:moveTo>
                <a:lnTo>
                  <a:pt x="7241" y="0"/>
                </a:lnTo>
                <a:lnTo>
                  <a:pt x="13657" y="6503"/>
                </a:lnTo>
                <a:lnTo>
                  <a:pt x="0" y="6560"/>
                </a:lnTo>
                <a:lnTo>
                  <a:pt x="14" y="20"/>
                </a:lnTo>
                <a:close/>
              </a:path>
            </a:pathLst>
          </a:cu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185035" y="245110"/>
            <a:ext cx="3889375" cy="39173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367665" y="3098165"/>
            <a:ext cx="2087245" cy="212788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94022" y="4213225"/>
            <a:ext cx="11528854" cy="3419398"/>
          </a:xfrm>
          <a:prstGeom prst="rect">
            <a:avLst/>
          </a:prstGeom>
          <a:noFill/>
        </p:spPr>
        <p:txBody>
          <a:bodyPr wrap="square" lIns="68580" tIns="34290" rIns="68580" bIns="34290" rtlCol="0">
            <a:spAutoFit/>
          </a:bodyPr>
          <a:lstStyle/>
          <a:p>
            <a:pPr>
              <a:lnSpc>
                <a:spcPct val="130000"/>
              </a:lnSpc>
            </a:pPr>
            <a:r>
              <a:rPr lang="en-US" altLang="zh-CN" sz="2800" b="1" dirty="0">
                <a:solidFill>
                  <a:srgbClr val="656565"/>
                </a:solidFill>
                <a:latin typeface="等线" panose="02010600030101010101" pitchFamily="2" charset="-122"/>
                <a:ea typeface="等线" panose="02010600030101010101" pitchFamily="2" charset="-122"/>
              </a:rPr>
              <a:t>Speaker :    Z.P.Chen</a:t>
            </a:r>
            <a:endParaRPr lang="en-US" altLang="zh-CN" sz="2800" b="1" dirty="0">
              <a:solidFill>
                <a:srgbClr val="656565"/>
              </a:solidFill>
              <a:latin typeface="等线" panose="02010600030101010101" pitchFamily="2" charset="-122"/>
              <a:ea typeface="等线" panose="02010600030101010101" pitchFamily="2" charset="-122"/>
            </a:endParaRPr>
          </a:p>
          <a:p>
            <a:pPr>
              <a:lnSpc>
                <a:spcPct val="130000"/>
              </a:lnSpc>
            </a:pPr>
            <a:r>
              <a:rPr lang="zh-CN" altLang="en-US" sz="2800" b="1" dirty="0">
                <a:solidFill>
                  <a:srgbClr val="656565"/>
                </a:solidFill>
                <a:latin typeface="等线" panose="02010600030101010101" pitchFamily="2" charset="-122"/>
                <a:ea typeface="等线" panose="02010600030101010101" pitchFamily="2" charset="-122"/>
              </a:rPr>
              <a:t>Affiliation:  School of Intelligent Systems Engineering, </a:t>
            </a:r>
            <a:br>
              <a:rPr lang="en-US" altLang="zh-CN" sz="2800" b="1" dirty="0">
                <a:solidFill>
                  <a:srgbClr val="656565"/>
                </a:solidFill>
                <a:latin typeface="等线" panose="02010600030101010101" pitchFamily="2" charset="-122"/>
                <a:ea typeface="等线" panose="02010600030101010101" pitchFamily="2" charset="-122"/>
              </a:rPr>
            </a:br>
            <a:r>
              <a:rPr lang="en-US" altLang="zh-CN" sz="2800" b="1" dirty="0">
                <a:solidFill>
                  <a:srgbClr val="656565"/>
                </a:solidFill>
                <a:latin typeface="等线" panose="02010600030101010101" pitchFamily="2" charset="-122"/>
                <a:ea typeface="等线" panose="02010600030101010101" pitchFamily="2" charset="-122"/>
              </a:rPr>
              <a:t>                   </a:t>
            </a:r>
            <a:r>
              <a:rPr lang="zh-CN" altLang="en-US" sz="2800" b="1" dirty="0">
                <a:solidFill>
                  <a:srgbClr val="656565"/>
                </a:solidFill>
                <a:latin typeface="等线" panose="02010600030101010101" pitchFamily="2" charset="-122"/>
                <a:ea typeface="等线" panose="02010600030101010101" pitchFamily="2" charset="-122"/>
              </a:rPr>
              <a:t>Sun Yat-sen University, Guangzhou, China</a:t>
            </a:r>
            <a:endParaRPr lang="en-US" altLang="zh-CN" sz="2800" b="1" dirty="0">
              <a:solidFill>
                <a:srgbClr val="656565"/>
              </a:solidFill>
              <a:latin typeface="等线" panose="02010600030101010101" pitchFamily="2" charset="-122"/>
              <a:ea typeface="等线" panose="02010600030101010101" pitchFamily="2" charset="-122"/>
            </a:endParaRPr>
          </a:p>
          <a:p>
            <a:pPr>
              <a:lnSpc>
                <a:spcPct val="130000"/>
              </a:lnSpc>
            </a:pPr>
            <a:r>
              <a:rPr lang="zh-CN" altLang="en-US" sz="2800" b="1" dirty="0">
                <a:solidFill>
                  <a:srgbClr val="656565"/>
                </a:solidFill>
                <a:latin typeface="等线" panose="02010600030101010101" pitchFamily="2" charset="-122"/>
                <a:ea typeface="等线" panose="02010600030101010101" pitchFamily="2" charset="-122"/>
              </a:rPr>
              <a:t>Contact:     </a:t>
            </a:r>
            <a:r>
              <a:rPr lang="en-US" altLang="zh-CN" sz="2800" b="1" dirty="0">
                <a:solidFill>
                  <a:srgbClr val="656565"/>
                </a:solidFill>
                <a:latin typeface="等线" panose="02010600030101010101" pitchFamily="2" charset="-122"/>
                <a:ea typeface="等线" panose="02010600030101010101" pitchFamily="2" charset="-122"/>
              </a:rPr>
              <a:t>chenzhp57@mail2.sysu.edu.cn</a:t>
            </a:r>
            <a:endParaRPr lang="en-US" altLang="zh-CN" sz="2800" b="1" dirty="0">
              <a:solidFill>
                <a:srgbClr val="656565"/>
              </a:solidFill>
              <a:latin typeface="等线" panose="02010600030101010101" pitchFamily="2" charset="-122"/>
              <a:ea typeface="等线" panose="02010600030101010101" pitchFamily="2" charset="-122"/>
            </a:endParaRPr>
          </a:p>
          <a:p>
            <a:pPr>
              <a:lnSpc>
                <a:spcPct val="130000"/>
              </a:lnSpc>
            </a:pPr>
            <a:endParaRPr lang="zh-CN" altLang="en-US" sz="2800" dirty="0">
              <a:solidFill>
                <a:srgbClr val="656565"/>
              </a:solidFill>
              <a:latin typeface="黑体" panose="02010609060101010101" charset="-122"/>
              <a:ea typeface="黑体" panose="02010609060101010101" charset="-122"/>
            </a:endParaRPr>
          </a:p>
          <a:p>
            <a:pPr>
              <a:lnSpc>
                <a:spcPct val="130000"/>
              </a:lnSpc>
            </a:pPr>
            <a:r>
              <a:rPr lang="en-US" altLang="zh-CN" sz="3200" dirty="0">
                <a:solidFill>
                  <a:srgbClr val="656565"/>
                </a:solidFill>
                <a:latin typeface="黑体" panose="02010609060101010101" charset="-122"/>
                <a:ea typeface="黑体" panose="02010609060101010101" charset="-122"/>
              </a:rPr>
              <a:t>  </a:t>
            </a:r>
            <a:endParaRPr lang="zh-CN" altLang="en-US" sz="3200" dirty="0">
              <a:solidFill>
                <a:srgbClr val="656565"/>
              </a:solidFill>
              <a:latin typeface="黑体" panose="02010609060101010101" charset="-122"/>
              <a:ea typeface="黑体" panose="02010609060101010101" charset="-122"/>
            </a:endParaRPr>
          </a:p>
        </p:txBody>
      </p:sp>
      <p:sp>
        <p:nvSpPr>
          <p:cNvPr id="10" name="文本框 9"/>
          <p:cNvSpPr txBox="1"/>
          <p:nvPr/>
        </p:nvSpPr>
        <p:spPr>
          <a:xfrm>
            <a:off x="95104" y="186690"/>
            <a:ext cx="2672810" cy="1591461"/>
          </a:xfrm>
          <a:prstGeom prst="rect">
            <a:avLst/>
          </a:prstGeom>
          <a:noFill/>
        </p:spPr>
        <p:txBody>
          <a:bodyPr wrap="square" lIns="68580" tIns="34290" rIns="68580" bIns="34290" rtlCol="0">
            <a:spAutoFit/>
          </a:bodyPr>
          <a:lstStyle/>
          <a:p>
            <a:pPr algn="l">
              <a:lnSpc>
                <a:spcPct val="130000"/>
              </a:lnSpc>
            </a:pPr>
            <a:r>
              <a:rPr lang="en-US" altLang="zh-CN" sz="4000" dirty="0">
                <a:solidFill>
                  <a:schemeClr val="bg1"/>
                </a:solidFill>
                <a:latin typeface="华文中宋" panose="02010600040101010101" charset="-122"/>
                <a:ea typeface="华文中宋" panose="02010600040101010101" charset="-122"/>
              </a:rPr>
              <a:t>Literature Review</a:t>
            </a:r>
            <a:endParaRPr lang="en-US" altLang="zh-CN" sz="4000" dirty="0">
              <a:solidFill>
                <a:schemeClr val="bg1"/>
              </a:solidFill>
              <a:latin typeface="华文中宋" panose="02010600040101010101" charset="-122"/>
              <a:ea typeface="华文中宋" panose="02010600040101010101" charset="-122"/>
            </a:endParaRPr>
          </a:p>
        </p:txBody>
      </p:sp>
      <p:sp>
        <p:nvSpPr>
          <p:cNvPr id="11" name="任意多边形 10"/>
          <p:cNvSpPr/>
          <p:nvPr/>
        </p:nvSpPr>
        <p:spPr>
          <a:xfrm flipH="1">
            <a:off x="3533140" y="-3175"/>
            <a:ext cx="8672195" cy="4165600"/>
          </a:xfrm>
          <a:custGeom>
            <a:avLst/>
            <a:gdLst>
              <a:gd name="connsiteX0" fmla="*/ 14 w 13657"/>
              <a:gd name="connsiteY0" fmla="*/ 20 h 6560"/>
              <a:gd name="connsiteX1" fmla="*/ 7241 w 13657"/>
              <a:gd name="connsiteY1" fmla="*/ 0 h 6560"/>
              <a:gd name="connsiteX2" fmla="*/ 13657 w 13657"/>
              <a:gd name="connsiteY2" fmla="*/ 6503 h 6560"/>
              <a:gd name="connsiteX3" fmla="*/ 0 w 13657"/>
              <a:gd name="connsiteY3" fmla="*/ 6560 h 6560"/>
              <a:gd name="connsiteX4" fmla="*/ 14 w 13657"/>
              <a:gd name="connsiteY4" fmla="*/ 20 h 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7" h="6560">
                <a:moveTo>
                  <a:pt x="14" y="20"/>
                </a:moveTo>
                <a:lnTo>
                  <a:pt x="7241" y="0"/>
                </a:lnTo>
                <a:lnTo>
                  <a:pt x="13657" y="6503"/>
                </a:lnTo>
                <a:lnTo>
                  <a:pt x="0" y="6560"/>
                </a:lnTo>
                <a:lnTo>
                  <a:pt x="14" y="20"/>
                </a:lnTo>
                <a:close/>
              </a:path>
            </a:pathLst>
          </a:custGeom>
          <a:solidFill>
            <a:srgbClr val="40404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152640" y="267894"/>
            <a:ext cx="4944256" cy="1591461"/>
          </a:xfrm>
          <a:prstGeom prst="rect">
            <a:avLst/>
          </a:prstGeom>
          <a:noFill/>
        </p:spPr>
        <p:txBody>
          <a:bodyPr wrap="square" lIns="68580" tIns="34290" rIns="68580" bIns="34290" rtlCol="0">
            <a:spAutoFit/>
          </a:bodyPr>
          <a:lstStyle/>
          <a:p>
            <a:pPr>
              <a:lnSpc>
                <a:spcPct val="130000"/>
              </a:lnSpc>
            </a:pPr>
            <a:r>
              <a:rPr lang="en-US" altLang="zh-CN" sz="4000" dirty="0">
                <a:solidFill>
                  <a:schemeClr val="bg1"/>
                </a:solidFill>
                <a:latin typeface="华文中宋" panose="02010600040101010101" charset="-122"/>
                <a:ea typeface="华文中宋" panose="02010600040101010101" charset="-122"/>
              </a:rPr>
              <a:t>Dynamic pricing in smart grids</a:t>
            </a:r>
            <a:endParaRPr lang="en-US" altLang="zh-CN" sz="4000" dirty="0">
              <a:solidFill>
                <a:schemeClr val="bg1"/>
              </a:solidFill>
              <a:latin typeface="华文中宋" panose="02010600040101010101" charset="-122"/>
              <a:ea typeface="华文中宋" panose="02010600040101010101" charset="-122"/>
            </a:endParaRPr>
          </a:p>
        </p:txBody>
      </p:sp>
      <p:sp>
        <p:nvSpPr>
          <p:cNvPr id="15" name="文本框 14"/>
          <p:cNvSpPr txBox="1"/>
          <p:nvPr/>
        </p:nvSpPr>
        <p:spPr>
          <a:xfrm>
            <a:off x="7534837" y="2443491"/>
            <a:ext cx="4944256" cy="1134798"/>
          </a:xfrm>
          <a:prstGeom prst="rect">
            <a:avLst/>
          </a:prstGeom>
          <a:noFill/>
        </p:spPr>
        <p:txBody>
          <a:bodyPr wrap="square" lIns="68580" tIns="34290" rIns="68580" bIns="34290" rtlCol="0">
            <a:spAutoFit/>
          </a:bodyPr>
          <a:lstStyle/>
          <a:p>
            <a:pPr>
              <a:lnSpc>
                <a:spcPct val="130000"/>
              </a:lnSpc>
            </a:pPr>
            <a:r>
              <a:rPr lang="en-US" altLang="zh-CN" sz="2800" b="1" dirty="0">
                <a:solidFill>
                  <a:schemeClr val="bg1"/>
                </a:solidFill>
                <a:latin typeface="华文中宋" panose="02010600040101010101" charset="-122"/>
                <a:ea typeface="华文中宋" panose="02010600040101010101" charset="-122"/>
              </a:rPr>
              <a:t>Z.P.Chen, </a:t>
            </a:r>
            <a:r>
              <a:rPr lang="en-US" altLang="zh-CN" sz="2800" dirty="0" err="1">
                <a:solidFill>
                  <a:schemeClr val="bg1"/>
                </a:solidFill>
                <a:latin typeface="华文中宋" panose="02010600040101010101" charset="-122"/>
                <a:ea typeface="华文中宋" panose="02010600040101010101" charset="-122"/>
              </a:rPr>
              <a:t>Y.L.Cai</a:t>
            </a:r>
            <a:r>
              <a:rPr lang="en-US" altLang="zh-CN" sz="2800" b="1" dirty="0">
                <a:solidFill>
                  <a:schemeClr val="bg1"/>
                </a:solidFill>
                <a:latin typeface="华文中宋" panose="02010600040101010101" charset="-122"/>
                <a:ea typeface="华文中宋" panose="02010600040101010101" charset="-122"/>
              </a:rPr>
              <a:t>,</a:t>
            </a:r>
            <a:endParaRPr lang="en-US" altLang="zh-CN" sz="2800" b="1" dirty="0">
              <a:solidFill>
                <a:schemeClr val="bg1"/>
              </a:solidFill>
              <a:latin typeface="华文中宋" panose="02010600040101010101" charset="-122"/>
              <a:ea typeface="华文中宋" panose="02010600040101010101" charset="-122"/>
            </a:endParaRPr>
          </a:p>
          <a:p>
            <a:pPr>
              <a:lnSpc>
                <a:spcPct val="130000"/>
              </a:lnSpc>
            </a:pPr>
            <a:r>
              <a:rPr lang="en-US" altLang="zh-CN" sz="2800" b="1" dirty="0" err="1">
                <a:solidFill>
                  <a:schemeClr val="bg1"/>
                </a:solidFill>
                <a:latin typeface="华文中宋" panose="02010600040101010101" charset="-122"/>
                <a:ea typeface="华文中宋" panose="02010600040101010101" charset="-122"/>
              </a:rPr>
              <a:t>L.Y.Cai</a:t>
            </a:r>
            <a:r>
              <a:rPr lang="en-US" altLang="zh-CN" sz="2800" b="1" dirty="0">
                <a:solidFill>
                  <a:schemeClr val="bg1"/>
                </a:solidFill>
                <a:latin typeface="华文中宋" panose="02010600040101010101" charset="-122"/>
                <a:ea typeface="华文中宋" panose="02010600040101010101" charset="-122"/>
              </a:rPr>
              <a:t> , </a:t>
            </a:r>
            <a:r>
              <a:rPr lang="en-US" altLang="zh-CN" sz="2800" b="1" dirty="0" err="1">
                <a:solidFill>
                  <a:schemeClr val="bg1"/>
                </a:solidFill>
                <a:latin typeface="华文中宋" panose="02010600040101010101" charset="-122"/>
                <a:ea typeface="华文中宋" panose="02010600040101010101" charset="-122"/>
              </a:rPr>
              <a:t>Y.L.Chen</a:t>
            </a:r>
            <a:endParaRPr lang="en-US" altLang="zh-CN" sz="2800" b="1" dirty="0">
              <a:solidFill>
                <a:schemeClr val="bg1"/>
              </a:solidFill>
              <a:latin typeface="华文中宋" panose="02010600040101010101" charset="-122"/>
              <a:ea typeface="华文中宋" panose="0201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00" b="1" dirty="0">
                <a:solidFill>
                  <a:schemeClr val="tx1">
                    <a:lumMod val="65000"/>
                    <a:lumOff val="35000"/>
                  </a:schemeClr>
                </a:solidFill>
                <a:latin typeface="华文中宋" panose="02010600040101010101" charset="-122"/>
                <a:ea typeface="华文中宋" panose="02010600040101010101" charset="-122"/>
              </a:rPr>
              <a:t>How</a:t>
            </a:r>
            <a:endParaRPr lang="zh-CN" altLang="en-US" sz="2300" b="1" dirty="0">
              <a:solidFill>
                <a:schemeClr val="tx1">
                  <a:lumMod val="65000"/>
                  <a:lumOff val="35000"/>
                </a:schemeClr>
              </a:solidFill>
              <a:latin typeface="华文中宋" panose="02010600040101010101" charset="-122"/>
              <a:ea typeface="华文中宋" panose="02010600040101010101" charset="-122"/>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22030" y="3756074"/>
            <a:ext cx="11035962"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grpSp>
        <p:nvGrpSpPr>
          <p:cNvPr id="7" name="组合 6"/>
          <p:cNvGrpSpPr/>
          <p:nvPr/>
        </p:nvGrpSpPr>
        <p:grpSpPr>
          <a:xfrm>
            <a:off x="494867" y="2883878"/>
            <a:ext cx="703384" cy="703384"/>
            <a:chOff x="2250831" y="2560320"/>
            <a:chExt cx="745587" cy="745587"/>
          </a:xfrm>
        </p:grpSpPr>
        <p:sp>
          <p:nvSpPr>
            <p:cNvPr id="8" name="泪滴形 7"/>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9" name="同心圆 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10" name="文本框 9"/>
          <p:cNvSpPr txBox="1"/>
          <p:nvPr/>
        </p:nvSpPr>
        <p:spPr>
          <a:xfrm>
            <a:off x="1223804" y="2969991"/>
            <a:ext cx="3246459" cy="523220"/>
          </a:xfrm>
          <a:prstGeom prst="rect">
            <a:avLst/>
          </a:prstGeom>
          <a:noFill/>
        </p:spPr>
        <p:txBody>
          <a:bodyPr wrap="square" rtlCol="0">
            <a:spAutoFit/>
          </a:bodyPr>
          <a:lstStyle/>
          <a:p>
            <a:pPr>
              <a:spcBef>
                <a:spcPts val="600"/>
              </a:spcBef>
            </a:pPr>
            <a:r>
              <a:rPr lang="en-US" altLang="zh-CN" sz="2800" b="1" dirty="0">
                <a:latin typeface="等线" panose="02010600030101010101" pitchFamily="2" charset="-122"/>
                <a:ea typeface="等线" panose="02010600030101010101" pitchFamily="2" charset="-122"/>
              </a:rPr>
              <a:t>Demand  ?  Supply</a:t>
            </a:r>
            <a:endParaRPr lang="en-US" altLang="zh-CN" sz="2800" b="1" dirty="0">
              <a:latin typeface="等线" panose="02010600030101010101" pitchFamily="2" charset="-122"/>
              <a:ea typeface="等线" panose="02010600030101010101" pitchFamily="2" charset="-122"/>
            </a:endParaRPr>
          </a:p>
        </p:txBody>
      </p:sp>
      <p:grpSp>
        <p:nvGrpSpPr>
          <p:cNvPr id="11" name="组合 10"/>
          <p:cNvGrpSpPr/>
          <p:nvPr/>
        </p:nvGrpSpPr>
        <p:grpSpPr>
          <a:xfrm>
            <a:off x="4543424" y="2117789"/>
            <a:ext cx="1310216" cy="1310216"/>
            <a:chOff x="2250831" y="2560320"/>
            <a:chExt cx="745587" cy="745587"/>
          </a:xfrm>
        </p:grpSpPr>
        <p:sp>
          <p:nvSpPr>
            <p:cNvPr id="12" name="泪滴形 11"/>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13" name="同心圆 1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14" name="文本框 13"/>
          <p:cNvSpPr txBox="1"/>
          <p:nvPr/>
        </p:nvSpPr>
        <p:spPr>
          <a:xfrm>
            <a:off x="6016467" y="2555645"/>
            <a:ext cx="2994264" cy="523220"/>
          </a:xfrm>
          <a:prstGeom prst="rect">
            <a:avLst/>
          </a:prstGeom>
          <a:noFill/>
        </p:spPr>
        <p:txBody>
          <a:bodyPr wrap="square" rtlCol="0">
            <a:spAutoFit/>
          </a:bodyPr>
          <a:lstStyle/>
          <a:p>
            <a:pPr>
              <a:spcBef>
                <a:spcPts val="600"/>
              </a:spcBef>
            </a:pPr>
            <a:r>
              <a:rPr lang="en-US" altLang="zh-CN" sz="2800" b="1" dirty="0">
                <a:latin typeface="等线" panose="02010600030101010101" pitchFamily="2" charset="-122"/>
                <a:ea typeface="等线" panose="02010600030101010101" pitchFamily="2" charset="-122"/>
              </a:rPr>
              <a:t>Dynamic pricing</a:t>
            </a:r>
            <a:endParaRPr lang="en-US" altLang="zh-CN" sz="2800" b="1" dirty="0">
              <a:latin typeface="等线" panose="02010600030101010101" pitchFamily="2" charset="-122"/>
              <a:ea typeface="等线" panose="02010600030101010101" pitchFamily="2" charset="-122"/>
            </a:endParaRPr>
          </a:p>
        </p:txBody>
      </p:sp>
      <p:grpSp>
        <p:nvGrpSpPr>
          <p:cNvPr id="15" name="组合 14"/>
          <p:cNvGrpSpPr/>
          <p:nvPr/>
        </p:nvGrpSpPr>
        <p:grpSpPr>
          <a:xfrm rot="10800000">
            <a:off x="2619561" y="4266472"/>
            <a:ext cx="1029798" cy="1029798"/>
            <a:chOff x="2250831" y="2560320"/>
            <a:chExt cx="745587" cy="745587"/>
          </a:xfrm>
        </p:grpSpPr>
        <p:sp>
          <p:nvSpPr>
            <p:cNvPr id="16" name="泪滴形 15"/>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17" name="同心圆 1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18" name="文本框 17"/>
          <p:cNvSpPr txBox="1"/>
          <p:nvPr/>
        </p:nvSpPr>
        <p:spPr>
          <a:xfrm>
            <a:off x="3822798" y="4526224"/>
            <a:ext cx="2256961" cy="523220"/>
          </a:xfrm>
          <a:prstGeom prst="rect">
            <a:avLst/>
          </a:prstGeom>
          <a:noFill/>
        </p:spPr>
        <p:txBody>
          <a:bodyPr wrap="square" rtlCol="0">
            <a:spAutoFit/>
          </a:bodyPr>
          <a:lstStyle/>
          <a:p>
            <a:pPr>
              <a:spcBef>
                <a:spcPts val="600"/>
              </a:spcBef>
            </a:pPr>
            <a:r>
              <a:rPr lang="en-US" altLang="zh-CN" sz="2800" b="1" dirty="0">
                <a:latin typeface="等线" panose="02010600030101010101" pitchFamily="2" charset="-122"/>
                <a:ea typeface="等线" panose="02010600030101010101" pitchFamily="2" charset="-122"/>
              </a:rPr>
              <a:t>Smart grids</a:t>
            </a:r>
            <a:endParaRPr lang="en-US" altLang="zh-CN" sz="2800" b="1" dirty="0">
              <a:latin typeface="等线" panose="02010600030101010101" pitchFamily="2" charset="-122"/>
              <a:ea typeface="等线" panose="02010600030101010101" pitchFamily="2" charset="-122"/>
            </a:endParaRPr>
          </a:p>
        </p:txBody>
      </p:sp>
      <p:grpSp>
        <p:nvGrpSpPr>
          <p:cNvPr id="23" name="组合 22"/>
          <p:cNvGrpSpPr/>
          <p:nvPr/>
        </p:nvGrpSpPr>
        <p:grpSpPr>
          <a:xfrm>
            <a:off x="9156407" y="2883878"/>
            <a:ext cx="703384" cy="703384"/>
            <a:chOff x="2250831" y="2560320"/>
            <a:chExt cx="745587" cy="745587"/>
          </a:xfrm>
        </p:grpSpPr>
        <p:sp>
          <p:nvSpPr>
            <p:cNvPr id="24" name="泪滴形 23"/>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25" name="同心圆 2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26" name="文本框 25"/>
          <p:cNvSpPr txBox="1"/>
          <p:nvPr/>
        </p:nvSpPr>
        <p:spPr>
          <a:xfrm>
            <a:off x="10017056" y="3003320"/>
            <a:ext cx="1902280" cy="523220"/>
          </a:xfrm>
          <a:prstGeom prst="rect">
            <a:avLst/>
          </a:prstGeom>
          <a:noFill/>
        </p:spPr>
        <p:txBody>
          <a:bodyPr wrap="square" rtlCol="0">
            <a:spAutoFit/>
          </a:bodyPr>
          <a:lstStyle>
            <a:defPPr>
              <a:defRPr lang="zh-CN"/>
            </a:defPPr>
            <a:lvl1pPr>
              <a:spcBef>
                <a:spcPts val="600"/>
              </a:spcBef>
              <a:defRPr sz="1600" b="1">
                <a:latin typeface="微软雅黑" panose="020B0503020204020204" charset="-122"/>
                <a:ea typeface="微软雅黑" panose="020B0503020204020204" charset="-122"/>
              </a:defRPr>
            </a:lvl1pPr>
          </a:lstStyle>
          <a:p>
            <a:r>
              <a:rPr lang="en-US" altLang="zh-CN" sz="2800" dirty="0">
                <a:latin typeface="等线" panose="02010600030101010101" pitchFamily="2" charset="-122"/>
                <a:ea typeface="等线" panose="02010600030101010101" pitchFamily="2" charset="-122"/>
              </a:rPr>
              <a:t>How</a:t>
            </a:r>
            <a:endParaRPr lang="en-US" altLang="zh-CN" sz="280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3000"/>
                            </p:stCondLst>
                            <p:childTnLst>
                              <p:par>
                                <p:cTn id="19" presetID="42"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par>
                          <p:cTn id="28" fill="hold">
                            <p:stCondLst>
                              <p:cond delay="5000"/>
                            </p:stCondLst>
                            <p:childTnLst>
                              <p:par>
                                <p:cTn id="29" presetID="47"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par>
                          <p:cTn id="38" fill="hold">
                            <p:stCondLst>
                              <p:cond delay="7000"/>
                            </p:stCondLst>
                            <p:childTnLst>
                              <p:par>
                                <p:cTn id="39" presetID="47" presetClass="entr" presetSubtype="0"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par>
                          <p:cTn id="44" fill="hold">
                            <p:stCondLst>
                              <p:cond delay="80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p:bldP spid="14" grpId="0"/>
      <p:bldP spid="18"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78442"/>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00" b="1" dirty="0">
                <a:solidFill>
                  <a:schemeClr val="tx1">
                    <a:lumMod val="65000"/>
                    <a:lumOff val="35000"/>
                  </a:schemeClr>
                </a:solidFill>
                <a:latin typeface="华文中宋" panose="02010600040101010101" charset="-122"/>
                <a:ea typeface="华文中宋" panose="02010600040101010101" charset="-122"/>
              </a:rPr>
              <a:t>How</a:t>
            </a:r>
            <a:endParaRPr lang="zh-CN" altLang="en-US" sz="2300" b="1" dirty="0">
              <a:solidFill>
                <a:schemeClr val="tx1">
                  <a:lumMod val="65000"/>
                  <a:lumOff val="35000"/>
                </a:schemeClr>
              </a:solidFill>
              <a:latin typeface="华文中宋" panose="02010600040101010101" charset="-122"/>
              <a:ea typeface="华文中宋" panose="02010600040101010101" charset="-122"/>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595728" y="2223709"/>
            <a:ext cx="4382453" cy="338554"/>
          </a:xfrm>
          <a:prstGeom prst="rect">
            <a:avLst/>
          </a:prstGeom>
          <a:noFill/>
        </p:spPr>
        <p:txBody>
          <a:bodyPr wrap="square" rtlCol="0">
            <a:spAutoFit/>
          </a:bodyPr>
          <a:lstStyle>
            <a:defPPr>
              <a:defRPr lang="zh-CN"/>
            </a:defPPr>
            <a:lvl1pPr algn="ctr">
              <a:defRPr sz="1600" b="1">
                <a:solidFill>
                  <a:schemeClr val="bg1"/>
                </a:solidFill>
              </a:defRPr>
            </a:lvl1pPr>
          </a:lstStyle>
          <a:p>
            <a:r>
              <a:rPr lang="en-US" altLang="zh-CN" dirty="0"/>
              <a:t>O.2</a:t>
            </a:r>
            <a:endParaRPr lang="zh-CN" altLang="en-US" dirty="0"/>
          </a:p>
        </p:txBody>
      </p:sp>
      <p:sp>
        <p:nvSpPr>
          <p:cNvPr id="15" name="文本框 14"/>
          <p:cNvSpPr txBox="1"/>
          <p:nvPr/>
        </p:nvSpPr>
        <p:spPr>
          <a:xfrm>
            <a:off x="4183938" y="2427641"/>
            <a:ext cx="4059765" cy="1740476"/>
          </a:xfrm>
          <a:prstGeom prst="rect">
            <a:avLst/>
          </a:prstGeom>
          <a:noFill/>
        </p:spPr>
        <p:txBody>
          <a:bodyPr wrap="square" rtlCol="0">
            <a:spAutoFit/>
          </a:bodyPr>
          <a:lstStyle/>
          <a:p>
            <a:pPr algn="ctr">
              <a:lnSpc>
                <a:spcPct val="130000"/>
              </a:lnSpc>
            </a:pPr>
            <a:r>
              <a:rPr lang="zh-CN" altLang="en-US" sz="9600" b="1" dirty="0">
                <a:solidFill>
                  <a:srgbClr val="3A3A3A"/>
                </a:solidFill>
                <a:latin typeface="黑体" panose="02010609060101010101" charset="-122"/>
                <a:ea typeface="黑体" panose="02010609060101010101" charset="-122"/>
              </a:rPr>
              <a:t>？</a:t>
            </a:r>
            <a:endParaRPr lang="en-US" altLang="zh-CN" sz="9600" b="1" dirty="0">
              <a:solidFill>
                <a:srgbClr val="3A3A3A"/>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110206" y="2365590"/>
            <a:ext cx="1785620" cy="1785620"/>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2612366" y="2365590"/>
            <a:ext cx="1785620" cy="1785620"/>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5064735" y="2764369"/>
            <a:ext cx="3910831" cy="988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rPr>
              <a:t>Literature search</a:t>
            </a:r>
            <a:endParaRPr lang="en-US" altLang="zh-CN" sz="36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endParaRPr>
          </a:p>
        </p:txBody>
      </p:sp>
      <p:sp>
        <p:nvSpPr>
          <p:cNvPr id="10" name="文本框 9"/>
          <p:cNvSpPr txBox="1"/>
          <p:nvPr/>
        </p:nvSpPr>
        <p:spPr>
          <a:xfrm>
            <a:off x="3001717" y="2683627"/>
            <a:ext cx="1494059" cy="1149545"/>
          </a:xfrm>
          <a:prstGeom prst="rect">
            <a:avLst/>
          </a:prstGeom>
          <a:noFill/>
        </p:spPr>
        <p:txBody>
          <a:bodyPr wrap="square" lIns="68580" tIns="34290" rIns="68580" bIns="34290" rtlCol="0">
            <a:spAutoFit/>
          </a:bodyPr>
          <a:lstStyle/>
          <a:p>
            <a:pPr algn="l">
              <a:lnSpc>
                <a:spcPct val="130000"/>
              </a:lnSpc>
            </a:pPr>
            <a:r>
              <a:rPr lang="en-US" altLang="zh-CN" sz="5400" dirty="0">
                <a:solidFill>
                  <a:schemeClr val="bg1"/>
                </a:solidFill>
                <a:latin typeface="华文中宋" panose="02010600040101010101" charset="-122"/>
                <a:ea typeface="华文中宋" panose="02010600040101010101" charset="-122"/>
              </a:rPr>
              <a:t>02</a:t>
            </a:r>
            <a:endParaRPr lang="en-US" altLang="zh-CN" sz="5400" dirty="0">
              <a:solidFill>
                <a:schemeClr val="bg1"/>
              </a:solidFill>
              <a:latin typeface="华文中宋" panose="02010600040101010101" charset="-122"/>
              <a:ea typeface="华文中宋"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600" y="877377"/>
            <a:ext cx="3312098" cy="69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85" name="矩形 84"/>
          <p:cNvSpPr/>
          <p:nvPr/>
        </p:nvSpPr>
        <p:spPr>
          <a:xfrm>
            <a:off x="1439509" y="391969"/>
            <a:ext cx="3397189"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Literature search</a:t>
            </a:r>
            <a:endPar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610514" y="271420"/>
            <a:ext cx="786698" cy="786698"/>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425505" y="271420"/>
            <a:ext cx="786698" cy="786698"/>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555834" y="364456"/>
            <a:ext cx="656369" cy="572464"/>
          </a:xfrm>
          <a:prstGeom prst="rect">
            <a:avLst/>
          </a:prstGeom>
          <a:noFill/>
        </p:spPr>
        <p:txBody>
          <a:bodyPr wrap="square" rtlCol="0">
            <a:spAutoFit/>
          </a:bodyPr>
          <a:lstStyle/>
          <a:p>
            <a:pPr>
              <a:lnSpc>
                <a:spcPct val="130000"/>
              </a:lnSpc>
            </a:pPr>
            <a:r>
              <a:rPr lang="en-US" altLang="zh-CN" sz="2400" dirty="0">
                <a:solidFill>
                  <a:schemeClr val="bg1"/>
                </a:solidFill>
                <a:latin typeface="华文中宋" panose="02010600040101010101" charset="-122"/>
                <a:ea typeface="华文中宋" panose="02010600040101010101" charset="-122"/>
              </a:rPr>
              <a:t>02</a:t>
            </a:r>
            <a:endParaRPr lang="zh-CN" altLang="en-US" sz="2400" dirty="0">
              <a:solidFill>
                <a:schemeClr val="bg1"/>
              </a:solidFill>
              <a:latin typeface="华文中宋" panose="02010600040101010101" charset="-122"/>
              <a:ea typeface="华文中宋" panose="02010600040101010101" charset="-122"/>
            </a:endParaRPr>
          </a:p>
        </p:txBody>
      </p:sp>
      <p:sp>
        <p:nvSpPr>
          <p:cNvPr id="35" name="文本框 34"/>
          <p:cNvSpPr txBox="1"/>
          <p:nvPr/>
        </p:nvSpPr>
        <p:spPr>
          <a:xfrm>
            <a:off x="5216750" y="534898"/>
            <a:ext cx="1990042" cy="523220"/>
          </a:xfrm>
          <a:prstGeom prst="rect">
            <a:avLst/>
          </a:prstGeom>
          <a:noFill/>
        </p:spPr>
        <p:txBody>
          <a:bodyPr wrap="square" rtlCol="0">
            <a:spAutoFit/>
          </a:bodyPr>
          <a:lstStyle/>
          <a:p>
            <a:r>
              <a:rPr lang="en-US" altLang="zh-CN" sz="28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keywords</a:t>
            </a:r>
            <a:endParaRPr lang="zh-CN" altLang="en-US" sz="28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sp>
        <p:nvSpPr>
          <p:cNvPr id="37" name="文本框 36"/>
          <p:cNvSpPr txBox="1"/>
          <p:nvPr/>
        </p:nvSpPr>
        <p:spPr>
          <a:xfrm>
            <a:off x="1439509" y="1678247"/>
            <a:ext cx="6675560" cy="1938992"/>
          </a:xfrm>
          <a:prstGeom prst="rect">
            <a:avLst/>
          </a:prstGeom>
          <a:noFill/>
        </p:spPr>
        <p:txBody>
          <a:bodyPr wrap="square" rtlCol="0">
            <a:spAutoFit/>
          </a:bodyPr>
          <a:lstStyle/>
          <a:p>
            <a:r>
              <a:rPr lang="en-US" altLang="zh-CN" sz="2400" dirty="0" smtClean="0">
                <a:solidFill>
                  <a:schemeClr val="tx1">
                    <a:lumMod val="85000"/>
                    <a:lumOff val="15000"/>
                  </a:schemeClr>
                </a:solidFill>
                <a:latin typeface="Arial" panose="020B0604020202020204" pitchFamily="34" charset="0"/>
                <a:cs typeface="Arial" panose="020B0604020202020204" pitchFamily="34" charset="0"/>
              </a:rPr>
              <a:t>Keywords</a:t>
            </a:r>
            <a:endParaRPr lang="en-US" altLang="zh-CN" sz="2400" dirty="0" smtClean="0">
              <a:solidFill>
                <a:schemeClr val="tx1">
                  <a:lumMod val="85000"/>
                  <a:lumOff val="1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zh-CN" sz="2400" dirty="0" smtClean="0">
                <a:solidFill>
                  <a:schemeClr val="tx1">
                    <a:lumMod val="85000"/>
                    <a:lumOff val="15000"/>
                  </a:schemeClr>
                </a:solidFill>
                <a:latin typeface="Arial" panose="020B0604020202020204" pitchFamily="34" charset="0"/>
                <a:cs typeface="Arial" panose="020B0604020202020204" pitchFamily="34" charset="0"/>
              </a:rPr>
              <a:t>Smart grids</a:t>
            </a:r>
            <a:endParaRPr lang="en-US" altLang="zh-CN" sz="2400" dirty="0" smtClean="0">
              <a:solidFill>
                <a:schemeClr val="tx1">
                  <a:lumMod val="85000"/>
                  <a:lumOff val="1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zh-CN" sz="2400" dirty="0" smtClean="0">
                <a:solidFill>
                  <a:schemeClr val="tx1">
                    <a:lumMod val="85000"/>
                    <a:lumOff val="15000"/>
                  </a:schemeClr>
                </a:solidFill>
                <a:latin typeface="Arial" panose="020B0604020202020204" pitchFamily="34" charset="0"/>
                <a:cs typeface="Arial" panose="020B0604020202020204" pitchFamily="34" charset="0"/>
              </a:rPr>
              <a:t>Dynamic Pricing</a:t>
            </a:r>
            <a:endParaRPr lang="en-US" altLang="zh-CN" sz="2400" dirty="0" smtClean="0">
              <a:solidFill>
                <a:schemeClr val="tx1">
                  <a:lumMod val="85000"/>
                  <a:lumOff val="1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zh-CN" sz="2400" dirty="0" smtClean="0">
                <a:solidFill>
                  <a:schemeClr val="tx1">
                    <a:lumMod val="85000"/>
                    <a:lumOff val="15000"/>
                  </a:schemeClr>
                </a:solidFill>
                <a:latin typeface="Arial" panose="020B0604020202020204" pitchFamily="34" charset="0"/>
                <a:cs typeface="Arial" panose="020B0604020202020204" pitchFamily="34" charset="0"/>
              </a:rPr>
              <a:t>Real-Time Pricing</a:t>
            </a:r>
            <a:endParaRPr lang="en-US" altLang="zh-CN" sz="2400" dirty="0" smtClean="0">
              <a:solidFill>
                <a:schemeClr val="tx1">
                  <a:lumMod val="85000"/>
                  <a:lumOff val="1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zh-CN" sz="2400" dirty="0">
                <a:solidFill>
                  <a:schemeClr val="tx1">
                    <a:lumMod val="85000"/>
                    <a:lumOff val="15000"/>
                  </a:schemeClr>
                </a:solidFill>
                <a:latin typeface="Arial" panose="020B0604020202020204" pitchFamily="34" charset="0"/>
                <a:cs typeface="Arial" panose="020B0604020202020204" pitchFamily="34" charset="0"/>
              </a:rPr>
              <a:t>Personalized </a:t>
            </a:r>
            <a:r>
              <a:rPr lang="en-US" altLang="zh-CN" sz="2400" dirty="0" smtClean="0">
                <a:solidFill>
                  <a:schemeClr val="tx1">
                    <a:lumMod val="85000"/>
                    <a:lumOff val="15000"/>
                  </a:schemeClr>
                </a:solidFill>
                <a:latin typeface="Arial" panose="020B0604020202020204" pitchFamily="34" charset="0"/>
                <a:cs typeface="Arial" panose="020B0604020202020204" pitchFamily="34" charset="0"/>
              </a:rPr>
              <a:t>pricing</a:t>
            </a:r>
            <a:endParaRPr lang="en-US" altLang="zh-CN" sz="2400" dirty="0">
              <a:solidFill>
                <a:schemeClr val="tx1">
                  <a:lumMod val="85000"/>
                  <a:lumOff val="15000"/>
                </a:schemeClr>
              </a:solidFill>
              <a:latin typeface="Arial" panose="020B0604020202020204" pitchFamily="34" charset="0"/>
              <a:cs typeface="Arial" panose="020B0604020202020204" pitchFamily="34" charset="0"/>
            </a:endParaRPr>
          </a:p>
        </p:txBody>
      </p:sp>
      <p:cxnSp>
        <p:nvCxnSpPr>
          <p:cNvPr id="40" name="直接连接符 39"/>
          <p:cNvCxnSpPr/>
          <p:nvPr/>
        </p:nvCxnSpPr>
        <p:spPr>
          <a:xfrm>
            <a:off x="5216750" y="1022676"/>
            <a:ext cx="171344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524600" y="4109615"/>
            <a:ext cx="6393053" cy="1477328"/>
          </a:xfrm>
          <a:prstGeom prst="rect">
            <a:avLst/>
          </a:prstGeom>
          <a:noFill/>
        </p:spPr>
        <p:txBody>
          <a:bodyPr wrap="square" rtlCol="0">
            <a:spAutoFit/>
          </a:bodyPr>
          <a:lstStyle/>
          <a:p>
            <a:r>
              <a:rPr lang="en-US" altLang="zh-CN" sz="2400" dirty="0">
                <a:solidFill>
                  <a:schemeClr val="tx1">
                    <a:lumMod val="85000"/>
                    <a:lumOff val="15000"/>
                  </a:schemeClr>
                </a:solidFill>
                <a:latin typeface="Arial" panose="020B0604020202020204" pitchFamily="34" charset="0"/>
                <a:cs typeface="Arial" panose="020B0604020202020204" pitchFamily="34" charset="0"/>
              </a:rPr>
              <a:t>Other related keywords</a:t>
            </a:r>
            <a:endParaRPr lang="en-US" altLang="zh-CN" sz="2400" dirty="0">
              <a:solidFill>
                <a:schemeClr val="tx1">
                  <a:lumMod val="85000"/>
                  <a:lumOff val="1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zh-CN" sz="2400" dirty="0">
                <a:solidFill>
                  <a:schemeClr val="tx1">
                    <a:lumMod val="85000"/>
                    <a:lumOff val="15000"/>
                  </a:schemeClr>
                </a:solidFill>
                <a:latin typeface="Arial" panose="020B0604020202020204" pitchFamily="34" charset="0"/>
                <a:cs typeface="Arial" panose="020B0604020202020204" pitchFamily="34" charset="0"/>
              </a:rPr>
              <a:t>Demand-side management</a:t>
            </a:r>
            <a:endParaRPr lang="en-US" altLang="zh-CN" sz="2400" dirty="0">
              <a:solidFill>
                <a:schemeClr val="tx1">
                  <a:lumMod val="85000"/>
                  <a:lumOff val="1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zh-CN" sz="2400" dirty="0">
                <a:solidFill>
                  <a:schemeClr val="tx1">
                    <a:lumMod val="85000"/>
                    <a:lumOff val="15000"/>
                  </a:schemeClr>
                </a:solidFill>
                <a:latin typeface="Arial" panose="020B0604020202020204" pitchFamily="34" charset="0"/>
                <a:cs typeface="Arial" panose="020B0604020202020204" pitchFamily="34" charset="0"/>
              </a:rPr>
              <a:t>Load Forecasting</a:t>
            </a:r>
            <a:endParaRPr lang="en-US" altLang="zh-CN" sz="2400" dirty="0">
              <a:solidFill>
                <a:schemeClr val="tx1">
                  <a:lumMod val="85000"/>
                  <a:lumOff val="1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600" y="877380"/>
            <a:ext cx="3312098" cy="69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85" name="矩形 84"/>
          <p:cNvSpPr/>
          <p:nvPr/>
        </p:nvSpPr>
        <p:spPr>
          <a:xfrm>
            <a:off x="1439509" y="391972"/>
            <a:ext cx="3397189"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Literature search</a:t>
            </a:r>
            <a:endPar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610514" y="271423"/>
            <a:ext cx="786698" cy="786698"/>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425505" y="271423"/>
            <a:ext cx="786698" cy="786698"/>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555834" y="364459"/>
            <a:ext cx="656369" cy="572464"/>
          </a:xfrm>
          <a:prstGeom prst="rect">
            <a:avLst/>
          </a:prstGeom>
          <a:noFill/>
        </p:spPr>
        <p:txBody>
          <a:bodyPr wrap="square" rtlCol="0">
            <a:spAutoFit/>
          </a:bodyPr>
          <a:lstStyle/>
          <a:p>
            <a:pPr>
              <a:lnSpc>
                <a:spcPct val="130000"/>
              </a:lnSpc>
            </a:pPr>
            <a:r>
              <a:rPr lang="en-US" altLang="zh-CN" sz="2400" dirty="0">
                <a:solidFill>
                  <a:schemeClr val="bg1"/>
                </a:solidFill>
                <a:latin typeface="华文中宋" panose="02010600040101010101" charset="-122"/>
                <a:ea typeface="华文中宋" panose="02010600040101010101" charset="-122"/>
              </a:rPr>
              <a:t>02</a:t>
            </a:r>
            <a:endParaRPr lang="zh-CN" altLang="en-US" sz="2400" dirty="0">
              <a:solidFill>
                <a:schemeClr val="bg1"/>
              </a:solidFill>
              <a:latin typeface="华文中宋" panose="02010600040101010101" charset="-122"/>
              <a:ea typeface="华文中宋" panose="02010600040101010101" charset="-122"/>
            </a:endParaRPr>
          </a:p>
        </p:txBody>
      </p:sp>
      <p:sp>
        <p:nvSpPr>
          <p:cNvPr id="35" name="文本框 34"/>
          <p:cNvSpPr txBox="1"/>
          <p:nvPr/>
        </p:nvSpPr>
        <p:spPr>
          <a:xfrm>
            <a:off x="5084401" y="467074"/>
            <a:ext cx="4059597" cy="523220"/>
          </a:xfrm>
          <a:prstGeom prst="rect">
            <a:avLst/>
          </a:prstGeom>
          <a:noFill/>
        </p:spPr>
        <p:txBody>
          <a:bodyPr wrap="square" rtlCol="0">
            <a:spAutoFit/>
          </a:bodyPr>
          <a:lstStyle/>
          <a:p>
            <a:r>
              <a:rPr lang="en-US" altLang="zh-CN" sz="2800" dirty="0" smtClean="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Google Scholar</a:t>
            </a:r>
            <a:endParaRPr lang="zh-CN" altLang="en-US" sz="28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cxnSp>
        <p:nvCxnSpPr>
          <p:cNvPr id="40" name="直接连接符 39"/>
          <p:cNvCxnSpPr/>
          <p:nvPr/>
        </p:nvCxnSpPr>
        <p:spPr>
          <a:xfrm flipV="1">
            <a:off x="5180654" y="965329"/>
            <a:ext cx="2483461" cy="922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7735" y="1058120"/>
            <a:ext cx="8979545" cy="529391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600" y="877380"/>
            <a:ext cx="3312098" cy="69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85" name="矩形 84"/>
          <p:cNvSpPr/>
          <p:nvPr/>
        </p:nvSpPr>
        <p:spPr>
          <a:xfrm>
            <a:off x="1439509" y="391972"/>
            <a:ext cx="3397189"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Literature search</a:t>
            </a:r>
            <a:endPar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610514" y="271423"/>
            <a:ext cx="786698" cy="786698"/>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425505" y="271423"/>
            <a:ext cx="786698" cy="786698"/>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555834" y="364459"/>
            <a:ext cx="656369" cy="572464"/>
          </a:xfrm>
          <a:prstGeom prst="rect">
            <a:avLst/>
          </a:prstGeom>
          <a:noFill/>
        </p:spPr>
        <p:txBody>
          <a:bodyPr wrap="square" rtlCol="0">
            <a:spAutoFit/>
          </a:bodyPr>
          <a:lstStyle/>
          <a:p>
            <a:pPr>
              <a:lnSpc>
                <a:spcPct val="130000"/>
              </a:lnSpc>
            </a:pPr>
            <a:r>
              <a:rPr lang="en-US" altLang="zh-CN" sz="2400" dirty="0">
                <a:solidFill>
                  <a:schemeClr val="bg1"/>
                </a:solidFill>
                <a:latin typeface="华文中宋" panose="02010600040101010101" charset="-122"/>
                <a:ea typeface="华文中宋" panose="02010600040101010101" charset="-122"/>
              </a:rPr>
              <a:t>02</a:t>
            </a:r>
            <a:endParaRPr lang="zh-CN" altLang="en-US" sz="2400" dirty="0">
              <a:solidFill>
                <a:schemeClr val="bg1"/>
              </a:solidFill>
              <a:latin typeface="华文中宋" panose="02010600040101010101" charset="-122"/>
              <a:ea typeface="华文中宋" panose="02010600040101010101" charset="-122"/>
            </a:endParaRPr>
          </a:p>
        </p:txBody>
      </p:sp>
      <p:sp>
        <p:nvSpPr>
          <p:cNvPr id="35" name="文本框 34"/>
          <p:cNvSpPr txBox="1"/>
          <p:nvPr/>
        </p:nvSpPr>
        <p:spPr>
          <a:xfrm>
            <a:off x="5084401" y="467074"/>
            <a:ext cx="4059597" cy="523220"/>
          </a:xfrm>
          <a:prstGeom prst="rect">
            <a:avLst/>
          </a:prstGeom>
          <a:noFill/>
        </p:spPr>
        <p:txBody>
          <a:bodyPr wrap="square" rtlCol="0">
            <a:spAutoFit/>
          </a:bodyPr>
          <a:lstStyle/>
          <a:p>
            <a:r>
              <a:rPr lang="en-US" altLang="zh-CN" sz="2800" dirty="0" smtClean="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Google Scholar</a:t>
            </a:r>
            <a:endParaRPr lang="zh-CN" altLang="en-US" sz="28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cxnSp>
        <p:nvCxnSpPr>
          <p:cNvPr id="40" name="直接连接符 39"/>
          <p:cNvCxnSpPr/>
          <p:nvPr/>
        </p:nvCxnSpPr>
        <p:spPr>
          <a:xfrm flipV="1">
            <a:off x="5180654" y="965329"/>
            <a:ext cx="2483461" cy="922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3657" y="1155651"/>
            <a:ext cx="8792703" cy="5223864"/>
          </a:xfrm>
          <a:prstGeom prst="rect">
            <a:avLst/>
          </a:prstGeom>
          <a:ln>
            <a:solidFill>
              <a:schemeClr val="tx1">
                <a:lumMod val="95000"/>
                <a:lumOff val="5000"/>
              </a:schemeClr>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600" y="877380"/>
            <a:ext cx="3312098" cy="69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85" name="矩形 84"/>
          <p:cNvSpPr/>
          <p:nvPr/>
        </p:nvSpPr>
        <p:spPr>
          <a:xfrm>
            <a:off x="1439509" y="391972"/>
            <a:ext cx="3397189"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Literature search</a:t>
            </a:r>
            <a:endPar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610514" y="271423"/>
            <a:ext cx="786698" cy="786698"/>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425505" y="271423"/>
            <a:ext cx="786698" cy="786698"/>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555834" y="364459"/>
            <a:ext cx="656369" cy="572464"/>
          </a:xfrm>
          <a:prstGeom prst="rect">
            <a:avLst/>
          </a:prstGeom>
          <a:noFill/>
        </p:spPr>
        <p:txBody>
          <a:bodyPr wrap="square" rtlCol="0">
            <a:spAutoFit/>
          </a:bodyPr>
          <a:lstStyle/>
          <a:p>
            <a:pPr>
              <a:lnSpc>
                <a:spcPct val="130000"/>
              </a:lnSpc>
            </a:pPr>
            <a:r>
              <a:rPr lang="en-US" altLang="zh-CN" sz="2400" dirty="0">
                <a:solidFill>
                  <a:schemeClr val="bg1"/>
                </a:solidFill>
                <a:latin typeface="华文中宋" panose="02010600040101010101" charset="-122"/>
                <a:ea typeface="华文中宋" panose="02010600040101010101" charset="-122"/>
              </a:rPr>
              <a:t>02</a:t>
            </a:r>
            <a:endParaRPr lang="zh-CN" altLang="en-US" sz="2400" dirty="0">
              <a:solidFill>
                <a:schemeClr val="bg1"/>
              </a:solidFill>
              <a:latin typeface="华文中宋" panose="02010600040101010101" charset="-122"/>
              <a:ea typeface="华文中宋" panose="02010600040101010101" charset="-122"/>
            </a:endParaRPr>
          </a:p>
        </p:txBody>
      </p:sp>
      <p:sp>
        <p:nvSpPr>
          <p:cNvPr id="35" name="文本框 34"/>
          <p:cNvSpPr txBox="1"/>
          <p:nvPr/>
        </p:nvSpPr>
        <p:spPr>
          <a:xfrm>
            <a:off x="5084401" y="467074"/>
            <a:ext cx="4059597" cy="523220"/>
          </a:xfrm>
          <a:prstGeom prst="rect">
            <a:avLst/>
          </a:prstGeom>
          <a:noFill/>
        </p:spPr>
        <p:txBody>
          <a:bodyPr wrap="square" rtlCol="0">
            <a:spAutoFit/>
          </a:bodyPr>
          <a:lstStyle/>
          <a:p>
            <a:r>
              <a:rPr lang="en-US" altLang="zh-CN" sz="2800" dirty="0" smtClean="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Google Scholar</a:t>
            </a:r>
            <a:endParaRPr lang="zh-CN" altLang="en-US" sz="28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cxnSp>
        <p:nvCxnSpPr>
          <p:cNvPr id="40" name="直接连接符 39"/>
          <p:cNvCxnSpPr/>
          <p:nvPr/>
        </p:nvCxnSpPr>
        <p:spPr>
          <a:xfrm flipV="1">
            <a:off x="5180654" y="965329"/>
            <a:ext cx="2483461" cy="922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0233" y="1211317"/>
            <a:ext cx="9392441" cy="4527746"/>
          </a:xfrm>
          <a:prstGeom prst="rect">
            <a:avLst/>
          </a:prstGeom>
          <a:ln>
            <a:solidFill>
              <a:schemeClr val="tx1">
                <a:lumMod val="95000"/>
                <a:lumOff val="5000"/>
              </a:schemeClr>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600" y="877380"/>
            <a:ext cx="3312098" cy="69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85" name="矩形 84"/>
          <p:cNvSpPr/>
          <p:nvPr/>
        </p:nvSpPr>
        <p:spPr>
          <a:xfrm>
            <a:off x="1439509" y="391972"/>
            <a:ext cx="3397189"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Literature search</a:t>
            </a:r>
            <a:endPar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610514" y="271423"/>
            <a:ext cx="786698" cy="786698"/>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425505" y="271423"/>
            <a:ext cx="786698" cy="786698"/>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555834" y="364459"/>
            <a:ext cx="656369" cy="572464"/>
          </a:xfrm>
          <a:prstGeom prst="rect">
            <a:avLst/>
          </a:prstGeom>
          <a:noFill/>
        </p:spPr>
        <p:txBody>
          <a:bodyPr wrap="square" rtlCol="0">
            <a:spAutoFit/>
          </a:bodyPr>
          <a:lstStyle/>
          <a:p>
            <a:pPr>
              <a:lnSpc>
                <a:spcPct val="130000"/>
              </a:lnSpc>
            </a:pPr>
            <a:r>
              <a:rPr lang="en-US" altLang="zh-CN" sz="2400" dirty="0">
                <a:solidFill>
                  <a:schemeClr val="bg1"/>
                </a:solidFill>
                <a:latin typeface="华文中宋" panose="02010600040101010101" charset="-122"/>
                <a:ea typeface="华文中宋" panose="02010600040101010101" charset="-122"/>
              </a:rPr>
              <a:t>02</a:t>
            </a:r>
            <a:endParaRPr lang="zh-CN" altLang="en-US" sz="2400" dirty="0">
              <a:solidFill>
                <a:schemeClr val="bg1"/>
              </a:solidFill>
              <a:latin typeface="华文中宋" panose="02010600040101010101" charset="-122"/>
              <a:ea typeface="华文中宋" panose="02010600040101010101" charset="-122"/>
            </a:endParaRPr>
          </a:p>
        </p:txBody>
      </p:sp>
      <p:sp>
        <p:nvSpPr>
          <p:cNvPr id="35" name="文本框 34"/>
          <p:cNvSpPr txBox="1"/>
          <p:nvPr/>
        </p:nvSpPr>
        <p:spPr>
          <a:xfrm>
            <a:off x="5084401" y="467074"/>
            <a:ext cx="4059597" cy="523220"/>
          </a:xfrm>
          <a:prstGeom prst="rect">
            <a:avLst/>
          </a:prstGeom>
          <a:noFill/>
        </p:spPr>
        <p:txBody>
          <a:bodyPr wrap="square" rtlCol="0">
            <a:spAutoFit/>
          </a:bodyPr>
          <a:lstStyle/>
          <a:p>
            <a:r>
              <a:rPr lang="en-US" altLang="zh-CN" sz="2800" dirty="0" smtClean="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IEEE </a:t>
            </a:r>
            <a:r>
              <a:rPr lang="en-US" altLang="zh-CN" sz="2800" dirty="0" err="1" smtClean="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Xplore</a:t>
            </a:r>
            <a:endParaRPr lang="zh-CN" altLang="en-US" sz="28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cxnSp>
        <p:nvCxnSpPr>
          <p:cNvPr id="40" name="直接连接符 39"/>
          <p:cNvCxnSpPr>
            <a:endCxn id="35" idx="2"/>
          </p:cNvCxnSpPr>
          <p:nvPr/>
        </p:nvCxnSpPr>
        <p:spPr>
          <a:xfrm>
            <a:off x="5084398" y="974553"/>
            <a:ext cx="2029802" cy="1574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94618" y="1089717"/>
            <a:ext cx="8443787" cy="5321663"/>
          </a:xfrm>
          <a:prstGeom prst="rect">
            <a:avLst/>
          </a:prstGeom>
          <a:ln>
            <a:solidFill>
              <a:schemeClr val="tx1">
                <a:lumMod val="95000"/>
                <a:lumOff val="5000"/>
              </a:schemeClr>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600" y="877380"/>
            <a:ext cx="3312098" cy="69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85" name="矩形 84"/>
          <p:cNvSpPr/>
          <p:nvPr/>
        </p:nvSpPr>
        <p:spPr>
          <a:xfrm>
            <a:off x="1439509" y="391972"/>
            <a:ext cx="3397189"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Literature search</a:t>
            </a:r>
            <a:endParaRPr lang="en-US" altLang="zh-CN" sz="32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610514" y="271423"/>
            <a:ext cx="786698" cy="786698"/>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425505" y="271423"/>
            <a:ext cx="786698" cy="786698"/>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555834" y="364459"/>
            <a:ext cx="656369" cy="572464"/>
          </a:xfrm>
          <a:prstGeom prst="rect">
            <a:avLst/>
          </a:prstGeom>
          <a:noFill/>
        </p:spPr>
        <p:txBody>
          <a:bodyPr wrap="square" rtlCol="0">
            <a:spAutoFit/>
          </a:bodyPr>
          <a:lstStyle/>
          <a:p>
            <a:pPr>
              <a:lnSpc>
                <a:spcPct val="130000"/>
              </a:lnSpc>
            </a:pPr>
            <a:r>
              <a:rPr lang="en-US" altLang="zh-CN" sz="2400" dirty="0">
                <a:solidFill>
                  <a:schemeClr val="bg1"/>
                </a:solidFill>
                <a:latin typeface="华文中宋" panose="02010600040101010101" charset="-122"/>
                <a:ea typeface="华文中宋" panose="02010600040101010101" charset="-122"/>
              </a:rPr>
              <a:t>02</a:t>
            </a:r>
            <a:endParaRPr lang="zh-CN" altLang="en-US" sz="2400" dirty="0">
              <a:solidFill>
                <a:schemeClr val="bg1"/>
              </a:solidFill>
              <a:latin typeface="华文中宋" panose="02010600040101010101" charset="-122"/>
              <a:ea typeface="华文中宋" panose="02010600040101010101" charset="-122"/>
            </a:endParaRPr>
          </a:p>
        </p:txBody>
      </p:sp>
      <p:sp>
        <p:nvSpPr>
          <p:cNvPr id="35" name="文本框 34"/>
          <p:cNvSpPr txBox="1"/>
          <p:nvPr/>
        </p:nvSpPr>
        <p:spPr>
          <a:xfrm>
            <a:off x="5084401" y="467074"/>
            <a:ext cx="4059597" cy="523220"/>
          </a:xfrm>
          <a:prstGeom prst="rect">
            <a:avLst/>
          </a:prstGeom>
          <a:noFill/>
        </p:spPr>
        <p:txBody>
          <a:bodyPr wrap="square" rtlCol="0">
            <a:spAutoFit/>
          </a:bodyPr>
          <a:lstStyle/>
          <a:p>
            <a:r>
              <a:rPr lang="en-US" altLang="zh-CN" sz="2800" dirty="0" smtClean="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IEEE </a:t>
            </a:r>
            <a:r>
              <a:rPr lang="en-US" altLang="zh-CN" sz="2800" dirty="0" err="1" smtClean="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rPr>
              <a:t>Xplore</a:t>
            </a:r>
            <a:endParaRPr lang="zh-CN" altLang="en-US" sz="2800" dirty="0">
              <a:solidFill>
                <a:schemeClr val="tx1">
                  <a:lumMod val="85000"/>
                  <a:lumOff val="15000"/>
                </a:schemeClr>
              </a:solidFill>
              <a:latin typeface="Arial" panose="020B0604020202020204" pitchFamily="34" charset="0"/>
              <a:ea typeface="华文中宋" panose="02010600040101010101" charset="-122"/>
              <a:cs typeface="Arial" panose="020B0604020202020204" pitchFamily="34" charset="0"/>
            </a:endParaRPr>
          </a:p>
        </p:txBody>
      </p:sp>
      <p:cxnSp>
        <p:nvCxnSpPr>
          <p:cNvPr id="40" name="直接连接符 39"/>
          <p:cNvCxnSpPr>
            <a:endCxn id="35" idx="2"/>
          </p:cNvCxnSpPr>
          <p:nvPr/>
        </p:nvCxnSpPr>
        <p:spPr>
          <a:xfrm>
            <a:off x="5084398" y="974553"/>
            <a:ext cx="2029802" cy="1574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9252" y="998817"/>
            <a:ext cx="5383147" cy="5400531"/>
          </a:xfrm>
          <a:prstGeom prst="rect">
            <a:avLst/>
          </a:prstGeom>
          <a:ln>
            <a:solidFill>
              <a:schemeClr val="tx1">
                <a:lumMod val="95000"/>
                <a:lumOff val="5000"/>
              </a:schemeClr>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2869565" y="1980565"/>
            <a:ext cx="2158365" cy="2158365"/>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2371725" y="1980565"/>
            <a:ext cx="2158365" cy="2158365"/>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5126355" y="2437765"/>
            <a:ext cx="4964430" cy="988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600" dirty="0">
                <a:solidFill>
                  <a:schemeClr val="tx1">
                    <a:lumMod val="65000"/>
                    <a:lumOff val="35000"/>
                  </a:schemeClr>
                </a:solidFill>
                <a:latin typeface="黑体" panose="02010609060101010101" charset="-122"/>
                <a:ea typeface="黑体" panose="02010609060101010101" charset="-122"/>
              </a:rPr>
              <a:t>Literature review</a:t>
            </a:r>
            <a:endParaRPr lang="en-US" altLang="zh-CN" sz="2400" dirty="0">
              <a:solidFill>
                <a:schemeClr val="tx1">
                  <a:lumMod val="65000"/>
                  <a:lumOff val="35000"/>
                </a:schemeClr>
              </a:solidFill>
              <a:latin typeface="华文中宋" panose="02010600040101010101" charset="-122"/>
              <a:ea typeface="华文中宋" panose="02010600040101010101" charset="-122"/>
            </a:endParaRPr>
          </a:p>
        </p:txBody>
      </p:sp>
      <p:sp>
        <p:nvSpPr>
          <p:cNvPr id="10" name="文本框 9"/>
          <p:cNvSpPr txBox="1"/>
          <p:nvPr/>
        </p:nvSpPr>
        <p:spPr>
          <a:xfrm>
            <a:off x="2961640" y="2406015"/>
            <a:ext cx="1805940" cy="1137920"/>
          </a:xfrm>
          <a:prstGeom prst="rect">
            <a:avLst/>
          </a:prstGeom>
          <a:noFill/>
        </p:spPr>
        <p:txBody>
          <a:bodyPr wrap="square" lIns="68580" tIns="34290" rIns="68580" bIns="34290" rtlCol="0">
            <a:spAutoFit/>
          </a:bodyPr>
          <a:lstStyle/>
          <a:p>
            <a:pPr algn="l">
              <a:lnSpc>
                <a:spcPct val="130000"/>
              </a:lnSpc>
            </a:pPr>
            <a:r>
              <a:rPr lang="en-US" altLang="zh-CN" sz="5400" dirty="0">
                <a:solidFill>
                  <a:schemeClr val="bg1"/>
                </a:solidFill>
                <a:latin typeface="华文中宋" panose="02010600040101010101" charset="-122"/>
                <a:ea typeface="华文中宋" panose="02010600040101010101" charset="-122"/>
              </a:rPr>
              <a:t>03</a:t>
            </a:r>
            <a:endParaRPr lang="en-US" altLang="zh-CN" sz="5400" dirty="0">
              <a:solidFill>
                <a:schemeClr val="bg1"/>
              </a:solidFill>
              <a:latin typeface="华文中宋" panose="02010600040101010101" charset="-122"/>
              <a:ea typeface="华文中宋"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V="1">
            <a:off x="4724400" y="1393190"/>
            <a:ext cx="2455545" cy="13271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4043045" y="1370965"/>
            <a:ext cx="381825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4151630" y="652145"/>
            <a:ext cx="348869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lumMod val="65000"/>
                    <a:lumOff val="35000"/>
                  </a:schemeClr>
                </a:solidFill>
                <a:latin typeface="黑体" panose="02010609060101010101" charset="-122"/>
                <a:ea typeface="黑体" panose="02010609060101010101" charset="-122"/>
              </a:rPr>
              <a:t>目 录 </a:t>
            </a:r>
            <a:endParaRPr lang="zh-CN" altLang="en-US" sz="3600" b="1" dirty="0">
              <a:solidFill>
                <a:schemeClr val="tx1">
                  <a:lumMod val="65000"/>
                  <a:lumOff val="35000"/>
                </a:schemeClr>
              </a:solidFill>
              <a:latin typeface="黑体" panose="02010609060101010101" charset="-122"/>
              <a:ea typeface="黑体" panose="02010609060101010101" charset="-122"/>
            </a:endParaRPr>
          </a:p>
          <a:p>
            <a:pPr algn="ctr"/>
            <a:r>
              <a:rPr lang="en-US" altLang="zh-CN" sz="2800" b="1" dirty="0">
                <a:solidFill>
                  <a:schemeClr val="tx1">
                    <a:lumMod val="65000"/>
                    <a:lumOff val="35000"/>
                  </a:schemeClr>
                </a:solidFill>
                <a:latin typeface="华文中宋" panose="02010600040101010101" charset="-122"/>
                <a:ea typeface="华文中宋" panose="02010600040101010101" charset="-122"/>
              </a:rPr>
              <a:t>CONTENTS</a:t>
            </a:r>
            <a:endParaRPr lang="en-US" altLang="zh-CN" sz="2800" b="1" dirty="0">
              <a:solidFill>
                <a:schemeClr val="tx1">
                  <a:lumMod val="65000"/>
                  <a:lumOff val="35000"/>
                </a:schemeClr>
              </a:solidFill>
              <a:latin typeface="华文中宋" panose="02010600040101010101" charset="-122"/>
              <a:ea typeface="华文中宋" panose="02010600040101010101" charset="-122"/>
            </a:endParaRPr>
          </a:p>
        </p:txBody>
      </p:sp>
      <p:sp>
        <p:nvSpPr>
          <p:cNvPr id="7" name="矩形 6"/>
          <p:cNvSpPr/>
          <p:nvPr/>
        </p:nvSpPr>
        <p:spPr>
          <a:xfrm>
            <a:off x="1476882" y="2988628"/>
            <a:ext cx="610235" cy="610235"/>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8612" y="2888298"/>
            <a:ext cx="581660" cy="553720"/>
          </a:xfrm>
          <a:prstGeom prst="rect">
            <a:avLst/>
          </a:prstGeom>
          <a:solidFill>
            <a:srgbClr val="404040"/>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352422" y="2776538"/>
            <a:ext cx="685800" cy="662940"/>
          </a:xfrm>
          <a:prstGeom prst="rect">
            <a:avLst/>
          </a:prstGeom>
          <a:noFill/>
        </p:spPr>
        <p:txBody>
          <a:bodyPr wrap="square" lIns="68580" tIns="34290" rIns="68580" bIns="34290" rtlCol="0">
            <a:spAutoFit/>
          </a:bodyPr>
          <a:lstStyle/>
          <a:p>
            <a:pPr algn="l">
              <a:lnSpc>
                <a:spcPct val="130000"/>
              </a:lnSpc>
            </a:pPr>
            <a:r>
              <a:rPr lang="en-US" altLang="zh-CN" sz="3000" dirty="0">
                <a:solidFill>
                  <a:schemeClr val="bg1"/>
                </a:solidFill>
                <a:latin typeface="华文中宋" panose="02010600040101010101" charset="-122"/>
                <a:ea typeface="华文中宋" panose="02010600040101010101" charset="-122"/>
              </a:rPr>
              <a:t>01</a:t>
            </a:r>
            <a:endParaRPr lang="en-US" altLang="zh-CN" sz="3000" dirty="0">
              <a:solidFill>
                <a:schemeClr val="bg1"/>
              </a:solidFill>
              <a:latin typeface="华文中宋" panose="02010600040101010101" charset="-122"/>
              <a:ea typeface="华文中宋" panose="02010600040101010101" charset="-122"/>
            </a:endParaRPr>
          </a:p>
        </p:txBody>
      </p:sp>
      <p:sp>
        <p:nvSpPr>
          <p:cNvPr id="9" name="矩形 8"/>
          <p:cNvSpPr/>
          <p:nvPr/>
        </p:nvSpPr>
        <p:spPr>
          <a:xfrm>
            <a:off x="2243455" y="2888030"/>
            <a:ext cx="4964430" cy="80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600" b="1" dirty="0">
                <a:solidFill>
                  <a:schemeClr val="tx1">
                    <a:lumMod val="65000"/>
                    <a:lumOff val="35000"/>
                  </a:schemeClr>
                </a:solidFill>
                <a:latin typeface="等线" panose="02010600030101010101" pitchFamily="2" charset="-122"/>
                <a:ea typeface="等线" panose="02010600030101010101" pitchFamily="2" charset="-122"/>
              </a:rPr>
              <a:t>Introduction</a:t>
            </a:r>
            <a:endParaRPr lang="en-US" altLang="zh-CN" sz="3600" b="1" dirty="0">
              <a:solidFill>
                <a:schemeClr val="tx1">
                  <a:lumMod val="65000"/>
                  <a:lumOff val="35000"/>
                </a:schemeClr>
              </a:solidFill>
              <a:latin typeface="等线" panose="02010600030101010101" pitchFamily="2" charset="-122"/>
              <a:ea typeface="等线" panose="02010600030101010101" pitchFamily="2" charset="-122"/>
            </a:endParaRPr>
          </a:p>
        </p:txBody>
      </p:sp>
      <p:sp>
        <p:nvSpPr>
          <p:cNvPr id="16" name="矩形 15"/>
          <p:cNvSpPr/>
          <p:nvPr/>
        </p:nvSpPr>
        <p:spPr>
          <a:xfrm>
            <a:off x="1522379" y="4661783"/>
            <a:ext cx="610235" cy="610235"/>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94109" y="4561453"/>
            <a:ext cx="581660" cy="553720"/>
          </a:xfrm>
          <a:prstGeom prst="rect">
            <a:avLst/>
          </a:prstGeom>
          <a:solidFill>
            <a:srgbClr val="404040"/>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97919" y="4449693"/>
            <a:ext cx="685800" cy="662940"/>
          </a:xfrm>
          <a:prstGeom prst="rect">
            <a:avLst/>
          </a:prstGeom>
          <a:noFill/>
        </p:spPr>
        <p:txBody>
          <a:bodyPr wrap="square" lIns="68580" tIns="34290" rIns="68580" bIns="34290" rtlCol="0">
            <a:spAutoFit/>
          </a:bodyPr>
          <a:lstStyle/>
          <a:p>
            <a:pPr algn="l">
              <a:lnSpc>
                <a:spcPct val="130000"/>
              </a:lnSpc>
            </a:pPr>
            <a:r>
              <a:rPr lang="en-US" altLang="zh-CN" sz="3000" dirty="0">
                <a:solidFill>
                  <a:schemeClr val="bg1"/>
                </a:solidFill>
                <a:latin typeface="华文中宋" panose="02010600040101010101" charset="-122"/>
                <a:ea typeface="华文中宋" panose="02010600040101010101" charset="-122"/>
              </a:rPr>
              <a:t>02</a:t>
            </a:r>
            <a:endParaRPr lang="en-US" altLang="zh-CN" sz="3000" dirty="0">
              <a:solidFill>
                <a:schemeClr val="bg1"/>
              </a:solidFill>
              <a:latin typeface="华文中宋" panose="02010600040101010101" charset="-122"/>
              <a:ea typeface="华文中宋" panose="02010600040101010101" charset="-122"/>
            </a:endParaRPr>
          </a:p>
        </p:txBody>
      </p:sp>
      <p:sp>
        <p:nvSpPr>
          <p:cNvPr id="19" name="矩形 18"/>
          <p:cNvSpPr/>
          <p:nvPr/>
        </p:nvSpPr>
        <p:spPr>
          <a:xfrm>
            <a:off x="2261771" y="4564653"/>
            <a:ext cx="4964430" cy="80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600" b="1" dirty="0">
                <a:solidFill>
                  <a:schemeClr val="tx1">
                    <a:lumMod val="65000"/>
                    <a:lumOff val="35000"/>
                  </a:schemeClr>
                </a:solidFill>
                <a:latin typeface="等线" panose="02010600030101010101" pitchFamily="2" charset="-122"/>
                <a:ea typeface="等线" panose="02010600030101010101" pitchFamily="2" charset="-122"/>
              </a:rPr>
              <a:t>Literature review</a:t>
            </a:r>
            <a:endParaRPr lang="en-US" altLang="zh-CN" sz="3600" b="1" dirty="0">
              <a:solidFill>
                <a:schemeClr val="tx1">
                  <a:lumMod val="65000"/>
                  <a:lumOff val="35000"/>
                </a:schemeClr>
              </a:solidFill>
              <a:latin typeface="等线" panose="02010600030101010101" pitchFamily="2" charset="-122"/>
              <a:ea typeface="等线" panose="02010600030101010101" pitchFamily="2" charset="-122"/>
            </a:endParaRPr>
          </a:p>
        </p:txBody>
      </p:sp>
      <p:sp>
        <p:nvSpPr>
          <p:cNvPr id="21" name="矩形 20"/>
          <p:cNvSpPr/>
          <p:nvPr/>
        </p:nvSpPr>
        <p:spPr>
          <a:xfrm>
            <a:off x="6597650" y="2989580"/>
            <a:ext cx="610235" cy="610235"/>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469380" y="2889250"/>
            <a:ext cx="581660" cy="553720"/>
          </a:xfrm>
          <a:prstGeom prst="rect">
            <a:avLst/>
          </a:prstGeom>
          <a:solidFill>
            <a:srgbClr val="404040"/>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473190" y="2777490"/>
            <a:ext cx="685800" cy="662940"/>
          </a:xfrm>
          <a:prstGeom prst="rect">
            <a:avLst/>
          </a:prstGeom>
          <a:noFill/>
        </p:spPr>
        <p:txBody>
          <a:bodyPr wrap="square" lIns="68580" tIns="34290" rIns="68580" bIns="34290" rtlCol="0">
            <a:spAutoFit/>
          </a:bodyPr>
          <a:lstStyle/>
          <a:p>
            <a:pPr algn="l">
              <a:lnSpc>
                <a:spcPct val="130000"/>
              </a:lnSpc>
            </a:pPr>
            <a:r>
              <a:rPr lang="en-US" altLang="zh-CN" sz="3000" dirty="0">
                <a:solidFill>
                  <a:schemeClr val="bg1"/>
                </a:solidFill>
                <a:latin typeface="华文中宋" panose="02010600040101010101" charset="-122"/>
                <a:ea typeface="华文中宋" panose="02010600040101010101" charset="-122"/>
              </a:rPr>
              <a:t>03</a:t>
            </a:r>
            <a:endParaRPr lang="en-US" altLang="zh-CN" sz="3000" dirty="0">
              <a:solidFill>
                <a:schemeClr val="bg1"/>
              </a:solidFill>
              <a:latin typeface="华文中宋" panose="02010600040101010101" charset="-122"/>
              <a:ea typeface="华文中宋" panose="02010600040101010101" charset="-122"/>
            </a:endParaRPr>
          </a:p>
        </p:txBody>
      </p:sp>
      <p:sp>
        <p:nvSpPr>
          <p:cNvPr id="24" name="矩形 23"/>
          <p:cNvSpPr/>
          <p:nvPr/>
        </p:nvSpPr>
        <p:spPr>
          <a:xfrm>
            <a:off x="7517765" y="2833052"/>
            <a:ext cx="4964430" cy="80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600" b="1" dirty="0">
                <a:solidFill>
                  <a:schemeClr val="tx1">
                    <a:lumMod val="65000"/>
                    <a:lumOff val="35000"/>
                  </a:schemeClr>
                </a:solidFill>
                <a:latin typeface="等线" panose="02010600030101010101" pitchFamily="2" charset="-122"/>
                <a:ea typeface="等线" panose="02010600030101010101" pitchFamily="2" charset="-122"/>
              </a:rPr>
              <a:t>Literature search</a:t>
            </a:r>
            <a:endParaRPr lang="en-US" altLang="zh-CN" sz="3600" b="1" dirty="0">
              <a:solidFill>
                <a:schemeClr val="tx1">
                  <a:lumMod val="65000"/>
                  <a:lumOff val="35000"/>
                </a:schemeClr>
              </a:solidFill>
              <a:latin typeface="等线" panose="02010600030101010101" pitchFamily="2" charset="-122"/>
              <a:ea typeface="等线" panose="02010600030101010101" pitchFamily="2" charset="-122"/>
            </a:endParaRPr>
          </a:p>
        </p:txBody>
      </p:sp>
      <p:sp>
        <p:nvSpPr>
          <p:cNvPr id="26" name="矩形 25"/>
          <p:cNvSpPr/>
          <p:nvPr/>
        </p:nvSpPr>
        <p:spPr>
          <a:xfrm>
            <a:off x="6563360" y="4650105"/>
            <a:ext cx="610235" cy="610235"/>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435090" y="4549775"/>
            <a:ext cx="581660" cy="553720"/>
          </a:xfrm>
          <a:prstGeom prst="rect">
            <a:avLst/>
          </a:prstGeom>
          <a:solidFill>
            <a:srgbClr val="404040"/>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6438900" y="4438015"/>
            <a:ext cx="685800" cy="662940"/>
          </a:xfrm>
          <a:prstGeom prst="rect">
            <a:avLst/>
          </a:prstGeom>
          <a:noFill/>
        </p:spPr>
        <p:txBody>
          <a:bodyPr wrap="square" lIns="68580" tIns="34290" rIns="68580" bIns="34290" rtlCol="0">
            <a:spAutoFit/>
          </a:bodyPr>
          <a:lstStyle/>
          <a:p>
            <a:pPr algn="l">
              <a:lnSpc>
                <a:spcPct val="130000"/>
              </a:lnSpc>
            </a:pPr>
            <a:r>
              <a:rPr lang="en-US" altLang="zh-CN" sz="3000" dirty="0">
                <a:solidFill>
                  <a:schemeClr val="bg1"/>
                </a:solidFill>
                <a:latin typeface="华文中宋" panose="02010600040101010101" charset="-122"/>
                <a:ea typeface="华文中宋" panose="02010600040101010101" charset="-122"/>
              </a:rPr>
              <a:t>04</a:t>
            </a:r>
            <a:endParaRPr lang="en-US" altLang="zh-CN" sz="3000" dirty="0">
              <a:solidFill>
                <a:schemeClr val="bg1"/>
              </a:solidFill>
              <a:latin typeface="华文中宋" panose="02010600040101010101" charset="-122"/>
              <a:ea typeface="华文中宋" panose="02010600040101010101" charset="-122"/>
            </a:endParaRPr>
          </a:p>
        </p:txBody>
      </p:sp>
      <p:sp>
        <p:nvSpPr>
          <p:cNvPr id="29" name="矩形 28"/>
          <p:cNvSpPr/>
          <p:nvPr/>
        </p:nvSpPr>
        <p:spPr>
          <a:xfrm>
            <a:off x="7453149" y="4490821"/>
            <a:ext cx="4964430" cy="80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600" b="1" dirty="0">
                <a:solidFill>
                  <a:schemeClr val="tx1">
                    <a:lumMod val="65000"/>
                    <a:lumOff val="35000"/>
                  </a:schemeClr>
                </a:solidFill>
                <a:latin typeface="等线" panose="02010600030101010101" pitchFamily="2" charset="-122"/>
                <a:ea typeface="等线" panose="02010600030101010101" pitchFamily="2" charset="-122"/>
              </a:rPr>
              <a:t>Conclusion</a:t>
            </a:r>
            <a:endParaRPr lang="en-US" altLang="zh-CN" sz="3600" b="1" dirty="0">
              <a:solidFill>
                <a:schemeClr val="tx1">
                  <a:lumMod val="65000"/>
                  <a:lumOff val="35000"/>
                </a:schemeClr>
              </a:solidFill>
              <a:latin typeface="等线" panose="02010600030101010101" pitchFamily="2" charset="-122"/>
              <a:ea typeface="等线"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lumMod val="65000"/>
                    <a:lumOff val="35000"/>
                  </a:prstClr>
                </a:solidFill>
                <a:effectLst/>
                <a:uLnTx/>
                <a:uFillTx/>
                <a:latin typeface="黑体" panose="02010609060101010101" charset="-122"/>
                <a:ea typeface="黑体" panose="02010609060101010101" charset="-122"/>
                <a:cs typeface="+mn-cs"/>
              </a:rPr>
              <a:t>Literature review</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华文中宋" panose="02010600040101010101" charset="-122"/>
              <a:ea typeface="华文中宋" panose="02010600040101010101" charset="-122"/>
              <a:cs typeface="+mn-cs"/>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396875" y="1384379"/>
            <a:ext cx="10746727" cy="4089241"/>
          </a:xfrm>
          <a:prstGeom prst="rect">
            <a:avLst/>
          </a:prstGeom>
        </p:spPr>
      </p:pic>
      <p:sp>
        <p:nvSpPr>
          <p:cNvPr id="6" name="矩形 5"/>
          <p:cNvSpPr/>
          <p:nvPr/>
        </p:nvSpPr>
        <p:spPr>
          <a:xfrm>
            <a:off x="3263900" y="267573"/>
            <a:ext cx="1055545" cy="369332"/>
          </a:xfrm>
          <a:prstGeom prst="rect">
            <a:avLst/>
          </a:prstGeom>
        </p:spPr>
        <p:txBody>
          <a:bodyPr wrap="none">
            <a:spAutoFit/>
          </a:bodyPr>
          <a:lstStyle/>
          <a:p>
            <a:r>
              <a:rPr lang="en-US" altLang="zh-CN" dirty="0"/>
              <a:t>literature</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lumMod val="65000"/>
                    <a:lumOff val="35000"/>
                  </a:prstClr>
                </a:solidFill>
                <a:effectLst/>
                <a:uLnTx/>
                <a:uFillTx/>
                <a:latin typeface="黑体" panose="02010609060101010101" charset="-122"/>
                <a:ea typeface="黑体" panose="02010609060101010101" charset="-122"/>
                <a:cs typeface="+mn-cs"/>
              </a:rPr>
              <a:t>Literature review</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华文中宋" panose="02010600040101010101" charset="-122"/>
              <a:ea typeface="华文中宋" panose="02010600040101010101" charset="-122"/>
              <a:cs typeface="+mn-cs"/>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3371127" y="248523"/>
            <a:ext cx="15696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需求电量管理</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540384" y="926227"/>
            <a:ext cx="10432415" cy="54325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lumMod val="65000"/>
                    <a:lumOff val="35000"/>
                  </a:schemeClr>
                </a:solidFill>
                <a:latin typeface="黑体" panose="02010609060101010101" charset="-122"/>
                <a:ea typeface="黑体" panose="02010609060101010101" charset="-122"/>
              </a:rPr>
              <a:t>Literature review</a:t>
            </a:r>
            <a:endParaRPr lang="en-US" altLang="zh-CN" sz="1600" dirty="0">
              <a:solidFill>
                <a:schemeClr val="tx1">
                  <a:lumMod val="65000"/>
                  <a:lumOff val="35000"/>
                </a:schemeClr>
              </a:solidFill>
              <a:latin typeface="华文中宋" panose="02010600040101010101" charset="-122"/>
              <a:ea typeface="华文中宋" panose="02010600040101010101" charset="-122"/>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481964" y="1038224"/>
            <a:ext cx="10249536" cy="5426075"/>
          </a:xfrm>
          <a:prstGeom prst="rect">
            <a:avLst/>
          </a:prstGeom>
        </p:spPr>
      </p:pic>
      <p:sp>
        <p:nvSpPr>
          <p:cNvPr id="7" name="矩形 6"/>
          <p:cNvSpPr/>
          <p:nvPr/>
        </p:nvSpPr>
        <p:spPr>
          <a:xfrm>
            <a:off x="3371127" y="248523"/>
            <a:ext cx="877163" cy="369332"/>
          </a:xfrm>
          <a:prstGeom prst="rect">
            <a:avLst/>
          </a:prstGeom>
        </p:spPr>
        <p:txBody>
          <a:bodyPr wrap="none">
            <a:spAutoFit/>
          </a:bodyPr>
          <a:lstStyle/>
          <a:p>
            <a:r>
              <a:rPr lang="zh-CN" altLang="en-US" dirty="0"/>
              <a:t>最优化</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lumMod val="65000"/>
                    <a:lumOff val="35000"/>
                  </a:prstClr>
                </a:solidFill>
                <a:effectLst/>
                <a:uLnTx/>
                <a:uFillTx/>
                <a:latin typeface="黑体" panose="02010609060101010101" charset="-122"/>
                <a:ea typeface="黑体" panose="02010609060101010101" charset="-122"/>
                <a:cs typeface="+mn-cs"/>
              </a:rPr>
              <a:t>Literature review</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华文中宋" panose="02010600040101010101" charset="-122"/>
              <a:ea typeface="华文中宋" panose="02010600040101010101" charset="-122"/>
              <a:cs typeface="+mn-cs"/>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3371127" y="248523"/>
            <a:ext cx="181972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隐私、负荷管理</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8" name="图片 7"/>
          <p:cNvPicPr>
            <a:picLocks noChangeAspect="1"/>
          </p:cNvPicPr>
          <p:nvPr/>
        </p:nvPicPr>
        <p:blipFill>
          <a:blip r:embed="rId1"/>
          <a:stretch>
            <a:fillRect/>
          </a:stretch>
        </p:blipFill>
        <p:spPr>
          <a:xfrm>
            <a:off x="396875" y="1080770"/>
            <a:ext cx="10207617" cy="1722755"/>
          </a:xfrm>
          <a:prstGeom prst="rect">
            <a:avLst/>
          </a:prstGeom>
        </p:spPr>
      </p:pic>
      <p:pic>
        <p:nvPicPr>
          <p:cNvPr id="10" name="图片 9"/>
          <p:cNvPicPr>
            <a:picLocks noChangeAspect="1"/>
          </p:cNvPicPr>
          <p:nvPr/>
        </p:nvPicPr>
        <p:blipFill>
          <a:blip r:embed="rId2"/>
          <a:stretch>
            <a:fillRect/>
          </a:stretch>
        </p:blipFill>
        <p:spPr>
          <a:xfrm>
            <a:off x="396875" y="3461385"/>
            <a:ext cx="10207617" cy="1740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lumMod val="65000"/>
                    <a:lumOff val="35000"/>
                  </a:prstClr>
                </a:solidFill>
                <a:effectLst/>
                <a:uLnTx/>
                <a:uFillTx/>
                <a:latin typeface="黑体" panose="02010609060101010101" charset="-122"/>
                <a:ea typeface="黑体" panose="02010609060101010101" charset="-122"/>
                <a:cs typeface="+mn-cs"/>
              </a:rPr>
              <a:t>Literature review</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华文中宋" panose="02010600040101010101" charset="-122"/>
              <a:ea typeface="华文中宋" panose="02010600040101010101" charset="-122"/>
              <a:cs typeface="+mn-cs"/>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6" name="图片 5"/>
          <p:cNvPicPr>
            <a:picLocks noChangeAspect="1"/>
          </p:cNvPicPr>
          <p:nvPr/>
        </p:nvPicPr>
        <p:blipFill>
          <a:blip r:embed="rId1"/>
          <a:stretch>
            <a:fillRect/>
          </a:stretch>
        </p:blipFill>
        <p:spPr>
          <a:xfrm>
            <a:off x="481964" y="1038224"/>
            <a:ext cx="10249536" cy="5426075"/>
          </a:xfrm>
          <a:prstGeom prst="rect">
            <a:avLst/>
          </a:prstGeom>
        </p:spPr>
      </p:pic>
      <p:sp>
        <p:nvSpPr>
          <p:cNvPr id="7" name="矩形 6"/>
          <p:cNvSpPr/>
          <p:nvPr/>
        </p:nvSpPr>
        <p:spPr>
          <a:xfrm>
            <a:off x="481964" y="1294133"/>
            <a:ext cx="10249536" cy="706118"/>
          </a:xfrm>
          <a:prstGeom prst="rect">
            <a:avLst/>
          </a:prstGeom>
          <a:solidFill>
            <a:srgbClr val="000000">
              <a:alpha val="0"/>
            </a:srgbClr>
          </a:solidFill>
          <a:ln w="5715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 name="矩形 1"/>
          <p:cNvSpPr/>
          <p:nvPr/>
        </p:nvSpPr>
        <p:spPr>
          <a:xfrm>
            <a:off x="3263900" y="229790"/>
            <a:ext cx="877163" cy="369332"/>
          </a:xfrm>
          <a:prstGeom prst="rect">
            <a:avLst/>
          </a:prstGeom>
        </p:spPr>
        <p:txBody>
          <a:bodyPr wrap="none">
            <a:spAutoFit/>
          </a:bodyPr>
          <a:lstStyle/>
          <a:p>
            <a:r>
              <a:rPr lang="zh-CN" altLang="en-US" dirty="0"/>
              <a:t>最优化</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black">
                    <a:lumMod val="65000"/>
                    <a:lumOff val="35000"/>
                  </a:prstClr>
                </a:solidFill>
                <a:effectLst/>
                <a:uLnTx/>
                <a:uFillTx/>
                <a:latin typeface="黑体" panose="02010609060101010101" charset="-122"/>
                <a:ea typeface="黑体" panose="02010609060101010101" charset="-122"/>
                <a:cs typeface="+mn-cs"/>
              </a:rPr>
              <a:t>Literature review</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华文中宋" panose="02010600040101010101" charset="-122"/>
              <a:ea typeface="华文中宋" panose="02010600040101010101" charset="-122"/>
              <a:cs typeface="+mn-cs"/>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3263900" y="229790"/>
            <a:ext cx="233680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Samadi</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et al., 2010</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8" name="图片 7"/>
          <p:cNvPicPr>
            <a:picLocks noChangeAspect="1"/>
          </p:cNvPicPr>
          <p:nvPr/>
        </p:nvPicPr>
        <p:blipFill>
          <a:blip r:embed="rId1"/>
          <a:stretch>
            <a:fillRect/>
          </a:stretch>
        </p:blipFill>
        <p:spPr>
          <a:xfrm>
            <a:off x="803566" y="1062037"/>
            <a:ext cx="9855429" cy="1885144"/>
          </a:xfrm>
          <a:prstGeom prst="rect">
            <a:avLst/>
          </a:prstGeom>
        </p:spPr>
      </p:pic>
      <p:sp>
        <p:nvSpPr>
          <p:cNvPr id="9" name="矩形 8"/>
          <p:cNvSpPr/>
          <p:nvPr/>
        </p:nvSpPr>
        <p:spPr>
          <a:xfrm>
            <a:off x="2603500" y="1828800"/>
            <a:ext cx="3492500" cy="698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nvPicPr>
        <p:blipFill>
          <a:blip r:embed="rId2"/>
          <a:stretch>
            <a:fillRect/>
          </a:stretch>
        </p:blipFill>
        <p:spPr>
          <a:xfrm>
            <a:off x="821690" y="2947181"/>
            <a:ext cx="5096510" cy="3777469"/>
          </a:xfrm>
          <a:prstGeom prst="rect">
            <a:avLst/>
          </a:prstGeom>
        </p:spPr>
      </p:pic>
      <p:pic>
        <p:nvPicPr>
          <p:cNvPr id="10" name="图片 9"/>
          <p:cNvPicPr>
            <a:picLocks noChangeAspect="1"/>
          </p:cNvPicPr>
          <p:nvPr/>
        </p:nvPicPr>
        <p:blipFill>
          <a:blip r:embed="rId3"/>
          <a:stretch>
            <a:fillRect/>
          </a:stretch>
        </p:blipFill>
        <p:spPr>
          <a:xfrm>
            <a:off x="5945849" y="3005931"/>
            <a:ext cx="6246151" cy="29019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菱形 2"/>
          <p:cNvSpPr/>
          <p:nvPr/>
        </p:nvSpPr>
        <p:spPr>
          <a:xfrm>
            <a:off x="3110206" y="2365590"/>
            <a:ext cx="1785620" cy="1785620"/>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菱形 3"/>
          <p:cNvSpPr/>
          <p:nvPr/>
        </p:nvSpPr>
        <p:spPr>
          <a:xfrm>
            <a:off x="2612366" y="2365590"/>
            <a:ext cx="1785620" cy="1785620"/>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5" name="矩形 84"/>
          <p:cNvSpPr/>
          <p:nvPr/>
        </p:nvSpPr>
        <p:spPr>
          <a:xfrm>
            <a:off x="5064735" y="2764369"/>
            <a:ext cx="3910831" cy="988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dirty="0">
                <a:solidFill>
                  <a:prstClr val="black">
                    <a:lumMod val="85000"/>
                    <a:lumOff val="15000"/>
                  </a:prstClr>
                </a:solidFill>
                <a:latin typeface="Arial" panose="020B0604020202020204" pitchFamily="34" charset="0"/>
                <a:ea typeface="黑体" panose="02010609060101010101" charset="-122"/>
                <a:cs typeface="Arial" panose="020B0604020202020204" pitchFamily="34" charset="0"/>
              </a:rPr>
              <a:t>C</a:t>
            </a:r>
            <a:r>
              <a:rPr kumimoji="0" lang="en-US" altLang="zh-CN" sz="3600" b="0" i="0" u="none" strike="noStrike" kern="1200" cap="none" spc="0" normalizeH="0" baseline="0" noProof="0" dirty="0" err="1">
                <a:ln>
                  <a:noFill/>
                </a:ln>
                <a:solidFill>
                  <a:prstClr val="black">
                    <a:lumMod val="85000"/>
                    <a:lumOff val="15000"/>
                  </a:prstClr>
                </a:solidFill>
                <a:effectLst/>
                <a:uLnTx/>
                <a:uFillTx/>
                <a:latin typeface="Arial" panose="020B0604020202020204" pitchFamily="34" charset="0"/>
                <a:ea typeface="黑体" panose="02010609060101010101" charset="-122"/>
                <a:cs typeface="Arial" panose="020B0604020202020204" pitchFamily="34" charset="0"/>
              </a:rPr>
              <a:t>onclusion</a:t>
            </a:r>
            <a:endParaRPr kumimoji="0" lang="en-US" altLang="zh-CN" sz="36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charset="-122"/>
              <a:cs typeface="Arial" panose="020B0604020202020204" pitchFamily="34" charset="0"/>
            </a:endParaRPr>
          </a:p>
        </p:txBody>
      </p:sp>
      <p:sp>
        <p:nvSpPr>
          <p:cNvPr id="10" name="文本框 9"/>
          <p:cNvSpPr txBox="1"/>
          <p:nvPr/>
        </p:nvSpPr>
        <p:spPr>
          <a:xfrm>
            <a:off x="3001717" y="2683627"/>
            <a:ext cx="1494059" cy="1043940"/>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华文中宋" panose="02010600040101010101" charset="-122"/>
                <a:ea typeface="华文中宋" panose="02010600040101010101" charset="-122"/>
                <a:cs typeface="+mn-cs"/>
              </a:rPr>
              <a:t>04</a:t>
            </a:r>
            <a:endParaRPr kumimoji="0" lang="en-US" altLang="zh-CN" sz="5400" b="0" i="0" u="none" strike="noStrike" kern="1200" cap="none" spc="0" normalizeH="0" baseline="0" noProof="0" dirty="0">
              <a:ln>
                <a:noFill/>
              </a:ln>
              <a:solidFill>
                <a:prstClr val="white"/>
              </a:solidFill>
              <a:effectLst/>
              <a:uLnTx/>
              <a:uFillTx/>
              <a:latin typeface="华文中宋" panose="02010600040101010101" charset="-122"/>
              <a:ea typeface="华文中宋" panose="02010600040101010101" charset="-122"/>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058402C-5F9E-4BA1-B72A-2B4CE6D9D731}" type="datetime1">
              <a:rPr kumimoji="0" lang="zh-CN" altLang="en-US" sz="16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6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rPr>
              <a:t>1</a:t>
            </a:r>
            <a:endParaRPr kumimoji="0" lang="zh-CN" altLang="en-US" sz="16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65000"/>
                    <a:lumOff val="35000"/>
                  </a:prstClr>
                </a:solidFill>
                <a:effectLst/>
                <a:uLnTx/>
                <a:uFillTx/>
                <a:latin typeface="黑体" panose="02010609060101010101" charset="-122"/>
                <a:ea typeface="黑体" panose="02010609060101010101" charset="-122"/>
                <a:cs typeface="+mn-cs"/>
              </a:rPr>
              <a:t>Conclusion</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华文中宋" panose="02010600040101010101" charset="-122"/>
              <a:ea typeface="华文中宋" panose="02010600040101010101" charset="-122"/>
              <a:cs typeface="+mn-cs"/>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3263900" y="229790"/>
            <a:ext cx="233680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Steps</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2603500" y="1828800"/>
            <a:ext cx="3492500" cy="698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96875" y="906145"/>
            <a:ext cx="8319770" cy="4892675"/>
          </a:xfrm>
          <a:prstGeom prst="rect">
            <a:avLst/>
          </a:prstGeom>
          <a:noFill/>
        </p:spPr>
        <p:txBody>
          <a:bodyPr wrap="square" rtlCol="0">
            <a:spAutoFit/>
          </a:bodyPr>
          <a:lstStyle/>
          <a:p>
            <a:pPr>
              <a:buFont typeface="Wingdings" panose="05000000000000000000" charset="0"/>
              <a:buNone/>
            </a:pPr>
            <a:r>
              <a:rPr lang="en-US" altLang="zh-CN" sz="2400" b="1" dirty="0">
                <a:solidFill>
                  <a:srgbClr val="000000"/>
                </a:solidFill>
                <a:latin typeface="Arial" panose="020B0604020202020204"/>
                <a:ea typeface="微软雅黑" panose="020B0503020204020204" charset="-122"/>
              </a:rPr>
              <a:t>Directions:</a:t>
            </a:r>
            <a:endParaRPr lang="en-US" altLang="zh-CN" dirty="0">
              <a:solidFill>
                <a:srgbClr val="000000"/>
              </a:solidFill>
              <a:latin typeface="Arial" panose="020B0604020202020204"/>
              <a:ea typeface="微软雅黑" panose="020B0503020204020204" charset="-122"/>
            </a:endParaRPr>
          </a:p>
          <a:p>
            <a:pPr marL="285750" indent="-285750">
              <a:buFont typeface="Wingdings" panose="05000000000000000000" charset="0"/>
              <a:buChar char=""/>
            </a:pPr>
            <a:r>
              <a:rPr lang="zh-CN" altLang="en-US" dirty="0">
                <a:solidFill>
                  <a:srgbClr val="000000"/>
                </a:solidFill>
                <a:latin typeface="Arial" panose="020B0604020202020204"/>
                <a:ea typeface="微软雅黑" panose="020B0503020204020204" charset="-122"/>
                <a:sym typeface="+mn-ea"/>
              </a:rPr>
              <a:t>价格</a:t>
            </a:r>
            <a:r>
              <a:rPr lang="en-US" altLang="zh-CN" dirty="0">
                <a:solidFill>
                  <a:srgbClr val="000000"/>
                </a:solidFill>
                <a:latin typeface="Arial" panose="020B0604020202020204"/>
                <a:ea typeface="微软雅黑" panose="020B0503020204020204" charset="-122"/>
                <a:sym typeface="+mn-ea"/>
              </a:rPr>
              <a:t>: </a:t>
            </a:r>
            <a:endParaRPr lang="en-US" altLang="zh-CN" dirty="0">
              <a:solidFill>
                <a:srgbClr val="000000"/>
              </a:solidFill>
              <a:latin typeface="Arial" panose="020B0604020202020204"/>
              <a:ea typeface="微软雅黑" panose="020B0503020204020204" charset="-122"/>
            </a:endParaRPr>
          </a:p>
          <a:p>
            <a:pPr marL="742950" lvl="1" indent="-285750">
              <a:buFont typeface="Wingdings" panose="05000000000000000000" charset="0"/>
              <a:buChar char=""/>
            </a:pPr>
            <a:r>
              <a:rPr lang="zh-CN" altLang="en-US" dirty="0">
                <a:solidFill>
                  <a:srgbClr val="000000"/>
                </a:solidFill>
                <a:latin typeface="Arial" panose="020B0604020202020204"/>
                <a:ea typeface="微软雅黑" panose="020B0503020204020204" charset="-122"/>
                <a:sym typeface="+mn-ea"/>
              </a:rPr>
              <a:t>使用时间方法（</a:t>
            </a:r>
            <a:r>
              <a:rPr lang="en-US" altLang="zh-CN" dirty="0">
                <a:solidFill>
                  <a:srgbClr val="000000"/>
                </a:solidFill>
                <a:latin typeface="Arial" panose="020B0604020202020204"/>
                <a:ea typeface="微软雅黑" panose="020B0503020204020204" charset="-122"/>
                <a:sym typeface="+mn-ea"/>
              </a:rPr>
              <a:t>TOU</a:t>
            </a:r>
            <a:r>
              <a:rPr lang="zh-CN" altLang="en-US" dirty="0">
                <a:solidFill>
                  <a:srgbClr val="000000"/>
                </a:solidFill>
                <a:latin typeface="Arial" panose="020B0604020202020204"/>
                <a:ea typeface="微软雅黑" panose="020B0503020204020204" charset="-122"/>
                <a:sym typeface="+mn-ea"/>
              </a:rPr>
              <a:t>）</a:t>
            </a:r>
            <a:r>
              <a:rPr lang="en-US" altLang="zh-CN" sz="1600" dirty="0">
                <a:solidFill>
                  <a:srgbClr val="000000"/>
                </a:solidFill>
                <a:latin typeface="Arial" panose="020B0604020202020204"/>
                <a:ea typeface="微软雅黑" panose="020B0503020204020204" charset="-122"/>
                <a:sym typeface="+mn-ea"/>
              </a:rPr>
              <a:t>(</a:t>
            </a:r>
            <a:r>
              <a:rPr lang="en-US" altLang="zh-CN" sz="1600" dirty="0" err="1">
                <a:solidFill>
                  <a:srgbClr val="000000"/>
                </a:solidFill>
                <a:latin typeface="Arial" panose="020B0604020202020204"/>
                <a:ea typeface="微软雅黑" panose="020B0503020204020204" charset="-122"/>
                <a:sym typeface="+mn-ea"/>
              </a:rPr>
              <a:t>Rubaye</a:t>
            </a:r>
            <a:r>
              <a:rPr lang="en-US" altLang="zh-CN" sz="1600" dirty="0">
                <a:solidFill>
                  <a:srgbClr val="000000"/>
                </a:solidFill>
                <a:latin typeface="Arial" panose="020B0604020202020204"/>
                <a:ea typeface="微软雅黑" panose="020B0503020204020204" charset="-122"/>
                <a:sym typeface="+mn-ea"/>
              </a:rPr>
              <a:t> et al., 2018)</a:t>
            </a:r>
            <a:endParaRPr lang="en-US" altLang="zh-CN" sz="1600" dirty="0">
              <a:solidFill>
                <a:srgbClr val="000000"/>
              </a:solidFill>
              <a:latin typeface="Arial" panose="020B0604020202020204"/>
              <a:ea typeface="微软雅黑" panose="020B0503020204020204" charset="-122"/>
            </a:endParaRPr>
          </a:p>
          <a:p>
            <a:pPr marL="742950" lvl="1" indent="-285750">
              <a:buFont typeface="Wingdings" panose="05000000000000000000" charset="0"/>
              <a:buChar char=""/>
            </a:pPr>
            <a:r>
              <a:rPr lang="zh-CN" altLang="en-US" dirty="0">
                <a:latin typeface="Arial" panose="020B0604020202020204"/>
                <a:ea typeface="微软雅黑" panose="020B0503020204020204" charset="-122"/>
                <a:sym typeface="+mn-ea"/>
              </a:rPr>
              <a:t>公平的电价</a:t>
            </a:r>
            <a:endParaRPr lang="zh-CN" altLang="en-US" dirty="0">
              <a:latin typeface="Arial" panose="020B0604020202020204"/>
              <a:ea typeface="微软雅黑" panose="020B0503020204020204" charset="-122"/>
              <a:sym typeface="+mn-ea"/>
            </a:endParaRPr>
          </a:p>
          <a:p>
            <a:pPr lvl="1" indent="0">
              <a:buFont typeface="Wingdings" panose="05000000000000000000" charset="0"/>
              <a:buNone/>
            </a:pPr>
            <a:endParaRPr lang="en-US" altLang="zh-CN" dirty="0">
              <a:solidFill>
                <a:srgbClr val="000000"/>
              </a:solidFill>
              <a:latin typeface="Arial" panose="020B0604020202020204"/>
              <a:ea typeface="微软雅黑" panose="020B0503020204020204" charset="-122"/>
              <a:sym typeface="+mn-ea"/>
            </a:endParaRPr>
          </a:p>
          <a:p>
            <a:pPr marL="285750" lvl="2" indent="-285750">
              <a:buFont typeface="Wingdings" panose="05000000000000000000" charset="0"/>
              <a:buChar char=""/>
            </a:pPr>
            <a:r>
              <a:rPr lang="zh-CN" altLang="en-US" dirty="0">
                <a:solidFill>
                  <a:srgbClr val="000000"/>
                </a:solidFill>
                <a:latin typeface="Arial" panose="020B0604020202020204"/>
                <a:ea typeface="微软雅黑" panose="020B0503020204020204" charset="-122"/>
                <a:sym typeface="+mn-ea"/>
              </a:rPr>
              <a:t>仿真</a:t>
            </a:r>
            <a:r>
              <a:rPr lang="en-US" altLang="zh-CN" dirty="0">
                <a:solidFill>
                  <a:srgbClr val="000000"/>
                </a:solidFill>
                <a:latin typeface="Arial" panose="020B0604020202020204"/>
                <a:ea typeface="微软雅黑" panose="020B0503020204020204" charset="-122"/>
                <a:sym typeface="+mn-ea"/>
              </a:rPr>
              <a:t>: </a:t>
            </a:r>
            <a:r>
              <a:rPr lang="en-US" altLang="zh-CN" sz="1600" dirty="0">
                <a:solidFill>
                  <a:srgbClr val="000000"/>
                </a:solidFill>
                <a:latin typeface="Arial" panose="020B0604020202020204"/>
                <a:ea typeface="微软雅黑" panose="020B0503020204020204" charset="-122"/>
                <a:sym typeface="+mn-ea"/>
              </a:rPr>
              <a:t>(Pagani et al., 2015)</a:t>
            </a:r>
            <a:endParaRPr lang="en-US" altLang="zh-CN" sz="1600" dirty="0">
              <a:solidFill>
                <a:srgbClr val="000000"/>
              </a:solidFill>
              <a:latin typeface="Arial" panose="020B0604020202020204"/>
              <a:ea typeface="微软雅黑" panose="020B0503020204020204" charset="-122"/>
            </a:endParaRPr>
          </a:p>
          <a:p>
            <a:pPr marL="742950" lvl="3" indent="-285750">
              <a:buFont typeface="Wingdings" panose="05000000000000000000" charset="0"/>
              <a:buChar char=""/>
            </a:pPr>
            <a:r>
              <a:rPr lang="zh-CN" altLang="en-US" dirty="0">
                <a:latin typeface="Arial" panose="020B0604020202020204"/>
                <a:ea typeface="微软雅黑" panose="020B0503020204020204" charset="-122"/>
                <a:sym typeface="+mn-ea"/>
              </a:rPr>
              <a:t>生成实时价格</a:t>
            </a:r>
            <a:endParaRPr lang="en-US" altLang="zh-CN" dirty="0">
              <a:latin typeface="Arial" panose="020B0604020202020204"/>
              <a:ea typeface="微软雅黑" panose="020B0503020204020204" charset="-122"/>
              <a:sym typeface="+mn-ea"/>
            </a:endParaRPr>
          </a:p>
          <a:p>
            <a:pPr marL="742950" lvl="3" indent="-285750">
              <a:buFont typeface="Wingdings" panose="05000000000000000000" charset="0"/>
              <a:buChar char=""/>
            </a:pPr>
            <a:r>
              <a:rPr lang="zh-CN" altLang="en-US" dirty="0">
                <a:solidFill>
                  <a:srgbClr val="000000"/>
                </a:solidFill>
                <a:latin typeface="Arial" panose="020B0604020202020204"/>
                <a:ea typeface="微软雅黑" panose="020B0503020204020204" charset="-122"/>
                <a:sym typeface="+mn-ea"/>
              </a:rPr>
              <a:t>客户用电量</a:t>
            </a:r>
            <a:endParaRPr lang="en-US" altLang="zh-CN" dirty="0">
              <a:solidFill>
                <a:srgbClr val="000000"/>
              </a:solidFill>
              <a:latin typeface="Arial" panose="020B0604020202020204"/>
              <a:ea typeface="微软雅黑" panose="020B0503020204020204" charset="-122"/>
              <a:sym typeface="+mn-ea"/>
            </a:endParaRPr>
          </a:p>
          <a:p>
            <a:pPr marL="742950" lvl="3" indent="-285750">
              <a:buFont typeface="Wingdings" panose="05000000000000000000" charset="0"/>
              <a:buChar char=""/>
            </a:pPr>
            <a:r>
              <a:rPr lang="zh-CN" altLang="en-US" dirty="0">
                <a:solidFill>
                  <a:srgbClr val="000000"/>
                </a:solidFill>
                <a:latin typeface="Arial" panose="020B0604020202020204"/>
                <a:ea typeface="微软雅黑" panose="020B0503020204020204" charset="-122"/>
                <a:sym typeface="+mn-ea"/>
              </a:rPr>
              <a:t>能源提供商利益</a:t>
            </a:r>
            <a:endParaRPr lang="en-US" altLang="zh-CN" dirty="0">
              <a:solidFill>
                <a:srgbClr val="000000"/>
              </a:solidFill>
              <a:latin typeface="Arial" panose="020B0604020202020204"/>
              <a:ea typeface="微软雅黑" panose="020B0503020204020204" charset="-122"/>
              <a:sym typeface="+mn-ea"/>
            </a:endParaRPr>
          </a:p>
          <a:p>
            <a:pPr marL="457200" lvl="3">
              <a:buFont typeface="Wingdings" panose="05000000000000000000" charset="0"/>
              <a:buNone/>
            </a:pPr>
            <a:endParaRPr lang="en-US" altLang="zh-CN" dirty="0">
              <a:solidFill>
                <a:srgbClr val="000000"/>
              </a:solidFill>
              <a:latin typeface="Arial" panose="020B0604020202020204"/>
              <a:ea typeface="微软雅黑" panose="020B0503020204020204" charset="-122"/>
              <a:sym typeface="+mn-ea"/>
            </a:endParaRPr>
          </a:p>
          <a:p>
            <a:pPr marL="285750" indent="-285750">
              <a:buFont typeface="Wingdings" panose="05000000000000000000" charset="0"/>
              <a:buChar char=""/>
            </a:pPr>
            <a:r>
              <a:rPr lang="zh-CN" altLang="en-US" dirty="0">
                <a:solidFill>
                  <a:srgbClr val="000000"/>
                </a:solidFill>
                <a:latin typeface="Arial" panose="020B0604020202020204"/>
                <a:ea typeface="微软雅黑" panose="020B0503020204020204" charset="-122"/>
              </a:rPr>
              <a:t>权衡定价</a:t>
            </a:r>
            <a:r>
              <a:rPr lang="en-US" altLang="zh-CN" dirty="0">
                <a:solidFill>
                  <a:srgbClr val="000000"/>
                </a:solidFill>
                <a:latin typeface="Arial" panose="020B0604020202020204"/>
                <a:ea typeface="微软雅黑" panose="020B0503020204020204" charset="-122"/>
              </a:rPr>
              <a:t>:</a:t>
            </a:r>
            <a:endParaRPr lang="en-US" altLang="zh-CN" dirty="0">
              <a:solidFill>
                <a:srgbClr val="000000"/>
              </a:solidFill>
              <a:latin typeface="Arial" panose="020B0604020202020204"/>
              <a:ea typeface="微软雅黑" panose="020B0503020204020204" charset="-122"/>
            </a:endParaRPr>
          </a:p>
          <a:p>
            <a:pPr marL="742950" lvl="3" indent="-285750">
              <a:buFont typeface="Wingdings" panose="05000000000000000000" charset="0"/>
              <a:buChar char=""/>
            </a:pPr>
            <a:r>
              <a:rPr lang="zh-CN" altLang="en-US" dirty="0">
                <a:solidFill>
                  <a:srgbClr val="000000"/>
                </a:solidFill>
                <a:latin typeface="Arial" panose="020B0604020202020204"/>
                <a:ea typeface="微软雅黑" panose="020B0503020204020204" charset="-122"/>
                <a:sym typeface="+mn-ea"/>
              </a:rPr>
              <a:t>基于最优差异定价（</a:t>
            </a:r>
            <a:r>
              <a:rPr lang="en-US" altLang="zh-CN" dirty="0">
                <a:solidFill>
                  <a:srgbClr val="000000"/>
                </a:solidFill>
                <a:latin typeface="Arial" panose="020B0604020202020204"/>
                <a:ea typeface="微软雅黑" panose="020B0503020204020204" charset="-122"/>
                <a:sym typeface="+mn-ea"/>
              </a:rPr>
              <a:t>Meng et al., 2017</a:t>
            </a:r>
            <a:r>
              <a:rPr lang="zh-CN" altLang="en-US" dirty="0">
                <a:solidFill>
                  <a:srgbClr val="000000"/>
                </a:solidFill>
                <a:latin typeface="Arial" panose="020B0604020202020204"/>
                <a:ea typeface="微软雅黑" panose="020B0503020204020204" charset="-122"/>
                <a:sym typeface="+mn-ea"/>
              </a:rPr>
              <a:t>）</a:t>
            </a:r>
            <a:endParaRPr lang="en-US" altLang="zh-CN" dirty="0">
              <a:solidFill>
                <a:srgbClr val="000000"/>
              </a:solidFill>
              <a:latin typeface="Arial" panose="020B0604020202020204"/>
              <a:ea typeface="微软雅黑" panose="020B0503020204020204" charset="-122"/>
              <a:sym typeface="+mn-ea"/>
            </a:endParaRPr>
          </a:p>
          <a:p>
            <a:pPr marL="742950" lvl="3" indent="-285750">
              <a:buFont typeface="Wingdings" panose="05000000000000000000" charset="0"/>
              <a:buChar char=""/>
            </a:pPr>
            <a:r>
              <a:rPr lang="en-US" altLang="zh-CN" dirty="0">
                <a:latin typeface="Arial" panose="020B0604020202020204"/>
                <a:ea typeface="微软雅黑" panose="020B0503020204020204" charset="-122"/>
                <a:sym typeface="+mn-ea"/>
              </a:rPr>
              <a:t>GREEDY</a:t>
            </a:r>
            <a:r>
              <a:rPr lang="zh-CN" altLang="en-US" dirty="0">
                <a:latin typeface="Arial" panose="020B0604020202020204"/>
                <a:ea typeface="微软雅黑" panose="020B0503020204020204" charset="-122"/>
                <a:sym typeface="+mn-ea"/>
              </a:rPr>
              <a:t>和</a:t>
            </a:r>
            <a:r>
              <a:rPr lang="en-US" altLang="zh-CN" dirty="0">
                <a:latin typeface="Arial" panose="020B0604020202020204"/>
                <a:ea typeface="微软雅黑" panose="020B0503020204020204" charset="-122"/>
                <a:sym typeface="+mn-ea"/>
              </a:rPr>
              <a:t>SLIDING-WINDOW</a:t>
            </a:r>
            <a:r>
              <a:rPr lang="zh-CN" altLang="en-US" dirty="0">
                <a:latin typeface="Arial" panose="020B0604020202020204"/>
                <a:ea typeface="微软雅黑" panose="020B0503020204020204" charset="-122"/>
                <a:sym typeface="+mn-ea"/>
              </a:rPr>
              <a:t>启发性算法</a:t>
            </a:r>
            <a:endParaRPr lang="zh-CN" altLang="en-US" dirty="0">
              <a:latin typeface="Arial" panose="020B0604020202020204"/>
              <a:ea typeface="微软雅黑" panose="020B0503020204020204" charset="-122"/>
              <a:sym typeface="+mn-ea"/>
            </a:endParaRPr>
          </a:p>
          <a:p>
            <a:pPr marL="457200" lvl="3" indent="0">
              <a:buFont typeface="Wingdings" panose="05000000000000000000" charset="0"/>
              <a:buNone/>
            </a:pPr>
            <a:endParaRPr lang="en-US" altLang="zh-CN" dirty="0">
              <a:solidFill>
                <a:srgbClr val="000000"/>
              </a:solidFill>
              <a:latin typeface="Arial" panose="020B0604020202020204"/>
              <a:ea typeface="微软雅黑" panose="020B0503020204020204" charset="-122"/>
              <a:sym typeface="+mn-ea"/>
            </a:endParaRPr>
          </a:p>
          <a:p>
            <a:pPr marL="285750" lvl="1" indent="-285750">
              <a:buFont typeface="Wingdings" panose="05000000000000000000" charset="0"/>
              <a:buChar char=""/>
            </a:pPr>
            <a:r>
              <a:rPr lang="zh-CN" altLang="en-US" dirty="0">
                <a:solidFill>
                  <a:srgbClr val="000000"/>
                </a:solidFill>
                <a:latin typeface="Arial" panose="020B0604020202020204"/>
                <a:ea typeface="微软雅黑" panose="020B0503020204020204" charset="-122"/>
                <a:sym typeface="+mn-ea"/>
              </a:rPr>
              <a:t>分布式</a:t>
            </a:r>
            <a:r>
              <a:rPr lang="en-US" altLang="zh-CN" dirty="0">
                <a:solidFill>
                  <a:srgbClr val="000000"/>
                </a:solidFill>
                <a:latin typeface="Arial" panose="020B0604020202020204"/>
                <a:ea typeface="微软雅黑" panose="020B0503020204020204" charset="-122"/>
                <a:sym typeface="+mn-ea"/>
              </a:rPr>
              <a:t>:</a:t>
            </a:r>
            <a:endParaRPr lang="en-US" altLang="zh-CN" dirty="0">
              <a:solidFill>
                <a:srgbClr val="000000"/>
              </a:solidFill>
              <a:latin typeface="Arial" panose="020B0604020202020204"/>
              <a:ea typeface="微软雅黑" panose="020B0503020204020204" charset="-122"/>
              <a:sym typeface="+mn-ea"/>
            </a:endParaRPr>
          </a:p>
          <a:p>
            <a:pPr marL="742950" lvl="2" indent="-285750">
              <a:buFont typeface="Wingdings" panose="05000000000000000000" charset="0"/>
              <a:buChar char=""/>
            </a:pPr>
            <a:r>
              <a:rPr lang="zh-CN" altLang="en-US" dirty="0">
                <a:solidFill>
                  <a:srgbClr val="000000"/>
                </a:solidFill>
                <a:latin typeface="Arial" panose="020B0604020202020204"/>
                <a:ea typeface="微软雅黑" panose="020B0503020204020204" charset="-122"/>
                <a:sym typeface="+mn-ea"/>
              </a:rPr>
              <a:t>分布式</a:t>
            </a:r>
            <a:r>
              <a:rPr lang="en-US" altLang="zh-CN" dirty="0">
                <a:solidFill>
                  <a:srgbClr val="000000"/>
                </a:solidFill>
                <a:latin typeface="Arial" panose="020B0604020202020204"/>
                <a:ea typeface="微软雅黑" panose="020B0503020204020204" charset="-122"/>
                <a:sym typeface="+mn-ea"/>
              </a:rPr>
              <a:t>RTP</a:t>
            </a:r>
            <a:r>
              <a:rPr lang="zh-CN" altLang="en-US" dirty="0">
                <a:solidFill>
                  <a:srgbClr val="000000"/>
                </a:solidFill>
                <a:latin typeface="Arial" panose="020B0604020202020204"/>
                <a:ea typeface="微软雅黑" panose="020B0503020204020204" charset="-122"/>
                <a:sym typeface="+mn-ea"/>
              </a:rPr>
              <a:t>算法（</a:t>
            </a:r>
            <a:r>
              <a:rPr lang="en-US" altLang="zh-CN" dirty="0" err="1">
                <a:solidFill>
                  <a:srgbClr val="000000"/>
                </a:solidFill>
                <a:latin typeface="Arial" panose="020B0604020202020204"/>
                <a:ea typeface="微软雅黑" panose="020B0503020204020204" charset="-122"/>
                <a:sym typeface="+mn-ea"/>
              </a:rPr>
              <a:t>Jayasurya</a:t>
            </a:r>
            <a:r>
              <a:rPr lang="en-US" altLang="zh-CN" dirty="0">
                <a:solidFill>
                  <a:srgbClr val="000000"/>
                </a:solidFill>
                <a:latin typeface="Arial" panose="020B0604020202020204"/>
                <a:ea typeface="微软雅黑" panose="020B0503020204020204" charset="-122"/>
                <a:sym typeface="+mn-ea"/>
              </a:rPr>
              <a:t> et al., 2018</a:t>
            </a:r>
            <a:r>
              <a:rPr lang="zh-CN" altLang="en-US" dirty="0">
                <a:solidFill>
                  <a:srgbClr val="000000"/>
                </a:solidFill>
                <a:latin typeface="Arial" panose="020B0604020202020204"/>
                <a:ea typeface="微软雅黑" panose="020B0503020204020204" charset="-122"/>
                <a:sym typeface="+mn-ea"/>
              </a:rPr>
              <a:t>）</a:t>
            </a:r>
            <a:endParaRPr lang="en-US" altLang="zh-CN" dirty="0">
              <a:solidFill>
                <a:srgbClr val="000000"/>
              </a:solidFill>
              <a:latin typeface="Arial" panose="020B0604020202020204"/>
              <a:ea typeface="微软雅黑" panose="020B0503020204020204" charset="-122"/>
              <a:sym typeface="+mn-ea"/>
            </a:endParaRPr>
          </a:p>
          <a:p>
            <a:pPr marL="742950" lvl="2" indent="-285750">
              <a:buFont typeface="Wingdings" panose="05000000000000000000" charset="0"/>
              <a:buChar char=""/>
            </a:pPr>
            <a:r>
              <a:rPr lang="zh-CN" altLang="en-US" dirty="0">
                <a:latin typeface="Arial" panose="020B0604020202020204"/>
                <a:ea typeface="微软雅黑" panose="020B0503020204020204" charset="-122"/>
                <a:sym typeface="+mn-ea"/>
              </a:rPr>
              <a:t>价格管理</a:t>
            </a:r>
            <a:endParaRPr lang="en-US" altLang="zh-CN" dirty="0">
              <a:latin typeface="Arial" panose="020B0604020202020204"/>
              <a:ea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7050" y="554764"/>
            <a:ext cx="11606784" cy="5940088"/>
          </a:xfrm>
          <a:prstGeom prst="rect">
            <a:avLst/>
          </a:prstGeom>
          <a:noFill/>
        </p:spPr>
        <p:txBody>
          <a:bodyPr wrap="square" rtlCol="0">
            <a:spAutoFit/>
          </a:bodyPr>
          <a:lstStyle/>
          <a:p>
            <a:r>
              <a:rPr lang="en-US" altLang="zh-CN" sz="2000" dirty="0" smtClean="0">
                <a:solidFill>
                  <a:schemeClr val="tx1">
                    <a:lumMod val="85000"/>
                    <a:lumOff val="15000"/>
                  </a:schemeClr>
                </a:solidFill>
                <a:latin typeface="Arial" panose="020B0604020202020204" pitchFamily="34" charset="0"/>
                <a:cs typeface="Arial" panose="020B0604020202020204" pitchFamily="34" charset="0"/>
              </a:rPr>
              <a:t>[1</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P.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Gope</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and B.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Sikdar</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"An Efficient Privacy-Preserving Dynamic Pricing-based Billing Scheme for Smart Grids," 2018 IEEE Conference on Communications and Network Security (CNS), Beijing, 2018, pp. 1-2,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10.1109/CNS.2018.8433191</a:t>
            </a:r>
            <a:r>
              <a:rPr lang="en-US" altLang="zh-CN" sz="2000" dirty="0" smtClean="0">
                <a:solidFill>
                  <a:schemeClr val="tx1">
                    <a:lumMod val="85000"/>
                    <a:lumOff val="15000"/>
                  </a:schemeClr>
                </a:solidFill>
                <a:latin typeface="Arial" panose="020B0604020202020204" pitchFamily="34" charset="0"/>
                <a:cs typeface="Arial" panose="020B0604020202020204" pitchFamily="34" charset="0"/>
              </a:rPr>
              <a:t>.</a:t>
            </a:r>
            <a:endParaRPr lang="en-US" altLang="zh-CN" sz="2000" dirty="0" smtClean="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[2] X. Liang, X. Li, R. Lu, X. Lin and X. Shen, "UDP: Usage-Based Dynamic Pricing With Privacy Preservation for Smart Grid," in IEEE Transactions on Smart Grid, vol. 4, no. 1, pp. 141-150, March 2013,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10.1109/TSG.2012.2228240.</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[3] S. Bu, F. R. Yu and P. X. Liu, "Dynamic pricing for demand-side management in the smart grid," 2011 IEEE Online Conference on Green Communications, New York, NY, 2011, pp. 47-51,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10.1109/GreenCom.2011.6082506.</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[4] G. A.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Pagani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and M. Aiello, "Generating Realistic Dynamic Prices and Services for the Smart Grid," in IEEE Systems Journal, vol. 9, no. 1, pp. 191-198, March 2015,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10.1109/JSYST.2014.2320800.</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[5] M. H.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Yaghmaee</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M. S.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Kouhi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and A. L. Garcia, "Personalized pricing: A new approach for dynamic pricing in the smart grid," 2016 IEEE Smart Energy Grid Engineering (SEGE), Oshawa, ON, 2016, pp. 46-51,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10.1109/SEGE.2016.7589498.</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[6] P.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Samadi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Mohsenian</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-Rad, R.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Schober</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V. W. S. Wong and J.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Jatskevich</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"Optimal Real-Time Pricing Algorithm Based on Utility Maximization for Smart Grid," 2010 First IEEE International Conference on Smart Grid Communications, Gaithersburg, MD, 2010, pp. 415-420,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10.1109/SMARTGRID.2010.5622077</a:t>
            </a:r>
            <a:r>
              <a:rPr lang="en-US" altLang="zh-CN" sz="2000" dirty="0" smtClean="0">
                <a:solidFill>
                  <a:schemeClr val="tx1">
                    <a:lumMod val="85000"/>
                    <a:lumOff val="15000"/>
                  </a:schemeClr>
                </a:solidFill>
                <a:latin typeface="Arial" panose="020B0604020202020204" pitchFamily="34" charset="0"/>
                <a:cs typeface="Arial" panose="020B0604020202020204" pitchFamily="34" charset="0"/>
              </a:rPr>
              <a:t>.</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1" name="矩形 10"/>
          <p:cNvSpPr/>
          <p:nvPr/>
        </p:nvSpPr>
        <p:spPr>
          <a:xfrm>
            <a:off x="0" y="36576"/>
            <a:ext cx="3910831" cy="646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smtClean="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rPr>
              <a:t>Reference</a:t>
            </a:r>
            <a:endParaRPr lang="en-US" altLang="zh-CN" sz="36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7050" y="640108"/>
            <a:ext cx="11606784" cy="5632311"/>
          </a:xfrm>
          <a:prstGeom prst="rect">
            <a:avLst/>
          </a:prstGeom>
          <a:noFill/>
        </p:spPr>
        <p:txBody>
          <a:bodyPr wrap="square" rtlCol="0">
            <a:spAutoFit/>
          </a:bodyPr>
          <a:lstStyle/>
          <a:p>
            <a:r>
              <a:rPr lang="en-US" altLang="zh-CN" sz="2000" dirty="0" smtClean="0">
                <a:solidFill>
                  <a:schemeClr val="tx1">
                    <a:lumMod val="85000"/>
                    <a:lumOff val="15000"/>
                  </a:schemeClr>
                </a:solidFill>
                <a:latin typeface="Arial" panose="020B0604020202020204" pitchFamily="34" charset="0"/>
                <a:cs typeface="Arial" panose="020B0604020202020204" pitchFamily="34" charset="0"/>
              </a:rPr>
              <a:t>[7</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Joskow</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Paul L., and Catherine D. Wolfram. 2012. "Dynamic Pricing of Electricity." American Economic Review, 102 (3): 381-85.DOI: 10.1257/aer.102.3.381</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[8] A. K. Sinha and N. Kumar, "Demand response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managemengt</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of smart grids using dynamic pricing," 2016 International Conference on Inventive Computation Technologies (ICICT), Coimbatore, 2016, pp. 1-4,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10.1109/INVENTIVE.2016.7823253.</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[9] Z.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Almahmoud</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J. Crandall, K.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Elbassioni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T. T. Nguyen and M.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Roozbehani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"Dynamic Pricing in Smart Grids Under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Thresholding</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Policies," in IEEE Transactions on Smart Grid, vol. 10, no. 3, pp. 3415-3429, May 2019,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10.1109/TSG.2018.2825997.</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[10] S. Al-</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Rubaye</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 Al-</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Dulaimi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S.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Mumtaz</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and J. Rodriguez, "Dynamic Pricing Mechanism in Smart Grid Communications Is Shaping Up," in IEEE Communications Letters, vol. 22, no. 7, pp. 1350-1353, July 2018,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10.1109/LCOMM.2018.2822798.</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[11] Load forecasting, dynamic pricing and DSM in smart grid: A review ,February 2016</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[12] S.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Hatami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and M.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Pedram</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"Minimizing the Electricity Bill of Cooperative Users under a Quasi-Dynamic Pricing Model," 2010 First IEEE International Conference on Smart Grid Communications, Gaithersburg, MD, 2010, pp. 421-426,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10.1109/SMARTGRID.2010.5622080.</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[13] F.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Meng</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B.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Kazemtabrizi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X. Zeng and C. Dent, "An optimal differential pricing in smart grid based on customer segmentation," 2017 IEEE PES Innovative Smart Grid Technologies Conference Europe (ISGT-Europe), Torino, 2017, pp. 1-6,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10.1109/ISGTEurope.2017.8260255</a:t>
            </a:r>
            <a:r>
              <a:rPr lang="en-US" altLang="zh-CN" sz="2000" dirty="0" smtClean="0">
                <a:solidFill>
                  <a:schemeClr val="tx1">
                    <a:lumMod val="85000"/>
                    <a:lumOff val="15000"/>
                  </a:schemeClr>
                </a:solidFill>
                <a:latin typeface="Arial" panose="020B0604020202020204" pitchFamily="34" charset="0"/>
                <a:cs typeface="Arial" panose="020B0604020202020204" pitchFamily="34" charset="0"/>
              </a:rPr>
              <a:t>.</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1" name="矩形 10"/>
          <p:cNvSpPr/>
          <p:nvPr/>
        </p:nvSpPr>
        <p:spPr>
          <a:xfrm>
            <a:off x="0" y="36576"/>
            <a:ext cx="3910831" cy="646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smtClean="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rPr>
              <a:t>Reference</a:t>
            </a:r>
            <a:endParaRPr lang="en-US" altLang="zh-CN" sz="36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2869565" y="1980565"/>
            <a:ext cx="2158365" cy="2158365"/>
          </a:xfrm>
          <a:prstGeom prst="diamond">
            <a:avLst/>
          </a:prstGeom>
          <a:noFill/>
          <a:ln w="444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2371725" y="1980565"/>
            <a:ext cx="2158365" cy="2158365"/>
          </a:xfrm>
          <a:prstGeom prst="diamond">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5126355" y="2437765"/>
            <a:ext cx="4964430" cy="988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4800" b="1" dirty="0">
                <a:solidFill>
                  <a:schemeClr val="tx1">
                    <a:lumMod val="65000"/>
                    <a:lumOff val="35000"/>
                  </a:schemeClr>
                </a:solidFill>
                <a:latin typeface="黑体" panose="02010609060101010101" charset="-122"/>
                <a:ea typeface="黑体" panose="02010609060101010101" charset="-122"/>
              </a:rPr>
              <a:t>Introduction</a:t>
            </a:r>
            <a:endParaRPr lang="en-US" altLang="zh-CN" sz="3600" b="1" dirty="0">
              <a:solidFill>
                <a:schemeClr val="tx1">
                  <a:lumMod val="65000"/>
                  <a:lumOff val="35000"/>
                </a:schemeClr>
              </a:solidFill>
              <a:latin typeface="华文中宋" panose="02010600040101010101" charset="-122"/>
              <a:ea typeface="华文中宋" panose="02010600040101010101" charset="-122"/>
            </a:endParaRPr>
          </a:p>
        </p:txBody>
      </p:sp>
      <p:sp>
        <p:nvSpPr>
          <p:cNvPr id="10" name="文本框 9"/>
          <p:cNvSpPr txBox="1"/>
          <p:nvPr/>
        </p:nvSpPr>
        <p:spPr>
          <a:xfrm>
            <a:off x="2961640" y="2406015"/>
            <a:ext cx="1805940" cy="1137920"/>
          </a:xfrm>
          <a:prstGeom prst="rect">
            <a:avLst/>
          </a:prstGeom>
          <a:noFill/>
        </p:spPr>
        <p:txBody>
          <a:bodyPr wrap="square" lIns="68580" tIns="34290" rIns="68580" bIns="34290" rtlCol="0">
            <a:spAutoFit/>
          </a:bodyPr>
          <a:lstStyle/>
          <a:p>
            <a:pPr algn="l">
              <a:lnSpc>
                <a:spcPct val="130000"/>
              </a:lnSpc>
            </a:pPr>
            <a:r>
              <a:rPr lang="en-US" altLang="zh-CN" sz="5400" dirty="0">
                <a:solidFill>
                  <a:schemeClr val="bg1"/>
                </a:solidFill>
                <a:latin typeface="华文中宋" panose="02010600040101010101" charset="-122"/>
                <a:ea typeface="华文中宋" panose="02010600040101010101" charset="-122"/>
              </a:rPr>
              <a:t>01</a:t>
            </a:r>
            <a:endParaRPr lang="en-US" altLang="zh-CN" sz="5400" dirty="0">
              <a:solidFill>
                <a:schemeClr val="bg1"/>
              </a:solidFill>
              <a:latin typeface="华文中宋" panose="02010600040101010101" charset="-122"/>
              <a:ea typeface="华文中宋" panose="0201060004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7050" y="676684"/>
            <a:ext cx="11606784" cy="5016758"/>
          </a:xfrm>
          <a:prstGeom prst="rect">
            <a:avLst/>
          </a:prstGeom>
          <a:noFill/>
        </p:spPr>
        <p:txBody>
          <a:bodyPr wrap="square" rtlCol="0">
            <a:spAutoFit/>
          </a:bodyPr>
          <a:lstStyle/>
          <a:p>
            <a:r>
              <a:rPr lang="en-US" altLang="zh-CN" sz="2000" dirty="0" smtClean="0">
                <a:solidFill>
                  <a:schemeClr val="tx1">
                    <a:lumMod val="85000"/>
                    <a:lumOff val="15000"/>
                  </a:schemeClr>
                </a:solidFill>
                <a:latin typeface="Arial" panose="020B0604020202020204" pitchFamily="34" charset="0"/>
                <a:cs typeface="Arial" panose="020B0604020202020204" pitchFamily="34" charset="0"/>
              </a:rPr>
              <a:t>[14</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J.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Ferdous</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et al., "Optimal Dynamic Pricing for Trading-Off User Utility and Operator Profit in Smart Grid," in IEEE Transactions on Systems, Man, and Cybernetics: Systems, vol. 50, no. 2, pp. 455-467, Feb. 2020,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10.1109/TSMC.2017.2764442.</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[15] M. B. Rasheed, M. A. Qureshi, N.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Javaid</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and T.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Alquthami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"Dynamic Pricing Mechanism With the Integration of Renewable Energy Source in Smart Grid," in IEEE Access, vol. 8, pp. 16876-16892, 2020,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10.1109/ACCESS.2020.2967798.</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[16] A. S. M. A. Mahmud and P.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Sant</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"Real-time price savings through price suggestions for the smart grid demand response model," 2017 5th International Istanbul Smart Grid and Cities Congress and Fair (ICSG), Istanbul, 2017, pp. 65-69,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10.1109/SGCF.2017.7947603.</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[17] Xin Song and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Jiayu</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Qu, "An improved real-time pricing algorithm based on utility maximization for smart grid," Proceeding of the 11th World Congress on Intelligent Control and Automation, Shenyang, 2014, pp. 2509-2513,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10.1109/WCICA.2014.7053118.</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a:p>
            <a:r>
              <a:rPr lang="en-US" altLang="zh-CN" sz="2000" dirty="0">
                <a:solidFill>
                  <a:schemeClr val="tx1">
                    <a:lumMod val="85000"/>
                    <a:lumOff val="15000"/>
                  </a:schemeClr>
                </a:solidFill>
                <a:latin typeface="Arial" panose="020B0604020202020204" pitchFamily="34" charset="0"/>
                <a:cs typeface="Arial" panose="020B0604020202020204" pitchFamily="34" charset="0"/>
              </a:rPr>
              <a:t>[18] S. M.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Jayasurya</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and S. Varun Kumar, "Smart grid Infrastructure for Efficient Power Consumption Using Real Time Pricing Algorithm and Distributed Algorithm," 2018 International Conference on Recent Trends in Electrical, Control and Communication (RTECC), Malaysia, Malaysia, 2018, pp. 173-175, </a:t>
            </a:r>
            <a:r>
              <a:rPr lang="en-US" altLang="zh-CN" sz="2000" dirty="0" err="1">
                <a:solidFill>
                  <a:schemeClr val="tx1">
                    <a:lumMod val="85000"/>
                    <a:lumOff val="15000"/>
                  </a:schemeClr>
                </a:solidFill>
                <a:latin typeface="Arial" panose="020B0604020202020204" pitchFamily="34" charset="0"/>
                <a:cs typeface="Arial" panose="020B0604020202020204" pitchFamily="34" charset="0"/>
              </a:rPr>
              <a:t>doi</a:t>
            </a:r>
            <a:r>
              <a:rPr lang="en-US" altLang="zh-CN" sz="2000" dirty="0">
                <a:solidFill>
                  <a:schemeClr val="tx1">
                    <a:lumMod val="85000"/>
                    <a:lumOff val="15000"/>
                  </a:schemeClr>
                </a:solidFill>
                <a:latin typeface="Arial" panose="020B0604020202020204" pitchFamily="34" charset="0"/>
                <a:cs typeface="Arial" panose="020B0604020202020204" pitchFamily="34" charset="0"/>
              </a:rPr>
              <a:t>: 10.1109/RTECC.2018.8625670</a:t>
            </a:r>
            <a:r>
              <a:rPr lang="en-US" altLang="zh-CN" sz="2000" dirty="0" smtClean="0">
                <a:solidFill>
                  <a:schemeClr val="tx1">
                    <a:lumMod val="85000"/>
                    <a:lumOff val="15000"/>
                  </a:schemeClr>
                </a:solidFill>
                <a:latin typeface="Arial" panose="020B0604020202020204" pitchFamily="34" charset="0"/>
                <a:cs typeface="Arial" panose="020B0604020202020204" pitchFamily="34" charset="0"/>
              </a:rPr>
              <a:t>.</a:t>
            </a:r>
            <a:endParaRPr lang="en-US" altLang="zh-CN" sz="20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1" name="矩形 10"/>
          <p:cNvSpPr/>
          <p:nvPr/>
        </p:nvSpPr>
        <p:spPr>
          <a:xfrm>
            <a:off x="0" y="36576"/>
            <a:ext cx="3910831" cy="646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smtClean="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rPr>
              <a:t>Reference</a:t>
            </a:r>
            <a:endParaRPr lang="en-US" altLang="zh-CN" sz="36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699769" y="2752177"/>
            <a:ext cx="3127495" cy="988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6000" dirty="0" smtClean="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rPr>
              <a:t>Thanks</a:t>
            </a:r>
            <a:endParaRPr lang="en-US" altLang="zh-CN" sz="6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300" b="1" dirty="0">
                <a:solidFill>
                  <a:schemeClr val="tx1">
                    <a:lumMod val="65000"/>
                    <a:lumOff val="35000"/>
                  </a:schemeClr>
                </a:solidFill>
                <a:latin typeface="华文中宋" panose="02010600040101010101" charset="-122"/>
                <a:ea typeface="华文中宋" panose="02010600040101010101" charset="-122"/>
              </a:rPr>
              <a:t>Demand ?</a:t>
            </a:r>
            <a:r>
              <a:rPr lang="zh-CN" altLang="en-US" sz="2300" b="1" dirty="0">
                <a:solidFill>
                  <a:schemeClr val="tx1">
                    <a:lumMod val="65000"/>
                    <a:lumOff val="35000"/>
                  </a:schemeClr>
                </a:solidFill>
                <a:latin typeface="华文中宋" panose="02010600040101010101" charset="-122"/>
                <a:ea typeface="华文中宋" panose="02010600040101010101" charset="-122"/>
              </a:rPr>
              <a:t> </a:t>
            </a:r>
            <a:r>
              <a:rPr lang="en-US" altLang="zh-CN" sz="2300" b="1" dirty="0">
                <a:solidFill>
                  <a:schemeClr val="tx1">
                    <a:lumMod val="65000"/>
                    <a:lumOff val="35000"/>
                  </a:schemeClr>
                </a:solidFill>
                <a:latin typeface="华文中宋" panose="02010600040101010101" charset="-122"/>
                <a:ea typeface="华文中宋" panose="02010600040101010101" charset="-122"/>
              </a:rPr>
              <a:t>supply</a:t>
            </a:r>
            <a:endParaRPr lang="zh-CN" altLang="en-US" sz="2300" b="1" dirty="0">
              <a:solidFill>
                <a:schemeClr val="tx1">
                  <a:lumMod val="65000"/>
                  <a:lumOff val="35000"/>
                </a:schemeClr>
              </a:solidFill>
              <a:latin typeface="华文中宋" panose="02010600040101010101" charset="-122"/>
              <a:ea typeface="华文中宋" panose="02010600040101010101" charset="-122"/>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22030" y="3756074"/>
            <a:ext cx="11035962"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grpSp>
        <p:nvGrpSpPr>
          <p:cNvPr id="7" name="组合 6"/>
          <p:cNvGrpSpPr/>
          <p:nvPr/>
        </p:nvGrpSpPr>
        <p:grpSpPr>
          <a:xfrm>
            <a:off x="494867" y="2883878"/>
            <a:ext cx="703384" cy="703384"/>
            <a:chOff x="2250831" y="2560320"/>
            <a:chExt cx="745587" cy="745587"/>
          </a:xfrm>
        </p:grpSpPr>
        <p:sp>
          <p:nvSpPr>
            <p:cNvPr id="8" name="泪滴形 7"/>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9" name="同心圆 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10" name="文本框 9"/>
          <p:cNvSpPr txBox="1"/>
          <p:nvPr/>
        </p:nvSpPr>
        <p:spPr>
          <a:xfrm>
            <a:off x="1223804" y="2969991"/>
            <a:ext cx="3246459" cy="523220"/>
          </a:xfrm>
          <a:prstGeom prst="rect">
            <a:avLst/>
          </a:prstGeom>
          <a:noFill/>
        </p:spPr>
        <p:txBody>
          <a:bodyPr wrap="square" rtlCol="0">
            <a:spAutoFit/>
          </a:bodyPr>
          <a:lstStyle/>
          <a:p>
            <a:pPr>
              <a:spcBef>
                <a:spcPts val="600"/>
              </a:spcBef>
            </a:pPr>
            <a:r>
              <a:rPr lang="en-US" altLang="zh-CN" sz="2800" b="1" dirty="0">
                <a:latin typeface="等线" panose="02010600030101010101" pitchFamily="2" charset="-122"/>
                <a:ea typeface="等线" panose="02010600030101010101" pitchFamily="2" charset="-122"/>
              </a:rPr>
              <a:t>Demand  ?  Supply</a:t>
            </a:r>
            <a:endParaRPr lang="en-US" altLang="zh-CN" sz="2800" b="1"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300" b="1" dirty="0">
                <a:solidFill>
                  <a:schemeClr val="tx1">
                    <a:lumMod val="65000"/>
                    <a:lumOff val="35000"/>
                  </a:schemeClr>
                </a:solidFill>
                <a:latin typeface="华文中宋" panose="02010600040101010101" charset="-122"/>
                <a:ea typeface="华文中宋" panose="02010600040101010101" charset="-122"/>
              </a:rPr>
              <a:t>Demand ? Supply</a:t>
            </a:r>
            <a:endParaRPr lang="zh-CN" altLang="en-US" sz="2300" b="1" dirty="0">
              <a:solidFill>
                <a:schemeClr val="tx1">
                  <a:lumMod val="65000"/>
                  <a:lumOff val="35000"/>
                </a:schemeClr>
              </a:solidFill>
              <a:latin typeface="华文中宋" panose="02010600040101010101" charset="-122"/>
              <a:ea typeface="华文中宋" panose="02010600040101010101" charset="-122"/>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673850" y="1695450"/>
            <a:ext cx="2143125" cy="2143125"/>
          </a:xfrm>
          <a:prstGeom prst="rect">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b="1" dirty="0">
                <a:latin typeface="微软雅黑" panose="020B0503020204020204" charset="-122"/>
                <a:ea typeface="微软雅黑" panose="020B0503020204020204" charset="-122"/>
              </a:rPr>
              <a:t>供给相对充足</a:t>
            </a:r>
            <a:endParaRPr lang="zh-CN" altLang="en-US" sz="1600" dirty="0">
              <a:latin typeface="微软雅黑" panose="020B0503020204020204" charset="-122"/>
              <a:ea typeface="微软雅黑" panose="020B0503020204020204" charset="-122"/>
            </a:endParaRPr>
          </a:p>
        </p:txBody>
      </p:sp>
      <p:sp>
        <p:nvSpPr>
          <p:cNvPr id="8" name="矩形 7"/>
          <p:cNvSpPr/>
          <p:nvPr/>
        </p:nvSpPr>
        <p:spPr>
          <a:xfrm>
            <a:off x="6673850" y="3838575"/>
            <a:ext cx="2143125" cy="214312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lang="en-US" altLang="zh-CN" sz="1600" dirty="0">
              <a:latin typeface="微软雅黑" panose="020B0503020204020204" charset="-122"/>
              <a:ea typeface="微软雅黑" panose="020B0503020204020204" charset="-122"/>
            </a:endParaRPr>
          </a:p>
        </p:txBody>
      </p:sp>
      <p:sp>
        <p:nvSpPr>
          <p:cNvPr id="9" name="矩形 8"/>
          <p:cNvSpPr/>
          <p:nvPr/>
        </p:nvSpPr>
        <p:spPr>
          <a:xfrm>
            <a:off x="8816975" y="1695450"/>
            <a:ext cx="2143125" cy="214312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150000"/>
              </a:lnSpc>
            </a:pPr>
            <a:endParaRPr lang="en-US" altLang="zh-CN" sz="1600" dirty="0">
              <a:latin typeface="微软雅黑" panose="020B0503020204020204" charset="-122"/>
              <a:ea typeface="微软雅黑" panose="020B0503020204020204" charset="-122"/>
            </a:endParaRPr>
          </a:p>
        </p:txBody>
      </p:sp>
      <p:sp>
        <p:nvSpPr>
          <p:cNvPr id="10" name="矩形 9"/>
          <p:cNvSpPr/>
          <p:nvPr/>
        </p:nvSpPr>
        <p:spPr>
          <a:xfrm>
            <a:off x="8816975" y="3838575"/>
            <a:ext cx="2143125" cy="2143125"/>
          </a:xfrm>
          <a:prstGeom prst="rect">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b="1" dirty="0">
                <a:latin typeface="微软雅黑" panose="020B0503020204020204" charset="-122"/>
                <a:ea typeface="微软雅黑" panose="020B0503020204020204" charset="-122"/>
              </a:rPr>
              <a:t>需求增长迅速</a:t>
            </a:r>
            <a:endParaRPr lang="en-US" altLang="zh-CN" sz="2400" b="1" dirty="0">
              <a:latin typeface="微软雅黑" panose="020B0503020204020204" charset="-122"/>
              <a:ea typeface="微软雅黑" panose="020B0503020204020204" charset="-122"/>
            </a:endParaRPr>
          </a:p>
          <a:p>
            <a:pPr algn="ctr">
              <a:lnSpc>
                <a:spcPct val="150000"/>
              </a:lnSpc>
            </a:pPr>
            <a:endParaRPr lang="en-US" altLang="zh-CN" sz="2400" b="1" dirty="0">
              <a:latin typeface="微软雅黑" panose="020B0503020204020204" charset="-122"/>
              <a:ea typeface="微软雅黑" panose="020B0503020204020204" charset="-122"/>
            </a:endParaRPr>
          </a:p>
        </p:txBody>
      </p:sp>
      <p:sp>
        <p:nvSpPr>
          <p:cNvPr id="11" name="任意多边形 10"/>
          <p:cNvSpPr>
            <a:spLocks noChangeAspect="1"/>
          </p:cNvSpPr>
          <p:nvPr/>
        </p:nvSpPr>
        <p:spPr>
          <a:xfrm>
            <a:off x="9739420" y="2175600"/>
            <a:ext cx="298233" cy="360000"/>
          </a:xfrm>
          <a:custGeom>
            <a:avLst/>
            <a:gdLst>
              <a:gd name="connsiteX0" fmla="*/ 483834 w 967669"/>
              <a:gd name="connsiteY0" fmla="*/ 124292 h 1168081"/>
              <a:gd name="connsiteX1" fmla="*/ 124291 w 967669"/>
              <a:gd name="connsiteY1" fmla="*/ 483835 h 1168081"/>
              <a:gd name="connsiteX2" fmla="*/ 483834 w 967669"/>
              <a:gd name="connsiteY2" fmla="*/ 843378 h 1168081"/>
              <a:gd name="connsiteX3" fmla="*/ 843377 w 967669"/>
              <a:gd name="connsiteY3" fmla="*/ 483835 h 1168081"/>
              <a:gd name="connsiteX4" fmla="*/ 483834 w 967669"/>
              <a:gd name="connsiteY4" fmla="*/ 124292 h 1168081"/>
              <a:gd name="connsiteX5" fmla="*/ 483835 w 967669"/>
              <a:gd name="connsiteY5" fmla="*/ 0 h 1168081"/>
              <a:gd name="connsiteX6" fmla="*/ 825958 w 967669"/>
              <a:gd name="connsiteY6" fmla="*/ 141712 h 1168081"/>
              <a:gd name="connsiteX7" fmla="*/ 825957 w 967669"/>
              <a:gd name="connsiteY7" fmla="*/ 141713 h 1168081"/>
              <a:gd name="connsiteX8" fmla="*/ 825957 w 967669"/>
              <a:gd name="connsiteY8" fmla="*/ 825959 h 1168081"/>
              <a:gd name="connsiteX9" fmla="*/ 483835 w 967669"/>
              <a:gd name="connsiteY9" fmla="*/ 1168081 h 1168081"/>
              <a:gd name="connsiteX10" fmla="*/ 141712 w 967669"/>
              <a:gd name="connsiteY10" fmla="*/ 825958 h 1168081"/>
              <a:gd name="connsiteX11" fmla="*/ 141712 w 967669"/>
              <a:gd name="connsiteY11" fmla="*/ 141712 h 1168081"/>
              <a:gd name="connsiteX12" fmla="*/ 483835 w 967669"/>
              <a:gd name="connsiteY12" fmla="*/ 0 h 116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7669" h="1168081">
                <a:moveTo>
                  <a:pt x="483834" y="124292"/>
                </a:moveTo>
                <a:cubicBezTo>
                  <a:pt x="285264" y="124292"/>
                  <a:pt x="124291" y="285265"/>
                  <a:pt x="124291" y="483835"/>
                </a:cubicBezTo>
                <a:cubicBezTo>
                  <a:pt x="124291" y="682405"/>
                  <a:pt x="285264" y="843378"/>
                  <a:pt x="483834" y="843378"/>
                </a:cubicBezTo>
                <a:cubicBezTo>
                  <a:pt x="682404" y="843378"/>
                  <a:pt x="843377" y="682405"/>
                  <a:pt x="843377" y="483835"/>
                </a:cubicBezTo>
                <a:cubicBezTo>
                  <a:pt x="843377" y="285265"/>
                  <a:pt x="682404" y="124292"/>
                  <a:pt x="483834" y="124292"/>
                </a:cubicBezTo>
                <a:close/>
                <a:moveTo>
                  <a:pt x="483835" y="0"/>
                </a:moveTo>
                <a:cubicBezTo>
                  <a:pt x="607659" y="0"/>
                  <a:pt x="731483" y="47237"/>
                  <a:pt x="825958" y="141712"/>
                </a:cubicBezTo>
                <a:lnTo>
                  <a:pt x="825957" y="141713"/>
                </a:lnTo>
                <a:cubicBezTo>
                  <a:pt x="1014907" y="330662"/>
                  <a:pt x="1014907" y="637009"/>
                  <a:pt x="825957" y="825959"/>
                </a:cubicBezTo>
                <a:lnTo>
                  <a:pt x="483835" y="1168081"/>
                </a:lnTo>
                <a:lnTo>
                  <a:pt x="141712" y="825958"/>
                </a:lnTo>
                <a:cubicBezTo>
                  <a:pt x="-47238" y="637008"/>
                  <a:pt x="-47238" y="330661"/>
                  <a:pt x="141712" y="141712"/>
                </a:cubicBezTo>
                <a:cubicBezTo>
                  <a:pt x="236187" y="47237"/>
                  <a:pt x="360011" y="0"/>
                  <a:pt x="483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a:spLocks noChangeAspect="1"/>
          </p:cNvSpPr>
          <p:nvPr/>
        </p:nvSpPr>
        <p:spPr>
          <a:xfrm>
            <a:off x="7565413" y="5251706"/>
            <a:ext cx="360000" cy="360000"/>
          </a:xfrm>
          <a:custGeom>
            <a:avLst/>
            <a:gdLst>
              <a:gd name="connsiteX0" fmla="*/ 3817270 w 6400799"/>
              <a:gd name="connsiteY0" fmla="*/ 3323047 h 6400800"/>
              <a:gd name="connsiteX1" fmla="*/ 5066529 w 6400799"/>
              <a:gd name="connsiteY1" fmla="*/ 4572306 h 6400800"/>
              <a:gd name="connsiteX2" fmla="*/ 5272152 w 6400799"/>
              <a:gd name="connsiteY2" fmla="*/ 4366683 h 6400800"/>
              <a:gd name="connsiteX3" fmla="*/ 5272152 w 6400799"/>
              <a:gd name="connsiteY3" fmla="*/ 5189175 h 6400800"/>
              <a:gd name="connsiteX4" fmla="*/ 4449659 w 6400799"/>
              <a:gd name="connsiteY4" fmla="*/ 5189176 h 6400800"/>
              <a:gd name="connsiteX5" fmla="*/ 4655282 w 6400799"/>
              <a:gd name="connsiteY5" fmla="*/ 4983553 h 6400800"/>
              <a:gd name="connsiteX6" fmla="*/ 3406023 w 6400799"/>
              <a:gd name="connsiteY6" fmla="*/ 3734293 h 6400800"/>
              <a:gd name="connsiteX7" fmla="*/ 2583528 w 6400799"/>
              <a:gd name="connsiteY7" fmla="*/ 3323047 h 6400800"/>
              <a:gd name="connsiteX8" fmla="*/ 2994775 w 6400799"/>
              <a:gd name="connsiteY8" fmla="*/ 3734293 h 6400800"/>
              <a:gd name="connsiteX9" fmla="*/ 1745516 w 6400799"/>
              <a:gd name="connsiteY9" fmla="*/ 4983553 h 6400800"/>
              <a:gd name="connsiteX10" fmla="*/ 1951139 w 6400799"/>
              <a:gd name="connsiteY10" fmla="*/ 5189176 h 6400800"/>
              <a:gd name="connsiteX11" fmla="*/ 1128646 w 6400799"/>
              <a:gd name="connsiteY11" fmla="*/ 5189175 h 6400800"/>
              <a:gd name="connsiteX12" fmla="*/ 1128646 w 6400799"/>
              <a:gd name="connsiteY12" fmla="*/ 4366683 h 6400800"/>
              <a:gd name="connsiteX13" fmla="*/ 1334269 w 6400799"/>
              <a:gd name="connsiteY13" fmla="*/ 4572306 h 6400800"/>
              <a:gd name="connsiteX14" fmla="*/ 4449660 w 6400799"/>
              <a:gd name="connsiteY14" fmla="*/ 1211625 h 6400800"/>
              <a:gd name="connsiteX15" fmla="*/ 5272153 w 6400799"/>
              <a:gd name="connsiteY15" fmla="*/ 1211626 h 6400800"/>
              <a:gd name="connsiteX16" fmla="*/ 5272153 w 6400799"/>
              <a:gd name="connsiteY16" fmla="*/ 2034118 h 6400800"/>
              <a:gd name="connsiteX17" fmla="*/ 5066530 w 6400799"/>
              <a:gd name="connsiteY17" fmla="*/ 1828495 h 6400800"/>
              <a:gd name="connsiteX18" fmla="*/ 3817271 w 6400799"/>
              <a:gd name="connsiteY18" fmla="*/ 3077754 h 6400800"/>
              <a:gd name="connsiteX19" fmla="*/ 3406024 w 6400799"/>
              <a:gd name="connsiteY19" fmla="*/ 2666508 h 6400800"/>
              <a:gd name="connsiteX20" fmla="*/ 4655283 w 6400799"/>
              <a:gd name="connsiteY20" fmla="*/ 1417248 h 6400800"/>
              <a:gd name="connsiteX21" fmla="*/ 1951140 w 6400799"/>
              <a:gd name="connsiteY21" fmla="*/ 1211625 h 6400800"/>
              <a:gd name="connsiteX22" fmla="*/ 1745517 w 6400799"/>
              <a:gd name="connsiteY22" fmla="*/ 1417248 h 6400800"/>
              <a:gd name="connsiteX23" fmla="*/ 2994776 w 6400799"/>
              <a:gd name="connsiteY23" fmla="*/ 2666507 h 6400800"/>
              <a:gd name="connsiteX24" fmla="*/ 2583529 w 6400799"/>
              <a:gd name="connsiteY24" fmla="*/ 3077754 h 6400800"/>
              <a:gd name="connsiteX25" fmla="*/ 1334270 w 6400799"/>
              <a:gd name="connsiteY25" fmla="*/ 1828495 h 6400800"/>
              <a:gd name="connsiteX26" fmla="*/ 1128647 w 6400799"/>
              <a:gd name="connsiteY26" fmla="*/ 2034118 h 6400800"/>
              <a:gd name="connsiteX27" fmla="*/ 1128647 w 6400799"/>
              <a:gd name="connsiteY27" fmla="*/ 1211626 h 6400800"/>
              <a:gd name="connsiteX28" fmla="*/ 1079141 w 6400799"/>
              <a:gd name="connsiteY28" fmla="*/ 428327 h 6400800"/>
              <a:gd name="connsiteX29" fmla="*/ 426570 w 6400799"/>
              <a:gd name="connsiteY29" fmla="*/ 1080899 h 6400800"/>
              <a:gd name="connsiteX30" fmla="*/ 426570 w 6400799"/>
              <a:gd name="connsiteY30" fmla="*/ 5323416 h 6400800"/>
              <a:gd name="connsiteX31" fmla="*/ 1079141 w 6400799"/>
              <a:gd name="connsiteY31" fmla="*/ 5975988 h 6400800"/>
              <a:gd name="connsiteX32" fmla="*/ 5321659 w 6400799"/>
              <a:gd name="connsiteY32" fmla="*/ 5975988 h 6400800"/>
              <a:gd name="connsiteX33" fmla="*/ 5974230 w 6400799"/>
              <a:gd name="connsiteY33" fmla="*/ 5323416 h 6400800"/>
              <a:gd name="connsiteX34" fmla="*/ 5974230 w 6400799"/>
              <a:gd name="connsiteY34" fmla="*/ 1080899 h 6400800"/>
              <a:gd name="connsiteX35" fmla="*/ 5321659 w 6400799"/>
              <a:gd name="connsiteY35" fmla="*/ 428327 h 6400800"/>
              <a:gd name="connsiteX36" fmla="*/ 752926 w 6400799"/>
              <a:gd name="connsiteY36" fmla="*/ 0 h 6400800"/>
              <a:gd name="connsiteX37" fmla="*/ 5647873 w 6400799"/>
              <a:gd name="connsiteY37" fmla="*/ 0 h 6400800"/>
              <a:gd name="connsiteX38" fmla="*/ 6400799 w 6400799"/>
              <a:gd name="connsiteY38" fmla="*/ 752926 h 6400800"/>
              <a:gd name="connsiteX39" fmla="*/ 6400799 w 6400799"/>
              <a:gd name="connsiteY39" fmla="*/ 5647874 h 6400800"/>
              <a:gd name="connsiteX40" fmla="*/ 5647873 w 6400799"/>
              <a:gd name="connsiteY40" fmla="*/ 6400800 h 6400800"/>
              <a:gd name="connsiteX41" fmla="*/ 752926 w 6400799"/>
              <a:gd name="connsiteY41" fmla="*/ 6400800 h 6400800"/>
              <a:gd name="connsiteX42" fmla="*/ 0 w 6400799"/>
              <a:gd name="connsiteY42" fmla="*/ 5647874 h 6400800"/>
              <a:gd name="connsiteX43" fmla="*/ 0 w 6400799"/>
              <a:gd name="connsiteY43" fmla="*/ 752926 h 6400800"/>
              <a:gd name="connsiteX44" fmla="*/ 752926 w 6400799"/>
              <a:gd name="connsiteY44"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00799" h="6400800">
                <a:moveTo>
                  <a:pt x="3817270" y="3323047"/>
                </a:moveTo>
                <a:lnTo>
                  <a:pt x="5066529" y="4572306"/>
                </a:lnTo>
                <a:lnTo>
                  <a:pt x="5272152" y="4366683"/>
                </a:lnTo>
                <a:lnTo>
                  <a:pt x="5272152" y="5189175"/>
                </a:lnTo>
                <a:lnTo>
                  <a:pt x="4449659" y="5189176"/>
                </a:lnTo>
                <a:lnTo>
                  <a:pt x="4655282" y="4983553"/>
                </a:lnTo>
                <a:lnTo>
                  <a:pt x="3406023" y="3734293"/>
                </a:lnTo>
                <a:close/>
                <a:moveTo>
                  <a:pt x="2583528" y="3323047"/>
                </a:moveTo>
                <a:lnTo>
                  <a:pt x="2994775" y="3734293"/>
                </a:lnTo>
                <a:lnTo>
                  <a:pt x="1745516" y="4983553"/>
                </a:lnTo>
                <a:lnTo>
                  <a:pt x="1951139" y="5189176"/>
                </a:lnTo>
                <a:lnTo>
                  <a:pt x="1128646" y="5189175"/>
                </a:lnTo>
                <a:lnTo>
                  <a:pt x="1128646" y="4366683"/>
                </a:lnTo>
                <a:lnTo>
                  <a:pt x="1334269" y="4572306"/>
                </a:lnTo>
                <a:close/>
                <a:moveTo>
                  <a:pt x="4449660" y="1211625"/>
                </a:moveTo>
                <a:lnTo>
                  <a:pt x="5272153" y="1211626"/>
                </a:lnTo>
                <a:lnTo>
                  <a:pt x="5272153" y="2034118"/>
                </a:lnTo>
                <a:lnTo>
                  <a:pt x="5066530" y="1828495"/>
                </a:lnTo>
                <a:lnTo>
                  <a:pt x="3817271" y="3077754"/>
                </a:lnTo>
                <a:lnTo>
                  <a:pt x="3406024" y="2666508"/>
                </a:lnTo>
                <a:lnTo>
                  <a:pt x="4655283" y="1417248"/>
                </a:lnTo>
                <a:close/>
                <a:moveTo>
                  <a:pt x="1951140" y="1211625"/>
                </a:moveTo>
                <a:lnTo>
                  <a:pt x="1745517" y="1417248"/>
                </a:lnTo>
                <a:lnTo>
                  <a:pt x="2994776" y="2666507"/>
                </a:lnTo>
                <a:lnTo>
                  <a:pt x="2583529" y="3077754"/>
                </a:lnTo>
                <a:lnTo>
                  <a:pt x="1334270" y="1828495"/>
                </a:lnTo>
                <a:lnTo>
                  <a:pt x="1128647" y="2034118"/>
                </a:lnTo>
                <a:lnTo>
                  <a:pt x="1128647" y="1211626"/>
                </a:lnTo>
                <a:close/>
                <a:moveTo>
                  <a:pt x="1079141" y="428327"/>
                </a:moveTo>
                <a:cubicBezTo>
                  <a:pt x="718736" y="428327"/>
                  <a:pt x="426570" y="720493"/>
                  <a:pt x="426570" y="1080899"/>
                </a:cubicBezTo>
                <a:lnTo>
                  <a:pt x="426570" y="5323416"/>
                </a:lnTo>
                <a:cubicBezTo>
                  <a:pt x="426570" y="5683822"/>
                  <a:pt x="718736" y="5975988"/>
                  <a:pt x="1079141" y="5975988"/>
                </a:cubicBezTo>
                <a:lnTo>
                  <a:pt x="5321659" y="5975988"/>
                </a:lnTo>
                <a:cubicBezTo>
                  <a:pt x="5682065" y="5975988"/>
                  <a:pt x="5974230" y="5683822"/>
                  <a:pt x="5974230" y="5323416"/>
                </a:cubicBezTo>
                <a:lnTo>
                  <a:pt x="5974230" y="1080899"/>
                </a:lnTo>
                <a:cubicBezTo>
                  <a:pt x="5974230" y="720493"/>
                  <a:pt x="5682065" y="428327"/>
                  <a:pt x="5321659" y="428327"/>
                </a:cubicBezTo>
                <a:close/>
                <a:moveTo>
                  <a:pt x="752926" y="0"/>
                </a:moveTo>
                <a:lnTo>
                  <a:pt x="5647873" y="0"/>
                </a:lnTo>
                <a:cubicBezTo>
                  <a:pt x="6063703" y="0"/>
                  <a:pt x="6400799" y="337096"/>
                  <a:pt x="6400799" y="752926"/>
                </a:cubicBezTo>
                <a:lnTo>
                  <a:pt x="6400799" y="5647874"/>
                </a:lnTo>
                <a:cubicBezTo>
                  <a:pt x="6400799" y="6063704"/>
                  <a:pt x="6063703" y="6400800"/>
                  <a:pt x="5647873" y="6400800"/>
                </a:cubicBezTo>
                <a:lnTo>
                  <a:pt x="752926" y="6400800"/>
                </a:lnTo>
                <a:cubicBezTo>
                  <a:pt x="337096" y="6400800"/>
                  <a:pt x="0" y="6063704"/>
                  <a:pt x="0" y="5647874"/>
                </a:cubicBezTo>
                <a:lnTo>
                  <a:pt x="0" y="752926"/>
                </a:lnTo>
                <a:cubicBezTo>
                  <a:pt x="0" y="337096"/>
                  <a:pt x="337096" y="0"/>
                  <a:pt x="7529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1732" y="656308"/>
            <a:ext cx="3934155" cy="2928620"/>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731" y="3792749"/>
            <a:ext cx="3934155" cy="2785674"/>
          </a:xfrm>
          <a:prstGeom prst="rect">
            <a:avLst/>
          </a:prstGeom>
        </p:spPr>
      </p:pic>
      <p:pic>
        <p:nvPicPr>
          <p:cNvPr id="2" name="图片 1"/>
          <p:cNvPicPr>
            <a:picLocks noChangeAspect="1"/>
          </p:cNvPicPr>
          <p:nvPr/>
        </p:nvPicPr>
        <p:blipFill>
          <a:blip r:embed="rId3"/>
          <a:stretch>
            <a:fillRect/>
          </a:stretch>
        </p:blipFill>
        <p:spPr>
          <a:xfrm>
            <a:off x="1231900" y="642990"/>
            <a:ext cx="3905213" cy="61209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750" fill="hold"/>
                                        <p:tgtEl>
                                          <p:spTgt spid="10"/>
                                        </p:tgtEl>
                                        <p:attrNameLst>
                                          <p:attrName>ppt_x</p:attrName>
                                        </p:attrNameLst>
                                      </p:cBhvr>
                                      <p:tavLst>
                                        <p:tav tm="0">
                                          <p:val>
                                            <p:strVal val="1+#ppt_w/2"/>
                                          </p:val>
                                        </p:tav>
                                        <p:tav tm="100000">
                                          <p:val>
                                            <p:strVal val="#ppt_x"/>
                                          </p:val>
                                        </p:tav>
                                      </p:tavLst>
                                    </p:anim>
                                    <p:anim calcmode="lin" valueType="num">
                                      <p:cBhvr additive="base">
                                        <p:cTn id="29" dur="7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00" b="1" dirty="0">
                <a:solidFill>
                  <a:schemeClr val="tx1">
                    <a:lumMod val="65000"/>
                    <a:lumOff val="35000"/>
                  </a:schemeClr>
                </a:solidFill>
                <a:latin typeface="华文中宋" panose="02010600040101010101" charset="-122"/>
                <a:ea typeface="华文中宋" panose="02010600040101010101" charset="-122"/>
              </a:rPr>
              <a:t>Smart grids</a:t>
            </a:r>
            <a:endParaRPr lang="zh-CN" altLang="en-US" sz="2300" b="1" dirty="0">
              <a:solidFill>
                <a:schemeClr val="tx1">
                  <a:lumMod val="65000"/>
                  <a:lumOff val="35000"/>
                </a:schemeClr>
              </a:solidFill>
              <a:latin typeface="华文中宋" panose="02010600040101010101" charset="-122"/>
              <a:ea typeface="华文中宋" panose="02010600040101010101" charset="-122"/>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22030" y="3756074"/>
            <a:ext cx="11035962"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grpSp>
        <p:nvGrpSpPr>
          <p:cNvPr id="7" name="组合 6"/>
          <p:cNvGrpSpPr/>
          <p:nvPr/>
        </p:nvGrpSpPr>
        <p:grpSpPr>
          <a:xfrm>
            <a:off x="494867" y="2883878"/>
            <a:ext cx="703384" cy="703384"/>
            <a:chOff x="2250831" y="2560320"/>
            <a:chExt cx="745587" cy="745587"/>
          </a:xfrm>
        </p:grpSpPr>
        <p:sp>
          <p:nvSpPr>
            <p:cNvPr id="8" name="泪滴形 7"/>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9" name="同心圆 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10" name="文本框 9"/>
          <p:cNvSpPr txBox="1"/>
          <p:nvPr/>
        </p:nvSpPr>
        <p:spPr>
          <a:xfrm>
            <a:off x="1223804" y="2969991"/>
            <a:ext cx="3246459" cy="523220"/>
          </a:xfrm>
          <a:prstGeom prst="rect">
            <a:avLst/>
          </a:prstGeom>
          <a:noFill/>
        </p:spPr>
        <p:txBody>
          <a:bodyPr wrap="square" rtlCol="0">
            <a:spAutoFit/>
          </a:bodyPr>
          <a:lstStyle/>
          <a:p>
            <a:pPr>
              <a:spcBef>
                <a:spcPts val="600"/>
              </a:spcBef>
            </a:pPr>
            <a:r>
              <a:rPr lang="en-US" altLang="zh-CN" sz="2800" b="1" dirty="0">
                <a:latin typeface="等线" panose="02010600030101010101" pitchFamily="2" charset="-122"/>
                <a:ea typeface="等线" panose="02010600030101010101" pitchFamily="2" charset="-122"/>
              </a:rPr>
              <a:t>Demand  ?  Supply</a:t>
            </a:r>
            <a:endParaRPr lang="en-US" altLang="zh-CN" sz="2800" b="1" dirty="0">
              <a:latin typeface="等线" panose="02010600030101010101" pitchFamily="2" charset="-122"/>
              <a:ea typeface="等线" panose="02010600030101010101" pitchFamily="2" charset="-122"/>
            </a:endParaRPr>
          </a:p>
        </p:txBody>
      </p:sp>
      <p:grpSp>
        <p:nvGrpSpPr>
          <p:cNvPr id="15" name="组合 14"/>
          <p:cNvGrpSpPr/>
          <p:nvPr/>
        </p:nvGrpSpPr>
        <p:grpSpPr>
          <a:xfrm rot="10800000">
            <a:off x="2619561" y="4266472"/>
            <a:ext cx="1029798" cy="1029798"/>
            <a:chOff x="2250831" y="2560320"/>
            <a:chExt cx="745587" cy="745587"/>
          </a:xfrm>
        </p:grpSpPr>
        <p:sp>
          <p:nvSpPr>
            <p:cNvPr id="16" name="泪滴形 15"/>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17" name="同心圆 1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18" name="文本框 17"/>
          <p:cNvSpPr txBox="1"/>
          <p:nvPr/>
        </p:nvSpPr>
        <p:spPr>
          <a:xfrm>
            <a:off x="3822798" y="4526224"/>
            <a:ext cx="2256961" cy="523220"/>
          </a:xfrm>
          <a:prstGeom prst="rect">
            <a:avLst/>
          </a:prstGeom>
          <a:noFill/>
        </p:spPr>
        <p:txBody>
          <a:bodyPr wrap="square" rtlCol="0">
            <a:spAutoFit/>
          </a:bodyPr>
          <a:lstStyle/>
          <a:p>
            <a:pPr>
              <a:spcBef>
                <a:spcPts val="600"/>
              </a:spcBef>
            </a:pPr>
            <a:r>
              <a:rPr lang="en-US" altLang="zh-CN" sz="2800" b="1" dirty="0">
                <a:latin typeface="等线" panose="02010600030101010101" pitchFamily="2" charset="-122"/>
                <a:ea typeface="等线" panose="02010600030101010101" pitchFamily="2" charset="-122"/>
              </a:rPr>
              <a:t>Smart grids</a:t>
            </a:r>
            <a:endParaRPr lang="en-US" altLang="zh-CN" sz="2800" b="1"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3000"/>
                            </p:stCondLst>
                            <p:childTnLst>
                              <p:par>
                                <p:cTn id="19" presetID="42"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69684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300" b="1" dirty="0">
                <a:solidFill>
                  <a:schemeClr val="tx1">
                    <a:lumMod val="65000"/>
                    <a:lumOff val="35000"/>
                  </a:schemeClr>
                </a:solidFill>
                <a:latin typeface="华文中宋" panose="02010600040101010101" charset="-122"/>
                <a:ea typeface="华文中宋" panose="02010600040101010101" charset="-122"/>
              </a:rPr>
              <a:t>Smart grids</a:t>
            </a:r>
            <a:endParaRPr lang="zh-CN" altLang="en-US" sz="2300" b="1" dirty="0">
              <a:solidFill>
                <a:schemeClr val="tx1">
                  <a:lumMod val="65000"/>
                  <a:lumOff val="35000"/>
                </a:schemeClr>
              </a:solidFill>
              <a:latin typeface="华文中宋" panose="02010600040101010101" charset="-122"/>
              <a:ea typeface="华文中宋" panose="02010600040101010101" charset="-122"/>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668331" y="1038225"/>
            <a:ext cx="8824222" cy="1077218"/>
          </a:xfrm>
          <a:prstGeom prst="rect">
            <a:avLst/>
          </a:prstGeom>
          <a:noFill/>
        </p:spPr>
        <p:txBody>
          <a:bodyPr wrap="square" rtlCol="0">
            <a:spAutoFit/>
          </a:bodyPr>
          <a:lstStyle/>
          <a:p>
            <a:pPr>
              <a:spcBef>
                <a:spcPts val="600"/>
              </a:spcBef>
            </a:pPr>
            <a:r>
              <a:rPr lang="en-US" altLang="zh-CN" sz="1600" dirty="0">
                <a:latin typeface="微软雅黑" panose="020B0503020204020204" charset="-122"/>
                <a:ea typeface="微软雅黑" panose="020B0503020204020204" charset="-122"/>
              </a:rPr>
              <a:t> A smart grid is an electrical grid which includes a variety of operation and energy measures including smart meters, smart appliances, renewable energy resources, and energy efficient resources. Electronic power conditioning and control of the production and distribution of electricity are important aspects of the smart grid</a:t>
            </a:r>
            <a:endParaRPr lang="en-US" altLang="zh-CN" sz="1600" dirty="0">
              <a:latin typeface="微软雅黑" panose="020B0503020204020204" charset="-122"/>
              <a:ea typeface="微软雅黑" panose="020B0503020204020204" charset="-122"/>
            </a:endParaRPr>
          </a:p>
        </p:txBody>
      </p:sp>
      <p:sp>
        <p:nvSpPr>
          <p:cNvPr id="36" name="文本框 35"/>
          <p:cNvSpPr txBox="1"/>
          <p:nvPr/>
        </p:nvSpPr>
        <p:spPr>
          <a:xfrm>
            <a:off x="1668331" y="3429000"/>
            <a:ext cx="8824222" cy="1569660"/>
          </a:xfrm>
          <a:prstGeom prst="rect">
            <a:avLst/>
          </a:prstGeom>
          <a:noFill/>
        </p:spPr>
        <p:txBody>
          <a:bodyPr wrap="square" rtlCol="0">
            <a:spAutoFit/>
          </a:bodyPr>
          <a:lstStyle/>
          <a:p>
            <a:pPr>
              <a:spcBef>
                <a:spcPts val="600"/>
              </a:spcBef>
            </a:pPr>
            <a:r>
              <a:rPr lang="zh-CN" altLang="en-US" sz="1600" dirty="0">
                <a:latin typeface="微软雅黑" panose="020B0503020204020204" charset="-122"/>
                <a:ea typeface="微软雅黑" panose="020B0503020204020204" charset="-122"/>
              </a:rPr>
              <a:t>智能电网，一种现代化的输电网络。利用信息及通信技术，以数字或模拟信号侦测与收集供应端的电力供应状况，与使用端的电力使用状况。再用这些信息来调整电力的生产与输配，或调整家电及企业用户的耗电量，以此达到节约能源、降低损耗、增强电网可靠性的目的。智能电网雏型是</a:t>
            </a:r>
            <a:r>
              <a:rPr lang="en-US" altLang="zh-CN" sz="1600" dirty="0">
                <a:latin typeface="微软雅黑" panose="020B0503020204020204" charset="-122"/>
                <a:ea typeface="微软雅黑" panose="020B0503020204020204" charset="-122"/>
              </a:rPr>
              <a:t>20</a:t>
            </a:r>
            <a:r>
              <a:rPr lang="zh-CN" altLang="en-US" sz="1600" dirty="0">
                <a:latin typeface="微软雅黑" panose="020B0503020204020204" charset="-122"/>
                <a:ea typeface="微软雅黑" panose="020B0503020204020204" charset="-122"/>
              </a:rPr>
              <a:t>世纪产生，是由一些中心发电机向大量用户传输电能的电网的简单升级。在传统电网的基础上，电能的传输拓扑网络更加优化以满足更大范围的各种用电状况，如在用电量低的时段给电池充电，然后在高峰时反过来给电网提供电能。</a:t>
            </a:r>
            <a:endParaRPr lang="en-US" altLang="zh-CN" sz="16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548381" y="990905"/>
            <a:ext cx="9095238" cy="4876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10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98425"/>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300" b="1" dirty="0">
                <a:solidFill>
                  <a:schemeClr val="tx1">
                    <a:lumMod val="65000"/>
                    <a:lumOff val="35000"/>
                  </a:schemeClr>
                </a:solidFill>
                <a:latin typeface="华文中宋" panose="02010600040101010101" charset="-122"/>
                <a:ea typeface="华文中宋" panose="02010600040101010101" charset="-122"/>
              </a:rPr>
              <a:t>Dynamic pricing</a:t>
            </a:r>
            <a:endParaRPr lang="zh-CN" altLang="en-US" sz="2300" b="1" dirty="0">
              <a:solidFill>
                <a:schemeClr val="tx1">
                  <a:lumMod val="65000"/>
                  <a:lumOff val="35000"/>
                </a:schemeClr>
              </a:solidFill>
              <a:latin typeface="华文中宋" panose="02010600040101010101" charset="-122"/>
              <a:ea typeface="华文中宋" panose="02010600040101010101" charset="-122"/>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22030" y="3756074"/>
            <a:ext cx="11035962"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grpSp>
        <p:nvGrpSpPr>
          <p:cNvPr id="7" name="组合 6"/>
          <p:cNvGrpSpPr/>
          <p:nvPr/>
        </p:nvGrpSpPr>
        <p:grpSpPr>
          <a:xfrm>
            <a:off x="494867" y="2883878"/>
            <a:ext cx="703384" cy="703384"/>
            <a:chOff x="2250831" y="2560320"/>
            <a:chExt cx="745587" cy="745587"/>
          </a:xfrm>
        </p:grpSpPr>
        <p:sp>
          <p:nvSpPr>
            <p:cNvPr id="8" name="泪滴形 7"/>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9" name="同心圆 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10" name="文本框 9"/>
          <p:cNvSpPr txBox="1"/>
          <p:nvPr/>
        </p:nvSpPr>
        <p:spPr>
          <a:xfrm>
            <a:off x="1223804" y="2969991"/>
            <a:ext cx="3246459" cy="523220"/>
          </a:xfrm>
          <a:prstGeom prst="rect">
            <a:avLst/>
          </a:prstGeom>
          <a:noFill/>
        </p:spPr>
        <p:txBody>
          <a:bodyPr wrap="square" rtlCol="0">
            <a:spAutoFit/>
          </a:bodyPr>
          <a:lstStyle/>
          <a:p>
            <a:pPr>
              <a:spcBef>
                <a:spcPts val="600"/>
              </a:spcBef>
            </a:pPr>
            <a:r>
              <a:rPr lang="en-US" altLang="zh-CN" sz="2800" b="1" dirty="0">
                <a:latin typeface="等线" panose="02010600030101010101" pitchFamily="2" charset="-122"/>
                <a:ea typeface="等线" panose="02010600030101010101" pitchFamily="2" charset="-122"/>
              </a:rPr>
              <a:t>Demand  ?  Supply</a:t>
            </a:r>
            <a:endParaRPr lang="en-US" altLang="zh-CN" sz="2800" b="1" dirty="0">
              <a:latin typeface="等线" panose="02010600030101010101" pitchFamily="2" charset="-122"/>
              <a:ea typeface="等线" panose="02010600030101010101" pitchFamily="2" charset="-122"/>
            </a:endParaRPr>
          </a:p>
        </p:txBody>
      </p:sp>
      <p:grpSp>
        <p:nvGrpSpPr>
          <p:cNvPr id="11" name="组合 10"/>
          <p:cNvGrpSpPr/>
          <p:nvPr/>
        </p:nvGrpSpPr>
        <p:grpSpPr>
          <a:xfrm>
            <a:off x="4543424" y="2117789"/>
            <a:ext cx="1310216" cy="1310216"/>
            <a:chOff x="2250831" y="2560320"/>
            <a:chExt cx="745587" cy="745587"/>
          </a:xfrm>
        </p:grpSpPr>
        <p:sp>
          <p:nvSpPr>
            <p:cNvPr id="12" name="泪滴形 11"/>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13" name="同心圆 1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14" name="文本框 13"/>
          <p:cNvSpPr txBox="1"/>
          <p:nvPr/>
        </p:nvSpPr>
        <p:spPr>
          <a:xfrm>
            <a:off x="6016467" y="2555645"/>
            <a:ext cx="2994264" cy="523220"/>
          </a:xfrm>
          <a:prstGeom prst="rect">
            <a:avLst/>
          </a:prstGeom>
          <a:noFill/>
        </p:spPr>
        <p:txBody>
          <a:bodyPr wrap="square" rtlCol="0">
            <a:spAutoFit/>
          </a:bodyPr>
          <a:lstStyle/>
          <a:p>
            <a:pPr>
              <a:spcBef>
                <a:spcPts val="600"/>
              </a:spcBef>
            </a:pPr>
            <a:r>
              <a:rPr lang="en-US" altLang="zh-CN" sz="2800" b="1" dirty="0">
                <a:latin typeface="等线" panose="02010600030101010101" pitchFamily="2" charset="-122"/>
                <a:ea typeface="等线" panose="02010600030101010101" pitchFamily="2" charset="-122"/>
              </a:rPr>
              <a:t>Dynamic pricing</a:t>
            </a:r>
            <a:endParaRPr lang="en-US" altLang="zh-CN" sz="2800" b="1" dirty="0">
              <a:latin typeface="等线" panose="02010600030101010101" pitchFamily="2" charset="-122"/>
              <a:ea typeface="等线" panose="02010600030101010101" pitchFamily="2" charset="-122"/>
            </a:endParaRPr>
          </a:p>
        </p:txBody>
      </p:sp>
      <p:grpSp>
        <p:nvGrpSpPr>
          <p:cNvPr id="15" name="组合 14"/>
          <p:cNvGrpSpPr/>
          <p:nvPr/>
        </p:nvGrpSpPr>
        <p:grpSpPr>
          <a:xfrm rot="10800000">
            <a:off x="2619561" y="4266472"/>
            <a:ext cx="1029798" cy="1029798"/>
            <a:chOff x="2250831" y="2560320"/>
            <a:chExt cx="745587" cy="745587"/>
          </a:xfrm>
        </p:grpSpPr>
        <p:sp>
          <p:nvSpPr>
            <p:cNvPr id="16" name="泪滴形 15"/>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charset="-122"/>
                <a:ea typeface="微软雅黑" panose="020B0503020204020204" charset="-122"/>
              </a:endParaRPr>
            </a:p>
          </p:txBody>
        </p:sp>
        <p:sp>
          <p:nvSpPr>
            <p:cNvPr id="17" name="同心圆 1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charset="-122"/>
                <a:ea typeface="微软雅黑" panose="020B0503020204020204" charset="-122"/>
              </a:endParaRPr>
            </a:p>
          </p:txBody>
        </p:sp>
      </p:grpSp>
      <p:sp>
        <p:nvSpPr>
          <p:cNvPr id="18" name="文本框 17"/>
          <p:cNvSpPr txBox="1"/>
          <p:nvPr/>
        </p:nvSpPr>
        <p:spPr>
          <a:xfrm>
            <a:off x="3822798" y="4526224"/>
            <a:ext cx="2256961" cy="523220"/>
          </a:xfrm>
          <a:prstGeom prst="rect">
            <a:avLst/>
          </a:prstGeom>
          <a:noFill/>
        </p:spPr>
        <p:txBody>
          <a:bodyPr wrap="square" rtlCol="0">
            <a:spAutoFit/>
          </a:bodyPr>
          <a:lstStyle/>
          <a:p>
            <a:pPr>
              <a:spcBef>
                <a:spcPts val="600"/>
              </a:spcBef>
            </a:pPr>
            <a:r>
              <a:rPr lang="en-US" altLang="zh-CN" sz="2800" b="1" dirty="0">
                <a:latin typeface="等线" panose="02010600030101010101" pitchFamily="2" charset="-122"/>
                <a:ea typeface="等线" panose="02010600030101010101" pitchFamily="2" charset="-122"/>
              </a:rPr>
              <a:t>Smart grids</a:t>
            </a:r>
            <a:endParaRPr lang="en-US" altLang="zh-CN" sz="2800" b="1"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3000"/>
                            </p:stCondLst>
                            <p:childTnLst>
                              <p:par>
                                <p:cTn id="19" presetID="42"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par>
                          <p:cTn id="28" fill="hold">
                            <p:stCondLst>
                              <p:cond delay="5000"/>
                            </p:stCondLst>
                            <p:childTnLst>
                              <p:par>
                                <p:cTn id="29" presetID="47"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p:bldP spid="14"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965" y="561340"/>
            <a:ext cx="2611755" cy="7556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3"/>
          </p:cNvCxnSpPr>
          <p:nvPr/>
        </p:nvCxnSpPr>
        <p:spPr>
          <a:xfrm>
            <a:off x="3093720" y="599440"/>
            <a:ext cx="8402320" cy="1841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6875" y="78442"/>
            <a:ext cx="2781935"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300" b="1" dirty="0">
                <a:solidFill>
                  <a:schemeClr val="tx1">
                    <a:lumMod val="65000"/>
                    <a:lumOff val="35000"/>
                  </a:schemeClr>
                </a:solidFill>
                <a:latin typeface="华文中宋" panose="02010600040101010101" charset="-122"/>
                <a:ea typeface="华文中宋" panose="02010600040101010101" charset="-122"/>
              </a:rPr>
              <a:t>Dynamic pricing</a:t>
            </a:r>
            <a:endParaRPr lang="zh-CN" altLang="en-US" sz="2300" b="1" dirty="0">
              <a:solidFill>
                <a:schemeClr val="tx1">
                  <a:lumMod val="65000"/>
                  <a:lumOff val="35000"/>
                </a:schemeClr>
              </a:solidFill>
              <a:latin typeface="华文中宋" panose="02010600040101010101" charset="-122"/>
              <a:ea typeface="华文中宋" panose="02010600040101010101" charset="-122"/>
            </a:endParaRPr>
          </a:p>
        </p:txBody>
      </p:sp>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595728" y="2223709"/>
            <a:ext cx="4382453" cy="338554"/>
          </a:xfrm>
          <a:prstGeom prst="rect">
            <a:avLst/>
          </a:prstGeom>
          <a:noFill/>
        </p:spPr>
        <p:txBody>
          <a:bodyPr wrap="square" rtlCol="0">
            <a:spAutoFit/>
          </a:bodyPr>
          <a:lstStyle>
            <a:defPPr>
              <a:defRPr lang="zh-CN"/>
            </a:defPPr>
            <a:lvl1pPr algn="ctr">
              <a:defRPr sz="1600" b="1">
                <a:solidFill>
                  <a:schemeClr val="bg1"/>
                </a:solidFill>
              </a:defRPr>
            </a:lvl1pPr>
          </a:lstStyle>
          <a:p>
            <a:r>
              <a:rPr lang="en-US" altLang="zh-CN" dirty="0"/>
              <a:t>O.2</a:t>
            </a:r>
            <a:endParaRPr lang="zh-CN" altLang="en-US" dirty="0"/>
          </a:p>
        </p:txBody>
      </p:sp>
      <p:sp>
        <p:nvSpPr>
          <p:cNvPr id="15" name="文本框 14"/>
          <p:cNvSpPr txBox="1"/>
          <p:nvPr/>
        </p:nvSpPr>
        <p:spPr>
          <a:xfrm>
            <a:off x="7294880" y="4198097"/>
            <a:ext cx="4059765" cy="367024"/>
          </a:xfrm>
          <a:prstGeom prst="rect">
            <a:avLst/>
          </a:prstGeom>
          <a:noFill/>
        </p:spPr>
        <p:txBody>
          <a:bodyPr wrap="square" rtlCol="0">
            <a:spAutoFit/>
          </a:bodyPr>
          <a:lstStyle/>
          <a:p>
            <a:pPr algn="ctr">
              <a:lnSpc>
                <a:spcPct val="130000"/>
              </a:lnSpc>
            </a:pPr>
            <a:r>
              <a:rPr lang="zh-CN" altLang="en-US" sz="1600" dirty="0">
                <a:solidFill>
                  <a:srgbClr val="3A3A3A"/>
                </a:solidFill>
                <a:latin typeface="黑体" panose="02010609060101010101" charset="-122"/>
                <a:ea typeface="黑体" panose="02010609060101010101" charset="-122"/>
              </a:rPr>
              <a:t>用电价格在一定程度上影响用电量</a:t>
            </a:r>
            <a:endParaRPr lang="en-US" altLang="zh-CN" sz="1600" dirty="0">
              <a:solidFill>
                <a:srgbClr val="3A3A3A"/>
              </a:solidFill>
              <a:latin typeface="黑体" panose="02010609060101010101" charset="-122"/>
              <a:ea typeface="黑体" panose="02010609060101010101" charset="-122"/>
            </a:endParaRPr>
          </a:p>
        </p:txBody>
      </p:sp>
      <p:sp>
        <p:nvSpPr>
          <p:cNvPr id="23" name="文本框 22"/>
          <p:cNvSpPr txBox="1"/>
          <p:nvPr/>
        </p:nvSpPr>
        <p:spPr>
          <a:xfrm>
            <a:off x="7354995" y="2192862"/>
            <a:ext cx="3626848" cy="518160"/>
          </a:xfrm>
          <a:prstGeom prst="rect">
            <a:avLst/>
          </a:prstGeom>
          <a:solidFill>
            <a:srgbClr val="3A3A3A"/>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0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价格影响需求</a:t>
            </a:r>
            <a:endParaRPr kumimoji="0" lang="en-US" altLang="zh-CN" sz="280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pic>
        <p:nvPicPr>
          <p:cNvPr id="1026" name="Picture 2" descr="éæ±è¡¨- MBAæºåºç¾ç§"/>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1786" y="1363708"/>
            <a:ext cx="5234047" cy="4532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6203</Words>
  <Application>WPS Presentation</Application>
  <PresentationFormat>Widescreen</PresentationFormat>
  <Paragraphs>229</Paragraphs>
  <Slides>31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宋体</vt:lpstr>
      <vt:lpstr>Wingdings</vt:lpstr>
      <vt:lpstr>Calibri Light</vt:lpstr>
      <vt:lpstr>Calibri</vt:lpstr>
      <vt:lpstr>微软雅黑</vt:lpstr>
      <vt:lpstr>Arial Unicode MS</vt:lpstr>
      <vt:lpstr>等线</vt:lpstr>
      <vt:lpstr>黑体</vt:lpstr>
      <vt:lpstr>华文中宋</vt:lpstr>
      <vt:lpstr>Tahoma</vt:lpstr>
      <vt:lpstr>Calibri</vt:lpstr>
      <vt:lpstr>Arial</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CraigChen</cp:lastModifiedBy>
  <cp:revision>3</cp:revision>
  <dcterms:created xsi:type="dcterms:W3CDTF">2020-06-09T06:20:23Z</dcterms:created>
  <dcterms:modified xsi:type="dcterms:W3CDTF">2020-06-09T06:57:18Z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