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682" r:id="rId2"/>
    <p:sldId id="752" r:id="rId3"/>
    <p:sldId id="753" r:id="rId4"/>
    <p:sldId id="754" r:id="rId5"/>
    <p:sldId id="765" r:id="rId6"/>
    <p:sldId id="755" r:id="rId7"/>
    <p:sldId id="756" r:id="rId8"/>
    <p:sldId id="766" r:id="rId9"/>
    <p:sldId id="767" r:id="rId10"/>
    <p:sldId id="757" r:id="rId11"/>
    <p:sldId id="758" r:id="rId12"/>
    <p:sldId id="768" r:id="rId13"/>
    <p:sldId id="769" r:id="rId14"/>
    <p:sldId id="770" r:id="rId15"/>
    <p:sldId id="773" r:id="rId16"/>
    <p:sldId id="774" r:id="rId17"/>
    <p:sldId id="775" r:id="rId18"/>
    <p:sldId id="776" r:id="rId19"/>
    <p:sldId id="777" r:id="rId20"/>
    <p:sldId id="778" r:id="rId21"/>
    <p:sldId id="779" r:id="rId22"/>
    <p:sldId id="780" r:id="rId23"/>
    <p:sldId id="781" r:id="rId24"/>
    <p:sldId id="782" r:id="rId25"/>
    <p:sldId id="783" r:id="rId26"/>
    <p:sldId id="784" r:id="rId27"/>
    <p:sldId id="785" r:id="rId28"/>
    <p:sldId id="786" r:id="rId29"/>
    <p:sldId id="787" r:id="rId30"/>
    <p:sldId id="788" r:id="rId31"/>
    <p:sldId id="789" r:id="rId32"/>
    <p:sldId id="790" r:id="rId33"/>
    <p:sldId id="791" r:id="rId34"/>
    <p:sldId id="792" r:id="rId35"/>
    <p:sldId id="793" r:id="rId36"/>
    <p:sldId id="794" r:id="rId37"/>
    <p:sldId id="795" r:id="rId38"/>
    <p:sldId id="796" r:id="rId39"/>
    <p:sldId id="797" r:id="rId40"/>
    <p:sldId id="798" r:id="rId41"/>
    <p:sldId id="799" r:id="rId42"/>
    <p:sldId id="800" r:id="rId43"/>
    <p:sldId id="801" r:id="rId44"/>
    <p:sldId id="802" r:id="rId45"/>
    <p:sldId id="803" r:id="rId46"/>
    <p:sldId id="804" r:id="rId47"/>
    <p:sldId id="805" r:id="rId48"/>
    <p:sldId id="806" r:id="rId49"/>
    <p:sldId id="807" r:id="rId50"/>
    <p:sldId id="809" r:id="rId51"/>
    <p:sldId id="810" r:id="rId52"/>
    <p:sldId id="811" r:id="rId53"/>
    <p:sldId id="812" r:id="rId54"/>
    <p:sldId id="813" r:id="rId55"/>
    <p:sldId id="814" r:id="rId56"/>
    <p:sldId id="815" r:id="rId57"/>
    <p:sldId id="816" r:id="rId58"/>
    <p:sldId id="817" r:id="rId59"/>
    <p:sldId id="818" r:id="rId60"/>
    <p:sldId id="819" r:id="rId61"/>
    <p:sldId id="820" r:id="rId62"/>
    <p:sldId id="821" r:id="rId63"/>
    <p:sldId id="822" r:id="rId64"/>
    <p:sldId id="823" r:id="rId65"/>
    <p:sldId id="824" r:id="rId66"/>
    <p:sldId id="825" r:id="rId67"/>
    <p:sldId id="826" r:id="rId68"/>
    <p:sldId id="827" r:id="rId69"/>
    <p:sldId id="828" r:id="rId70"/>
    <p:sldId id="829" r:id="rId71"/>
    <p:sldId id="830" r:id="rId72"/>
    <p:sldId id="831" r:id="rId73"/>
    <p:sldId id="835" r:id="rId74"/>
  </p:sldIdLst>
  <p:sldSz cx="12188825" cy="6858000"/>
  <p:notesSz cx="6858000" cy="9144000"/>
  <p:custDataLst>
    <p:tags r:id="rId77"/>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85" autoAdjust="0"/>
    <p:restoredTop sz="86492" autoAdjust="0"/>
  </p:normalViewPr>
  <p:slideViewPr>
    <p:cSldViewPr snapToGrid="0">
      <p:cViewPr varScale="1">
        <p:scale>
          <a:sx n="62" d="100"/>
          <a:sy n="62" d="100"/>
        </p:scale>
        <p:origin x="672" y="72"/>
      </p:cViewPr>
      <p:guideLst>
        <p:guide orient="horz" pos="2160"/>
        <p:guide pos="335"/>
        <p:guide orient="horz" pos="768"/>
        <p:guide pos="6466"/>
      </p:guideLst>
    </p:cSldViewPr>
  </p:slideViewPr>
  <p:outlineViewPr>
    <p:cViewPr>
      <p:scale>
        <a:sx n="33" d="100"/>
        <a:sy n="33" d="100"/>
      </p:scale>
      <p:origin x="0" y="-34482"/>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2/24/2021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4</a:t>
            </a:fld>
            <a:endParaRPr lang="en-US" dirty="0"/>
          </a:p>
        </p:txBody>
      </p:sp>
    </p:spTree>
    <p:extLst>
      <p:ext uri="{BB962C8B-B14F-4D97-AF65-F5344CB8AC3E}">
        <p14:creationId xmlns:p14="http://schemas.microsoft.com/office/powerpoint/2010/main" val="207362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9</a:t>
            </a:fld>
            <a:endParaRPr lang="en-US" dirty="0"/>
          </a:p>
        </p:txBody>
      </p:sp>
    </p:spTree>
    <p:extLst>
      <p:ext uri="{BB962C8B-B14F-4D97-AF65-F5344CB8AC3E}">
        <p14:creationId xmlns:p14="http://schemas.microsoft.com/office/powerpoint/2010/main" val="253033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52</a:t>
            </a:fld>
            <a:endParaRPr lang="en-US" dirty="0"/>
          </a:p>
        </p:txBody>
      </p:sp>
    </p:spTree>
    <p:extLst>
      <p:ext uri="{BB962C8B-B14F-4D97-AF65-F5344CB8AC3E}">
        <p14:creationId xmlns:p14="http://schemas.microsoft.com/office/powerpoint/2010/main" val="1531935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2/24/2021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2/24/2021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2/24/2021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2/24/2021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2/24/2021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2/24/2021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2/24/2021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2/24/2021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2/24/2021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2/24/2021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2/24/2021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2/24/2021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72.png"/></Relationships>
</file>

<file path=ppt/slides/_rels/slide7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84B4-A2F8-4FB6-87B4-D3EF62C47DDD}"/>
              </a:ext>
            </a:extLst>
          </p:cNvPr>
          <p:cNvSpPr>
            <a:spLocks noGrp="1"/>
          </p:cNvSpPr>
          <p:nvPr>
            <p:ph type="title"/>
          </p:nvPr>
        </p:nvSpPr>
        <p:spPr>
          <a:xfrm>
            <a:off x="303218" y="261258"/>
            <a:ext cx="11125199" cy="527958"/>
          </a:xfrm>
        </p:spPr>
        <p:txBody>
          <a:bodyPr/>
          <a:lstStyle/>
          <a:p>
            <a:r>
              <a:rPr lang="en-IN" dirty="0"/>
              <a:t>Component of TypeScript </a:t>
            </a:r>
            <a:endParaRPr lang="en-US" dirty="0"/>
          </a:p>
        </p:txBody>
      </p:sp>
      <p:sp>
        <p:nvSpPr>
          <p:cNvPr id="3" name="Content Placeholder 2">
            <a:extLst>
              <a:ext uri="{FF2B5EF4-FFF2-40B4-BE49-F238E27FC236}">
                <a16:creationId xmlns:a16="http://schemas.microsoft.com/office/drawing/2014/main" id="{D4F1C7A0-3128-4B28-B9D7-0FD6BBCE0314}"/>
              </a:ext>
            </a:extLst>
          </p:cNvPr>
          <p:cNvSpPr>
            <a:spLocks noGrp="1"/>
          </p:cNvSpPr>
          <p:nvPr>
            <p:ph idx="1"/>
          </p:nvPr>
        </p:nvSpPr>
        <p:spPr>
          <a:xfrm>
            <a:off x="531151" y="1066801"/>
            <a:ext cx="11126522" cy="4419600"/>
          </a:xfrm>
        </p:spPr>
        <p:txBody>
          <a:bodyPr/>
          <a:lstStyle/>
          <a:p>
            <a:pPr algn="just"/>
            <a:r>
              <a:rPr lang="en-US" sz="2400" b="1" dirty="0"/>
              <a:t>Language</a:t>
            </a:r>
            <a:r>
              <a:rPr lang="en-US" sz="2400" dirty="0"/>
              <a:t> − It comprises of the syntax, keywords, and type annotations.</a:t>
            </a:r>
          </a:p>
          <a:p>
            <a:pPr algn="just"/>
            <a:endParaRPr lang="en-US" sz="2400" dirty="0"/>
          </a:p>
          <a:p>
            <a:pPr algn="just"/>
            <a:r>
              <a:rPr lang="en-US" sz="2400" b="1" dirty="0"/>
              <a:t>The TypeScript Compiler</a:t>
            </a:r>
            <a:r>
              <a:rPr lang="en-US" sz="2400" dirty="0"/>
              <a:t> − The TypeScript compiler (</a:t>
            </a:r>
            <a:r>
              <a:rPr lang="en-US" sz="2400" dirty="0" err="1"/>
              <a:t>tsc</a:t>
            </a:r>
            <a:r>
              <a:rPr lang="en-US" sz="2400" dirty="0"/>
              <a:t>) converts the instructions written in TypeScript to its JavaScript equivalent.</a:t>
            </a:r>
          </a:p>
          <a:p>
            <a:pPr algn="just"/>
            <a:endParaRPr lang="en-US" sz="2400" dirty="0"/>
          </a:p>
          <a:p>
            <a:pPr algn="just"/>
            <a:endParaRPr lang="en-US" sz="2400" dirty="0"/>
          </a:p>
          <a:p>
            <a:pPr algn="just"/>
            <a:r>
              <a:rPr lang="en-US" sz="2400" b="1" dirty="0"/>
              <a:t>The TypeScript Language Service</a:t>
            </a:r>
            <a:r>
              <a:rPr lang="en-US" sz="2400" dirty="0"/>
              <a:t> − The "Language Service" exposes an additional layer around the core compiler pipeline that are editor-like applications. The language service supports the common set of a typical editor operations like statement completions, signature help, code formatting and outlining, colorization, etc.</a:t>
            </a:r>
          </a:p>
          <a:p>
            <a:pPr algn="just"/>
            <a:endParaRPr lang="en-US" sz="2400" dirty="0"/>
          </a:p>
        </p:txBody>
      </p:sp>
      <p:sp>
        <p:nvSpPr>
          <p:cNvPr id="4" name="Slide Number Placeholder 3">
            <a:extLst>
              <a:ext uri="{FF2B5EF4-FFF2-40B4-BE49-F238E27FC236}">
                <a16:creationId xmlns:a16="http://schemas.microsoft.com/office/drawing/2014/main" id="{4A987C39-0978-445B-B456-6EE01BFE0454}"/>
              </a:ext>
            </a:extLst>
          </p:cNvPr>
          <p:cNvSpPr>
            <a:spLocks noGrp="1"/>
          </p:cNvSpPr>
          <p:nvPr>
            <p:ph type="sldNum" sz="quarter" idx="12"/>
          </p:nvPr>
        </p:nvSpPr>
        <p:spPr/>
        <p:txBody>
          <a:bodyPr/>
          <a:lstStyle/>
          <a:p>
            <a:fld id="{C51EAA63-D034-42AE-91FA-B13B9518C7BE}" type="slidenum">
              <a:rPr lang="en-US" smtClean="0"/>
              <a:pPr/>
              <a:t>10</a:t>
            </a:fld>
            <a:endParaRPr lang="en-US" dirty="0"/>
          </a:p>
        </p:txBody>
      </p:sp>
      <p:sp>
        <p:nvSpPr>
          <p:cNvPr id="5" name="Rectangle 4">
            <a:extLst>
              <a:ext uri="{FF2B5EF4-FFF2-40B4-BE49-F238E27FC236}">
                <a16:creationId xmlns:a16="http://schemas.microsoft.com/office/drawing/2014/main" id="{51379EA6-2C00-4C68-8309-F4D2D454D486}"/>
              </a:ext>
            </a:extLst>
          </p:cNvPr>
          <p:cNvSpPr/>
          <p:nvPr/>
        </p:nvSpPr>
        <p:spPr>
          <a:xfrm>
            <a:off x="1240971" y="2939143"/>
            <a:ext cx="1812472" cy="52795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t>App.ts</a:t>
            </a:r>
            <a:endParaRPr lang="en-US" dirty="0"/>
          </a:p>
        </p:txBody>
      </p:sp>
      <p:sp>
        <p:nvSpPr>
          <p:cNvPr id="6" name="Rectangle 5">
            <a:extLst>
              <a:ext uri="{FF2B5EF4-FFF2-40B4-BE49-F238E27FC236}">
                <a16:creationId xmlns:a16="http://schemas.microsoft.com/office/drawing/2014/main" id="{6CDF40DF-24E5-4A7D-A1E0-221F9A310272}"/>
              </a:ext>
            </a:extLst>
          </p:cNvPr>
          <p:cNvSpPr/>
          <p:nvPr/>
        </p:nvSpPr>
        <p:spPr>
          <a:xfrm>
            <a:off x="4959581" y="2939143"/>
            <a:ext cx="1812472" cy="52795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t>tsc</a:t>
            </a:r>
            <a:r>
              <a:rPr lang="en-IN" dirty="0"/>
              <a:t> </a:t>
            </a:r>
            <a:r>
              <a:rPr lang="en-IN" dirty="0" err="1"/>
              <a:t>app.ts</a:t>
            </a:r>
            <a:endParaRPr lang="en-US" dirty="0"/>
          </a:p>
        </p:txBody>
      </p:sp>
      <p:sp>
        <p:nvSpPr>
          <p:cNvPr id="7" name="Rectangle 6">
            <a:extLst>
              <a:ext uri="{FF2B5EF4-FFF2-40B4-BE49-F238E27FC236}">
                <a16:creationId xmlns:a16="http://schemas.microsoft.com/office/drawing/2014/main" id="{C5D32B44-896C-4363-B224-038DBBA65335}"/>
              </a:ext>
            </a:extLst>
          </p:cNvPr>
          <p:cNvSpPr/>
          <p:nvPr/>
        </p:nvSpPr>
        <p:spPr>
          <a:xfrm>
            <a:off x="8678191" y="2939143"/>
            <a:ext cx="1812472" cy="52795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App.js</a:t>
            </a:r>
            <a:endParaRPr lang="en-US" dirty="0"/>
          </a:p>
        </p:txBody>
      </p:sp>
      <p:cxnSp>
        <p:nvCxnSpPr>
          <p:cNvPr id="9" name="Straight Arrow Connector 8">
            <a:extLst>
              <a:ext uri="{FF2B5EF4-FFF2-40B4-BE49-F238E27FC236}">
                <a16:creationId xmlns:a16="http://schemas.microsoft.com/office/drawing/2014/main" id="{C59E3E16-F233-471A-AE12-576A6798D13A}"/>
              </a:ext>
            </a:extLst>
          </p:cNvPr>
          <p:cNvCxnSpPr>
            <a:stCxn id="5" idx="3"/>
            <a:endCxn id="6" idx="1"/>
          </p:cNvCxnSpPr>
          <p:nvPr/>
        </p:nvCxnSpPr>
        <p:spPr>
          <a:xfrm>
            <a:off x="3053443" y="3203122"/>
            <a:ext cx="19061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80ED0459-9D7E-4BAC-8565-4E246F417635}"/>
              </a:ext>
            </a:extLst>
          </p:cNvPr>
          <p:cNvCxnSpPr/>
          <p:nvPr/>
        </p:nvCxnSpPr>
        <p:spPr>
          <a:xfrm>
            <a:off x="6772053" y="3194958"/>
            <a:ext cx="19061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45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BC67-F2F5-4864-95C9-1091707D2C93}"/>
              </a:ext>
            </a:extLst>
          </p:cNvPr>
          <p:cNvSpPr>
            <a:spLocks noGrp="1"/>
          </p:cNvSpPr>
          <p:nvPr>
            <p:ph type="title"/>
          </p:nvPr>
        </p:nvSpPr>
        <p:spPr>
          <a:xfrm>
            <a:off x="270561" y="261258"/>
            <a:ext cx="11125199" cy="527958"/>
          </a:xfrm>
        </p:spPr>
        <p:txBody>
          <a:bodyPr/>
          <a:lstStyle/>
          <a:p>
            <a:r>
              <a:rPr lang="en-IN" dirty="0"/>
              <a:t>TypeScript – Types </a:t>
            </a:r>
            <a:endParaRPr lang="en-US" dirty="0"/>
          </a:p>
        </p:txBody>
      </p:sp>
      <p:sp>
        <p:nvSpPr>
          <p:cNvPr id="4" name="Slide Number Placeholder 3">
            <a:extLst>
              <a:ext uri="{FF2B5EF4-FFF2-40B4-BE49-F238E27FC236}">
                <a16:creationId xmlns:a16="http://schemas.microsoft.com/office/drawing/2014/main" id="{BBEE8056-E65D-4A4D-A8A6-51722B89B1A1}"/>
              </a:ext>
            </a:extLst>
          </p:cNvPr>
          <p:cNvSpPr>
            <a:spLocks noGrp="1"/>
          </p:cNvSpPr>
          <p:nvPr>
            <p:ph type="sldNum" sz="quarter" idx="12"/>
          </p:nvPr>
        </p:nvSpPr>
        <p:spPr/>
        <p:txBody>
          <a:bodyPr/>
          <a:lstStyle/>
          <a:p>
            <a:fld id="{C51EAA63-D034-42AE-91FA-B13B9518C7BE}" type="slidenum">
              <a:rPr lang="en-US" smtClean="0"/>
              <a:pPr/>
              <a:t>11</a:t>
            </a:fld>
            <a:endParaRPr lang="en-US" dirty="0"/>
          </a:p>
        </p:txBody>
      </p:sp>
      <p:sp>
        <p:nvSpPr>
          <p:cNvPr id="5" name="Rectangle 4">
            <a:extLst>
              <a:ext uri="{FF2B5EF4-FFF2-40B4-BE49-F238E27FC236}">
                <a16:creationId xmlns:a16="http://schemas.microsoft.com/office/drawing/2014/main" id="{900C0F68-CF7B-4248-8BBD-7C734C45E6AD}"/>
              </a:ext>
            </a:extLst>
          </p:cNvPr>
          <p:cNvSpPr/>
          <p:nvPr/>
        </p:nvSpPr>
        <p:spPr>
          <a:xfrm>
            <a:off x="4241122" y="1897164"/>
            <a:ext cx="2761797" cy="41909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TypeScript Type</a:t>
            </a:r>
            <a:endParaRPr lang="en-US" dirty="0"/>
          </a:p>
        </p:txBody>
      </p:sp>
      <p:sp>
        <p:nvSpPr>
          <p:cNvPr id="6" name="Rectangle 5">
            <a:extLst>
              <a:ext uri="{FF2B5EF4-FFF2-40B4-BE49-F238E27FC236}">
                <a16:creationId xmlns:a16="http://schemas.microsoft.com/office/drawing/2014/main" id="{90654CBF-8729-43C8-9662-C72D0693CA7A}"/>
              </a:ext>
            </a:extLst>
          </p:cNvPr>
          <p:cNvSpPr/>
          <p:nvPr/>
        </p:nvSpPr>
        <p:spPr>
          <a:xfrm>
            <a:off x="5065712" y="2753042"/>
            <a:ext cx="1765521" cy="498022"/>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Generic </a:t>
            </a:r>
            <a:endParaRPr lang="en-US" b="1" dirty="0"/>
          </a:p>
        </p:txBody>
      </p:sp>
      <p:sp>
        <p:nvSpPr>
          <p:cNvPr id="7" name="Rectangle 6">
            <a:extLst>
              <a:ext uri="{FF2B5EF4-FFF2-40B4-BE49-F238E27FC236}">
                <a16:creationId xmlns:a16="http://schemas.microsoft.com/office/drawing/2014/main" id="{8FEC1AF2-5AF8-4102-A09C-F36CB465B872}"/>
              </a:ext>
            </a:extLst>
          </p:cNvPr>
          <p:cNvSpPr/>
          <p:nvPr/>
        </p:nvSpPr>
        <p:spPr>
          <a:xfrm>
            <a:off x="2880429" y="2753042"/>
            <a:ext cx="1531586" cy="498022"/>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Static</a:t>
            </a:r>
            <a:endParaRPr lang="en-US" dirty="0"/>
          </a:p>
        </p:txBody>
      </p:sp>
      <p:sp>
        <p:nvSpPr>
          <p:cNvPr id="14" name="Rectangle 13">
            <a:extLst>
              <a:ext uri="{FF2B5EF4-FFF2-40B4-BE49-F238E27FC236}">
                <a16:creationId xmlns:a16="http://schemas.microsoft.com/office/drawing/2014/main" id="{4F4AE0C4-948C-4158-86DF-04B9476148D0}"/>
              </a:ext>
            </a:extLst>
          </p:cNvPr>
          <p:cNvSpPr/>
          <p:nvPr/>
        </p:nvSpPr>
        <p:spPr>
          <a:xfrm>
            <a:off x="7512443" y="2753042"/>
            <a:ext cx="1765521" cy="498022"/>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Decorators</a:t>
            </a:r>
            <a:endParaRPr lang="en-US" b="1" dirty="0"/>
          </a:p>
        </p:txBody>
      </p:sp>
      <p:sp>
        <p:nvSpPr>
          <p:cNvPr id="16" name="Rectangle 15">
            <a:extLst>
              <a:ext uri="{FF2B5EF4-FFF2-40B4-BE49-F238E27FC236}">
                <a16:creationId xmlns:a16="http://schemas.microsoft.com/office/drawing/2014/main" id="{228F8CE8-CE37-436F-B7AE-4D384C434E8D}"/>
              </a:ext>
            </a:extLst>
          </p:cNvPr>
          <p:cNvSpPr/>
          <p:nvPr/>
        </p:nvSpPr>
        <p:spPr>
          <a:xfrm>
            <a:off x="2688903" y="3890591"/>
            <a:ext cx="1531586" cy="498022"/>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Built-in</a:t>
            </a:r>
            <a:endParaRPr lang="en-US" dirty="0"/>
          </a:p>
        </p:txBody>
      </p:sp>
      <p:sp>
        <p:nvSpPr>
          <p:cNvPr id="17" name="Rectangle 16">
            <a:extLst>
              <a:ext uri="{FF2B5EF4-FFF2-40B4-BE49-F238E27FC236}">
                <a16:creationId xmlns:a16="http://schemas.microsoft.com/office/drawing/2014/main" id="{2BA44502-B5C9-4FE1-8E87-FFFBC940B299}"/>
              </a:ext>
            </a:extLst>
          </p:cNvPr>
          <p:cNvSpPr/>
          <p:nvPr/>
        </p:nvSpPr>
        <p:spPr>
          <a:xfrm>
            <a:off x="4856228" y="3890591"/>
            <a:ext cx="1531586" cy="498022"/>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User-Defined</a:t>
            </a:r>
            <a:endParaRPr lang="en-US" dirty="0"/>
          </a:p>
        </p:txBody>
      </p:sp>
      <p:cxnSp>
        <p:nvCxnSpPr>
          <p:cNvPr id="21" name="Straight Arrow Connector 20">
            <a:extLst>
              <a:ext uri="{FF2B5EF4-FFF2-40B4-BE49-F238E27FC236}">
                <a16:creationId xmlns:a16="http://schemas.microsoft.com/office/drawing/2014/main" id="{8C557AC3-DD9B-4A25-A70E-D57C897FB50C}"/>
              </a:ext>
            </a:extLst>
          </p:cNvPr>
          <p:cNvCxnSpPr>
            <a:stCxn id="5" idx="2"/>
          </p:cNvCxnSpPr>
          <p:nvPr/>
        </p:nvCxnSpPr>
        <p:spPr>
          <a:xfrm flipH="1">
            <a:off x="5622020" y="2316262"/>
            <a:ext cx="1" cy="436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452788CD-1290-4D38-A8DE-B9FC7209E070}"/>
              </a:ext>
            </a:extLst>
          </p:cNvPr>
          <p:cNvCxnSpPr>
            <a:stCxn id="5" idx="1"/>
            <a:endCxn id="7" idx="0"/>
          </p:cNvCxnSpPr>
          <p:nvPr/>
        </p:nvCxnSpPr>
        <p:spPr>
          <a:xfrm rot="10800000" flipV="1">
            <a:off x="3646222" y="2106712"/>
            <a:ext cx="594900" cy="64632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E2CD5C6F-0F24-4BC7-8AAF-80538FD2CAE0}"/>
              </a:ext>
            </a:extLst>
          </p:cNvPr>
          <p:cNvCxnSpPr>
            <a:stCxn id="5" idx="3"/>
            <a:endCxn id="14" idx="0"/>
          </p:cNvCxnSpPr>
          <p:nvPr/>
        </p:nvCxnSpPr>
        <p:spPr>
          <a:xfrm>
            <a:off x="7002919" y="2106713"/>
            <a:ext cx="1392285" cy="64632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1F42E8A-6307-4807-8544-DC960349E6AD}"/>
              </a:ext>
            </a:extLst>
          </p:cNvPr>
          <p:cNvCxnSpPr>
            <a:stCxn id="7" idx="2"/>
          </p:cNvCxnSpPr>
          <p:nvPr/>
        </p:nvCxnSpPr>
        <p:spPr>
          <a:xfrm flipH="1">
            <a:off x="3646221" y="3251064"/>
            <a:ext cx="1" cy="639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4719E822-4819-4513-B67E-0033B8A0DDC0}"/>
              </a:ext>
            </a:extLst>
          </p:cNvPr>
          <p:cNvCxnSpPr>
            <a:stCxn id="7" idx="3"/>
            <a:endCxn id="17" idx="1"/>
          </p:cNvCxnSpPr>
          <p:nvPr/>
        </p:nvCxnSpPr>
        <p:spPr>
          <a:xfrm>
            <a:off x="4412015" y="3002053"/>
            <a:ext cx="444213" cy="113754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888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9BA6-0D7A-442E-B224-7B41E579E0A1}"/>
              </a:ext>
            </a:extLst>
          </p:cNvPr>
          <p:cNvSpPr>
            <a:spLocks noGrp="1"/>
          </p:cNvSpPr>
          <p:nvPr>
            <p:ph type="title"/>
          </p:nvPr>
        </p:nvSpPr>
        <p:spPr>
          <a:xfrm>
            <a:off x="254232" y="323525"/>
            <a:ext cx="11125199" cy="384047"/>
          </a:xfrm>
        </p:spPr>
        <p:txBody>
          <a:bodyPr/>
          <a:lstStyle/>
          <a:p>
            <a:r>
              <a:rPr lang="en-IN" dirty="0"/>
              <a:t>TypeScript – Static Type</a:t>
            </a:r>
            <a:endParaRPr lang="en-US" dirty="0"/>
          </a:p>
        </p:txBody>
      </p:sp>
      <p:sp>
        <p:nvSpPr>
          <p:cNvPr id="3" name="Content Placeholder 2">
            <a:extLst>
              <a:ext uri="{FF2B5EF4-FFF2-40B4-BE49-F238E27FC236}">
                <a16:creationId xmlns:a16="http://schemas.microsoft.com/office/drawing/2014/main" id="{C56F48EF-E10E-4E14-9D1B-CF48B7AEEBD9}"/>
              </a:ext>
            </a:extLst>
          </p:cNvPr>
          <p:cNvSpPr>
            <a:spLocks noGrp="1"/>
          </p:cNvSpPr>
          <p:nvPr>
            <p:ph idx="1"/>
          </p:nvPr>
        </p:nvSpPr>
        <p:spPr>
          <a:xfrm>
            <a:off x="531151" y="936173"/>
            <a:ext cx="11126522" cy="4419600"/>
          </a:xfrm>
        </p:spPr>
        <p:txBody>
          <a:bodyPr/>
          <a:lstStyle/>
          <a:p>
            <a:pPr algn="just"/>
            <a:r>
              <a:rPr lang="en-US" sz="2600" dirty="0"/>
              <a:t>Static types mean "at compile time" or "without running a program." In a statically typed language, variables, parameters, and objects have types that the compiler knows at compile time. The compiler used this information to perform the type checking.</a:t>
            </a:r>
          </a:p>
        </p:txBody>
      </p:sp>
      <p:sp>
        <p:nvSpPr>
          <p:cNvPr id="4" name="Slide Number Placeholder 3">
            <a:extLst>
              <a:ext uri="{FF2B5EF4-FFF2-40B4-BE49-F238E27FC236}">
                <a16:creationId xmlns:a16="http://schemas.microsoft.com/office/drawing/2014/main" id="{F549D26F-92E4-44A3-8CCB-3167F138AD06}"/>
              </a:ext>
            </a:extLst>
          </p:cNvPr>
          <p:cNvSpPr>
            <a:spLocks noGrp="1"/>
          </p:cNvSpPr>
          <p:nvPr>
            <p:ph type="sldNum" sz="quarter" idx="12"/>
          </p:nvPr>
        </p:nvSpPr>
        <p:spPr/>
        <p:txBody>
          <a:bodyPr/>
          <a:lstStyle/>
          <a:p>
            <a:fld id="{C51EAA63-D034-42AE-91FA-B13B9518C7BE}" type="slidenum">
              <a:rPr lang="en-US" smtClean="0"/>
              <a:pPr/>
              <a:t>12</a:t>
            </a:fld>
            <a:endParaRPr lang="en-US" dirty="0"/>
          </a:p>
        </p:txBody>
      </p:sp>
      <p:sp>
        <p:nvSpPr>
          <p:cNvPr id="5" name="Rectangle 4">
            <a:extLst>
              <a:ext uri="{FF2B5EF4-FFF2-40B4-BE49-F238E27FC236}">
                <a16:creationId xmlns:a16="http://schemas.microsoft.com/office/drawing/2014/main" id="{0BA47422-3186-4455-9A7B-3BC55BEB4CB7}"/>
              </a:ext>
            </a:extLst>
          </p:cNvPr>
          <p:cNvSpPr/>
          <p:nvPr/>
        </p:nvSpPr>
        <p:spPr>
          <a:xfrm>
            <a:off x="4657502" y="2906486"/>
            <a:ext cx="2318657" cy="52251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Built-in Type</a:t>
            </a:r>
            <a:endParaRPr lang="en-US" b="1" dirty="0"/>
          </a:p>
        </p:txBody>
      </p:sp>
      <p:sp>
        <p:nvSpPr>
          <p:cNvPr id="6" name="Rectangle 5">
            <a:extLst>
              <a:ext uri="{FF2B5EF4-FFF2-40B4-BE49-F238E27FC236}">
                <a16:creationId xmlns:a16="http://schemas.microsoft.com/office/drawing/2014/main" id="{4EC4CAE7-3257-4C47-97AE-DDAF67E45556}"/>
              </a:ext>
            </a:extLst>
          </p:cNvPr>
          <p:cNvSpPr/>
          <p:nvPr/>
        </p:nvSpPr>
        <p:spPr>
          <a:xfrm>
            <a:off x="3759095" y="3782787"/>
            <a:ext cx="1153886" cy="52251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Void</a:t>
            </a:r>
            <a:endParaRPr lang="en-US" b="1" dirty="0"/>
          </a:p>
        </p:txBody>
      </p:sp>
      <p:sp>
        <p:nvSpPr>
          <p:cNvPr id="7" name="Rectangle 6">
            <a:extLst>
              <a:ext uri="{FF2B5EF4-FFF2-40B4-BE49-F238E27FC236}">
                <a16:creationId xmlns:a16="http://schemas.microsoft.com/office/drawing/2014/main" id="{87F16C93-A603-457D-88B7-462AD676176A}"/>
              </a:ext>
            </a:extLst>
          </p:cNvPr>
          <p:cNvSpPr/>
          <p:nvPr/>
        </p:nvSpPr>
        <p:spPr>
          <a:xfrm>
            <a:off x="5167544" y="3804557"/>
            <a:ext cx="1464129" cy="495303"/>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String</a:t>
            </a:r>
            <a:endParaRPr lang="en-US" b="1" dirty="0"/>
          </a:p>
        </p:txBody>
      </p:sp>
      <p:sp>
        <p:nvSpPr>
          <p:cNvPr id="8" name="Rectangle 7">
            <a:extLst>
              <a:ext uri="{FF2B5EF4-FFF2-40B4-BE49-F238E27FC236}">
                <a16:creationId xmlns:a16="http://schemas.microsoft.com/office/drawing/2014/main" id="{D3AD7432-1DEA-438C-902C-63A069CE1394}"/>
              </a:ext>
            </a:extLst>
          </p:cNvPr>
          <p:cNvSpPr/>
          <p:nvPr/>
        </p:nvSpPr>
        <p:spPr>
          <a:xfrm>
            <a:off x="1985067" y="3777346"/>
            <a:ext cx="1506075" cy="52251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Number</a:t>
            </a:r>
            <a:endParaRPr lang="en-US" b="1" dirty="0"/>
          </a:p>
        </p:txBody>
      </p:sp>
      <p:sp>
        <p:nvSpPr>
          <p:cNvPr id="9" name="Rectangle 8">
            <a:extLst>
              <a:ext uri="{FF2B5EF4-FFF2-40B4-BE49-F238E27FC236}">
                <a16:creationId xmlns:a16="http://schemas.microsoft.com/office/drawing/2014/main" id="{F5EF9469-638B-427B-92B7-16C5E393C36B}"/>
              </a:ext>
            </a:extLst>
          </p:cNvPr>
          <p:cNvSpPr/>
          <p:nvPr/>
        </p:nvSpPr>
        <p:spPr>
          <a:xfrm>
            <a:off x="6898340" y="3804557"/>
            <a:ext cx="1126671" cy="495303"/>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Null</a:t>
            </a:r>
            <a:endParaRPr lang="en-US" b="1" dirty="0"/>
          </a:p>
        </p:txBody>
      </p:sp>
      <p:sp>
        <p:nvSpPr>
          <p:cNvPr id="10" name="Rectangle 9">
            <a:extLst>
              <a:ext uri="{FF2B5EF4-FFF2-40B4-BE49-F238E27FC236}">
                <a16:creationId xmlns:a16="http://schemas.microsoft.com/office/drawing/2014/main" id="{AAD9A372-58A3-44D1-89C0-0A301FC4119D}"/>
              </a:ext>
            </a:extLst>
          </p:cNvPr>
          <p:cNvSpPr/>
          <p:nvPr/>
        </p:nvSpPr>
        <p:spPr>
          <a:xfrm>
            <a:off x="8292963" y="3815443"/>
            <a:ext cx="1506076" cy="495303"/>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Boolean</a:t>
            </a:r>
            <a:endParaRPr lang="en-US" b="1" dirty="0"/>
          </a:p>
        </p:txBody>
      </p:sp>
      <p:cxnSp>
        <p:nvCxnSpPr>
          <p:cNvPr id="12" name="Straight Arrow Connector 11">
            <a:extLst>
              <a:ext uri="{FF2B5EF4-FFF2-40B4-BE49-F238E27FC236}">
                <a16:creationId xmlns:a16="http://schemas.microsoft.com/office/drawing/2014/main" id="{AA51D314-635D-4B48-BF5B-BDD771E88F19}"/>
              </a:ext>
            </a:extLst>
          </p:cNvPr>
          <p:cNvCxnSpPr>
            <a:stCxn id="5" idx="2"/>
          </p:cNvCxnSpPr>
          <p:nvPr/>
        </p:nvCxnSpPr>
        <p:spPr>
          <a:xfrm>
            <a:off x="5816831" y="3429000"/>
            <a:ext cx="0" cy="3483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Elbow 13">
            <a:extLst>
              <a:ext uri="{FF2B5EF4-FFF2-40B4-BE49-F238E27FC236}">
                <a16:creationId xmlns:a16="http://schemas.microsoft.com/office/drawing/2014/main" id="{E6909172-CC8A-49F8-8171-B52D2FFF9621}"/>
              </a:ext>
            </a:extLst>
          </p:cNvPr>
          <p:cNvCxnSpPr>
            <a:stCxn id="5" idx="1"/>
            <a:endCxn id="6" idx="0"/>
          </p:cNvCxnSpPr>
          <p:nvPr/>
        </p:nvCxnSpPr>
        <p:spPr>
          <a:xfrm rot="10800000" flipV="1">
            <a:off x="4336038" y="3167743"/>
            <a:ext cx="321464" cy="615044"/>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nector: Elbow 15">
            <a:extLst>
              <a:ext uri="{FF2B5EF4-FFF2-40B4-BE49-F238E27FC236}">
                <a16:creationId xmlns:a16="http://schemas.microsoft.com/office/drawing/2014/main" id="{41385A39-8150-435E-82FF-092FCF5860C6}"/>
              </a:ext>
            </a:extLst>
          </p:cNvPr>
          <p:cNvCxnSpPr>
            <a:stCxn id="5" idx="3"/>
            <a:endCxn id="9" idx="0"/>
          </p:cNvCxnSpPr>
          <p:nvPr/>
        </p:nvCxnSpPr>
        <p:spPr>
          <a:xfrm>
            <a:off x="6976159" y="3167743"/>
            <a:ext cx="485517" cy="636814"/>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ctor: Elbow 17">
            <a:extLst>
              <a:ext uri="{FF2B5EF4-FFF2-40B4-BE49-F238E27FC236}">
                <a16:creationId xmlns:a16="http://schemas.microsoft.com/office/drawing/2014/main" id="{9B8721BD-F0CB-4017-B3C4-E22B2AFE4C6C}"/>
              </a:ext>
            </a:extLst>
          </p:cNvPr>
          <p:cNvCxnSpPr>
            <a:stCxn id="5" idx="1"/>
            <a:endCxn id="8" idx="0"/>
          </p:cNvCxnSpPr>
          <p:nvPr/>
        </p:nvCxnSpPr>
        <p:spPr>
          <a:xfrm rot="10800000" flipV="1">
            <a:off x="2738106" y="3167742"/>
            <a:ext cx="1919397" cy="609603"/>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BD4B2B63-29A7-4B5A-BD59-3CFA9C057D4E}"/>
              </a:ext>
            </a:extLst>
          </p:cNvPr>
          <p:cNvCxnSpPr>
            <a:stCxn id="5" idx="3"/>
            <a:endCxn id="10" idx="0"/>
          </p:cNvCxnSpPr>
          <p:nvPr/>
        </p:nvCxnSpPr>
        <p:spPr>
          <a:xfrm>
            <a:off x="6976159" y="3167743"/>
            <a:ext cx="2069842" cy="647700"/>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7203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286F-976A-413B-A9E6-ECCDF79676AE}"/>
              </a:ext>
            </a:extLst>
          </p:cNvPr>
          <p:cNvSpPr>
            <a:spLocks noGrp="1"/>
          </p:cNvSpPr>
          <p:nvPr>
            <p:ph type="title"/>
          </p:nvPr>
        </p:nvSpPr>
        <p:spPr>
          <a:xfrm>
            <a:off x="303218" y="323524"/>
            <a:ext cx="11125199" cy="384047"/>
          </a:xfrm>
        </p:spPr>
        <p:txBody>
          <a:bodyPr/>
          <a:lstStyle/>
          <a:p>
            <a:r>
              <a:rPr lang="en-IN" dirty="0"/>
              <a:t>TypeScript – Any Type</a:t>
            </a:r>
            <a:endParaRPr lang="en-US" dirty="0"/>
          </a:p>
        </p:txBody>
      </p:sp>
      <p:sp>
        <p:nvSpPr>
          <p:cNvPr id="3" name="Content Placeholder 2">
            <a:extLst>
              <a:ext uri="{FF2B5EF4-FFF2-40B4-BE49-F238E27FC236}">
                <a16:creationId xmlns:a16="http://schemas.microsoft.com/office/drawing/2014/main" id="{EE9E8DBA-EFED-4DDC-9AB6-6F24AE8E0AF3}"/>
              </a:ext>
            </a:extLst>
          </p:cNvPr>
          <p:cNvSpPr>
            <a:spLocks noGrp="1"/>
          </p:cNvSpPr>
          <p:nvPr>
            <p:ph idx="1"/>
          </p:nvPr>
        </p:nvSpPr>
        <p:spPr>
          <a:xfrm>
            <a:off x="531151" y="1034143"/>
            <a:ext cx="11126522" cy="4419600"/>
          </a:xfrm>
        </p:spPr>
        <p:txBody>
          <a:bodyPr/>
          <a:lstStyle/>
          <a:p>
            <a:pPr algn="just"/>
            <a:r>
              <a:rPr lang="en-US" sz="2400" dirty="0"/>
              <a:t>It is the "super type" of all data type in TypeScript. It is used to represents any JavaScript value. It allows us to opt-in and opt-out of type-checking during compilation. If a variable cannot be represented in any of the basic data types, then it can be declared using "</a:t>
            </a:r>
            <a:r>
              <a:rPr lang="en-US" sz="2400" b="1" dirty="0"/>
              <a:t>Any</a:t>
            </a:r>
            <a:r>
              <a:rPr lang="en-US" sz="2400" dirty="0"/>
              <a:t>" data type. Any type is useful when we do not know about the type of value, and we want to skip the type-checking on compile time.</a:t>
            </a:r>
          </a:p>
          <a:p>
            <a:pPr algn="just"/>
            <a:r>
              <a:rPr lang="en-US" sz="2400" b="1" dirty="0"/>
              <a:t>Syntax:  let identifier: any = value;</a:t>
            </a:r>
          </a:p>
          <a:p>
            <a:pPr algn="just"/>
            <a:r>
              <a:rPr lang="en-US" sz="2400" b="1" dirty="0"/>
              <a:t>Example:</a:t>
            </a:r>
          </a:p>
        </p:txBody>
      </p:sp>
      <p:sp>
        <p:nvSpPr>
          <p:cNvPr id="4" name="Slide Number Placeholder 3">
            <a:extLst>
              <a:ext uri="{FF2B5EF4-FFF2-40B4-BE49-F238E27FC236}">
                <a16:creationId xmlns:a16="http://schemas.microsoft.com/office/drawing/2014/main" id="{3BCAA318-6DE5-4DC0-A389-9124EA9DE19C}"/>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5" name="Picture 4">
            <a:extLst>
              <a:ext uri="{FF2B5EF4-FFF2-40B4-BE49-F238E27FC236}">
                <a16:creationId xmlns:a16="http://schemas.microsoft.com/office/drawing/2014/main" id="{F240900B-52EB-4D8E-A0CF-1FAB2ACB2780}"/>
              </a:ext>
            </a:extLst>
          </p:cNvPr>
          <p:cNvPicPr>
            <a:picLocks noChangeAspect="1"/>
          </p:cNvPicPr>
          <p:nvPr/>
        </p:nvPicPr>
        <p:blipFill>
          <a:blip r:embed="rId2"/>
          <a:stretch>
            <a:fillRect/>
          </a:stretch>
        </p:blipFill>
        <p:spPr>
          <a:xfrm>
            <a:off x="2527624" y="3571194"/>
            <a:ext cx="2465289" cy="1294720"/>
          </a:xfrm>
          <a:prstGeom prst="rect">
            <a:avLst/>
          </a:prstGeom>
        </p:spPr>
      </p:pic>
    </p:spTree>
    <p:extLst>
      <p:ext uri="{BB962C8B-B14F-4D97-AF65-F5344CB8AC3E}">
        <p14:creationId xmlns:p14="http://schemas.microsoft.com/office/powerpoint/2010/main" val="82072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B433-AAB9-45B5-9574-91EEBFFB58E1}"/>
              </a:ext>
            </a:extLst>
          </p:cNvPr>
          <p:cNvSpPr>
            <a:spLocks noGrp="1"/>
          </p:cNvSpPr>
          <p:nvPr>
            <p:ph type="title"/>
          </p:nvPr>
        </p:nvSpPr>
        <p:spPr>
          <a:xfrm>
            <a:off x="319546" y="274539"/>
            <a:ext cx="11125199" cy="384047"/>
          </a:xfrm>
        </p:spPr>
        <p:txBody>
          <a:bodyPr/>
          <a:lstStyle/>
          <a:p>
            <a:r>
              <a:rPr lang="en-IN" dirty="0"/>
              <a:t>TypeScript – User Defined Data type</a:t>
            </a:r>
            <a:endParaRPr lang="en-US" dirty="0"/>
          </a:p>
        </p:txBody>
      </p:sp>
      <p:sp>
        <p:nvSpPr>
          <p:cNvPr id="4" name="Slide Number Placeholder 3">
            <a:extLst>
              <a:ext uri="{FF2B5EF4-FFF2-40B4-BE49-F238E27FC236}">
                <a16:creationId xmlns:a16="http://schemas.microsoft.com/office/drawing/2014/main" id="{D2346C29-7E33-43C7-BA35-2DEAD564ADB4}"/>
              </a:ext>
            </a:extLst>
          </p:cNvPr>
          <p:cNvSpPr>
            <a:spLocks noGrp="1"/>
          </p:cNvSpPr>
          <p:nvPr>
            <p:ph type="sldNum" sz="quarter" idx="12"/>
          </p:nvPr>
        </p:nvSpPr>
        <p:spPr/>
        <p:txBody>
          <a:bodyPr/>
          <a:lstStyle/>
          <a:p>
            <a:fld id="{C51EAA63-D034-42AE-91FA-B13B9518C7BE}" type="slidenum">
              <a:rPr lang="en-US" smtClean="0"/>
              <a:pPr/>
              <a:t>14</a:t>
            </a:fld>
            <a:endParaRPr lang="en-US" dirty="0"/>
          </a:p>
        </p:txBody>
      </p:sp>
      <p:sp>
        <p:nvSpPr>
          <p:cNvPr id="5" name="Rectangle 4">
            <a:extLst>
              <a:ext uri="{FF2B5EF4-FFF2-40B4-BE49-F238E27FC236}">
                <a16:creationId xmlns:a16="http://schemas.microsoft.com/office/drawing/2014/main" id="{0D1CC720-C46C-4F67-9107-189D3E811118}"/>
              </a:ext>
            </a:extLst>
          </p:cNvPr>
          <p:cNvSpPr/>
          <p:nvPr/>
        </p:nvSpPr>
        <p:spPr>
          <a:xfrm>
            <a:off x="3947208" y="2108781"/>
            <a:ext cx="2761797" cy="41909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User Defined Type</a:t>
            </a:r>
            <a:endParaRPr lang="en-US" dirty="0"/>
          </a:p>
        </p:txBody>
      </p:sp>
      <p:sp>
        <p:nvSpPr>
          <p:cNvPr id="6" name="Rectangle 5">
            <a:extLst>
              <a:ext uri="{FF2B5EF4-FFF2-40B4-BE49-F238E27FC236}">
                <a16:creationId xmlns:a16="http://schemas.microsoft.com/office/drawing/2014/main" id="{6FA0A4F3-6B2C-4581-988A-E6A113AEC10D}"/>
              </a:ext>
            </a:extLst>
          </p:cNvPr>
          <p:cNvSpPr/>
          <p:nvPr/>
        </p:nvSpPr>
        <p:spPr>
          <a:xfrm>
            <a:off x="8079319" y="3009902"/>
            <a:ext cx="1531028" cy="41909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Functions</a:t>
            </a:r>
            <a:endParaRPr lang="en-US" dirty="0"/>
          </a:p>
        </p:txBody>
      </p:sp>
      <p:sp>
        <p:nvSpPr>
          <p:cNvPr id="7" name="Rectangle 6">
            <a:extLst>
              <a:ext uri="{FF2B5EF4-FFF2-40B4-BE49-F238E27FC236}">
                <a16:creationId xmlns:a16="http://schemas.microsoft.com/office/drawing/2014/main" id="{2D75AE23-659A-425D-8C93-927C069291FA}"/>
              </a:ext>
            </a:extLst>
          </p:cNvPr>
          <p:cNvSpPr/>
          <p:nvPr/>
        </p:nvSpPr>
        <p:spPr>
          <a:xfrm>
            <a:off x="6143398" y="3009902"/>
            <a:ext cx="1531027" cy="41909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Interface</a:t>
            </a:r>
            <a:endParaRPr lang="en-US" dirty="0"/>
          </a:p>
        </p:txBody>
      </p:sp>
      <p:sp>
        <p:nvSpPr>
          <p:cNvPr id="8" name="Rectangle 7">
            <a:extLst>
              <a:ext uri="{FF2B5EF4-FFF2-40B4-BE49-F238E27FC236}">
                <a16:creationId xmlns:a16="http://schemas.microsoft.com/office/drawing/2014/main" id="{F8774ABC-E64B-4795-9C53-CC2B865695C6}"/>
              </a:ext>
            </a:extLst>
          </p:cNvPr>
          <p:cNvSpPr/>
          <p:nvPr/>
        </p:nvSpPr>
        <p:spPr>
          <a:xfrm>
            <a:off x="368532" y="3009902"/>
            <a:ext cx="1531027" cy="41909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Class</a:t>
            </a:r>
            <a:endParaRPr lang="en-US" dirty="0"/>
          </a:p>
        </p:txBody>
      </p:sp>
      <p:sp>
        <p:nvSpPr>
          <p:cNvPr id="9" name="Rectangle 8">
            <a:extLst>
              <a:ext uri="{FF2B5EF4-FFF2-40B4-BE49-F238E27FC236}">
                <a16:creationId xmlns:a16="http://schemas.microsoft.com/office/drawing/2014/main" id="{23BA99FA-7D77-4906-992D-B88340076BF1}"/>
              </a:ext>
            </a:extLst>
          </p:cNvPr>
          <p:cNvSpPr/>
          <p:nvPr/>
        </p:nvSpPr>
        <p:spPr>
          <a:xfrm>
            <a:off x="4207478" y="3009902"/>
            <a:ext cx="1531027" cy="41909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a:t>Array</a:t>
            </a:r>
            <a:endParaRPr lang="en-US" dirty="0"/>
          </a:p>
        </p:txBody>
      </p:sp>
      <p:sp>
        <p:nvSpPr>
          <p:cNvPr id="10" name="Rectangle 9">
            <a:extLst>
              <a:ext uri="{FF2B5EF4-FFF2-40B4-BE49-F238E27FC236}">
                <a16:creationId xmlns:a16="http://schemas.microsoft.com/office/drawing/2014/main" id="{4AF6C585-34FD-426C-AE3D-1B58CA4B94E4}"/>
              </a:ext>
            </a:extLst>
          </p:cNvPr>
          <p:cNvSpPr/>
          <p:nvPr/>
        </p:nvSpPr>
        <p:spPr>
          <a:xfrm>
            <a:off x="2271557" y="3009902"/>
            <a:ext cx="1531027" cy="41909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err="1"/>
              <a:t>Enum</a:t>
            </a:r>
            <a:endParaRPr lang="en-US" dirty="0"/>
          </a:p>
        </p:txBody>
      </p:sp>
      <p:sp>
        <p:nvSpPr>
          <p:cNvPr id="11" name="Rectangle 10">
            <a:extLst>
              <a:ext uri="{FF2B5EF4-FFF2-40B4-BE49-F238E27FC236}">
                <a16:creationId xmlns:a16="http://schemas.microsoft.com/office/drawing/2014/main" id="{F282D75C-9A39-44AB-8BF2-19E70AA70BCF}"/>
              </a:ext>
            </a:extLst>
          </p:cNvPr>
          <p:cNvSpPr/>
          <p:nvPr/>
        </p:nvSpPr>
        <p:spPr>
          <a:xfrm>
            <a:off x="10015240" y="3009902"/>
            <a:ext cx="1531027" cy="41909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b="1" dirty="0" err="1"/>
              <a:t>Touple</a:t>
            </a:r>
            <a:endParaRPr lang="en-US" dirty="0"/>
          </a:p>
        </p:txBody>
      </p:sp>
      <p:cxnSp>
        <p:nvCxnSpPr>
          <p:cNvPr id="13" name="Straight Arrow Connector 12">
            <a:extLst>
              <a:ext uri="{FF2B5EF4-FFF2-40B4-BE49-F238E27FC236}">
                <a16:creationId xmlns:a16="http://schemas.microsoft.com/office/drawing/2014/main" id="{430C28DF-D3AE-4898-851E-8C77334A8283}"/>
              </a:ext>
            </a:extLst>
          </p:cNvPr>
          <p:cNvCxnSpPr/>
          <p:nvPr/>
        </p:nvCxnSpPr>
        <p:spPr>
          <a:xfrm>
            <a:off x="4718957" y="2527879"/>
            <a:ext cx="0" cy="482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D472076-9890-4674-9449-0C29DD13F0BD}"/>
              </a:ext>
            </a:extLst>
          </p:cNvPr>
          <p:cNvCxnSpPr/>
          <p:nvPr/>
        </p:nvCxnSpPr>
        <p:spPr>
          <a:xfrm>
            <a:off x="6384472" y="2527879"/>
            <a:ext cx="0" cy="482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A252DA7F-F740-4226-B829-D859FF941079}"/>
              </a:ext>
            </a:extLst>
          </p:cNvPr>
          <p:cNvCxnSpPr>
            <a:stCxn id="5" idx="1"/>
            <a:endCxn id="8" idx="0"/>
          </p:cNvCxnSpPr>
          <p:nvPr/>
        </p:nvCxnSpPr>
        <p:spPr>
          <a:xfrm rot="10800000" flipV="1">
            <a:off x="1134046" y="2318330"/>
            <a:ext cx="2813162" cy="6915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C9E3C5E3-CF11-4BB4-B088-8FC68FB3A567}"/>
              </a:ext>
            </a:extLst>
          </p:cNvPr>
          <p:cNvCxnSpPr>
            <a:stCxn id="5" idx="1"/>
            <a:endCxn id="10" idx="0"/>
          </p:cNvCxnSpPr>
          <p:nvPr/>
        </p:nvCxnSpPr>
        <p:spPr>
          <a:xfrm rot="10800000" flipV="1">
            <a:off x="3037072" y="2318330"/>
            <a:ext cx="910137" cy="6915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25EDD5BD-156B-4086-A6A2-C248D18E9356}"/>
              </a:ext>
            </a:extLst>
          </p:cNvPr>
          <p:cNvCxnSpPr>
            <a:stCxn id="5" idx="3"/>
            <a:endCxn id="6" idx="0"/>
          </p:cNvCxnSpPr>
          <p:nvPr/>
        </p:nvCxnSpPr>
        <p:spPr>
          <a:xfrm>
            <a:off x="6709005" y="2318330"/>
            <a:ext cx="2135828" cy="6915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C0FD92F5-B1CE-43D4-B80F-9C862C587CBE}"/>
              </a:ext>
            </a:extLst>
          </p:cNvPr>
          <p:cNvCxnSpPr>
            <a:stCxn id="5" idx="3"/>
            <a:endCxn id="11" idx="0"/>
          </p:cNvCxnSpPr>
          <p:nvPr/>
        </p:nvCxnSpPr>
        <p:spPr>
          <a:xfrm>
            <a:off x="6709005" y="2318330"/>
            <a:ext cx="4071749" cy="6915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673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DF38-0140-4B76-A701-7B37B984FEA3}"/>
              </a:ext>
            </a:extLst>
          </p:cNvPr>
          <p:cNvSpPr>
            <a:spLocks noGrp="1"/>
          </p:cNvSpPr>
          <p:nvPr>
            <p:ph type="title"/>
          </p:nvPr>
        </p:nvSpPr>
        <p:spPr>
          <a:xfrm>
            <a:off x="286889" y="307196"/>
            <a:ext cx="11125199" cy="384047"/>
          </a:xfrm>
        </p:spPr>
        <p:txBody>
          <a:bodyPr/>
          <a:lstStyle/>
          <a:p>
            <a:r>
              <a:rPr lang="en-IN" dirty="0"/>
              <a:t>TypeScript – Variables </a:t>
            </a:r>
            <a:endParaRPr lang="en-US" dirty="0"/>
          </a:p>
        </p:txBody>
      </p:sp>
      <p:sp>
        <p:nvSpPr>
          <p:cNvPr id="3" name="Content Placeholder 2">
            <a:extLst>
              <a:ext uri="{FF2B5EF4-FFF2-40B4-BE49-F238E27FC236}">
                <a16:creationId xmlns:a16="http://schemas.microsoft.com/office/drawing/2014/main" id="{8DD17535-3E5A-47CA-88DD-25D7835BBD59}"/>
              </a:ext>
            </a:extLst>
          </p:cNvPr>
          <p:cNvSpPr>
            <a:spLocks noGrp="1"/>
          </p:cNvSpPr>
          <p:nvPr>
            <p:ph idx="1"/>
          </p:nvPr>
        </p:nvSpPr>
        <p:spPr>
          <a:xfrm>
            <a:off x="531151" y="919844"/>
            <a:ext cx="11126522" cy="4419600"/>
          </a:xfrm>
        </p:spPr>
        <p:txBody>
          <a:bodyPr/>
          <a:lstStyle/>
          <a:p>
            <a:pPr marL="0" indent="0" algn="just">
              <a:buNone/>
            </a:pPr>
            <a:r>
              <a:rPr lang="en-US" sz="2400" dirty="0"/>
              <a:t>A variable is the storage location, which is used to store value/information to be referenced and used by programs. It acts as a container for value in code and must be declared before the use. We can declare a variable by using the var keyword. In TypeScript, the variable follows the same naming rule as of JavaScript variable declaration. These rules are-</a:t>
            </a:r>
          </a:p>
          <a:p>
            <a:pPr algn="just"/>
            <a:r>
              <a:rPr lang="en-US" sz="2400" dirty="0"/>
              <a:t>The variable name must be an </a:t>
            </a:r>
            <a:r>
              <a:rPr lang="en-US" sz="2400" b="1" dirty="0"/>
              <a:t>alphabet</a:t>
            </a:r>
            <a:r>
              <a:rPr lang="en-US" sz="2400" dirty="0"/>
              <a:t> or </a:t>
            </a:r>
            <a:r>
              <a:rPr lang="en-US" sz="2400" b="1" dirty="0"/>
              <a:t>numeric digits</a:t>
            </a:r>
            <a:r>
              <a:rPr lang="en-US" sz="2400" dirty="0"/>
              <a:t>.</a:t>
            </a:r>
          </a:p>
          <a:p>
            <a:pPr algn="just"/>
            <a:r>
              <a:rPr lang="en-US" sz="2400" dirty="0"/>
              <a:t>The variable name cannot start with digits.</a:t>
            </a:r>
          </a:p>
          <a:p>
            <a:pPr algn="just"/>
            <a:r>
              <a:rPr lang="en-US" sz="2400" dirty="0"/>
              <a:t>The variable name cannot contain </a:t>
            </a:r>
            <a:r>
              <a:rPr lang="en-US" sz="2400" b="1" dirty="0"/>
              <a:t>spaces</a:t>
            </a:r>
            <a:r>
              <a:rPr lang="en-US" sz="2400" dirty="0"/>
              <a:t> and </a:t>
            </a:r>
            <a:r>
              <a:rPr lang="en-US" sz="2400" b="1" dirty="0"/>
              <a:t>special character</a:t>
            </a:r>
            <a:r>
              <a:rPr lang="en-US" sz="2400" dirty="0"/>
              <a:t>, except the u</a:t>
            </a:r>
            <a:r>
              <a:rPr lang="en-US" sz="2400" b="1" dirty="0"/>
              <a:t>nderscore(_)</a:t>
            </a:r>
            <a:r>
              <a:rPr lang="en-US" sz="2400" dirty="0"/>
              <a:t> and the </a:t>
            </a:r>
            <a:r>
              <a:rPr lang="en-US" sz="2400" b="1" dirty="0"/>
              <a:t>dollar($)</a:t>
            </a:r>
            <a:r>
              <a:rPr lang="en-US" sz="2400" dirty="0"/>
              <a:t> sign.</a:t>
            </a:r>
          </a:p>
          <a:p>
            <a:pPr algn="just"/>
            <a:endParaRPr lang="en-US" sz="2400" dirty="0"/>
          </a:p>
          <a:p>
            <a:pPr marL="0" indent="0" algn="just">
              <a:spcBef>
                <a:spcPts val="0"/>
              </a:spcBef>
              <a:buNone/>
            </a:pPr>
            <a:r>
              <a:rPr lang="en-US" sz="2400" dirty="0"/>
              <a:t>In </a:t>
            </a:r>
            <a:r>
              <a:rPr lang="en-US" sz="2400" b="1" dirty="0"/>
              <a:t>ES6</a:t>
            </a:r>
            <a:r>
              <a:rPr lang="en-US" sz="2400" dirty="0"/>
              <a:t>, we can define variables using </a:t>
            </a:r>
            <a:r>
              <a:rPr lang="en-US" sz="2400" b="1" dirty="0"/>
              <a:t>let</a:t>
            </a:r>
            <a:r>
              <a:rPr lang="en-US" sz="2400" dirty="0"/>
              <a:t> and </a:t>
            </a:r>
            <a:r>
              <a:rPr lang="en-US" sz="2400" b="1" dirty="0"/>
              <a:t>const</a:t>
            </a:r>
            <a:r>
              <a:rPr lang="en-US" sz="2400" dirty="0"/>
              <a:t> keyword. These variables have similar syntax for variable declaration and initialization but differ in scope and usage. In </a:t>
            </a:r>
            <a:r>
              <a:rPr lang="en-US" sz="2400" b="1" dirty="0"/>
              <a:t>TypeScript</a:t>
            </a:r>
            <a:r>
              <a:rPr lang="en-US" sz="2400" dirty="0"/>
              <a:t>, there is always recommended to define a variable using </a:t>
            </a:r>
            <a:r>
              <a:rPr lang="en-US" sz="2400" b="1" dirty="0"/>
              <a:t>let</a:t>
            </a:r>
            <a:r>
              <a:rPr lang="en-US" sz="2400" dirty="0"/>
              <a:t> keyword because it provides the </a:t>
            </a:r>
            <a:r>
              <a:rPr lang="en-US" sz="2400" b="1" dirty="0"/>
              <a:t>type safety</a:t>
            </a:r>
            <a:r>
              <a:rPr lang="en-US" sz="2400" dirty="0"/>
              <a:t>.</a:t>
            </a:r>
          </a:p>
          <a:p>
            <a:pPr algn="just"/>
            <a:endParaRPr lang="en-US" sz="2400" dirty="0"/>
          </a:p>
        </p:txBody>
      </p:sp>
      <p:sp>
        <p:nvSpPr>
          <p:cNvPr id="4" name="Slide Number Placeholder 3">
            <a:extLst>
              <a:ext uri="{FF2B5EF4-FFF2-40B4-BE49-F238E27FC236}">
                <a16:creationId xmlns:a16="http://schemas.microsoft.com/office/drawing/2014/main" id="{8034F5BA-8FD4-491B-97B2-ED914A5BFE6B}"/>
              </a:ext>
            </a:extLst>
          </p:cNvPr>
          <p:cNvSpPr>
            <a:spLocks noGrp="1"/>
          </p:cNvSpPr>
          <p:nvPr>
            <p:ph type="sldNum" sz="quarter" idx="12"/>
          </p:nvPr>
        </p:nvSpPr>
        <p:spPr/>
        <p:txBody>
          <a:bodyPr/>
          <a:lstStyle/>
          <a:p>
            <a:fld id="{C51EAA63-D034-42AE-91FA-B13B9518C7BE}" type="slidenum">
              <a:rPr lang="en-US" smtClean="0"/>
              <a:pPr/>
              <a:t>15</a:t>
            </a:fld>
            <a:endParaRPr lang="en-US" dirty="0"/>
          </a:p>
        </p:txBody>
      </p:sp>
    </p:spTree>
    <p:extLst>
      <p:ext uri="{BB962C8B-B14F-4D97-AF65-F5344CB8AC3E}">
        <p14:creationId xmlns:p14="http://schemas.microsoft.com/office/powerpoint/2010/main" val="6279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0440-031B-4802-B2A1-36984F31235E}"/>
              </a:ext>
            </a:extLst>
          </p:cNvPr>
          <p:cNvSpPr>
            <a:spLocks noGrp="1"/>
          </p:cNvSpPr>
          <p:nvPr>
            <p:ph type="title"/>
          </p:nvPr>
        </p:nvSpPr>
        <p:spPr>
          <a:xfrm>
            <a:off x="368532" y="261257"/>
            <a:ext cx="11125199" cy="511630"/>
          </a:xfrm>
        </p:spPr>
        <p:txBody>
          <a:bodyPr/>
          <a:lstStyle/>
          <a:p>
            <a:r>
              <a:rPr lang="en-IN" dirty="0"/>
              <a:t>TypeScript – Variable </a:t>
            </a:r>
            <a:endParaRPr lang="en-US" dirty="0"/>
          </a:p>
        </p:txBody>
      </p:sp>
      <p:sp>
        <p:nvSpPr>
          <p:cNvPr id="3" name="Content Placeholder 2">
            <a:extLst>
              <a:ext uri="{FF2B5EF4-FFF2-40B4-BE49-F238E27FC236}">
                <a16:creationId xmlns:a16="http://schemas.microsoft.com/office/drawing/2014/main" id="{585CBF5E-6752-4881-B7D1-C3D40A22E2F2}"/>
              </a:ext>
            </a:extLst>
          </p:cNvPr>
          <p:cNvSpPr>
            <a:spLocks noGrp="1"/>
          </p:cNvSpPr>
          <p:nvPr>
            <p:ph idx="1"/>
          </p:nvPr>
        </p:nvSpPr>
        <p:spPr>
          <a:xfrm>
            <a:off x="384190" y="1050471"/>
            <a:ext cx="11657674" cy="5252357"/>
          </a:xfrm>
        </p:spPr>
        <p:txBody>
          <a:bodyPr/>
          <a:lstStyle/>
          <a:p>
            <a:pPr marL="0" indent="0">
              <a:buNone/>
            </a:pPr>
            <a:r>
              <a:rPr lang="en-US" sz="2600" b="1" dirty="0"/>
              <a:t>Variable Declaration</a:t>
            </a:r>
          </a:p>
          <a:p>
            <a:pPr marL="0" indent="0">
              <a:buNone/>
            </a:pPr>
            <a:r>
              <a:rPr lang="en-US" sz="2600" dirty="0"/>
              <a:t>We can declare a variable in one of the four ways:</a:t>
            </a:r>
          </a:p>
          <a:p>
            <a:pPr marL="0" indent="0">
              <a:buNone/>
            </a:pPr>
            <a:r>
              <a:rPr lang="en-US" sz="2600" b="1" dirty="0"/>
              <a:t>1. </a:t>
            </a:r>
            <a:r>
              <a:rPr lang="en-US" sz="2600" dirty="0"/>
              <a:t>Declare type and value in a single statement</a:t>
            </a:r>
          </a:p>
          <a:p>
            <a:pPr marL="0" indent="0">
              <a:spcBef>
                <a:spcPts val="0"/>
              </a:spcBef>
              <a:buNone/>
            </a:pPr>
            <a:r>
              <a:rPr lang="en-US" sz="2600" dirty="0"/>
              <a:t>                          </a:t>
            </a:r>
            <a:r>
              <a:rPr lang="en-US" sz="2600" b="1" dirty="0"/>
              <a:t>var [identifier] : [type-annotation] = value;  </a:t>
            </a:r>
          </a:p>
          <a:p>
            <a:pPr marL="0" indent="0">
              <a:buNone/>
            </a:pPr>
            <a:r>
              <a:rPr lang="en-US" sz="2600" b="1" dirty="0"/>
              <a:t>2. </a:t>
            </a:r>
            <a:r>
              <a:rPr lang="en-US" sz="2600" dirty="0"/>
              <a:t>Declare type without value. Then the variable will be set to undefined.</a:t>
            </a:r>
          </a:p>
          <a:p>
            <a:pPr marL="0" indent="0">
              <a:spcBef>
                <a:spcPts val="0"/>
              </a:spcBef>
              <a:buNone/>
            </a:pPr>
            <a:r>
              <a:rPr lang="en-US" sz="2600" dirty="0"/>
              <a:t>                               </a:t>
            </a:r>
            <a:r>
              <a:rPr lang="en-US" sz="2600" b="1" dirty="0"/>
              <a:t>var [identifier] : [type-annotation];  </a:t>
            </a:r>
          </a:p>
          <a:p>
            <a:pPr marL="0" indent="0">
              <a:buNone/>
            </a:pPr>
            <a:r>
              <a:rPr lang="en-US" sz="2600" b="1" dirty="0"/>
              <a:t>3. </a:t>
            </a:r>
            <a:r>
              <a:rPr lang="en-US" sz="2600" dirty="0"/>
              <a:t>Declare its value without type. Then the variable will be set to any.</a:t>
            </a:r>
          </a:p>
          <a:p>
            <a:pPr marL="0" indent="0">
              <a:spcBef>
                <a:spcPts val="0"/>
              </a:spcBef>
              <a:buNone/>
            </a:pPr>
            <a:r>
              <a:rPr lang="en-US" sz="2600" b="1" dirty="0"/>
              <a:t>                                           var [identifier] = value;  </a:t>
            </a:r>
          </a:p>
          <a:p>
            <a:pPr marL="0" indent="0">
              <a:buNone/>
            </a:pPr>
            <a:r>
              <a:rPr lang="en-US" sz="2600" b="1" dirty="0"/>
              <a:t>4. </a:t>
            </a:r>
            <a:r>
              <a:rPr lang="en-US" sz="2600" dirty="0"/>
              <a:t>Declare without value and type. Then the variable will be set to any and initialized with undefined.</a:t>
            </a:r>
          </a:p>
          <a:p>
            <a:pPr marL="0" indent="0">
              <a:spcBef>
                <a:spcPts val="0"/>
              </a:spcBef>
              <a:buNone/>
            </a:pPr>
            <a:r>
              <a:rPr lang="en-US" sz="2600" b="1" dirty="0"/>
              <a:t>                                                   var [identifier];  </a:t>
            </a:r>
          </a:p>
          <a:p>
            <a:pPr marL="0" indent="0">
              <a:buNone/>
            </a:pPr>
            <a:endParaRPr lang="en-US" sz="2600" dirty="0"/>
          </a:p>
        </p:txBody>
      </p:sp>
      <p:sp>
        <p:nvSpPr>
          <p:cNvPr id="4" name="Slide Number Placeholder 3">
            <a:extLst>
              <a:ext uri="{FF2B5EF4-FFF2-40B4-BE49-F238E27FC236}">
                <a16:creationId xmlns:a16="http://schemas.microsoft.com/office/drawing/2014/main" id="{4EE89051-788A-4B07-9272-8E8A1EB0BAA5}"/>
              </a:ext>
            </a:extLst>
          </p:cNvPr>
          <p:cNvSpPr>
            <a:spLocks noGrp="1"/>
          </p:cNvSpPr>
          <p:nvPr>
            <p:ph type="sldNum" sz="quarter" idx="12"/>
          </p:nvPr>
        </p:nvSpPr>
        <p:spPr/>
        <p:txBody>
          <a:bodyPr/>
          <a:lstStyle/>
          <a:p>
            <a:fld id="{C51EAA63-D034-42AE-91FA-B13B9518C7BE}" type="slidenum">
              <a:rPr lang="en-US" smtClean="0"/>
              <a:pPr/>
              <a:t>16</a:t>
            </a:fld>
            <a:endParaRPr lang="en-US" dirty="0"/>
          </a:p>
        </p:txBody>
      </p:sp>
    </p:spTree>
    <p:extLst>
      <p:ext uri="{BB962C8B-B14F-4D97-AF65-F5344CB8AC3E}">
        <p14:creationId xmlns:p14="http://schemas.microsoft.com/office/powerpoint/2010/main" val="15993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DDAE-6F92-4759-8730-DB50883B3C73}"/>
              </a:ext>
            </a:extLst>
          </p:cNvPr>
          <p:cNvSpPr>
            <a:spLocks noGrp="1"/>
          </p:cNvSpPr>
          <p:nvPr>
            <p:ph type="title"/>
          </p:nvPr>
        </p:nvSpPr>
        <p:spPr>
          <a:xfrm>
            <a:off x="303218" y="244927"/>
            <a:ext cx="11125199" cy="544287"/>
          </a:xfrm>
        </p:spPr>
        <p:txBody>
          <a:bodyPr/>
          <a:lstStyle/>
          <a:p>
            <a:r>
              <a:rPr lang="en-IN" dirty="0"/>
              <a:t>TypeScript – Variable </a:t>
            </a:r>
            <a:endParaRPr lang="en-US" dirty="0"/>
          </a:p>
        </p:txBody>
      </p:sp>
      <p:sp>
        <p:nvSpPr>
          <p:cNvPr id="3" name="Content Placeholder 2">
            <a:extLst>
              <a:ext uri="{FF2B5EF4-FFF2-40B4-BE49-F238E27FC236}">
                <a16:creationId xmlns:a16="http://schemas.microsoft.com/office/drawing/2014/main" id="{D131AD4B-E363-477A-833D-922F893226CC}"/>
              </a:ext>
            </a:extLst>
          </p:cNvPr>
          <p:cNvSpPr>
            <a:spLocks noGrp="1"/>
          </p:cNvSpPr>
          <p:nvPr>
            <p:ph idx="1"/>
          </p:nvPr>
        </p:nvSpPr>
        <p:spPr>
          <a:xfrm>
            <a:off x="531151" y="1034144"/>
            <a:ext cx="11126522" cy="4419600"/>
          </a:xfrm>
        </p:spPr>
        <p:txBody>
          <a:bodyPr/>
          <a:lstStyle/>
          <a:p>
            <a:pPr marL="0" indent="0">
              <a:buNone/>
            </a:pPr>
            <a:r>
              <a:rPr lang="en-IN" b="1" dirty="0"/>
              <a:t>let declarations</a:t>
            </a:r>
          </a:p>
          <a:p>
            <a:pPr algn="just"/>
            <a:r>
              <a:rPr lang="en-US" sz="2600" dirty="0"/>
              <a:t>The </a:t>
            </a:r>
            <a:r>
              <a:rPr lang="en-US" sz="2600" b="1" dirty="0"/>
              <a:t>let</a:t>
            </a:r>
            <a:r>
              <a:rPr lang="en-US" sz="2600" dirty="0"/>
              <a:t> keyword is similar to the </a:t>
            </a:r>
            <a:r>
              <a:rPr lang="en-US" sz="2600" b="1" dirty="0"/>
              <a:t>var </a:t>
            </a:r>
            <a:r>
              <a:rPr lang="en-US" sz="2600" dirty="0"/>
              <a:t>keyword. The </a:t>
            </a:r>
            <a:r>
              <a:rPr lang="en-US" sz="2600" b="1" dirty="0"/>
              <a:t>var</a:t>
            </a:r>
            <a:r>
              <a:rPr lang="en-US" sz="2600" dirty="0"/>
              <a:t> declaration has some problems in solving programs, so ES6 introduced </a:t>
            </a:r>
            <a:r>
              <a:rPr lang="en-US" sz="2600" b="1" dirty="0"/>
              <a:t>let</a:t>
            </a:r>
            <a:r>
              <a:rPr lang="en-US" sz="2600" dirty="0"/>
              <a:t> keyword to declare a variable in TypeScript and JavaScript. The </a:t>
            </a:r>
            <a:r>
              <a:rPr lang="en-US" sz="2600" b="1" dirty="0"/>
              <a:t>let</a:t>
            </a:r>
            <a:r>
              <a:rPr lang="en-US" sz="2600" dirty="0"/>
              <a:t> keyword has some restriction in scoping in comparison of the var keyword.</a:t>
            </a:r>
          </a:p>
          <a:p>
            <a:pPr algn="just"/>
            <a:r>
              <a:rPr lang="en-US" sz="2600" dirty="0"/>
              <a:t>The </a:t>
            </a:r>
            <a:r>
              <a:rPr lang="en-US" sz="2600" b="1" dirty="0"/>
              <a:t>let</a:t>
            </a:r>
            <a:r>
              <a:rPr lang="en-US" sz="2600" dirty="0"/>
              <a:t> keyword can enhance our code readability and decreases the chance of programming error.</a:t>
            </a:r>
          </a:p>
          <a:p>
            <a:pPr algn="just"/>
            <a:r>
              <a:rPr lang="en-US" sz="2600" dirty="0"/>
              <a:t>The </a:t>
            </a:r>
            <a:r>
              <a:rPr lang="en-US" sz="2600" b="1" dirty="0"/>
              <a:t>let</a:t>
            </a:r>
            <a:r>
              <a:rPr lang="en-US" sz="2600" dirty="0"/>
              <a:t> statement are written as same syntax as the </a:t>
            </a:r>
            <a:r>
              <a:rPr lang="en-US" sz="2600" b="1" dirty="0"/>
              <a:t>var</a:t>
            </a:r>
            <a:r>
              <a:rPr lang="en-US" sz="2600" dirty="0"/>
              <a:t> statement:</a:t>
            </a:r>
          </a:p>
          <a:p>
            <a:pPr marL="0" indent="0">
              <a:buNone/>
            </a:pPr>
            <a:endParaRPr lang="en-US" b="1" dirty="0"/>
          </a:p>
        </p:txBody>
      </p:sp>
      <p:sp>
        <p:nvSpPr>
          <p:cNvPr id="4" name="Slide Number Placeholder 3">
            <a:extLst>
              <a:ext uri="{FF2B5EF4-FFF2-40B4-BE49-F238E27FC236}">
                <a16:creationId xmlns:a16="http://schemas.microsoft.com/office/drawing/2014/main" id="{4F038E85-DDE9-41FD-A582-48E4C3A2F68C}"/>
              </a:ext>
            </a:extLst>
          </p:cNvPr>
          <p:cNvSpPr>
            <a:spLocks noGrp="1"/>
          </p:cNvSpPr>
          <p:nvPr>
            <p:ph type="sldNum" sz="quarter" idx="12"/>
          </p:nvPr>
        </p:nvSpPr>
        <p:spPr/>
        <p:txBody>
          <a:bodyPr/>
          <a:lstStyle/>
          <a:p>
            <a:fld id="{C51EAA63-D034-42AE-91FA-B13B9518C7BE}" type="slidenum">
              <a:rPr lang="en-US" smtClean="0"/>
              <a:pPr/>
              <a:t>17</a:t>
            </a:fld>
            <a:endParaRPr lang="en-US" dirty="0"/>
          </a:p>
        </p:txBody>
      </p:sp>
      <p:pic>
        <p:nvPicPr>
          <p:cNvPr id="5" name="Picture 4">
            <a:extLst>
              <a:ext uri="{FF2B5EF4-FFF2-40B4-BE49-F238E27FC236}">
                <a16:creationId xmlns:a16="http://schemas.microsoft.com/office/drawing/2014/main" id="{75A6D4BA-BDC7-4EC5-AE9C-C1F30E08B485}"/>
              </a:ext>
            </a:extLst>
          </p:cNvPr>
          <p:cNvPicPr>
            <a:picLocks noChangeAspect="1"/>
          </p:cNvPicPr>
          <p:nvPr/>
        </p:nvPicPr>
        <p:blipFill>
          <a:blip r:embed="rId2"/>
          <a:stretch>
            <a:fillRect/>
          </a:stretch>
        </p:blipFill>
        <p:spPr>
          <a:xfrm>
            <a:off x="3441699" y="4576083"/>
            <a:ext cx="4095378" cy="1122591"/>
          </a:xfrm>
          <a:prstGeom prst="rect">
            <a:avLst/>
          </a:prstGeom>
        </p:spPr>
      </p:pic>
    </p:spTree>
    <p:extLst>
      <p:ext uri="{BB962C8B-B14F-4D97-AF65-F5344CB8AC3E}">
        <p14:creationId xmlns:p14="http://schemas.microsoft.com/office/powerpoint/2010/main" val="370362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B37B-A68C-4DAE-A2F1-52488C6E204A}"/>
              </a:ext>
            </a:extLst>
          </p:cNvPr>
          <p:cNvSpPr>
            <a:spLocks noGrp="1"/>
          </p:cNvSpPr>
          <p:nvPr>
            <p:ph type="title"/>
          </p:nvPr>
        </p:nvSpPr>
        <p:spPr>
          <a:xfrm>
            <a:off x="335876" y="261257"/>
            <a:ext cx="11125199" cy="511630"/>
          </a:xfrm>
        </p:spPr>
        <p:txBody>
          <a:bodyPr/>
          <a:lstStyle/>
          <a:p>
            <a:r>
              <a:rPr lang="en-IN" dirty="0"/>
              <a:t>TypeScript – Variable </a:t>
            </a:r>
            <a:endParaRPr lang="en-US" dirty="0"/>
          </a:p>
        </p:txBody>
      </p:sp>
      <p:sp>
        <p:nvSpPr>
          <p:cNvPr id="3" name="Content Placeholder 2">
            <a:extLst>
              <a:ext uri="{FF2B5EF4-FFF2-40B4-BE49-F238E27FC236}">
                <a16:creationId xmlns:a16="http://schemas.microsoft.com/office/drawing/2014/main" id="{6E8ACF83-EF05-4C13-8388-2AB9341CF2D8}"/>
              </a:ext>
            </a:extLst>
          </p:cNvPr>
          <p:cNvSpPr>
            <a:spLocks noGrp="1"/>
          </p:cNvSpPr>
          <p:nvPr>
            <p:ph idx="1"/>
          </p:nvPr>
        </p:nvSpPr>
        <p:spPr>
          <a:xfrm>
            <a:off x="531151" y="1066801"/>
            <a:ext cx="11126522" cy="4419600"/>
          </a:xfrm>
        </p:spPr>
        <p:txBody>
          <a:bodyPr/>
          <a:lstStyle/>
          <a:p>
            <a:pPr marL="0" indent="0">
              <a:buNone/>
            </a:pPr>
            <a:r>
              <a:rPr lang="en-IN" b="1" dirty="0" err="1"/>
              <a:t>Const</a:t>
            </a:r>
            <a:r>
              <a:rPr lang="en-IN" b="1" dirty="0"/>
              <a:t> Declaration </a:t>
            </a:r>
          </a:p>
          <a:p>
            <a:pPr marL="0" indent="0" algn="just">
              <a:buNone/>
            </a:pPr>
            <a:r>
              <a:rPr lang="en-US" sz="2600" dirty="0"/>
              <a:t>Variables can be declared using const similar to var or let declarations. The const makes a variable a constant where its value cannot be changed. Const variables have the same scoping rules as let variables.</a:t>
            </a:r>
          </a:p>
          <a:p>
            <a:pPr marL="0" indent="0" algn="just">
              <a:buNone/>
            </a:pPr>
            <a:endParaRPr lang="en-US" sz="2600" dirty="0"/>
          </a:p>
          <a:p>
            <a:pPr marL="0" indent="0" algn="just">
              <a:buNone/>
            </a:pPr>
            <a:r>
              <a:rPr lang="en-US" sz="2600" b="1" dirty="0"/>
              <a:t>Example: </a:t>
            </a:r>
          </a:p>
          <a:p>
            <a:pPr marL="0" indent="0" algn="just">
              <a:buNone/>
            </a:pPr>
            <a:endParaRPr lang="en-US" sz="2600" b="1" dirty="0"/>
          </a:p>
          <a:p>
            <a:pPr marL="0" indent="0" algn="just">
              <a:buNone/>
            </a:pPr>
            <a:endParaRPr lang="en-US" sz="2600" b="1" dirty="0"/>
          </a:p>
          <a:p>
            <a:pPr marL="0" indent="0" algn="just">
              <a:buNone/>
            </a:pPr>
            <a:endParaRPr lang="en-US" sz="2600" b="1" dirty="0"/>
          </a:p>
          <a:p>
            <a:pPr marL="0" indent="0" algn="just">
              <a:buNone/>
            </a:pPr>
            <a:r>
              <a:rPr lang="en-US" sz="2600" b="1" dirty="0"/>
              <a:t>Output: </a:t>
            </a:r>
          </a:p>
          <a:p>
            <a:pPr marL="0" indent="0" algn="just">
              <a:buNone/>
            </a:pPr>
            <a:endParaRPr lang="en-US" sz="2600" b="1" dirty="0"/>
          </a:p>
        </p:txBody>
      </p:sp>
      <p:sp>
        <p:nvSpPr>
          <p:cNvPr id="4" name="Slide Number Placeholder 3">
            <a:extLst>
              <a:ext uri="{FF2B5EF4-FFF2-40B4-BE49-F238E27FC236}">
                <a16:creationId xmlns:a16="http://schemas.microsoft.com/office/drawing/2014/main" id="{28507424-7872-414E-ABA8-B43846BBD082}"/>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5" name="Picture 4">
            <a:extLst>
              <a:ext uri="{FF2B5EF4-FFF2-40B4-BE49-F238E27FC236}">
                <a16:creationId xmlns:a16="http://schemas.microsoft.com/office/drawing/2014/main" id="{38F997CB-B213-460E-AE10-CF3B8F9FF66D}"/>
              </a:ext>
            </a:extLst>
          </p:cNvPr>
          <p:cNvPicPr>
            <a:picLocks noChangeAspect="1"/>
          </p:cNvPicPr>
          <p:nvPr/>
        </p:nvPicPr>
        <p:blipFill>
          <a:blip r:embed="rId2"/>
          <a:stretch>
            <a:fillRect/>
          </a:stretch>
        </p:blipFill>
        <p:spPr>
          <a:xfrm>
            <a:off x="4272871" y="3062315"/>
            <a:ext cx="3643081" cy="1972673"/>
          </a:xfrm>
          <a:prstGeom prst="rect">
            <a:avLst/>
          </a:prstGeom>
        </p:spPr>
      </p:pic>
      <p:pic>
        <p:nvPicPr>
          <p:cNvPr id="6" name="Picture 5">
            <a:extLst>
              <a:ext uri="{FF2B5EF4-FFF2-40B4-BE49-F238E27FC236}">
                <a16:creationId xmlns:a16="http://schemas.microsoft.com/office/drawing/2014/main" id="{EAAC29FF-C2FD-4B85-940E-8CE81CADCC0E}"/>
              </a:ext>
            </a:extLst>
          </p:cNvPr>
          <p:cNvPicPr>
            <a:picLocks noChangeAspect="1"/>
          </p:cNvPicPr>
          <p:nvPr/>
        </p:nvPicPr>
        <p:blipFill>
          <a:blip r:embed="rId3"/>
          <a:stretch>
            <a:fillRect/>
          </a:stretch>
        </p:blipFill>
        <p:spPr>
          <a:xfrm>
            <a:off x="5202690" y="5486401"/>
            <a:ext cx="1783444" cy="529736"/>
          </a:xfrm>
          <a:prstGeom prst="rect">
            <a:avLst/>
          </a:prstGeom>
        </p:spPr>
      </p:pic>
    </p:spTree>
    <p:extLst>
      <p:ext uri="{BB962C8B-B14F-4D97-AF65-F5344CB8AC3E}">
        <p14:creationId xmlns:p14="http://schemas.microsoft.com/office/powerpoint/2010/main" val="242858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381F-8098-42FB-BEAE-009A470ACE5C}"/>
              </a:ext>
            </a:extLst>
          </p:cNvPr>
          <p:cNvSpPr>
            <a:spLocks noGrp="1"/>
          </p:cNvSpPr>
          <p:nvPr>
            <p:ph type="title"/>
          </p:nvPr>
        </p:nvSpPr>
        <p:spPr>
          <a:xfrm>
            <a:off x="205246" y="120612"/>
            <a:ext cx="11125199" cy="486811"/>
          </a:xfrm>
        </p:spPr>
        <p:txBody>
          <a:bodyPr/>
          <a:lstStyle/>
          <a:p>
            <a:r>
              <a:rPr lang="en-IN" dirty="0"/>
              <a:t>let vs var keyword</a:t>
            </a:r>
            <a:endParaRPr lang="en-US" dirty="0"/>
          </a:p>
        </p:txBody>
      </p:sp>
      <p:sp>
        <p:nvSpPr>
          <p:cNvPr id="4" name="Slide Number Placeholder 3">
            <a:extLst>
              <a:ext uri="{FF2B5EF4-FFF2-40B4-BE49-F238E27FC236}">
                <a16:creationId xmlns:a16="http://schemas.microsoft.com/office/drawing/2014/main" id="{E2B9C3B9-8B28-4B25-AFE6-0C1A0E93D1F9}"/>
              </a:ext>
            </a:extLst>
          </p:cNvPr>
          <p:cNvSpPr>
            <a:spLocks noGrp="1"/>
          </p:cNvSpPr>
          <p:nvPr>
            <p:ph type="sldNum" sz="quarter" idx="12"/>
          </p:nvPr>
        </p:nvSpPr>
        <p:spPr/>
        <p:txBody>
          <a:bodyPr/>
          <a:lstStyle/>
          <a:p>
            <a:fld id="{C51EAA63-D034-42AE-91FA-B13B9518C7BE}" type="slidenum">
              <a:rPr lang="en-US" smtClean="0"/>
              <a:pPr/>
              <a:t>19</a:t>
            </a:fld>
            <a:endParaRPr lang="en-US" dirty="0"/>
          </a:p>
        </p:txBody>
      </p:sp>
      <p:graphicFrame>
        <p:nvGraphicFramePr>
          <p:cNvPr id="7" name="Table 6">
            <a:extLst>
              <a:ext uri="{FF2B5EF4-FFF2-40B4-BE49-F238E27FC236}">
                <a16:creationId xmlns:a16="http://schemas.microsoft.com/office/drawing/2014/main" id="{DFA3C173-9670-4978-9916-B7AD50F0AA51}"/>
              </a:ext>
            </a:extLst>
          </p:cNvPr>
          <p:cNvGraphicFramePr>
            <a:graphicFrameLocks noGrp="1"/>
          </p:cNvGraphicFramePr>
          <p:nvPr>
            <p:extLst>
              <p:ext uri="{D42A27DB-BD31-4B8C-83A1-F6EECF244321}">
                <p14:modId xmlns:p14="http://schemas.microsoft.com/office/powerpoint/2010/main" val="3656264709"/>
              </p:ext>
            </p:extLst>
          </p:nvPr>
        </p:nvGraphicFramePr>
        <p:xfrm>
          <a:off x="326570" y="690376"/>
          <a:ext cx="11740244" cy="5617470"/>
        </p:xfrm>
        <a:graphic>
          <a:graphicData uri="http://schemas.openxmlformats.org/drawingml/2006/table">
            <a:tbl>
              <a:tblPr>
                <a:tableStyleId>{16D9F66E-5EB9-4882-86FB-DCBF35E3C3E4}</a:tableStyleId>
              </a:tblPr>
              <a:tblGrid>
                <a:gridCol w="5870122">
                  <a:extLst>
                    <a:ext uri="{9D8B030D-6E8A-4147-A177-3AD203B41FA5}">
                      <a16:colId xmlns:a16="http://schemas.microsoft.com/office/drawing/2014/main" val="243843741"/>
                    </a:ext>
                  </a:extLst>
                </a:gridCol>
                <a:gridCol w="5870122">
                  <a:extLst>
                    <a:ext uri="{9D8B030D-6E8A-4147-A177-3AD203B41FA5}">
                      <a16:colId xmlns:a16="http://schemas.microsoft.com/office/drawing/2014/main" val="216805018"/>
                    </a:ext>
                  </a:extLst>
                </a:gridCol>
              </a:tblGrid>
              <a:tr h="334970">
                <a:tc>
                  <a:txBody>
                    <a:bodyPr/>
                    <a:lstStyle/>
                    <a:p>
                      <a:pPr algn="ctr" fontAlgn="t"/>
                      <a:r>
                        <a:rPr lang="en-IN" sz="1800" b="1" dirty="0">
                          <a:solidFill>
                            <a:srgbClr val="000000"/>
                          </a:solidFill>
                          <a:effectLst/>
                          <a:latin typeface="+mn-lt"/>
                        </a:rPr>
                        <a:t>var</a:t>
                      </a:r>
                      <a:endParaRPr lang="en-US" sz="1800" b="1" dirty="0">
                        <a:solidFill>
                          <a:srgbClr val="000000"/>
                        </a:solidFill>
                        <a:effectLst/>
                        <a:latin typeface="+mn-lt"/>
                      </a:endParaRPr>
                    </a:p>
                  </a:txBody>
                  <a:tcPr marL="53810" marR="53810" marT="53810" marB="53810"/>
                </a:tc>
                <a:tc>
                  <a:txBody>
                    <a:bodyPr/>
                    <a:lstStyle/>
                    <a:p>
                      <a:pPr algn="ctr"/>
                      <a:r>
                        <a:rPr lang="en-IN" sz="1800" b="1" dirty="0">
                          <a:latin typeface="+mn-lt"/>
                        </a:rPr>
                        <a:t>let</a:t>
                      </a:r>
                      <a:endParaRPr lang="en-US" sz="1800" b="1" dirty="0">
                        <a:latin typeface="+mn-lt"/>
                      </a:endParaRPr>
                    </a:p>
                  </a:txBody>
                  <a:tcPr marL="43048" marR="43048" marT="21524" marB="21524"/>
                </a:tc>
                <a:extLst>
                  <a:ext uri="{0D108BD9-81ED-4DB2-BD59-A6C34878D82A}">
                    <a16:rowId xmlns:a16="http://schemas.microsoft.com/office/drawing/2014/main" val="3372302269"/>
                  </a:ext>
                </a:extLst>
              </a:tr>
              <a:tr h="276776">
                <a:tc>
                  <a:txBody>
                    <a:bodyPr/>
                    <a:lstStyle/>
                    <a:p>
                      <a:pPr algn="l" fontAlgn="t"/>
                      <a:r>
                        <a:rPr lang="en-US" sz="1600" dirty="0">
                          <a:effectLst/>
                        </a:rPr>
                        <a:t>The var keyword was introduced with JavaScript.</a:t>
                      </a:r>
                      <a:endParaRPr lang="en-US" sz="1600" dirty="0">
                        <a:solidFill>
                          <a:srgbClr val="000000"/>
                        </a:solidFill>
                        <a:effectLst/>
                        <a:latin typeface="verdana" panose="020B0604030504040204" pitchFamily="34" charset="0"/>
                      </a:endParaRPr>
                    </a:p>
                  </a:txBody>
                  <a:tcPr marL="35873" marR="35873" marT="35873" marB="35873"/>
                </a:tc>
                <a:tc>
                  <a:txBody>
                    <a:bodyPr/>
                    <a:lstStyle/>
                    <a:p>
                      <a:pPr algn="l" fontAlgn="t"/>
                      <a:r>
                        <a:rPr lang="en-US" sz="1600" dirty="0">
                          <a:effectLst/>
                        </a:rPr>
                        <a:t>The let keyword was added in ES6 (ES 2015)  of JS.</a:t>
                      </a:r>
                      <a:endParaRPr lang="en-US" sz="1600" dirty="0">
                        <a:solidFill>
                          <a:srgbClr val="000000"/>
                        </a:solidFill>
                        <a:effectLst/>
                        <a:latin typeface="verdana" panose="020B0604030504040204" pitchFamily="34" charset="0"/>
                      </a:endParaRPr>
                    </a:p>
                  </a:txBody>
                  <a:tcPr marL="35873" marR="35873" marT="35873" marB="35873"/>
                </a:tc>
                <a:extLst>
                  <a:ext uri="{0D108BD9-81ED-4DB2-BD59-A6C34878D82A}">
                    <a16:rowId xmlns:a16="http://schemas.microsoft.com/office/drawing/2014/main" val="3998829328"/>
                  </a:ext>
                </a:extLst>
              </a:tr>
              <a:tr h="276776">
                <a:tc>
                  <a:txBody>
                    <a:bodyPr/>
                    <a:lstStyle/>
                    <a:p>
                      <a:pPr algn="l" fontAlgn="t"/>
                      <a:r>
                        <a:rPr lang="en-US" sz="1600" dirty="0">
                          <a:effectLst/>
                        </a:rPr>
                        <a:t>It has global scope.</a:t>
                      </a:r>
                      <a:endParaRPr lang="en-US" sz="1600" dirty="0">
                        <a:solidFill>
                          <a:srgbClr val="000000"/>
                        </a:solidFill>
                        <a:effectLst/>
                        <a:latin typeface="verdana" panose="020B0604030504040204" pitchFamily="34" charset="0"/>
                      </a:endParaRPr>
                    </a:p>
                  </a:txBody>
                  <a:tcPr marL="35873" marR="35873" marT="35873" marB="35873"/>
                </a:tc>
                <a:tc>
                  <a:txBody>
                    <a:bodyPr/>
                    <a:lstStyle/>
                    <a:p>
                      <a:pPr algn="l" fontAlgn="t"/>
                      <a:r>
                        <a:rPr lang="en-US" sz="1600" dirty="0">
                          <a:effectLst/>
                        </a:rPr>
                        <a:t>It is limited to block scope.</a:t>
                      </a:r>
                      <a:endParaRPr lang="en-US" sz="1600" dirty="0">
                        <a:solidFill>
                          <a:srgbClr val="000000"/>
                        </a:solidFill>
                        <a:effectLst/>
                        <a:latin typeface="verdana" panose="020B0604030504040204" pitchFamily="34" charset="0"/>
                      </a:endParaRPr>
                    </a:p>
                  </a:txBody>
                  <a:tcPr marL="35873" marR="35873" marT="35873" marB="35873"/>
                </a:tc>
                <a:extLst>
                  <a:ext uri="{0D108BD9-81ED-4DB2-BD59-A6C34878D82A}">
                    <a16:rowId xmlns:a16="http://schemas.microsoft.com/office/drawing/2014/main" val="1850327235"/>
                  </a:ext>
                </a:extLst>
              </a:tr>
              <a:tr h="276776">
                <a:tc>
                  <a:txBody>
                    <a:bodyPr/>
                    <a:lstStyle/>
                    <a:p>
                      <a:pPr algn="l" fontAlgn="t"/>
                      <a:r>
                        <a:rPr lang="en-US" sz="1600" dirty="0">
                          <a:effectLst/>
                        </a:rPr>
                        <a:t>It can be declared globally and can be accessed globally.</a:t>
                      </a:r>
                      <a:endParaRPr lang="en-US" sz="1600" dirty="0">
                        <a:solidFill>
                          <a:srgbClr val="000000"/>
                        </a:solidFill>
                        <a:effectLst/>
                        <a:latin typeface="verdana" panose="020B0604030504040204" pitchFamily="34" charset="0"/>
                      </a:endParaRPr>
                    </a:p>
                  </a:txBody>
                  <a:tcPr marL="35873" marR="35873" marT="35873" marB="35873"/>
                </a:tc>
                <a:tc>
                  <a:txBody>
                    <a:bodyPr/>
                    <a:lstStyle/>
                    <a:p>
                      <a:pPr algn="l" fontAlgn="t"/>
                      <a:r>
                        <a:rPr lang="en-US" sz="1600" dirty="0">
                          <a:effectLst/>
                        </a:rPr>
                        <a:t>It declared globally but cannot be accessed globally.</a:t>
                      </a:r>
                      <a:endParaRPr lang="en-US" sz="1600" dirty="0">
                        <a:solidFill>
                          <a:srgbClr val="000000"/>
                        </a:solidFill>
                        <a:effectLst/>
                        <a:latin typeface="verdana" panose="020B0604030504040204" pitchFamily="34" charset="0"/>
                      </a:endParaRPr>
                    </a:p>
                  </a:txBody>
                  <a:tcPr marL="35873" marR="35873" marT="35873" marB="35873"/>
                </a:tc>
                <a:extLst>
                  <a:ext uri="{0D108BD9-81ED-4DB2-BD59-A6C34878D82A}">
                    <a16:rowId xmlns:a16="http://schemas.microsoft.com/office/drawing/2014/main" val="3153299783"/>
                  </a:ext>
                </a:extLst>
              </a:tr>
              <a:tr h="2415309">
                <a:tc>
                  <a:txBody>
                    <a:bodyPr/>
                    <a:lstStyle/>
                    <a:p>
                      <a:pPr algn="l" fontAlgn="t"/>
                      <a:r>
                        <a:rPr lang="en-US" sz="1600" dirty="0">
                          <a:effectLst/>
                        </a:rPr>
                        <a:t>Variable declared with var keyword can be re-declared and updated in the same scope.</a:t>
                      </a:r>
                      <a:br>
                        <a:rPr lang="en-US" sz="1600" dirty="0">
                          <a:effectLst/>
                        </a:rPr>
                      </a:br>
                      <a:r>
                        <a:rPr lang="en-US" sz="1600" b="1" dirty="0">
                          <a:effectLst/>
                        </a:rPr>
                        <a:t>Example:</a:t>
                      </a:r>
                    </a:p>
                    <a:p>
                      <a:pPr lvl="2" algn="l" fontAlgn="t"/>
                      <a:r>
                        <a:rPr lang="en-US" sz="1600" dirty="0">
                          <a:effectLst/>
                        </a:rPr>
                        <a:t>function </a:t>
                      </a:r>
                      <a:r>
                        <a:rPr lang="en-US" sz="1600" dirty="0" err="1">
                          <a:effectLst/>
                        </a:rPr>
                        <a:t>varGreeter</a:t>
                      </a:r>
                      <a:r>
                        <a:rPr lang="en-US" sz="1600" dirty="0">
                          <a:effectLst/>
                        </a:rPr>
                        <a:t>()</a:t>
                      </a:r>
                    </a:p>
                    <a:p>
                      <a:pPr lvl="2" algn="l" fontAlgn="t"/>
                      <a:r>
                        <a:rPr lang="en-US" sz="1600" dirty="0">
                          <a:effectLst/>
                        </a:rPr>
                        <a:t>{ </a:t>
                      </a:r>
                    </a:p>
                    <a:p>
                      <a:pPr lvl="2" algn="l" fontAlgn="t"/>
                      <a:r>
                        <a:rPr lang="en-US" sz="1600" dirty="0">
                          <a:effectLst/>
                        </a:rPr>
                        <a:t>    var a = 10; </a:t>
                      </a:r>
                    </a:p>
                    <a:p>
                      <a:pPr lvl="2" algn="l" fontAlgn="t"/>
                      <a:r>
                        <a:rPr lang="en-US" sz="1600" dirty="0">
                          <a:effectLst/>
                        </a:rPr>
                        <a:t>    var a = 20; //a is replaced                                                     console.log(a); </a:t>
                      </a:r>
                    </a:p>
                    <a:p>
                      <a:pPr lvl="2" algn="l" fontAlgn="t"/>
                      <a:r>
                        <a:rPr lang="en-US" sz="1600" dirty="0">
                          <a:effectLst/>
                        </a:rPr>
                        <a:t>} </a:t>
                      </a:r>
                    </a:p>
                    <a:p>
                      <a:pPr lvl="2" algn="l" fontAlgn="t"/>
                      <a:r>
                        <a:rPr lang="en-US" sz="1600" dirty="0">
                          <a:effectLst/>
                        </a:rPr>
                        <a:t>   </a:t>
                      </a:r>
                      <a:r>
                        <a:rPr lang="en-US" sz="1600" dirty="0" err="1">
                          <a:effectLst/>
                        </a:rPr>
                        <a:t>varGreeter</a:t>
                      </a:r>
                      <a:r>
                        <a:rPr lang="en-US" sz="1600" dirty="0">
                          <a:effectLst/>
                        </a:rPr>
                        <a:t>(); </a:t>
                      </a:r>
                      <a:endParaRPr lang="en-US" sz="1600" dirty="0">
                        <a:solidFill>
                          <a:srgbClr val="000000"/>
                        </a:solidFill>
                        <a:effectLst/>
                        <a:latin typeface="verdana" panose="020B0604030504040204" pitchFamily="34" charset="0"/>
                      </a:endParaRPr>
                    </a:p>
                  </a:txBody>
                  <a:tcPr marL="35873" marR="35873" marT="35873" marB="35873"/>
                </a:tc>
                <a:tc>
                  <a:txBody>
                    <a:bodyPr/>
                    <a:lstStyle/>
                    <a:p>
                      <a:pPr algn="l" fontAlgn="t"/>
                      <a:r>
                        <a:rPr lang="en-US" sz="1600" dirty="0">
                          <a:effectLst/>
                        </a:rPr>
                        <a:t>Variable declared with let keyword can be updated but not re-declared.</a:t>
                      </a:r>
                      <a:br>
                        <a:rPr lang="en-US" sz="1600" dirty="0">
                          <a:effectLst/>
                        </a:rPr>
                      </a:br>
                      <a:r>
                        <a:rPr lang="en-US" sz="1600" b="1" dirty="0">
                          <a:effectLst/>
                        </a:rPr>
                        <a:t>Example:</a:t>
                      </a:r>
                    </a:p>
                    <a:p>
                      <a:pPr lvl="2" algn="l" fontAlgn="t"/>
                      <a:r>
                        <a:rPr lang="en-US" sz="1600" dirty="0">
                          <a:effectLst/>
                        </a:rPr>
                        <a:t>function </a:t>
                      </a:r>
                      <a:r>
                        <a:rPr lang="en-US" sz="1600" dirty="0" err="1">
                          <a:effectLst/>
                        </a:rPr>
                        <a:t>varGreeter</a:t>
                      </a:r>
                      <a:r>
                        <a:rPr lang="en-US" sz="1600" dirty="0">
                          <a:effectLst/>
                        </a:rPr>
                        <a:t>()</a:t>
                      </a:r>
                    </a:p>
                    <a:p>
                      <a:pPr lvl="2" algn="l" fontAlgn="t"/>
                      <a:r>
                        <a:rPr lang="en-US" sz="1600" dirty="0">
                          <a:effectLst/>
                        </a:rPr>
                        <a:t>{ </a:t>
                      </a:r>
                    </a:p>
                    <a:p>
                      <a:pPr lvl="2" algn="l" fontAlgn="t"/>
                      <a:r>
                        <a:rPr lang="en-US" sz="1600" dirty="0">
                          <a:effectLst/>
                        </a:rPr>
                        <a:t>     let a = 10; </a:t>
                      </a:r>
                    </a:p>
                    <a:p>
                      <a:pPr lvl="2" algn="l" fontAlgn="t"/>
                      <a:r>
                        <a:rPr lang="en-US" sz="1600" dirty="0">
                          <a:effectLst/>
                        </a:rPr>
                        <a:t>     let a = 20; //</a:t>
                      </a:r>
                      <a:r>
                        <a:rPr lang="en-US" sz="1600" dirty="0" err="1">
                          <a:effectLst/>
                        </a:rPr>
                        <a:t>SyntaxError</a:t>
                      </a:r>
                      <a:r>
                        <a:rPr lang="en-US" sz="1600" dirty="0">
                          <a:effectLst/>
                        </a:rPr>
                        <a:t>:  //Identifier 'a' has already been   </a:t>
                      </a:r>
                    </a:p>
                    <a:p>
                      <a:pPr lvl="2" algn="l" fontAlgn="t"/>
                      <a:r>
                        <a:rPr lang="en-US" sz="1600" dirty="0">
                          <a:effectLst/>
                        </a:rPr>
                        <a:t>declared console.log(a);</a:t>
                      </a:r>
                    </a:p>
                    <a:p>
                      <a:pPr lvl="2" algn="l" fontAlgn="t"/>
                      <a:r>
                        <a:rPr lang="en-US" sz="1600" dirty="0">
                          <a:effectLst/>
                        </a:rPr>
                        <a:t> } </a:t>
                      </a:r>
                    </a:p>
                    <a:p>
                      <a:pPr lvl="2" algn="l" fontAlgn="t"/>
                      <a:r>
                        <a:rPr lang="en-US" sz="1600" dirty="0" err="1">
                          <a:effectLst/>
                        </a:rPr>
                        <a:t>varGreeter</a:t>
                      </a:r>
                      <a:r>
                        <a:rPr lang="en-US" sz="1600" dirty="0">
                          <a:effectLst/>
                        </a:rPr>
                        <a:t>(); </a:t>
                      </a:r>
                      <a:endParaRPr lang="en-US" sz="1600" dirty="0">
                        <a:solidFill>
                          <a:srgbClr val="000000"/>
                        </a:solidFill>
                        <a:effectLst/>
                        <a:latin typeface="verdana" panose="020B0604030504040204" pitchFamily="34" charset="0"/>
                      </a:endParaRPr>
                    </a:p>
                  </a:txBody>
                  <a:tcPr marL="35873" marR="35873" marT="35873" marB="35873"/>
                </a:tc>
                <a:extLst>
                  <a:ext uri="{0D108BD9-81ED-4DB2-BD59-A6C34878D82A}">
                    <a16:rowId xmlns:a16="http://schemas.microsoft.com/office/drawing/2014/main" val="2046652575"/>
                  </a:ext>
                </a:extLst>
              </a:tr>
              <a:tr h="1346043">
                <a:tc>
                  <a:txBody>
                    <a:bodyPr/>
                    <a:lstStyle/>
                    <a:p>
                      <a:pPr algn="l" fontAlgn="t"/>
                      <a:r>
                        <a:rPr lang="en-US" sz="1600" dirty="0">
                          <a:effectLst/>
                        </a:rPr>
                        <a:t>It is hoisted.</a:t>
                      </a:r>
                      <a:br>
                        <a:rPr lang="en-US" sz="1600" dirty="0">
                          <a:effectLst/>
                        </a:rPr>
                      </a:br>
                      <a:r>
                        <a:rPr lang="en-US" sz="1600" b="1" dirty="0">
                          <a:effectLst/>
                        </a:rPr>
                        <a:t>Example:</a:t>
                      </a:r>
                    </a:p>
                    <a:p>
                      <a:pPr lvl="2" algn="l" fontAlgn="t"/>
                      <a:r>
                        <a:rPr lang="en-US" sz="1600" dirty="0">
                          <a:effectLst/>
                        </a:rPr>
                        <a:t>{ </a:t>
                      </a:r>
                    </a:p>
                    <a:p>
                      <a:pPr lvl="2" algn="l" fontAlgn="t"/>
                      <a:r>
                        <a:rPr lang="en-US" sz="1600" dirty="0">
                          <a:effectLst/>
                        </a:rPr>
                        <a:t>console.log(c); // undefined. //Due to hoisting </a:t>
                      </a:r>
                    </a:p>
                    <a:p>
                      <a:pPr lvl="2" algn="l" fontAlgn="t"/>
                      <a:r>
                        <a:rPr lang="en-US" sz="1600" dirty="0">
                          <a:effectLst/>
                        </a:rPr>
                        <a:t>var c = 2; </a:t>
                      </a:r>
                    </a:p>
                    <a:p>
                      <a:pPr lvl="2" algn="l" fontAlgn="t"/>
                      <a:r>
                        <a:rPr lang="en-US" sz="1600" dirty="0">
                          <a:effectLst/>
                        </a:rPr>
                        <a:t>} </a:t>
                      </a:r>
                      <a:endParaRPr lang="en-US" sz="1600" dirty="0">
                        <a:solidFill>
                          <a:srgbClr val="000000"/>
                        </a:solidFill>
                        <a:effectLst/>
                        <a:latin typeface="verdana" panose="020B0604030504040204" pitchFamily="34" charset="0"/>
                      </a:endParaRPr>
                    </a:p>
                  </a:txBody>
                  <a:tcPr marL="35873" marR="35873" marT="35873" marB="35873"/>
                </a:tc>
                <a:tc>
                  <a:txBody>
                    <a:bodyPr/>
                    <a:lstStyle/>
                    <a:p>
                      <a:pPr algn="l" fontAlgn="t"/>
                      <a:r>
                        <a:rPr lang="en-US" sz="1600" dirty="0">
                          <a:effectLst/>
                        </a:rPr>
                        <a:t>It is not hoisted.</a:t>
                      </a:r>
                      <a:br>
                        <a:rPr lang="en-US" sz="1600" dirty="0">
                          <a:effectLst/>
                        </a:rPr>
                      </a:br>
                      <a:r>
                        <a:rPr lang="en-US" sz="1600" b="1" dirty="0">
                          <a:effectLst/>
                        </a:rPr>
                        <a:t>Example:</a:t>
                      </a:r>
                    </a:p>
                    <a:p>
                      <a:pPr lvl="1" algn="l" fontAlgn="t"/>
                      <a:r>
                        <a:rPr lang="en-US" sz="1600" dirty="0">
                          <a:effectLst/>
                        </a:rPr>
                        <a:t>{ </a:t>
                      </a:r>
                    </a:p>
                    <a:p>
                      <a:pPr lvl="1" algn="l" fontAlgn="t"/>
                      <a:r>
                        <a:rPr lang="en-US" sz="1600" dirty="0">
                          <a:effectLst/>
                        </a:rPr>
                        <a:t>console.log(b); // </a:t>
                      </a:r>
                      <a:r>
                        <a:rPr lang="en-US" sz="1600" dirty="0" err="1">
                          <a:effectLst/>
                        </a:rPr>
                        <a:t>ReferenceError</a:t>
                      </a:r>
                      <a:r>
                        <a:rPr lang="en-US" sz="1600" dirty="0">
                          <a:effectLst/>
                        </a:rPr>
                        <a:t>: //b is not defined </a:t>
                      </a:r>
                    </a:p>
                    <a:p>
                      <a:pPr lvl="1" algn="l" fontAlgn="t"/>
                      <a:r>
                        <a:rPr lang="en-US" sz="1600" dirty="0">
                          <a:effectLst/>
                        </a:rPr>
                        <a:t>let b = 3; </a:t>
                      </a:r>
                    </a:p>
                    <a:p>
                      <a:pPr lvl="1" algn="l" fontAlgn="t"/>
                      <a:r>
                        <a:rPr lang="en-US" sz="1600" dirty="0">
                          <a:effectLst/>
                        </a:rPr>
                        <a:t>}</a:t>
                      </a:r>
                      <a:endParaRPr lang="en-US" sz="1600" dirty="0">
                        <a:solidFill>
                          <a:srgbClr val="000000"/>
                        </a:solidFill>
                        <a:effectLst/>
                        <a:latin typeface="verdana" panose="020B0604030504040204" pitchFamily="34" charset="0"/>
                      </a:endParaRPr>
                    </a:p>
                  </a:txBody>
                  <a:tcPr marL="35873" marR="35873" marT="35873" marB="35873"/>
                </a:tc>
                <a:extLst>
                  <a:ext uri="{0D108BD9-81ED-4DB2-BD59-A6C34878D82A}">
                    <a16:rowId xmlns:a16="http://schemas.microsoft.com/office/drawing/2014/main" val="1175040299"/>
                  </a:ext>
                </a:extLst>
              </a:tr>
            </a:tbl>
          </a:graphicData>
        </a:graphic>
      </p:graphicFrame>
    </p:spTree>
    <p:extLst>
      <p:ext uri="{BB962C8B-B14F-4D97-AF65-F5344CB8AC3E}">
        <p14:creationId xmlns:p14="http://schemas.microsoft.com/office/powerpoint/2010/main" val="46018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a:t>Antra SEP Program</a:t>
            </a:r>
          </a:p>
        </p:txBody>
      </p:sp>
      <p:sp>
        <p:nvSpPr>
          <p:cNvPr id="6" name="Subtitle 2"/>
          <p:cNvSpPr>
            <a:spLocks noGrp="1"/>
          </p:cNvSpPr>
          <p:nvPr>
            <p:ph type="subTitle" idx="1"/>
          </p:nvPr>
        </p:nvSpPr>
        <p:spPr>
          <a:xfrm>
            <a:off x="531763" y="2286000"/>
            <a:ext cx="8764141" cy="914400"/>
          </a:xfrm>
        </p:spPr>
        <p:txBody>
          <a:bodyPr/>
          <a:lstStyle/>
          <a:p>
            <a:r>
              <a:rPr lang="en-IN" dirty="0"/>
              <a:t>T</a:t>
            </a:r>
            <a:r>
              <a:rPr lang="en-US" dirty="0" err="1"/>
              <a:t>ypeScript</a:t>
            </a:r>
            <a:r>
              <a:rPr lang="en-US" dirty="0"/>
              <a:t> Fundamentals</a:t>
            </a:r>
          </a:p>
        </p:txBody>
      </p:sp>
      <p:sp>
        <p:nvSpPr>
          <p:cNvPr id="7" name="Text Placeholder 3"/>
          <p:cNvSpPr>
            <a:spLocks noGrp="1"/>
          </p:cNvSpPr>
          <p:nvPr>
            <p:ph type="body" sz="quarter" idx="13"/>
          </p:nvPr>
        </p:nvSpPr>
        <p:spPr>
          <a:xfrm>
            <a:off x="531813" y="3429452"/>
            <a:ext cx="8763000" cy="2514149"/>
          </a:xfrm>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EC60-D4A9-4C39-BE2A-678244619C01}"/>
              </a:ext>
            </a:extLst>
          </p:cNvPr>
          <p:cNvSpPr>
            <a:spLocks noGrp="1"/>
          </p:cNvSpPr>
          <p:nvPr>
            <p:ph type="title"/>
          </p:nvPr>
        </p:nvSpPr>
        <p:spPr>
          <a:xfrm>
            <a:off x="286889" y="356182"/>
            <a:ext cx="11125199" cy="384047"/>
          </a:xfrm>
        </p:spPr>
        <p:txBody>
          <a:bodyPr/>
          <a:lstStyle/>
          <a:p>
            <a:r>
              <a:rPr lang="en-IN" dirty="0"/>
              <a:t>TypeScript – </a:t>
            </a:r>
            <a:r>
              <a:rPr lang="en-IN" dirty="0" err="1"/>
              <a:t>Enums</a:t>
            </a:r>
            <a:r>
              <a:rPr lang="en-IN" dirty="0"/>
              <a:t> </a:t>
            </a:r>
            <a:endParaRPr lang="en-US" dirty="0"/>
          </a:p>
        </p:txBody>
      </p:sp>
      <p:sp>
        <p:nvSpPr>
          <p:cNvPr id="3" name="Content Placeholder 2">
            <a:extLst>
              <a:ext uri="{FF2B5EF4-FFF2-40B4-BE49-F238E27FC236}">
                <a16:creationId xmlns:a16="http://schemas.microsoft.com/office/drawing/2014/main" id="{53AFFB26-7FD8-4584-884E-E6885009FF4C}"/>
              </a:ext>
            </a:extLst>
          </p:cNvPr>
          <p:cNvSpPr>
            <a:spLocks noGrp="1"/>
          </p:cNvSpPr>
          <p:nvPr>
            <p:ph idx="1"/>
          </p:nvPr>
        </p:nvSpPr>
        <p:spPr>
          <a:xfrm>
            <a:off x="531151" y="985158"/>
            <a:ext cx="11126522" cy="4419600"/>
          </a:xfrm>
        </p:spPr>
        <p:txBody>
          <a:bodyPr/>
          <a:lstStyle/>
          <a:p>
            <a:pPr algn="just"/>
            <a:r>
              <a:rPr lang="en-US" sz="2600" dirty="0" err="1"/>
              <a:t>Enums</a:t>
            </a:r>
            <a:r>
              <a:rPr lang="en-US" sz="2600" dirty="0"/>
              <a:t> stands for </a:t>
            </a:r>
            <a:r>
              <a:rPr lang="en-US" sz="2600" b="1" dirty="0"/>
              <a:t>Enumerations</a:t>
            </a:r>
            <a:r>
              <a:rPr lang="en-US" sz="2600" dirty="0"/>
              <a:t>. </a:t>
            </a:r>
          </a:p>
          <a:p>
            <a:pPr algn="just"/>
            <a:endParaRPr lang="en-US" sz="2600" dirty="0"/>
          </a:p>
          <a:p>
            <a:pPr algn="just"/>
            <a:r>
              <a:rPr lang="en-US" sz="2600" dirty="0" err="1"/>
              <a:t>Enums</a:t>
            </a:r>
            <a:r>
              <a:rPr lang="en-US" sz="2600" dirty="0"/>
              <a:t> are a new data type supported in TypeScript. It is used to define the set of </a:t>
            </a:r>
            <a:r>
              <a:rPr lang="en-US" sz="2600" b="1" dirty="0"/>
              <a:t>named constants</a:t>
            </a:r>
            <a:r>
              <a:rPr lang="en-US" sz="2600" dirty="0"/>
              <a:t>, i.e., a collection of related values. </a:t>
            </a:r>
          </a:p>
          <a:p>
            <a:pPr algn="just"/>
            <a:endParaRPr lang="en-US" sz="2600" dirty="0"/>
          </a:p>
          <a:p>
            <a:pPr algn="just"/>
            <a:r>
              <a:rPr lang="en-US" sz="2600" dirty="0"/>
              <a:t>TypeScript supports both </a:t>
            </a:r>
            <a:r>
              <a:rPr lang="en-US" sz="2600" b="1" dirty="0"/>
              <a:t>numeric</a:t>
            </a:r>
            <a:r>
              <a:rPr lang="en-US" sz="2600" dirty="0"/>
              <a:t> and </a:t>
            </a:r>
            <a:r>
              <a:rPr lang="en-US" sz="2600" b="1" dirty="0"/>
              <a:t>string-based</a:t>
            </a:r>
            <a:r>
              <a:rPr lang="en-US" sz="2600" dirty="0"/>
              <a:t> </a:t>
            </a:r>
            <a:r>
              <a:rPr lang="en-US" sz="2600" dirty="0" err="1"/>
              <a:t>enums</a:t>
            </a:r>
            <a:r>
              <a:rPr lang="en-US" sz="2600" dirty="0"/>
              <a:t>. We can define the </a:t>
            </a:r>
            <a:r>
              <a:rPr lang="en-US" sz="2600" dirty="0" err="1"/>
              <a:t>enums</a:t>
            </a:r>
            <a:r>
              <a:rPr lang="en-US" sz="2600" dirty="0"/>
              <a:t> by using the </a:t>
            </a:r>
            <a:r>
              <a:rPr lang="en-US" sz="2600" b="1" dirty="0" err="1"/>
              <a:t>enum</a:t>
            </a:r>
            <a:r>
              <a:rPr lang="en-US" sz="2600" dirty="0"/>
              <a:t> keyword.</a:t>
            </a:r>
          </a:p>
        </p:txBody>
      </p:sp>
      <p:sp>
        <p:nvSpPr>
          <p:cNvPr id="4" name="Slide Number Placeholder 3">
            <a:extLst>
              <a:ext uri="{FF2B5EF4-FFF2-40B4-BE49-F238E27FC236}">
                <a16:creationId xmlns:a16="http://schemas.microsoft.com/office/drawing/2014/main" id="{FFF3C9CB-302E-4E2C-8664-95B86E5B9823}"/>
              </a:ext>
            </a:extLst>
          </p:cNvPr>
          <p:cNvSpPr>
            <a:spLocks noGrp="1"/>
          </p:cNvSpPr>
          <p:nvPr>
            <p:ph type="sldNum" sz="quarter" idx="12"/>
          </p:nvPr>
        </p:nvSpPr>
        <p:spPr/>
        <p:txBody>
          <a:bodyPr/>
          <a:lstStyle/>
          <a:p>
            <a:fld id="{C51EAA63-D034-42AE-91FA-B13B9518C7BE}" type="slidenum">
              <a:rPr lang="en-US" smtClean="0"/>
              <a:pPr/>
              <a:t>20</a:t>
            </a:fld>
            <a:endParaRPr lang="en-US" dirty="0"/>
          </a:p>
        </p:txBody>
      </p:sp>
    </p:spTree>
    <p:extLst>
      <p:ext uri="{BB962C8B-B14F-4D97-AF65-F5344CB8AC3E}">
        <p14:creationId xmlns:p14="http://schemas.microsoft.com/office/powerpoint/2010/main" val="26591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BC71-26DB-43BC-8D5B-B7557EF65E08}"/>
              </a:ext>
            </a:extLst>
          </p:cNvPr>
          <p:cNvSpPr>
            <a:spLocks noGrp="1"/>
          </p:cNvSpPr>
          <p:nvPr>
            <p:ph type="title"/>
          </p:nvPr>
        </p:nvSpPr>
        <p:spPr>
          <a:xfrm>
            <a:off x="352204" y="350739"/>
            <a:ext cx="11125199" cy="560615"/>
          </a:xfrm>
        </p:spPr>
        <p:txBody>
          <a:bodyPr/>
          <a:lstStyle/>
          <a:p>
            <a:r>
              <a:rPr lang="en-IN" dirty="0"/>
              <a:t>Why </a:t>
            </a:r>
            <a:r>
              <a:rPr lang="en-IN" dirty="0" err="1"/>
              <a:t>Enums</a:t>
            </a:r>
            <a:endParaRPr lang="en-US" dirty="0"/>
          </a:p>
        </p:txBody>
      </p:sp>
      <p:sp>
        <p:nvSpPr>
          <p:cNvPr id="3" name="Content Placeholder 2">
            <a:extLst>
              <a:ext uri="{FF2B5EF4-FFF2-40B4-BE49-F238E27FC236}">
                <a16:creationId xmlns:a16="http://schemas.microsoft.com/office/drawing/2014/main" id="{7C9C5933-36DE-438C-B6D8-C8A158D04C06}"/>
              </a:ext>
            </a:extLst>
          </p:cNvPr>
          <p:cNvSpPr>
            <a:spLocks noGrp="1"/>
          </p:cNvSpPr>
          <p:nvPr>
            <p:ph idx="1"/>
          </p:nvPr>
        </p:nvSpPr>
        <p:spPr>
          <a:xfrm>
            <a:off x="531151" y="1219200"/>
            <a:ext cx="11126522" cy="4419600"/>
          </a:xfrm>
        </p:spPr>
        <p:txBody>
          <a:bodyPr/>
          <a:lstStyle/>
          <a:p>
            <a:endParaRPr lang="en-US" dirty="0"/>
          </a:p>
          <a:p>
            <a:r>
              <a:rPr lang="en-US" dirty="0"/>
              <a:t>It makes it easy to change values in the future.</a:t>
            </a:r>
          </a:p>
          <a:p>
            <a:r>
              <a:rPr lang="en-US" dirty="0"/>
              <a:t>It reduces errors which are caused by transporting or mistyping a number.</a:t>
            </a:r>
          </a:p>
          <a:p>
            <a:r>
              <a:rPr lang="en-US" dirty="0"/>
              <a:t>It exists only during compilation time, so it does not allocate memory.</a:t>
            </a:r>
          </a:p>
          <a:p>
            <a:r>
              <a:rPr lang="en-US" dirty="0"/>
              <a:t>It saves runtime and compile-time with inline code in JavaScript.</a:t>
            </a:r>
          </a:p>
          <a:p>
            <a:r>
              <a:rPr lang="en-US" dirty="0"/>
              <a:t>It allows us to create constants that we can easily relate to the program.</a:t>
            </a:r>
          </a:p>
          <a:p>
            <a:pPr marL="0" indent="0">
              <a:buNone/>
            </a:pPr>
            <a:endParaRPr lang="en-US" dirty="0"/>
          </a:p>
        </p:txBody>
      </p:sp>
      <p:sp>
        <p:nvSpPr>
          <p:cNvPr id="4" name="Slide Number Placeholder 3">
            <a:extLst>
              <a:ext uri="{FF2B5EF4-FFF2-40B4-BE49-F238E27FC236}">
                <a16:creationId xmlns:a16="http://schemas.microsoft.com/office/drawing/2014/main" id="{DFB4A09F-AD9B-4645-B9C8-0EC15595CE75}"/>
              </a:ext>
            </a:extLst>
          </p:cNvPr>
          <p:cNvSpPr>
            <a:spLocks noGrp="1"/>
          </p:cNvSpPr>
          <p:nvPr>
            <p:ph type="sldNum" sz="quarter" idx="12"/>
          </p:nvPr>
        </p:nvSpPr>
        <p:spPr/>
        <p:txBody>
          <a:bodyPr/>
          <a:lstStyle/>
          <a:p>
            <a:fld id="{C51EAA63-D034-42AE-91FA-B13B9518C7BE}" type="slidenum">
              <a:rPr lang="en-US" smtClean="0"/>
              <a:pPr/>
              <a:t>21</a:t>
            </a:fld>
            <a:endParaRPr lang="en-US" dirty="0"/>
          </a:p>
        </p:txBody>
      </p:sp>
    </p:spTree>
    <p:extLst>
      <p:ext uri="{BB962C8B-B14F-4D97-AF65-F5344CB8AC3E}">
        <p14:creationId xmlns:p14="http://schemas.microsoft.com/office/powerpoint/2010/main" val="140653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F809-DE99-4B7D-BC1B-D921078D4E28}"/>
              </a:ext>
            </a:extLst>
          </p:cNvPr>
          <p:cNvSpPr>
            <a:spLocks noGrp="1"/>
          </p:cNvSpPr>
          <p:nvPr>
            <p:ph type="title"/>
          </p:nvPr>
        </p:nvSpPr>
        <p:spPr>
          <a:xfrm>
            <a:off x="254232" y="277585"/>
            <a:ext cx="11125199" cy="511630"/>
          </a:xfrm>
        </p:spPr>
        <p:txBody>
          <a:bodyPr/>
          <a:lstStyle/>
          <a:p>
            <a:r>
              <a:rPr lang="en-IN" dirty="0"/>
              <a:t>TypeScript – </a:t>
            </a:r>
            <a:r>
              <a:rPr lang="en-IN" dirty="0" err="1"/>
              <a:t>Enums</a:t>
            </a:r>
            <a:r>
              <a:rPr lang="en-IN" dirty="0"/>
              <a:t> </a:t>
            </a:r>
            <a:endParaRPr lang="en-US" dirty="0"/>
          </a:p>
        </p:txBody>
      </p:sp>
      <p:sp>
        <p:nvSpPr>
          <p:cNvPr id="3" name="Content Placeholder 2">
            <a:extLst>
              <a:ext uri="{FF2B5EF4-FFF2-40B4-BE49-F238E27FC236}">
                <a16:creationId xmlns:a16="http://schemas.microsoft.com/office/drawing/2014/main" id="{79DEDD3F-72B2-42CA-A377-579D25C4D4D3}"/>
              </a:ext>
            </a:extLst>
          </p:cNvPr>
          <p:cNvSpPr>
            <a:spLocks noGrp="1"/>
          </p:cNvSpPr>
          <p:nvPr>
            <p:ph idx="1"/>
          </p:nvPr>
        </p:nvSpPr>
        <p:spPr>
          <a:xfrm>
            <a:off x="531151" y="1066801"/>
            <a:ext cx="11126522" cy="4419600"/>
          </a:xfrm>
        </p:spPr>
        <p:txBody>
          <a:bodyPr/>
          <a:lstStyle/>
          <a:p>
            <a:pPr marL="0" indent="0">
              <a:buNone/>
            </a:pPr>
            <a:r>
              <a:rPr lang="en-IN" dirty="0"/>
              <a:t>There are three types on </a:t>
            </a:r>
            <a:r>
              <a:rPr lang="en-IN" dirty="0" err="1"/>
              <a:t>enums</a:t>
            </a:r>
            <a:r>
              <a:rPr lang="en-IN" dirty="0"/>
              <a:t> these are: </a:t>
            </a:r>
          </a:p>
          <a:p>
            <a:r>
              <a:rPr lang="en-US" dirty="0"/>
              <a:t>Numeric </a:t>
            </a:r>
            <a:r>
              <a:rPr lang="en-US" dirty="0" err="1"/>
              <a:t>Enums</a:t>
            </a:r>
            <a:endParaRPr lang="en-US" dirty="0"/>
          </a:p>
          <a:p>
            <a:r>
              <a:rPr lang="en-US" dirty="0"/>
              <a:t>String </a:t>
            </a:r>
            <a:r>
              <a:rPr lang="en-US" dirty="0" err="1"/>
              <a:t>Enums</a:t>
            </a:r>
            <a:endParaRPr lang="en-US" dirty="0"/>
          </a:p>
          <a:p>
            <a:r>
              <a:rPr lang="en-US" dirty="0"/>
              <a:t>Heterogenous </a:t>
            </a:r>
            <a:r>
              <a:rPr lang="en-US" dirty="0" err="1"/>
              <a:t>Enums</a:t>
            </a:r>
            <a:endParaRPr lang="en-US" dirty="0"/>
          </a:p>
        </p:txBody>
      </p:sp>
      <p:sp>
        <p:nvSpPr>
          <p:cNvPr id="4" name="Slide Number Placeholder 3">
            <a:extLst>
              <a:ext uri="{FF2B5EF4-FFF2-40B4-BE49-F238E27FC236}">
                <a16:creationId xmlns:a16="http://schemas.microsoft.com/office/drawing/2014/main" id="{075D9604-B7DD-494F-BA97-4BFE04EADCD1}"/>
              </a:ext>
            </a:extLst>
          </p:cNvPr>
          <p:cNvSpPr>
            <a:spLocks noGrp="1"/>
          </p:cNvSpPr>
          <p:nvPr>
            <p:ph type="sldNum" sz="quarter" idx="12"/>
          </p:nvPr>
        </p:nvSpPr>
        <p:spPr/>
        <p:txBody>
          <a:bodyPr/>
          <a:lstStyle/>
          <a:p>
            <a:fld id="{C51EAA63-D034-42AE-91FA-B13B9518C7BE}" type="slidenum">
              <a:rPr lang="en-US" smtClean="0"/>
              <a:pPr/>
              <a:t>22</a:t>
            </a:fld>
            <a:endParaRPr lang="en-US" dirty="0"/>
          </a:p>
        </p:txBody>
      </p:sp>
    </p:spTree>
    <p:extLst>
      <p:ext uri="{BB962C8B-B14F-4D97-AF65-F5344CB8AC3E}">
        <p14:creationId xmlns:p14="http://schemas.microsoft.com/office/powerpoint/2010/main" val="286919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32D8-DADB-4702-A549-5135413C9231}"/>
              </a:ext>
            </a:extLst>
          </p:cNvPr>
          <p:cNvSpPr>
            <a:spLocks noGrp="1"/>
          </p:cNvSpPr>
          <p:nvPr>
            <p:ph type="title"/>
          </p:nvPr>
        </p:nvSpPr>
        <p:spPr>
          <a:xfrm>
            <a:off x="335875" y="213797"/>
            <a:ext cx="11125199" cy="511630"/>
          </a:xfrm>
        </p:spPr>
        <p:txBody>
          <a:bodyPr/>
          <a:lstStyle/>
          <a:p>
            <a:r>
              <a:rPr lang="en-IN" dirty="0"/>
              <a:t>TypeScript – Numeric </a:t>
            </a:r>
            <a:r>
              <a:rPr lang="en-IN" dirty="0" err="1"/>
              <a:t>Enum</a:t>
            </a:r>
            <a:r>
              <a:rPr lang="en-IN" dirty="0"/>
              <a:t>	</a:t>
            </a:r>
            <a:endParaRPr lang="en-US" dirty="0"/>
          </a:p>
        </p:txBody>
      </p:sp>
      <p:sp>
        <p:nvSpPr>
          <p:cNvPr id="3" name="Content Placeholder 2">
            <a:extLst>
              <a:ext uri="{FF2B5EF4-FFF2-40B4-BE49-F238E27FC236}">
                <a16:creationId xmlns:a16="http://schemas.microsoft.com/office/drawing/2014/main" id="{0FF47B9A-F4C2-48E5-B6C8-02C922F5A70F}"/>
              </a:ext>
            </a:extLst>
          </p:cNvPr>
          <p:cNvSpPr>
            <a:spLocks noGrp="1"/>
          </p:cNvSpPr>
          <p:nvPr>
            <p:ph idx="1"/>
          </p:nvPr>
        </p:nvSpPr>
        <p:spPr>
          <a:xfrm>
            <a:off x="531151" y="1001487"/>
            <a:ext cx="11503006" cy="4419600"/>
          </a:xfrm>
        </p:spPr>
        <p:txBody>
          <a:bodyPr/>
          <a:lstStyle/>
          <a:p>
            <a:r>
              <a:rPr lang="en-US" sz="2600" dirty="0"/>
              <a:t>Numeric </a:t>
            </a:r>
            <a:r>
              <a:rPr lang="en-US" sz="2600" dirty="0" err="1"/>
              <a:t>enums</a:t>
            </a:r>
            <a:r>
              <a:rPr lang="en-US" sz="2600" dirty="0"/>
              <a:t> are </a:t>
            </a:r>
            <a:r>
              <a:rPr lang="en-US" sz="2600" b="1" dirty="0"/>
              <a:t>number-based</a:t>
            </a:r>
            <a:r>
              <a:rPr lang="en-US" sz="2600" dirty="0"/>
              <a:t> </a:t>
            </a:r>
            <a:r>
              <a:rPr lang="en-US" sz="2600" dirty="0" err="1"/>
              <a:t>enums</a:t>
            </a:r>
            <a:r>
              <a:rPr lang="en-US" sz="2600" dirty="0"/>
              <a:t>, which store values as numbers. It means we can assign the number to an instance of the </a:t>
            </a:r>
            <a:r>
              <a:rPr lang="en-US" sz="2600" dirty="0" err="1"/>
              <a:t>enum</a:t>
            </a:r>
            <a:r>
              <a:rPr lang="en-US" sz="2600" dirty="0"/>
              <a:t>.</a:t>
            </a:r>
          </a:p>
          <a:p>
            <a:pPr marL="0" indent="0">
              <a:buNone/>
            </a:pPr>
            <a:r>
              <a:rPr lang="en-US" sz="2600" b="1" dirty="0"/>
              <a:t>Example:                                          Output:</a:t>
            </a:r>
          </a:p>
          <a:p>
            <a:pPr marL="0" indent="0">
              <a:buNone/>
            </a:pPr>
            <a:endParaRPr lang="en-US" sz="2600" b="1" dirty="0"/>
          </a:p>
          <a:p>
            <a:pPr marL="0" indent="0">
              <a:buNone/>
            </a:pPr>
            <a:endParaRPr lang="en-US" sz="2600" b="1" dirty="0"/>
          </a:p>
          <a:p>
            <a:pPr marL="0" indent="0">
              <a:buNone/>
            </a:pPr>
            <a:endParaRPr lang="en-US" sz="2600" b="1" dirty="0"/>
          </a:p>
          <a:p>
            <a:pPr marL="0" indent="0">
              <a:buNone/>
            </a:pPr>
            <a:endParaRPr lang="en-US" sz="2600" b="1" dirty="0"/>
          </a:p>
          <a:p>
            <a:endParaRPr lang="en-US" sz="2600" dirty="0"/>
          </a:p>
          <a:p>
            <a:r>
              <a:rPr lang="en-US" sz="2600" dirty="0"/>
              <a:t>It is not necessary to assign sequential values to </a:t>
            </a:r>
            <a:r>
              <a:rPr lang="en-US" sz="2600" dirty="0" err="1"/>
              <a:t>enum</a:t>
            </a:r>
            <a:r>
              <a:rPr lang="en-US" sz="2600" dirty="0"/>
              <a:t> members always. We can provide any values to the </a:t>
            </a:r>
            <a:r>
              <a:rPr lang="en-US" sz="2600" dirty="0" err="1"/>
              <a:t>enum</a:t>
            </a:r>
            <a:r>
              <a:rPr lang="en-US" sz="2600" dirty="0"/>
              <a:t> members.</a:t>
            </a:r>
          </a:p>
          <a:p>
            <a:pPr marL="0" indent="0">
              <a:buNone/>
            </a:pPr>
            <a:endParaRPr lang="en-US" sz="2600" b="1" dirty="0"/>
          </a:p>
          <a:p>
            <a:pPr marL="0" indent="0">
              <a:buNone/>
            </a:pPr>
            <a:endParaRPr lang="en-US" sz="2600" b="1" dirty="0"/>
          </a:p>
          <a:p>
            <a:pPr marL="0" indent="0">
              <a:buNone/>
            </a:pPr>
            <a:endParaRPr lang="en-US" sz="2600" b="1" dirty="0"/>
          </a:p>
          <a:p>
            <a:pPr marL="0" indent="0">
              <a:buNone/>
            </a:pPr>
            <a:endParaRPr lang="en-US" sz="2600" b="1" dirty="0"/>
          </a:p>
          <a:p>
            <a:pPr marL="0" indent="0">
              <a:buNone/>
            </a:pPr>
            <a:endParaRPr lang="en-US" sz="2600" b="1" dirty="0"/>
          </a:p>
          <a:p>
            <a:pPr marL="0" indent="0">
              <a:buNone/>
            </a:pPr>
            <a:endParaRPr lang="en-US" sz="2600" b="1" dirty="0"/>
          </a:p>
        </p:txBody>
      </p:sp>
      <p:sp>
        <p:nvSpPr>
          <p:cNvPr id="4" name="Slide Number Placeholder 3">
            <a:extLst>
              <a:ext uri="{FF2B5EF4-FFF2-40B4-BE49-F238E27FC236}">
                <a16:creationId xmlns:a16="http://schemas.microsoft.com/office/drawing/2014/main" id="{F30F56D9-9FAB-4912-A9D9-345853B61CD8}"/>
              </a:ext>
            </a:extLst>
          </p:cNvPr>
          <p:cNvSpPr>
            <a:spLocks noGrp="1"/>
          </p:cNvSpPr>
          <p:nvPr>
            <p:ph type="sldNum" sz="quarter" idx="12"/>
          </p:nvPr>
        </p:nvSpPr>
        <p:spPr/>
        <p:txBody>
          <a:bodyPr/>
          <a:lstStyle/>
          <a:p>
            <a:fld id="{C51EAA63-D034-42AE-91FA-B13B9518C7BE}" type="slidenum">
              <a:rPr lang="en-US" smtClean="0"/>
              <a:pPr/>
              <a:t>23</a:t>
            </a:fld>
            <a:endParaRPr lang="en-US" dirty="0"/>
          </a:p>
        </p:txBody>
      </p:sp>
      <p:pic>
        <p:nvPicPr>
          <p:cNvPr id="5" name="Picture 4">
            <a:extLst>
              <a:ext uri="{FF2B5EF4-FFF2-40B4-BE49-F238E27FC236}">
                <a16:creationId xmlns:a16="http://schemas.microsoft.com/office/drawing/2014/main" id="{E74E7CE6-9092-40F3-835F-B1A2C7B34CA7}"/>
              </a:ext>
            </a:extLst>
          </p:cNvPr>
          <p:cNvPicPr>
            <a:picLocks noChangeAspect="1"/>
          </p:cNvPicPr>
          <p:nvPr/>
        </p:nvPicPr>
        <p:blipFill>
          <a:blip r:embed="rId2"/>
          <a:stretch>
            <a:fillRect/>
          </a:stretch>
        </p:blipFill>
        <p:spPr>
          <a:xfrm>
            <a:off x="2106387" y="1934268"/>
            <a:ext cx="2057400" cy="2237422"/>
          </a:xfrm>
          <a:prstGeom prst="rect">
            <a:avLst/>
          </a:prstGeom>
        </p:spPr>
      </p:pic>
      <p:pic>
        <p:nvPicPr>
          <p:cNvPr id="6" name="Picture 5">
            <a:extLst>
              <a:ext uri="{FF2B5EF4-FFF2-40B4-BE49-F238E27FC236}">
                <a16:creationId xmlns:a16="http://schemas.microsoft.com/office/drawing/2014/main" id="{250E0AC1-2CC2-4483-8986-7E13547C728E}"/>
              </a:ext>
            </a:extLst>
          </p:cNvPr>
          <p:cNvPicPr>
            <a:picLocks noChangeAspect="1"/>
          </p:cNvPicPr>
          <p:nvPr/>
        </p:nvPicPr>
        <p:blipFill>
          <a:blip r:embed="rId3"/>
          <a:stretch>
            <a:fillRect/>
          </a:stretch>
        </p:blipFill>
        <p:spPr>
          <a:xfrm>
            <a:off x="7258388" y="2086367"/>
            <a:ext cx="1819505" cy="1933224"/>
          </a:xfrm>
          <a:prstGeom prst="rect">
            <a:avLst/>
          </a:prstGeom>
        </p:spPr>
      </p:pic>
    </p:spTree>
    <p:extLst>
      <p:ext uri="{BB962C8B-B14F-4D97-AF65-F5344CB8AC3E}">
        <p14:creationId xmlns:p14="http://schemas.microsoft.com/office/powerpoint/2010/main" val="399050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1412-6907-4ECF-8B04-FB128912BA89}"/>
              </a:ext>
            </a:extLst>
          </p:cNvPr>
          <p:cNvSpPr>
            <a:spLocks noGrp="1"/>
          </p:cNvSpPr>
          <p:nvPr>
            <p:ph type="title"/>
          </p:nvPr>
        </p:nvSpPr>
        <p:spPr>
          <a:xfrm>
            <a:off x="303218" y="244928"/>
            <a:ext cx="11125199" cy="544287"/>
          </a:xfrm>
        </p:spPr>
        <p:txBody>
          <a:bodyPr/>
          <a:lstStyle/>
          <a:p>
            <a:r>
              <a:rPr lang="en-IN" dirty="0"/>
              <a:t>TypeScript – String </a:t>
            </a:r>
            <a:r>
              <a:rPr lang="en-IN" dirty="0" err="1"/>
              <a:t>Enums</a:t>
            </a:r>
            <a:endParaRPr lang="en-US" dirty="0"/>
          </a:p>
        </p:txBody>
      </p:sp>
      <p:sp>
        <p:nvSpPr>
          <p:cNvPr id="3" name="Content Placeholder 2">
            <a:extLst>
              <a:ext uri="{FF2B5EF4-FFF2-40B4-BE49-F238E27FC236}">
                <a16:creationId xmlns:a16="http://schemas.microsoft.com/office/drawing/2014/main" id="{B2AEABC1-429E-4792-A5A7-0632822B6850}"/>
              </a:ext>
            </a:extLst>
          </p:cNvPr>
          <p:cNvSpPr>
            <a:spLocks noGrp="1"/>
          </p:cNvSpPr>
          <p:nvPr>
            <p:ph idx="1"/>
          </p:nvPr>
        </p:nvSpPr>
        <p:spPr>
          <a:xfrm>
            <a:off x="531151" y="1083130"/>
            <a:ext cx="11126522" cy="4419600"/>
          </a:xfrm>
        </p:spPr>
        <p:txBody>
          <a:bodyPr/>
          <a:lstStyle/>
          <a:p>
            <a:pPr algn="just"/>
            <a:r>
              <a:rPr lang="en-US" sz="2400" dirty="0"/>
              <a:t>String </a:t>
            </a:r>
            <a:r>
              <a:rPr lang="en-US" sz="2400" dirty="0" err="1"/>
              <a:t>enums</a:t>
            </a:r>
            <a:r>
              <a:rPr lang="en-US" sz="2400" dirty="0"/>
              <a:t> are a similar concept to numeric </a:t>
            </a:r>
            <a:r>
              <a:rPr lang="en-US" sz="2400" dirty="0" err="1"/>
              <a:t>enums</a:t>
            </a:r>
            <a:r>
              <a:rPr lang="en-US" sz="2400" dirty="0"/>
              <a:t>, except that the </a:t>
            </a:r>
            <a:r>
              <a:rPr lang="en-US" sz="2400" dirty="0" err="1"/>
              <a:t>enum</a:t>
            </a:r>
            <a:r>
              <a:rPr lang="en-US" sz="2400" dirty="0"/>
              <a:t> has some subtle runtime differences. </a:t>
            </a:r>
          </a:p>
          <a:p>
            <a:pPr algn="just"/>
            <a:endParaRPr lang="en-US" sz="2400" dirty="0"/>
          </a:p>
          <a:p>
            <a:pPr algn="just"/>
            <a:r>
              <a:rPr lang="en-US" sz="2400" dirty="0"/>
              <a:t>In a string </a:t>
            </a:r>
            <a:r>
              <a:rPr lang="en-US" sz="2400" dirty="0" err="1"/>
              <a:t>enum</a:t>
            </a:r>
            <a:r>
              <a:rPr lang="en-US" sz="2400" dirty="0"/>
              <a:t>, each </a:t>
            </a:r>
            <a:r>
              <a:rPr lang="en-US" sz="2400" dirty="0" err="1"/>
              <a:t>enum</a:t>
            </a:r>
            <a:r>
              <a:rPr lang="en-US" sz="2400" dirty="0"/>
              <a:t> values are </a:t>
            </a:r>
            <a:r>
              <a:rPr lang="en-US" sz="2400" b="1" dirty="0"/>
              <a:t>constant-initialized</a:t>
            </a:r>
            <a:r>
              <a:rPr lang="en-US" sz="2400" dirty="0"/>
              <a:t> with a string literal, or with another string </a:t>
            </a:r>
            <a:r>
              <a:rPr lang="en-US" sz="2400" dirty="0" err="1"/>
              <a:t>enum</a:t>
            </a:r>
            <a:r>
              <a:rPr lang="en-US" sz="2400" dirty="0"/>
              <a:t> member rather than numeric values.</a:t>
            </a:r>
          </a:p>
          <a:p>
            <a:pPr algn="just"/>
            <a:endParaRPr lang="en-US" sz="2400" dirty="0"/>
          </a:p>
          <a:p>
            <a:pPr algn="just"/>
            <a:r>
              <a:rPr lang="en-US" sz="2400" dirty="0"/>
              <a:t>String </a:t>
            </a:r>
            <a:r>
              <a:rPr lang="en-US" sz="2400" dirty="0" err="1"/>
              <a:t>enums</a:t>
            </a:r>
            <a:r>
              <a:rPr lang="en-US" sz="2400" dirty="0"/>
              <a:t> do not have </a:t>
            </a:r>
            <a:r>
              <a:rPr lang="en-US" sz="2400" b="1" dirty="0"/>
              <a:t>auto-incrementing</a:t>
            </a:r>
            <a:r>
              <a:rPr lang="en-US" sz="2400" dirty="0"/>
              <a:t> behavior. </a:t>
            </a:r>
          </a:p>
          <a:p>
            <a:pPr algn="just"/>
            <a:endParaRPr lang="en-US" sz="2400" dirty="0"/>
          </a:p>
          <a:p>
            <a:pPr algn="just"/>
            <a:r>
              <a:rPr lang="en-US" sz="2400" dirty="0"/>
              <a:t>The benefits of using this </a:t>
            </a:r>
            <a:r>
              <a:rPr lang="en-US" sz="2400" dirty="0" err="1"/>
              <a:t>enum</a:t>
            </a:r>
            <a:r>
              <a:rPr lang="en-US" sz="2400" dirty="0"/>
              <a:t> is that string </a:t>
            </a:r>
            <a:r>
              <a:rPr lang="en-US" sz="2400" dirty="0" err="1"/>
              <a:t>enums</a:t>
            </a:r>
            <a:r>
              <a:rPr lang="en-US" sz="2400" dirty="0"/>
              <a:t> provides better </a:t>
            </a:r>
            <a:r>
              <a:rPr lang="en-US" sz="2400" b="1" dirty="0"/>
              <a:t>readability</a:t>
            </a:r>
            <a:r>
              <a:rPr lang="en-US" sz="2400" dirty="0"/>
              <a:t>. If we were debugging a program, string </a:t>
            </a:r>
            <a:r>
              <a:rPr lang="en-US" sz="2400" dirty="0" err="1"/>
              <a:t>enums</a:t>
            </a:r>
            <a:r>
              <a:rPr lang="en-US" sz="2400" dirty="0"/>
              <a:t> allow us to give a meaningful and readable value when our code runs, independent of the name of the </a:t>
            </a:r>
            <a:r>
              <a:rPr lang="en-US" sz="2400" dirty="0" err="1"/>
              <a:t>enum</a:t>
            </a:r>
            <a:r>
              <a:rPr lang="en-US" sz="2400" dirty="0"/>
              <a:t> member itself.</a:t>
            </a:r>
          </a:p>
          <a:p>
            <a:pPr algn="just"/>
            <a:endParaRPr lang="en-US" sz="2400" dirty="0"/>
          </a:p>
        </p:txBody>
      </p:sp>
      <p:sp>
        <p:nvSpPr>
          <p:cNvPr id="4" name="Slide Number Placeholder 3">
            <a:extLst>
              <a:ext uri="{FF2B5EF4-FFF2-40B4-BE49-F238E27FC236}">
                <a16:creationId xmlns:a16="http://schemas.microsoft.com/office/drawing/2014/main" id="{388707EA-5334-4A9F-90A7-455490520FA9}"/>
              </a:ext>
            </a:extLst>
          </p:cNvPr>
          <p:cNvSpPr>
            <a:spLocks noGrp="1"/>
          </p:cNvSpPr>
          <p:nvPr>
            <p:ph type="sldNum" sz="quarter" idx="12"/>
          </p:nvPr>
        </p:nvSpPr>
        <p:spPr/>
        <p:txBody>
          <a:bodyPr/>
          <a:lstStyle/>
          <a:p>
            <a:fld id="{C51EAA63-D034-42AE-91FA-B13B9518C7BE}" type="slidenum">
              <a:rPr lang="en-US" smtClean="0"/>
              <a:pPr/>
              <a:t>24</a:t>
            </a:fld>
            <a:endParaRPr lang="en-US" dirty="0"/>
          </a:p>
        </p:txBody>
      </p:sp>
    </p:spTree>
    <p:extLst>
      <p:ext uri="{BB962C8B-B14F-4D97-AF65-F5344CB8AC3E}">
        <p14:creationId xmlns:p14="http://schemas.microsoft.com/office/powerpoint/2010/main" val="150147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2459-26EE-454C-BEE0-C1B881542604}"/>
              </a:ext>
            </a:extLst>
          </p:cNvPr>
          <p:cNvSpPr>
            <a:spLocks noGrp="1"/>
          </p:cNvSpPr>
          <p:nvPr>
            <p:ph type="title"/>
          </p:nvPr>
        </p:nvSpPr>
        <p:spPr>
          <a:xfrm>
            <a:off x="286889" y="277586"/>
            <a:ext cx="11125199" cy="511630"/>
          </a:xfrm>
        </p:spPr>
        <p:txBody>
          <a:bodyPr/>
          <a:lstStyle/>
          <a:p>
            <a:r>
              <a:rPr lang="en-IN" dirty="0"/>
              <a:t>TypeScript – String </a:t>
            </a:r>
            <a:r>
              <a:rPr lang="en-IN" dirty="0" err="1"/>
              <a:t>Enums</a:t>
            </a:r>
            <a:endParaRPr lang="en-US" dirty="0"/>
          </a:p>
        </p:txBody>
      </p:sp>
      <p:sp>
        <p:nvSpPr>
          <p:cNvPr id="3" name="Content Placeholder 2">
            <a:extLst>
              <a:ext uri="{FF2B5EF4-FFF2-40B4-BE49-F238E27FC236}">
                <a16:creationId xmlns:a16="http://schemas.microsoft.com/office/drawing/2014/main" id="{B86D1CE9-C7CD-4010-8DCE-1F8B9B6AA745}"/>
              </a:ext>
            </a:extLst>
          </p:cNvPr>
          <p:cNvSpPr>
            <a:spLocks noGrp="1"/>
          </p:cNvSpPr>
          <p:nvPr>
            <p:ph idx="1"/>
          </p:nvPr>
        </p:nvSpPr>
        <p:spPr>
          <a:xfrm>
            <a:off x="531151" y="1017815"/>
            <a:ext cx="11126522" cy="4419600"/>
          </a:xfrm>
        </p:spPr>
        <p:txBody>
          <a:bodyPr/>
          <a:lstStyle/>
          <a:p>
            <a:pPr marL="0" indent="0">
              <a:buNone/>
            </a:pPr>
            <a:r>
              <a:rPr lang="en-IN" b="1" dirty="0"/>
              <a:t>Example:                                                                   Output: </a:t>
            </a:r>
            <a:r>
              <a:rPr lang="en-IN" dirty="0"/>
              <a:t>Stop</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just">
              <a:spcBef>
                <a:spcPts val="600"/>
              </a:spcBef>
              <a:buNone/>
            </a:pPr>
            <a:r>
              <a:rPr lang="en-US" sz="2400" b="1" dirty="0"/>
              <a:t>In the above example</a:t>
            </a:r>
            <a:r>
              <a:rPr lang="en-US" sz="2400" dirty="0"/>
              <a:t>, we have declared a string </a:t>
            </a:r>
            <a:r>
              <a:rPr lang="en-US" sz="2400" dirty="0" err="1"/>
              <a:t>enum</a:t>
            </a:r>
            <a:r>
              <a:rPr lang="en-US" sz="2400" dirty="0"/>
              <a:t> </a:t>
            </a:r>
            <a:r>
              <a:rPr lang="en-US" sz="2400" b="1" dirty="0" err="1"/>
              <a:t>AppStatus</a:t>
            </a:r>
            <a:r>
              <a:rPr lang="en-US" sz="2400" dirty="0"/>
              <a:t> with the same values as the numeric </a:t>
            </a:r>
            <a:r>
              <a:rPr lang="en-US" sz="2400" dirty="0" err="1"/>
              <a:t>enum</a:t>
            </a:r>
            <a:r>
              <a:rPr lang="en-US" sz="2400" dirty="0"/>
              <a:t> above. But string </a:t>
            </a:r>
            <a:r>
              <a:rPr lang="en-US" sz="2400" dirty="0" err="1"/>
              <a:t>enum</a:t>
            </a:r>
            <a:r>
              <a:rPr lang="en-US" sz="2400" dirty="0"/>
              <a:t> is different from numeric </a:t>
            </a:r>
            <a:r>
              <a:rPr lang="en-US" sz="2400" dirty="0" err="1"/>
              <a:t>enum</a:t>
            </a:r>
            <a:r>
              <a:rPr lang="en-US" sz="2400" dirty="0"/>
              <a:t> where string </a:t>
            </a:r>
            <a:r>
              <a:rPr lang="en-US" sz="2400" dirty="0" err="1"/>
              <a:t>enum</a:t>
            </a:r>
            <a:r>
              <a:rPr lang="en-US" sz="2400" dirty="0"/>
              <a:t> values are initialized with </a:t>
            </a:r>
            <a:r>
              <a:rPr lang="en-US" sz="2400" b="1" dirty="0"/>
              <a:t>string literals</a:t>
            </a:r>
            <a:r>
              <a:rPr lang="en-US" sz="2400" dirty="0"/>
              <a:t>. The </a:t>
            </a:r>
            <a:r>
              <a:rPr lang="en-US" sz="2400" b="1" dirty="0"/>
              <a:t>difference between </a:t>
            </a:r>
            <a:r>
              <a:rPr lang="en-US" sz="2400" dirty="0"/>
              <a:t>these </a:t>
            </a:r>
            <a:r>
              <a:rPr lang="en-US" sz="2400" dirty="0" err="1"/>
              <a:t>enums</a:t>
            </a:r>
            <a:r>
              <a:rPr lang="en-US" sz="2400" dirty="0"/>
              <a:t> is that the </a:t>
            </a:r>
            <a:r>
              <a:rPr lang="en-US" sz="2400" b="1" dirty="0"/>
              <a:t>numeric </a:t>
            </a:r>
            <a:r>
              <a:rPr lang="en-US" sz="2400" b="1" dirty="0" err="1"/>
              <a:t>enum</a:t>
            </a:r>
            <a:r>
              <a:rPr lang="en-US" sz="2400" b="1" dirty="0"/>
              <a:t> </a:t>
            </a:r>
            <a:r>
              <a:rPr lang="en-US" sz="2400" dirty="0"/>
              <a:t>values are auto-incremented, whereas </a:t>
            </a:r>
            <a:r>
              <a:rPr lang="en-US" sz="2400" b="1" dirty="0"/>
              <a:t>string </a:t>
            </a:r>
            <a:r>
              <a:rPr lang="en-US" sz="2400" b="1" dirty="0" err="1"/>
              <a:t>enum</a:t>
            </a:r>
            <a:r>
              <a:rPr lang="en-US" sz="2400" b="1" dirty="0"/>
              <a:t> </a:t>
            </a:r>
            <a:r>
              <a:rPr lang="en-US" sz="2400" dirty="0"/>
              <a:t>values need to be initialized individually.</a:t>
            </a:r>
          </a:p>
        </p:txBody>
      </p:sp>
      <p:sp>
        <p:nvSpPr>
          <p:cNvPr id="4" name="Slide Number Placeholder 3">
            <a:extLst>
              <a:ext uri="{FF2B5EF4-FFF2-40B4-BE49-F238E27FC236}">
                <a16:creationId xmlns:a16="http://schemas.microsoft.com/office/drawing/2014/main" id="{3D40E862-EF33-44EC-8269-A59F2B29067E}"/>
              </a:ext>
            </a:extLst>
          </p:cNvPr>
          <p:cNvSpPr>
            <a:spLocks noGrp="1"/>
          </p:cNvSpPr>
          <p:nvPr>
            <p:ph type="sldNum" sz="quarter" idx="12"/>
          </p:nvPr>
        </p:nvSpPr>
        <p:spPr/>
        <p:txBody>
          <a:bodyPr/>
          <a:lstStyle/>
          <a:p>
            <a:fld id="{C51EAA63-D034-42AE-91FA-B13B9518C7BE}" type="slidenum">
              <a:rPr lang="en-US" smtClean="0"/>
              <a:pPr/>
              <a:t>25</a:t>
            </a:fld>
            <a:endParaRPr lang="en-US" dirty="0"/>
          </a:p>
        </p:txBody>
      </p:sp>
      <p:pic>
        <p:nvPicPr>
          <p:cNvPr id="5" name="Picture 4">
            <a:extLst>
              <a:ext uri="{FF2B5EF4-FFF2-40B4-BE49-F238E27FC236}">
                <a16:creationId xmlns:a16="http://schemas.microsoft.com/office/drawing/2014/main" id="{0707B89C-D8BD-4369-AFCF-A1B2FA4388F5}"/>
              </a:ext>
            </a:extLst>
          </p:cNvPr>
          <p:cNvPicPr>
            <a:picLocks noChangeAspect="1"/>
          </p:cNvPicPr>
          <p:nvPr/>
        </p:nvPicPr>
        <p:blipFill>
          <a:blip r:embed="rId2"/>
          <a:stretch>
            <a:fillRect/>
          </a:stretch>
        </p:blipFill>
        <p:spPr>
          <a:xfrm>
            <a:off x="2372750" y="1017815"/>
            <a:ext cx="3995393" cy="3382603"/>
          </a:xfrm>
          <a:prstGeom prst="rect">
            <a:avLst/>
          </a:prstGeom>
        </p:spPr>
      </p:pic>
    </p:spTree>
    <p:extLst>
      <p:ext uri="{BB962C8B-B14F-4D97-AF65-F5344CB8AC3E}">
        <p14:creationId xmlns:p14="http://schemas.microsoft.com/office/powerpoint/2010/main" val="254588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273D-A1BA-4F33-932F-34FCCF5163CF}"/>
              </a:ext>
            </a:extLst>
          </p:cNvPr>
          <p:cNvSpPr>
            <a:spLocks noGrp="1"/>
          </p:cNvSpPr>
          <p:nvPr>
            <p:ph type="title"/>
          </p:nvPr>
        </p:nvSpPr>
        <p:spPr>
          <a:xfrm>
            <a:off x="303218" y="277585"/>
            <a:ext cx="11125199" cy="511630"/>
          </a:xfrm>
        </p:spPr>
        <p:txBody>
          <a:bodyPr/>
          <a:lstStyle/>
          <a:p>
            <a:r>
              <a:rPr lang="en-IN" dirty="0"/>
              <a:t>TypeScript – Heterogenous </a:t>
            </a:r>
            <a:r>
              <a:rPr lang="en-IN" dirty="0" err="1"/>
              <a:t>Enums</a:t>
            </a:r>
            <a:endParaRPr lang="en-US" dirty="0"/>
          </a:p>
        </p:txBody>
      </p:sp>
      <p:sp>
        <p:nvSpPr>
          <p:cNvPr id="3" name="Content Placeholder 2">
            <a:extLst>
              <a:ext uri="{FF2B5EF4-FFF2-40B4-BE49-F238E27FC236}">
                <a16:creationId xmlns:a16="http://schemas.microsoft.com/office/drawing/2014/main" id="{CF723BE9-CEC2-4DB1-895C-7ABDF4393FF6}"/>
              </a:ext>
            </a:extLst>
          </p:cNvPr>
          <p:cNvSpPr>
            <a:spLocks noGrp="1"/>
          </p:cNvSpPr>
          <p:nvPr>
            <p:ph idx="1"/>
          </p:nvPr>
        </p:nvSpPr>
        <p:spPr>
          <a:xfrm>
            <a:off x="531150" y="1083129"/>
            <a:ext cx="11405035" cy="4419600"/>
          </a:xfrm>
        </p:spPr>
        <p:txBody>
          <a:bodyPr/>
          <a:lstStyle/>
          <a:p>
            <a:pPr algn="just"/>
            <a:r>
              <a:rPr lang="en-US" sz="2600" dirty="0"/>
              <a:t>The heterogeneous </a:t>
            </a:r>
            <a:r>
              <a:rPr lang="en-US" sz="2600" dirty="0" err="1"/>
              <a:t>enums</a:t>
            </a:r>
            <a:r>
              <a:rPr lang="en-US" sz="2600" dirty="0"/>
              <a:t> are </a:t>
            </a:r>
            <a:r>
              <a:rPr lang="en-US" sz="2600" dirty="0" err="1"/>
              <a:t>enums</a:t>
            </a:r>
            <a:r>
              <a:rPr lang="en-US" sz="2600" dirty="0"/>
              <a:t>, which contains both </a:t>
            </a:r>
            <a:r>
              <a:rPr lang="en-US" sz="2600" b="1" dirty="0"/>
              <a:t>string</a:t>
            </a:r>
            <a:r>
              <a:rPr lang="en-US" sz="2600" dirty="0"/>
              <a:t> and </a:t>
            </a:r>
            <a:r>
              <a:rPr lang="en-US" sz="2600" b="1" dirty="0"/>
              <a:t>numeric</a:t>
            </a:r>
            <a:r>
              <a:rPr lang="en-US" sz="2600" dirty="0"/>
              <a:t> values. But it is advised that don't do this unless there is a need to take advantage of JavaScript runtime behavior.</a:t>
            </a:r>
          </a:p>
          <a:p>
            <a:pPr algn="just"/>
            <a:r>
              <a:rPr lang="en-US" sz="2600" b="1" dirty="0"/>
              <a:t>Example:                                                     Output: </a:t>
            </a:r>
          </a:p>
          <a:p>
            <a:pPr algn="just"/>
            <a:endParaRPr lang="en-US" sz="2600" b="1" dirty="0"/>
          </a:p>
        </p:txBody>
      </p:sp>
      <p:sp>
        <p:nvSpPr>
          <p:cNvPr id="4" name="Slide Number Placeholder 3">
            <a:extLst>
              <a:ext uri="{FF2B5EF4-FFF2-40B4-BE49-F238E27FC236}">
                <a16:creationId xmlns:a16="http://schemas.microsoft.com/office/drawing/2014/main" id="{EF3CB3F6-F536-48FB-96DF-E803B940A02C}"/>
              </a:ext>
            </a:extLst>
          </p:cNvPr>
          <p:cNvSpPr>
            <a:spLocks noGrp="1"/>
          </p:cNvSpPr>
          <p:nvPr>
            <p:ph type="sldNum" sz="quarter" idx="12"/>
          </p:nvPr>
        </p:nvSpPr>
        <p:spPr/>
        <p:txBody>
          <a:bodyPr/>
          <a:lstStyle/>
          <a:p>
            <a:fld id="{C51EAA63-D034-42AE-91FA-B13B9518C7BE}" type="slidenum">
              <a:rPr lang="en-US" smtClean="0"/>
              <a:pPr/>
              <a:t>26</a:t>
            </a:fld>
            <a:endParaRPr lang="en-US" dirty="0"/>
          </a:p>
        </p:txBody>
      </p:sp>
      <p:pic>
        <p:nvPicPr>
          <p:cNvPr id="5" name="Picture 4">
            <a:extLst>
              <a:ext uri="{FF2B5EF4-FFF2-40B4-BE49-F238E27FC236}">
                <a16:creationId xmlns:a16="http://schemas.microsoft.com/office/drawing/2014/main" id="{0606C155-92DF-4551-A748-3AEA3742613F}"/>
              </a:ext>
            </a:extLst>
          </p:cNvPr>
          <p:cNvPicPr>
            <a:picLocks noChangeAspect="1"/>
          </p:cNvPicPr>
          <p:nvPr/>
        </p:nvPicPr>
        <p:blipFill>
          <a:blip r:embed="rId2"/>
          <a:stretch>
            <a:fillRect/>
          </a:stretch>
        </p:blipFill>
        <p:spPr>
          <a:xfrm>
            <a:off x="2458584" y="2345191"/>
            <a:ext cx="3093130" cy="2653159"/>
          </a:xfrm>
          <a:prstGeom prst="rect">
            <a:avLst/>
          </a:prstGeom>
        </p:spPr>
      </p:pic>
      <p:pic>
        <p:nvPicPr>
          <p:cNvPr id="6" name="Picture 5">
            <a:extLst>
              <a:ext uri="{FF2B5EF4-FFF2-40B4-BE49-F238E27FC236}">
                <a16:creationId xmlns:a16="http://schemas.microsoft.com/office/drawing/2014/main" id="{A5D2F112-67FF-4E15-83FC-A2B267AA8244}"/>
              </a:ext>
            </a:extLst>
          </p:cNvPr>
          <p:cNvPicPr>
            <a:picLocks noChangeAspect="1"/>
          </p:cNvPicPr>
          <p:nvPr/>
        </p:nvPicPr>
        <p:blipFill>
          <a:blip r:embed="rId3"/>
          <a:stretch>
            <a:fillRect/>
          </a:stretch>
        </p:blipFill>
        <p:spPr>
          <a:xfrm>
            <a:off x="7669438" y="2565626"/>
            <a:ext cx="1463314" cy="1113866"/>
          </a:xfrm>
          <a:prstGeom prst="rect">
            <a:avLst/>
          </a:prstGeom>
        </p:spPr>
      </p:pic>
    </p:spTree>
    <p:extLst>
      <p:ext uri="{BB962C8B-B14F-4D97-AF65-F5344CB8AC3E}">
        <p14:creationId xmlns:p14="http://schemas.microsoft.com/office/powerpoint/2010/main" val="409950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F50F-F1C0-4AB5-9546-5D01347EA766}"/>
              </a:ext>
            </a:extLst>
          </p:cNvPr>
          <p:cNvSpPr>
            <a:spLocks noGrp="1"/>
          </p:cNvSpPr>
          <p:nvPr>
            <p:ph type="title"/>
          </p:nvPr>
        </p:nvSpPr>
        <p:spPr>
          <a:xfrm>
            <a:off x="319547" y="244928"/>
            <a:ext cx="11125199" cy="511630"/>
          </a:xfrm>
        </p:spPr>
        <p:txBody>
          <a:bodyPr/>
          <a:lstStyle/>
          <a:p>
            <a:r>
              <a:rPr lang="en-IN" dirty="0"/>
              <a:t>TypeScript – Arrays </a:t>
            </a:r>
            <a:endParaRPr lang="en-US" dirty="0"/>
          </a:p>
        </p:txBody>
      </p:sp>
      <p:sp>
        <p:nvSpPr>
          <p:cNvPr id="3" name="Content Placeholder 2">
            <a:extLst>
              <a:ext uri="{FF2B5EF4-FFF2-40B4-BE49-F238E27FC236}">
                <a16:creationId xmlns:a16="http://schemas.microsoft.com/office/drawing/2014/main" id="{CBBB8ACE-75C9-4980-8F9F-50E63DA2D349}"/>
              </a:ext>
            </a:extLst>
          </p:cNvPr>
          <p:cNvSpPr>
            <a:spLocks noGrp="1"/>
          </p:cNvSpPr>
          <p:nvPr>
            <p:ph idx="1"/>
          </p:nvPr>
        </p:nvSpPr>
        <p:spPr>
          <a:xfrm>
            <a:off x="531151" y="1017816"/>
            <a:ext cx="11126522" cy="4419600"/>
          </a:xfrm>
        </p:spPr>
        <p:txBody>
          <a:bodyPr/>
          <a:lstStyle/>
          <a:p>
            <a:pPr algn="just"/>
            <a:r>
              <a:rPr lang="en-US" sz="2600" dirty="0"/>
              <a:t>An array is a homogenous collection of similar type of elements which have a contiguous memory location.</a:t>
            </a:r>
          </a:p>
          <a:p>
            <a:pPr algn="just"/>
            <a:endParaRPr lang="en-US" sz="2600" dirty="0"/>
          </a:p>
          <a:p>
            <a:pPr algn="just"/>
            <a:r>
              <a:rPr lang="en-US" sz="2600" dirty="0"/>
              <a:t>An array is a user-defined data type.</a:t>
            </a:r>
          </a:p>
          <a:p>
            <a:pPr algn="just"/>
            <a:endParaRPr lang="en-US" sz="2600" dirty="0"/>
          </a:p>
          <a:p>
            <a:pPr algn="just"/>
            <a:r>
              <a:rPr lang="en-US" sz="2600" dirty="0"/>
              <a:t>An array is a type of data structure where we store the elements of a similar data type. In an array, we can store only a fixed set of elements. We can also use it as an object.</a:t>
            </a:r>
          </a:p>
          <a:p>
            <a:pPr algn="just"/>
            <a:endParaRPr lang="en-US" sz="2600" dirty="0"/>
          </a:p>
          <a:p>
            <a:pPr algn="just"/>
            <a:r>
              <a:rPr lang="en-US" sz="2600" dirty="0"/>
              <a:t>The array is index-based storage, where the first element stored at index 0. The below structure helps to understand the structure of an array.</a:t>
            </a:r>
          </a:p>
          <a:p>
            <a:pPr algn="just"/>
            <a:endParaRPr lang="en-US" sz="2600" dirty="0"/>
          </a:p>
        </p:txBody>
      </p:sp>
      <p:sp>
        <p:nvSpPr>
          <p:cNvPr id="4" name="Slide Number Placeholder 3">
            <a:extLst>
              <a:ext uri="{FF2B5EF4-FFF2-40B4-BE49-F238E27FC236}">
                <a16:creationId xmlns:a16="http://schemas.microsoft.com/office/drawing/2014/main" id="{169EE6BF-143A-418D-850F-EDF58DF16D22}"/>
              </a:ext>
            </a:extLst>
          </p:cNvPr>
          <p:cNvSpPr>
            <a:spLocks noGrp="1"/>
          </p:cNvSpPr>
          <p:nvPr>
            <p:ph type="sldNum" sz="quarter" idx="12"/>
          </p:nvPr>
        </p:nvSpPr>
        <p:spPr/>
        <p:txBody>
          <a:bodyPr/>
          <a:lstStyle/>
          <a:p>
            <a:fld id="{C51EAA63-D034-42AE-91FA-B13B9518C7BE}" type="slidenum">
              <a:rPr lang="en-US" smtClean="0"/>
              <a:pPr/>
              <a:t>27</a:t>
            </a:fld>
            <a:endParaRPr lang="en-US" dirty="0"/>
          </a:p>
        </p:txBody>
      </p:sp>
    </p:spTree>
    <p:extLst>
      <p:ext uri="{BB962C8B-B14F-4D97-AF65-F5344CB8AC3E}">
        <p14:creationId xmlns:p14="http://schemas.microsoft.com/office/powerpoint/2010/main" val="164390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0B05-787F-4AD8-A092-5B404490CD80}"/>
              </a:ext>
            </a:extLst>
          </p:cNvPr>
          <p:cNvSpPr>
            <a:spLocks noGrp="1"/>
          </p:cNvSpPr>
          <p:nvPr>
            <p:ph type="title"/>
          </p:nvPr>
        </p:nvSpPr>
        <p:spPr>
          <a:xfrm>
            <a:off x="303218" y="339853"/>
            <a:ext cx="11125199" cy="384047"/>
          </a:xfrm>
        </p:spPr>
        <p:txBody>
          <a:bodyPr/>
          <a:lstStyle/>
          <a:p>
            <a:r>
              <a:rPr lang="en-IN" dirty="0"/>
              <a:t>Characteristic of Arrays</a:t>
            </a:r>
            <a:endParaRPr lang="en-US" dirty="0"/>
          </a:p>
        </p:txBody>
      </p:sp>
      <p:sp>
        <p:nvSpPr>
          <p:cNvPr id="3" name="Content Placeholder 2">
            <a:extLst>
              <a:ext uri="{FF2B5EF4-FFF2-40B4-BE49-F238E27FC236}">
                <a16:creationId xmlns:a16="http://schemas.microsoft.com/office/drawing/2014/main" id="{B839AA3B-2B42-4F0C-94EE-C40EF91E233C}"/>
              </a:ext>
            </a:extLst>
          </p:cNvPr>
          <p:cNvSpPr>
            <a:spLocks noGrp="1"/>
          </p:cNvSpPr>
          <p:nvPr>
            <p:ph idx="1"/>
          </p:nvPr>
        </p:nvSpPr>
        <p:spPr>
          <a:xfrm>
            <a:off x="531151" y="968829"/>
            <a:ext cx="11323392" cy="4484914"/>
          </a:xfrm>
        </p:spPr>
        <p:txBody>
          <a:bodyPr/>
          <a:lstStyle/>
          <a:p>
            <a:r>
              <a:rPr lang="en-US" dirty="0"/>
              <a:t>An array stores elements which have the same data type.</a:t>
            </a:r>
          </a:p>
          <a:p>
            <a:r>
              <a:rPr lang="en-US" dirty="0"/>
              <a:t>Array elements stored in contiguous memory locations.</a:t>
            </a:r>
          </a:p>
          <a:p>
            <a:r>
              <a:rPr lang="en-US" dirty="0"/>
              <a:t>The storage of 2-D array elements is rowed by row in a contiguous memory location.</a:t>
            </a:r>
          </a:p>
          <a:p>
            <a:r>
              <a:rPr lang="en-US" dirty="0"/>
              <a:t>Array name represents the address of the starting element.</a:t>
            </a:r>
          </a:p>
          <a:p>
            <a:r>
              <a:rPr lang="en-US" dirty="0"/>
              <a:t>The size of an array should be initialized at the declaration time.</a:t>
            </a:r>
          </a:p>
          <a:p>
            <a:r>
              <a:rPr lang="en-US" dirty="0"/>
              <a:t>Array size should be a constant expression and not a variable.</a:t>
            </a:r>
          </a:p>
          <a:p>
            <a:r>
              <a:rPr lang="en-US" dirty="0"/>
              <a:t>We can retrieve array elements by specifying the element's corresponding index value.</a:t>
            </a:r>
          </a:p>
        </p:txBody>
      </p:sp>
      <p:sp>
        <p:nvSpPr>
          <p:cNvPr id="4" name="Slide Number Placeholder 3">
            <a:extLst>
              <a:ext uri="{FF2B5EF4-FFF2-40B4-BE49-F238E27FC236}">
                <a16:creationId xmlns:a16="http://schemas.microsoft.com/office/drawing/2014/main" id="{9F381E3C-7C6A-49C2-97C3-D321DF7C9270}"/>
              </a:ext>
            </a:extLst>
          </p:cNvPr>
          <p:cNvSpPr>
            <a:spLocks noGrp="1"/>
          </p:cNvSpPr>
          <p:nvPr>
            <p:ph type="sldNum" sz="quarter" idx="12"/>
          </p:nvPr>
        </p:nvSpPr>
        <p:spPr/>
        <p:txBody>
          <a:bodyPr/>
          <a:lstStyle/>
          <a:p>
            <a:fld id="{C51EAA63-D034-42AE-91FA-B13B9518C7BE}" type="slidenum">
              <a:rPr lang="en-US" smtClean="0"/>
              <a:pPr/>
              <a:t>28</a:t>
            </a:fld>
            <a:endParaRPr lang="en-US" dirty="0"/>
          </a:p>
        </p:txBody>
      </p:sp>
    </p:spTree>
    <p:extLst>
      <p:ext uri="{BB962C8B-B14F-4D97-AF65-F5344CB8AC3E}">
        <p14:creationId xmlns:p14="http://schemas.microsoft.com/office/powerpoint/2010/main" val="159388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3595-3322-469F-A0EF-B3313272DF18}"/>
              </a:ext>
            </a:extLst>
          </p:cNvPr>
          <p:cNvSpPr>
            <a:spLocks noGrp="1"/>
          </p:cNvSpPr>
          <p:nvPr>
            <p:ph type="title"/>
          </p:nvPr>
        </p:nvSpPr>
        <p:spPr>
          <a:xfrm>
            <a:off x="303218" y="244928"/>
            <a:ext cx="11125199" cy="511630"/>
          </a:xfrm>
        </p:spPr>
        <p:txBody>
          <a:bodyPr/>
          <a:lstStyle/>
          <a:p>
            <a:r>
              <a:rPr lang="en-IN" dirty="0"/>
              <a:t>Advantages and Disadvantages of Arrays</a:t>
            </a:r>
            <a:endParaRPr lang="en-US" dirty="0"/>
          </a:p>
        </p:txBody>
      </p:sp>
      <p:sp>
        <p:nvSpPr>
          <p:cNvPr id="3" name="Content Placeholder 2">
            <a:extLst>
              <a:ext uri="{FF2B5EF4-FFF2-40B4-BE49-F238E27FC236}">
                <a16:creationId xmlns:a16="http://schemas.microsoft.com/office/drawing/2014/main" id="{53BBC5F9-76A9-4D4F-96C5-0A78225BE18A}"/>
              </a:ext>
            </a:extLst>
          </p:cNvPr>
          <p:cNvSpPr>
            <a:spLocks noGrp="1"/>
          </p:cNvSpPr>
          <p:nvPr>
            <p:ph idx="1"/>
          </p:nvPr>
        </p:nvSpPr>
        <p:spPr>
          <a:xfrm>
            <a:off x="531151" y="968830"/>
            <a:ext cx="11126522" cy="4419600"/>
          </a:xfrm>
        </p:spPr>
        <p:txBody>
          <a:bodyPr/>
          <a:lstStyle/>
          <a:p>
            <a:pPr marL="0" indent="0" algn="just">
              <a:buNone/>
            </a:pPr>
            <a:r>
              <a:rPr lang="en-US" b="1" dirty="0"/>
              <a:t>Advantages</a:t>
            </a:r>
          </a:p>
          <a:p>
            <a:pPr algn="just"/>
            <a:r>
              <a:rPr lang="en-US" b="1" dirty="0"/>
              <a:t>Code Optimization:</a:t>
            </a:r>
            <a:r>
              <a:rPr lang="en-US" dirty="0"/>
              <a:t> An array helps to make the code optimized, which increases the speed and performance of the program. It allows us to retrieve or sort the array data more efficiently.</a:t>
            </a:r>
          </a:p>
          <a:p>
            <a:pPr algn="just"/>
            <a:r>
              <a:rPr lang="en-US" b="1" dirty="0"/>
              <a:t>Random access:</a:t>
            </a:r>
            <a:r>
              <a:rPr lang="en-US" dirty="0"/>
              <a:t> It provides the ability to access any data of an array in constant time (independent of its position and size). Thus, we can get any data of an array located at any index position directly.</a:t>
            </a:r>
          </a:p>
          <a:p>
            <a:pPr algn="just"/>
            <a:endParaRPr lang="en-US" dirty="0"/>
          </a:p>
          <a:p>
            <a:pPr marL="0" indent="0" algn="just">
              <a:spcBef>
                <a:spcPts val="0"/>
              </a:spcBef>
              <a:buNone/>
            </a:pPr>
            <a:r>
              <a:rPr lang="en-US" b="1" dirty="0"/>
              <a:t>Disadvantages</a:t>
            </a:r>
          </a:p>
          <a:p>
            <a:pPr algn="just"/>
            <a:r>
              <a:rPr lang="en-US" b="1" dirty="0"/>
              <a:t>Size Limit:</a:t>
            </a:r>
            <a:r>
              <a:rPr lang="en-US" dirty="0"/>
              <a:t> An array allows us to store only the fixed number of elements. Once the array is declared, we cannot alter its size. Hence, if we want to insert more element than declared, it is not possible.</a:t>
            </a:r>
          </a:p>
        </p:txBody>
      </p:sp>
      <p:sp>
        <p:nvSpPr>
          <p:cNvPr id="4" name="Slide Number Placeholder 3">
            <a:extLst>
              <a:ext uri="{FF2B5EF4-FFF2-40B4-BE49-F238E27FC236}">
                <a16:creationId xmlns:a16="http://schemas.microsoft.com/office/drawing/2014/main" id="{B525359C-E663-4FCD-915D-207349D46D6A}"/>
              </a:ext>
            </a:extLst>
          </p:cNvPr>
          <p:cNvSpPr>
            <a:spLocks noGrp="1"/>
          </p:cNvSpPr>
          <p:nvPr>
            <p:ph type="sldNum" sz="quarter" idx="12"/>
          </p:nvPr>
        </p:nvSpPr>
        <p:spPr/>
        <p:txBody>
          <a:bodyPr/>
          <a:lstStyle/>
          <a:p>
            <a:fld id="{C51EAA63-D034-42AE-91FA-B13B9518C7BE}" type="slidenum">
              <a:rPr lang="en-US" smtClean="0"/>
              <a:pPr/>
              <a:t>29</a:t>
            </a:fld>
            <a:endParaRPr lang="en-US" dirty="0"/>
          </a:p>
        </p:txBody>
      </p:sp>
    </p:spTree>
    <p:extLst>
      <p:ext uri="{BB962C8B-B14F-4D97-AF65-F5344CB8AC3E}">
        <p14:creationId xmlns:p14="http://schemas.microsoft.com/office/powerpoint/2010/main" val="237508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9B0958-6E7B-47DD-A23B-01577F79BFA8}"/>
              </a:ext>
            </a:extLst>
          </p:cNvPr>
          <p:cNvSpPr>
            <a:spLocks noGrp="1"/>
          </p:cNvSpPr>
          <p:nvPr>
            <p:ph type="sldNum" sz="quarter" idx="10"/>
          </p:nvPr>
        </p:nvSpPr>
        <p:spPr/>
        <p:txBody>
          <a:bodyPr/>
          <a:lstStyle/>
          <a:p>
            <a:fld id="{0F90962B-F0A2-4BDD-9C5D-0F301F17BAE6}" type="slidenum">
              <a:rPr lang="en-US" altLang="en-US"/>
              <a:pPr/>
              <a:t>3</a:t>
            </a:fld>
            <a:endParaRPr lang="en-US" altLang="en-US"/>
          </a:p>
        </p:txBody>
      </p:sp>
      <p:sp>
        <p:nvSpPr>
          <p:cNvPr id="267266" name="Rectangle 2">
            <a:extLst>
              <a:ext uri="{FF2B5EF4-FFF2-40B4-BE49-F238E27FC236}">
                <a16:creationId xmlns:a16="http://schemas.microsoft.com/office/drawing/2014/main" id="{21338B98-5E88-4694-8F09-8B27A6EBFBAD}"/>
              </a:ext>
            </a:extLst>
          </p:cNvPr>
          <p:cNvSpPr>
            <a:spLocks noGrp="1" noChangeArrowheads="1"/>
          </p:cNvSpPr>
          <p:nvPr>
            <p:ph type="title"/>
          </p:nvPr>
        </p:nvSpPr>
        <p:spPr>
          <a:xfrm>
            <a:off x="319546" y="350739"/>
            <a:ext cx="11125199" cy="560615"/>
          </a:xfrm>
        </p:spPr>
        <p:txBody>
          <a:bodyPr/>
          <a:lstStyle/>
          <a:p>
            <a:r>
              <a:rPr lang="en-IN" altLang="en-US" dirty="0"/>
              <a:t>A</a:t>
            </a:r>
            <a:r>
              <a:rPr lang="en-US" altLang="en-US" dirty="0" err="1"/>
              <a:t>genda</a:t>
            </a:r>
            <a:endParaRPr lang="en-US" altLang="en-US" dirty="0"/>
          </a:p>
        </p:txBody>
      </p:sp>
      <p:sp>
        <p:nvSpPr>
          <p:cNvPr id="267267" name="Rectangle 3">
            <a:extLst>
              <a:ext uri="{FF2B5EF4-FFF2-40B4-BE49-F238E27FC236}">
                <a16:creationId xmlns:a16="http://schemas.microsoft.com/office/drawing/2014/main" id="{303067F1-D436-4FD4-B214-50BD442E426D}"/>
              </a:ext>
            </a:extLst>
          </p:cNvPr>
          <p:cNvSpPr>
            <a:spLocks noGrp="1" noChangeArrowheads="1"/>
          </p:cNvSpPr>
          <p:nvPr>
            <p:ph type="body" idx="1"/>
          </p:nvPr>
        </p:nvSpPr>
        <p:spPr>
          <a:xfrm>
            <a:off x="531151" y="1099458"/>
            <a:ext cx="11126522" cy="4419600"/>
          </a:xfrm>
        </p:spPr>
        <p:txBody>
          <a:bodyPr/>
          <a:lstStyle/>
          <a:p>
            <a:r>
              <a:rPr lang="en-IN" altLang="en-US" dirty="0"/>
              <a:t>Introduction of TypeScript </a:t>
            </a:r>
          </a:p>
          <a:p>
            <a:r>
              <a:rPr lang="en-IN" altLang="en-US" dirty="0"/>
              <a:t>JavaScript vs TypeScript</a:t>
            </a:r>
          </a:p>
          <a:p>
            <a:r>
              <a:rPr lang="en-IN" altLang="en-US" dirty="0"/>
              <a:t>Variable </a:t>
            </a:r>
          </a:p>
          <a:p>
            <a:r>
              <a:rPr lang="en-IN" altLang="en-US" dirty="0"/>
              <a:t>Enums</a:t>
            </a:r>
          </a:p>
          <a:p>
            <a:r>
              <a:rPr lang="en-IN" altLang="en-US" dirty="0"/>
              <a:t>Arrays</a:t>
            </a:r>
          </a:p>
          <a:p>
            <a:r>
              <a:rPr lang="en-IN" altLang="en-US" dirty="0"/>
              <a:t>Function</a:t>
            </a:r>
          </a:p>
          <a:p>
            <a:r>
              <a:rPr lang="en-IN" altLang="en-US" dirty="0"/>
              <a:t>Interface  </a:t>
            </a:r>
          </a:p>
          <a:p>
            <a:r>
              <a:rPr lang="en-IN" altLang="en-US" dirty="0"/>
              <a:t>Classes </a:t>
            </a:r>
          </a:p>
          <a:p>
            <a:r>
              <a:rPr lang="en-IN" altLang="en-US" dirty="0"/>
              <a:t>Generics</a:t>
            </a:r>
          </a:p>
          <a:p>
            <a:r>
              <a:rPr lang="en-IN" sz="2800" dirty="0"/>
              <a:t>Namespaces</a:t>
            </a:r>
            <a:endParaRPr lang="en-IN" altLang="en-US" dirty="0"/>
          </a:p>
          <a:p>
            <a:endParaRPr lang="en-IN" altLang="en-US" dirty="0"/>
          </a:p>
          <a:p>
            <a:endParaRPr lang="en-IN" altLang="en-US" dirty="0"/>
          </a:p>
          <a:p>
            <a:endParaRPr lang="en-IN" altLang="en-US" dirty="0"/>
          </a:p>
          <a:p>
            <a:endParaRPr lang="en-US" altLang="en-US" dirty="0"/>
          </a:p>
        </p:txBody>
      </p:sp>
      <p:sp>
        <p:nvSpPr>
          <p:cNvPr id="2" name="TextBox 1">
            <a:extLst>
              <a:ext uri="{FF2B5EF4-FFF2-40B4-BE49-F238E27FC236}">
                <a16:creationId xmlns:a16="http://schemas.microsoft.com/office/drawing/2014/main" id="{070CD329-150F-4247-B8D6-C1E4038A4359}"/>
              </a:ext>
            </a:extLst>
          </p:cNvPr>
          <p:cNvSpPr txBox="1"/>
          <p:nvPr/>
        </p:nvSpPr>
        <p:spPr>
          <a:xfrm>
            <a:off x="7156938" y="1099458"/>
            <a:ext cx="2268415" cy="914400"/>
          </a:xfrm>
          <a:prstGeom prst="rect">
            <a:avLst/>
          </a:prstGeom>
          <a:noFill/>
        </p:spPr>
        <p:txBody>
          <a:bodyPr wrap="none" lIns="0" tIns="0" rIns="0" bIns="0" rtlCol="0">
            <a:noAutofit/>
          </a:bodyPr>
          <a:lstStyle/>
          <a:p>
            <a:pPr marL="342900" indent="-342900">
              <a:lnSpc>
                <a:spcPct val="9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406737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6421-4C2C-49D8-A859-ECB48045792A}"/>
              </a:ext>
            </a:extLst>
          </p:cNvPr>
          <p:cNvSpPr>
            <a:spLocks noGrp="1"/>
          </p:cNvSpPr>
          <p:nvPr>
            <p:ph type="title"/>
          </p:nvPr>
        </p:nvSpPr>
        <p:spPr>
          <a:xfrm>
            <a:off x="254232" y="307195"/>
            <a:ext cx="11125199" cy="384047"/>
          </a:xfrm>
        </p:spPr>
        <p:txBody>
          <a:bodyPr/>
          <a:lstStyle/>
          <a:p>
            <a:r>
              <a:rPr lang="en-IN" dirty="0"/>
              <a:t>Array Declaration </a:t>
            </a:r>
            <a:endParaRPr lang="en-US" dirty="0"/>
          </a:p>
        </p:txBody>
      </p:sp>
      <p:sp>
        <p:nvSpPr>
          <p:cNvPr id="3" name="Content Placeholder 2">
            <a:extLst>
              <a:ext uri="{FF2B5EF4-FFF2-40B4-BE49-F238E27FC236}">
                <a16:creationId xmlns:a16="http://schemas.microsoft.com/office/drawing/2014/main" id="{B0C66595-37AB-4594-906E-665EE5EC326E}"/>
              </a:ext>
            </a:extLst>
          </p:cNvPr>
          <p:cNvSpPr>
            <a:spLocks noGrp="1"/>
          </p:cNvSpPr>
          <p:nvPr>
            <p:ph idx="1"/>
          </p:nvPr>
        </p:nvSpPr>
        <p:spPr>
          <a:xfrm>
            <a:off x="531151" y="919844"/>
            <a:ext cx="11126522" cy="4419600"/>
          </a:xfrm>
        </p:spPr>
        <p:txBody>
          <a:bodyPr/>
          <a:lstStyle/>
          <a:p>
            <a:pPr marL="0" indent="0">
              <a:buNone/>
            </a:pPr>
            <a:r>
              <a:rPr lang="en-US" dirty="0"/>
              <a:t>1. Using square brackets.</a:t>
            </a:r>
          </a:p>
          <a:p>
            <a:pPr marL="0" indent="0">
              <a:buNone/>
            </a:pPr>
            <a:r>
              <a:rPr lang="en-US" dirty="0"/>
              <a:t>                      let </a:t>
            </a:r>
            <a:r>
              <a:rPr lang="en-US" dirty="0" err="1"/>
              <a:t>array_name</a:t>
            </a:r>
            <a:r>
              <a:rPr lang="en-US" dirty="0"/>
              <a:t>[:datatype] = [val1,val2,valn..]  </a:t>
            </a:r>
          </a:p>
          <a:p>
            <a:pPr marL="0" indent="0">
              <a:buNone/>
            </a:pPr>
            <a:r>
              <a:rPr lang="en-US" dirty="0"/>
              <a:t>Example:</a:t>
            </a:r>
          </a:p>
          <a:p>
            <a:pPr marL="0" indent="0">
              <a:buNone/>
            </a:pPr>
            <a:r>
              <a:rPr lang="en-US" dirty="0"/>
              <a:t>                      let fruits: string[] = ['Apple', 'Orange', 'Banana'];  </a:t>
            </a:r>
          </a:p>
          <a:p>
            <a:pPr marL="0" indent="0">
              <a:buNone/>
            </a:pPr>
            <a:endParaRPr lang="en-US" dirty="0"/>
          </a:p>
          <a:p>
            <a:pPr marL="0" indent="0">
              <a:buNone/>
            </a:pPr>
            <a:r>
              <a:rPr lang="en-US" dirty="0"/>
              <a:t>2. Using a generic array type.</a:t>
            </a:r>
          </a:p>
          <a:p>
            <a:pPr marL="0" indent="0">
              <a:buNone/>
            </a:pPr>
            <a:r>
              <a:rPr lang="en-US" dirty="0"/>
              <a:t>                let </a:t>
            </a:r>
            <a:r>
              <a:rPr lang="en-US" dirty="0" err="1"/>
              <a:t>array_name</a:t>
            </a:r>
            <a:r>
              <a:rPr lang="en-US" dirty="0"/>
              <a:t>: Array</a:t>
            </a:r>
            <a:r>
              <a:rPr lang="en-US" b="1" dirty="0"/>
              <a:t>&lt;</a:t>
            </a:r>
            <a:r>
              <a:rPr lang="en-US" b="1" dirty="0" err="1"/>
              <a:t>elementType</a:t>
            </a:r>
            <a:r>
              <a:rPr lang="en-US" b="1" dirty="0"/>
              <a:t>&gt;</a:t>
            </a:r>
            <a:r>
              <a:rPr lang="en-US" dirty="0"/>
              <a:t> = [val1,val2,valn..]  </a:t>
            </a:r>
          </a:p>
          <a:p>
            <a:pPr marL="0" indent="0">
              <a:buNone/>
            </a:pPr>
            <a:r>
              <a:rPr lang="en-US" dirty="0"/>
              <a:t>Example:</a:t>
            </a:r>
          </a:p>
          <a:p>
            <a:pPr marL="0" indent="0">
              <a:buNone/>
            </a:pPr>
            <a:r>
              <a:rPr lang="en-US" dirty="0"/>
              <a:t>                 let fruits: Array</a:t>
            </a:r>
            <a:r>
              <a:rPr lang="en-US" b="1" dirty="0"/>
              <a:t>&lt;string&gt;</a:t>
            </a:r>
            <a:r>
              <a:rPr lang="en-US" dirty="0"/>
              <a:t> = ['Apple', 'Orange', 'Banana'];  </a:t>
            </a:r>
          </a:p>
          <a:p>
            <a:pPr marL="0" indent="0">
              <a:buNone/>
            </a:pPr>
            <a:endParaRPr lang="en-US" dirty="0"/>
          </a:p>
        </p:txBody>
      </p:sp>
      <p:sp>
        <p:nvSpPr>
          <p:cNvPr id="4" name="Slide Number Placeholder 3">
            <a:extLst>
              <a:ext uri="{FF2B5EF4-FFF2-40B4-BE49-F238E27FC236}">
                <a16:creationId xmlns:a16="http://schemas.microsoft.com/office/drawing/2014/main" id="{B2F21528-6F0C-47E5-9987-20905042ADB7}"/>
              </a:ext>
            </a:extLst>
          </p:cNvPr>
          <p:cNvSpPr>
            <a:spLocks noGrp="1"/>
          </p:cNvSpPr>
          <p:nvPr>
            <p:ph type="sldNum" sz="quarter" idx="12"/>
          </p:nvPr>
        </p:nvSpPr>
        <p:spPr/>
        <p:txBody>
          <a:bodyPr/>
          <a:lstStyle/>
          <a:p>
            <a:fld id="{C51EAA63-D034-42AE-91FA-B13B9518C7BE}" type="slidenum">
              <a:rPr lang="en-US" smtClean="0"/>
              <a:pPr/>
              <a:t>30</a:t>
            </a:fld>
            <a:endParaRPr lang="en-US" dirty="0"/>
          </a:p>
        </p:txBody>
      </p:sp>
    </p:spTree>
    <p:extLst>
      <p:ext uri="{BB962C8B-B14F-4D97-AF65-F5344CB8AC3E}">
        <p14:creationId xmlns:p14="http://schemas.microsoft.com/office/powerpoint/2010/main" val="181981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701C-B29B-4FC5-9137-877A7A26A596}"/>
              </a:ext>
            </a:extLst>
          </p:cNvPr>
          <p:cNvSpPr>
            <a:spLocks noGrp="1"/>
          </p:cNvSpPr>
          <p:nvPr>
            <p:ph type="title"/>
          </p:nvPr>
        </p:nvSpPr>
        <p:spPr>
          <a:xfrm>
            <a:off x="368532" y="367067"/>
            <a:ext cx="11125199" cy="544287"/>
          </a:xfrm>
        </p:spPr>
        <p:txBody>
          <a:bodyPr/>
          <a:lstStyle/>
          <a:p>
            <a:r>
              <a:rPr lang="en-IN" dirty="0"/>
              <a:t>TypeScript – Types of Arrays</a:t>
            </a:r>
            <a:endParaRPr lang="en-US" dirty="0"/>
          </a:p>
        </p:txBody>
      </p:sp>
      <p:sp>
        <p:nvSpPr>
          <p:cNvPr id="3" name="Content Placeholder 2">
            <a:extLst>
              <a:ext uri="{FF2B5EF4-FFF2-40B4-BE49-F238E27FC236}">
                <a16:creationId xmlns:a16="http://schemas.microsoft.com/office/drawing/2014/main" id="{D5D570C3-CC9A-440C-B3A6-697717E0C44B}"/>
              </a:ext>
            </a:extLst>
          </p:cNvPr>
          <p:cNvSpPr>
            <a:spLocks noGrp="1"/>
          </p:cNvSpPr>
          <p:nvPr>
            <p:ph idx="1"/>
          </p:nvPr>
        </p:nvSpPr>
        <p:spPr>
          <a:xfrm>
            <a:off x="531151" y="1219200"/>
            <a:ext cx="11126522" cy="4419600"/>
          </a:xfrm>
        </p:spPr>
        <p:txBody>
          <a:bodyPr/>
          <a:lstStyle/>
          <a:p>
            <a:pPr marL="0" indent="0">
              <a:buNone/>
            </a:pPr>
            <a:r>
              <a:rPr lang="en-IN" dirty="0"/>
              <a:t>There are two types of arrays:</a:t>
            </a:r>
          </a:p>
          <a:p>
            <a:pPr marL="514350" indent="-514350">
              <a:buFont typeface="+mj-lt"/>
              <a:buAutoNum type="arabicPeriod"/>
            </a:pPr>
            <a:r>
              <a:rPr lang="en-IN" dirty="0"/>
              <a:t>Single-Dimensional  Arrays</a:t>
            </a:r>
          </a:p>
          <a:p>
            <a:pPr marL="514350" indent="-514350">
              <a:buFont typeface="+mj-lt"/>
              <a:buAutoNum type="arabicPeriod"/>
            </a:pPr>
            <a:r>
              <a:rPr lang="en-IN" dirty="0"/>
              <a:t>Multi-Dimensional Arrays</a:t>
            </a:r>
          </a:p>
          <a:p>
            <a:pPr marL="514350" indent="-514350">
              <a:buFont typeface="+mj-lt"/>
              <a:buAutoNum type="arabicPeriod"/>
            </a:pPr>
            <a:endParaRPr lang="en-IN" dirty="0"/>
          </a:p>
          <a:p>
            <a:pPr marL="0" indent="0">
              <a:buNone/>
            </a:pPr>
            <a:endParaRPr lang="en-US" dirty="0"/>
          </a:p>
        </p:txBody>
      </p:sp>
      <p:sp>
        <p:nvSpPr>
          <p:cNvPr id="4" name="Slide Number Placeholder 3">
            <a:extLst>
              <a:ext uri="{FF2B5EF4-FFF2-40B4-BE49-F238E27FC236}">
                <a16:creationId xmlns:a16="http://schemas.microsoft.com/office/drawing/2014/main" id="{93905F67-C831-42D1-B2F9-D75D70D357EE}"/>
              </a:ext>
            </a:extLst>
          </p:cNvPr>
          <p:cNvSpPr>
            <a:spLocks noGrp="1"/>
          </p:cNvSpPr>
          <p:nvPr>
            <p:ph type="sldNum" sz="quarter" idx="12"/>
          </p:nvPr>
        </p:nvSpPr>
        <p:spPr/>
        <p:txBody>
          <a:bodyPr/>
          <a:lstStyle/>
          <a:p>
            <a:fld id="{C51EAA63-D034-42AE-91FA-B13B9518C7BE}" type="slidenum">
              <a:rPr lang="en-US" smtClean="0"/>
              <a:pPr/>
              <a:t>31</a:t>
            </a:fld>
            <a:endParaRPr lang="en-US" dirty="0"/>
          </a:p>
        </p:txBody>
      </p:sp>
    </p:spTree>
    <p:extLst>
      <p:ext uri="{BB962C8B-B14F-4D97-AF65-F5344CB8AC3E}">
        <p14:creationId xmlns:p14="http://schemas.microsoft.com/office/powerpoint/2010/main" val="302779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8A90-2D23-49D3-A467-9786BAA02731}"/>
              </a:ext>
            </a:extLst>
          </p:cNvPr>
          <p:cNvSpPr>
            <a:spLocks noGrp="1"/>
          </p:cNvSpPr>
          <p:nvPr>
            <p:ph type="title"/>
          </p:nvPr>
        </p:nvSpPr>
        <p:spPr>
          <a:xfrm>
            <a:off x="270561" y="249504"/>
            <a:ext cx="11125199" cy="527958"/>
          </a:xfrm>
        </p:spPr>
        <p:txBody>
          <a:bodyPr/>
          <a:lstStyle/>
          <a:p>
            <a:r>
              <a:rPr lang="en-IN" dirty="0"/>
              <a:t>TypeScript – Single Dimensional Arrays</a:t>
            </a:r>
            <a:endParaRPr lang="en-US" dirty="0"/>
          </a:p>
        </p:txBody>
      </p:sp>
      <p:sp>
        <p:nvSpPr>
          <p:cNvPr id="3" name="Content Placeholder 2">
            <a:extLst>
              <a:ext uri="{FF2B5EF4-FFF2-40B4-BE49-F238E27FC236}">
                <a16:creationId xmlns:a16="http://schemas.microsoft.com/office/drawing/2014/main" id="{E73192B9-0E83-4D3C-8846-7EFF5A0C6497}"/>
              </a:ext>
            </a:extLst>
          </p:cNvPr>
          <p:cNvSpPr>
            <a:spLocks noGrp="1"/>
          </p:cNvSpPr>
          <p:nvPr>
            <p:ph idx="1"/>
          </p:nvPr>
        </p:nvSpPr>
        <p:spPr>
          <a:xfrm>
            <a:off x="531157" y="1148442"/>
            <a:ext cx="11126522" cy="4419600"/>
          </a:xfrm>
        </p:spPr>
        <p:txBody>
          <a:bodyPr/>
          <a:lstStyle/>
          <a:p>
            <a:pPr algn="just"/>
            <a:r>
              <a:rPr lang="en-US" sz="2600" dirty="0"/>
              <a:t>A single-dimensional array is a type of linear array, which contains only one row for storing data. It has a single set of the square bracket ("[]"). We can access its elements either using row or column index.</a:t>
            </a:r>
          </a:p>
          <a:p>
            <a:pPr marL="0" indent="0" algn="just">
              <a:buNone/>
            </a:pPr>
            <a:r>
              <a:rPr lang="en-US" sz="2600" b="1" dirty="0"/>
              <a:t>Syntax:                                  </a:t>
            </a:r>
            <a:r>
              <a:rPr lang="en-US" b="1" dirty="0"/>
              <a:t>let </a:t>
            </a:r>
            <a:r>
              <a:rPr lang="en-US" b="1" dirty="0" err="1"/>
              <a:t>array_name</a:t>
            </a:r>
            <a:r>
              <a:rPr lang="en-US" b="1" dirty="0"/>
              <a:t>[:datatype]; </a:t>
            </a:r>
          </a:p>
          <a:p>
            <a:pPr marL="0" indent="0" algn="just">
              <a:spcBef>
                <a:spcPts val="0"/>
              </a:spcBef>
              <a:buNone/>
            </a:pPr>
            <a:endParaRPr lang="en-US" sz="2600" b="1" dirty="0"/>
          </a:p>
          <a:p>
            <a:pPr marL="0" indent="0" algn="just">
              <a:spcBef>
                <a:spcPts val="0"/>
              </a:spcBef>
              <a:buNone/>
            </a:pPr>
            <a:r>
              <a:rPr lang="en-US" sz="2600" b="1" dirty="0"/>
              <a:t>Initialization:                     </a:t>
            </a:r>
            <a:r>
              <a:rPr lang="nn-NO" b="1" dirty="0"/>
              <a:t>array_name = [val1,val2,valn..] </a:t>
            </a:r>
            <a:r>
              <a:rPr lang="nn-NO" dirty="0"/>
              <a:t> </a:t>
            </a:r>
          </a:p>
          <a:p>
            <a:pPr marL="0" indent="0" algn="just">
              <a:buNone/>
            </a:pPr>
            <a:r>
              <a:rPr lang="nn-NO" sz="2600" b="1" dirty="0"/>
              <a:t>Example: </a:t>
            </a:r>
          </a:p>
          <a:p>
            <a:pPr marL="0" indent="0" algn="just">
              <a:buNone/>
            </a:pPr>
            <a:endParaRPr lang="nn-NO" sz="2600" b="1" dirty="0"/>
          </a:p>
          <a:p>
            <a:pPr marL="0" indent="0" algn="just">
              <a:buNone/>
            </a:pPr>
            <a:endParaRPr lang="nn-NO" sz="2600" b="1" dirty="0"/>
          </a:p>
          <a:p>
            <a:pPr marL="0" indent="0" algn="just">
              <a:buNone/>
            </a:pPr>
            <a:endParaRPr lang="nn-NO" sz="2600" b="1" dirty="0"/>
          </a:p>
          <a:p>
            <a:pPr marL="0" indent="0" algn="just">
              <a:buNone/>
            </a:pPr>
            <a:r>
              <a:rPr lang="nn-NO" sz="2600" b="1" dirty="0"/>
              <a:t>Output: </a:t>
            </a:r>
            <a:endParaRPr lang="en-US" sz="2600" b="1" dirty="0"/>
          </a:p>
        </p:txBody>
      </p:sp>
      <p:sp>
        <p:nvSpPr>
          <p:cNvPr id="4" name="Slide Number Placeholder 3">
            <a:extLst>
              <a:ext uri="{FF2B5EF4-FFF2-40B4-BE49-F238E27FC236}">
                <a16:creationId xmlns:a16="http://schemas.microsoft.com/office/drawing/2014/main" id="{2FB1EB40-9423-442C-B2EF-38194C5C5EB0}"/>
              </a:ext>
            </a:extLst>
          </p:cNvPr>
          <p:cNvSpPr>
            <a:spLocks noGrp="1"/>
          </p:cNvSpPr>
          <p:nvPr>
            <p:ph type="sldNum" sz="quarter" idx="12"/>
          </p:nvPr>
        </p:nvSpPr>
        <p:spPr/>
        <p:txBody>
          <a:bodyPr/>
          <a:lstStyle/>
          <a:p>
            <a:fld id="{C51EAA63-D034-42AE-91FA-B13B9518C7BE}" type="slidenum">
              <a:rPr lang="en-US" smtClean="0"/>
              <a:pPr/>
              <a:t>32</a:t>
            </a:fld>
            <a:endParaRPr lang="en-US" dirty="0"/>
          </a:p>
        </p:txBody>
      </p:sp>
      <p:pic>
        <p:nvPicPr>
          <p:cNvPr id="5" name="Picture 4">
            <a:extLst>
              <a:ext uri="{FF2B5EF4-FFF2-40B4-BE49-F238E27FC236}">
                <a16:creationId xmlns:a16="http://schemas.microsoft.com/office/drawing/2014/main" id="{1EB2FD76-8ACF-4549-89EE-43AF603CD9C3}"/>
              </a:ext>
            </a:extLst>
          </p:cNvPr>
          <p:cNvPicPr>
            <a:picLocks noChangeAspect="1"/>
          </p:cNvPicPr>
          <p:nvPr/>
        </p:nvPicPr>
        <p:blipFill>
          <a:blip r:embed="rId2"/>
          <a:stretch>
            <a:fillRect/>
          </a:stretch>
        </p:blipFill>
        <p:spPr>
          <a:xfrm>
            <a:off x="3427980" y="3675967"/>
            <a:ext cx="3667347" cy="1525493"/>
          </a:xfrm>
          <a:prstGeom prst="rect">
            <a:avLst/>
          </a:prstGeom>
        </p:spPr>
      </p:pic>
      <p:pic>
        <p:nvPicPr>
          <p:cNvPr id="6" name="Picture 5">
            <a:extLst>
              <a:ext uri="{FF2B5EF4-FFF2-40B4-BE49-F238E27FC236}">
                <a16:creationId xmlns:a16="http://schemas.microsoft.com/office/drawing/2014/main" id="{96EAE915-82FA-49D5-B4B5-0D40F233A1F7}"/>
              </a:ext>
            </a:extLst>
          </p:cNvPr>
          <p:cNvPicPr>
            <a:picLocks noChangeAspect="1"/>
          </p:cNvPicPr>
          <p:nvPr/>
        </p:nvPicPr>
        <p:blipFill>
          <a:blip r:embed="rId3"/>
          <a:stretch>
            <a:fillRect/>
          </a:stretch>
        </p:blipFill>
        <p:spPr>
          <a:xfrm>
            <a:off x="4332969" y="5437410"/>
            <a:ext cx="1610633" cy="797182"/>
          </a:xfrm>
          <a:prstGeom prst="rect">
            <a:avLst/>
          </a:prstGeom>
        </p:spPr>
      </p:pic>
    </p:spTree>
    <p:extLst>
      <p:ext uri="{BB962C8B-B14F-4D97-AF65-F5344CB8AC3E}">
        <p14:creationId xmlns:p14="http://schemas.microsoft.com/office/powerpoint/2010/main" val="5603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0154-5F04-40B4-86F7-9C1651CCF2F2}"/>
              </a:ext>
            </a:extLst>
          </p:cNvPr>
          <p:cNvSpPr>
            <a:spLocks noGrp="1"/>
          </p:cNvSpPr>
          <p:nvPr>
            <p:ph type="title"/>
          </p:nvPr>
        </p:nvSpPr>
        <p:spPr>
          <a:xfrm>
            <a:off x="286889" y="367067"/>
            <a:ext cx="11125199" cy="544287"/>
          </a:xfrm>
        </p:spPr>
        <p:txBody>
          <a:bodyPr/>
          <a:lstStyle/>
          <a:p>
            <a:r>
              <a:rPr lang="en-IN" dirty="0"/>
              <a:t>TypeScript – Multi-Dimensional Array</a:t>
            </a:r>
            <a:endParaRPr lang="en-US" dirty="0"/>
          </a:p>
        </p:txBody>
      </p:sp>
      <p:sp>
        <p:nvSpPr>
          <p:cNvPr id="3" name="Content Placeholder 2">
            <a:extLst>
              <a:ext uri="{FF2B5EF4-FFF2-40B4-BE49-F238E27FC236}">
                <a16:creationId xmlns:a16="http://schemas.microsoft.com/office/drawing/2014/main" id="{52FC1A8F-7439-4194-B42A-024FE1874A05}"/>
              </a:ext>
            </a:extLst>
          </p:cNvPr>
          <p:cNvSpPr>
            <a:spLocks noGrp="1"/>
          </p:cNvSpPr>
          <p:nvPr>
            <p:ph idx="1"/>
          </p:nvPr>
        </p:nvSpPr>
        <p:spPr>
          <a:xfrm>
            <a:off x="286889" y="1219200"/>
            <a:ext cx="11681954" cy="4419600"/>
          </a:xfrm>
        </p:spPr>
        <p:txBody>
          <a:bodyPr/>
          <a:lstStyle/>
          <a:p>
            <a:pPr algn="just"/>
            <a:r>
              <a:rPr lang="en-US" sz="2600" dirty="0"/>
              <a:t>A multi-dimensional array is an array which contains one or more arrays. In the multi-dimensional array, data is stored in a row and column-based index (also known as matrix form). A two-dimensional array (2-D array) is the simplest form of a multi-dimensional array.</a:t>
            </a:r>
          </a:p>
          <a:p>
            <a:pPr marL="0" indent="0">
              <a:buNone/>
            </a:pPr>
            <a:r>
              <a:rPr lang="en-US" sz="2600" b="1" dirty="0"/>
              <a:t>Syntax:           let </a:t>
            </a:r>
            <a:r>
              <a:rPr lang="en-US" sz="2600" b="1" dirty="0" err="1"/>
              <a:t>arr_name:datatype</a:t>
            </a:r>
            <a:r>
              <a:rPr lang="en-US" sz="2600" b="1" dirty="0"/>
              <a:t>[][] = [ [a1,a2,a3], [b1,b2,b3] ];  </a:t>
            </a:r>
          </a:p>
          <a:p>
            <a:pPr marL="0" indent="0">
              <a:buNone/>
            </a:pPr>
            <a:r>
              <a:rPr lang="en-US" sz="2600" b="1" dirty="0"/>
              <a:t>Initialization:  </a:t>
            </a:r>
            <a:r>
              <a:rPr lang="en-US" sz="2200" b="1" dirty="0"/>
              <a:t>let </a:t>
            </a:r>
            <a:r>
              <a:rPr lang="en-US" sz="2200" b="1" dirty="0" err="1"/>
              <a:t>arr_name:datatype</a:t>
            </a:r>
            <a:r>
              <a:rPr lang="en-US" sz="2200" b="1" dirty="0"/>
              <a:t>[</a:t>
            </a:r>
            <a:r>
              <a:rPr lang="en-US" sz="2200" b="1" dirty="0" err="1"/>
              <a:t>initial_array_index</a:t>
            </a:r>
            <a:r>
              <a:rPr lang="en-US" sz="2200" b="1" dirty="0"/>
              <a:t>][</a:t>
            </a:r>
            <a:r>
              <a:rPr lang="en-US" sz="2200" b="1" dirty="0" err="1"/>
              <a:t>referenced_array_index</a:t>
            </a:r>
            <a:r>
              <a:rPr lang="en-US" sz="2200" b="1" dirty="0"/>
              <a:t>] = [ [val1,val2,val 3], [v1,v2,v3]]; </a:t>
            </a:r>
            <a:r>
              <a:rPr lang="en-US" sz="2600" b="1" dirty="0"/>
              <a:t> </a:t>
            </a:r>
          </a:p>
          <a:p>
            <a:pPr marL="0" indent="0">
              <a:buNone/>
            </a:pPr>
            <a:r>
              <a:rPr lang="en-US" sz="2600" b="1" dirty="0"/>
              <a:t>Example:                                                           Output: </a:t>
            </a:r>
          </a:p>
          <a:p>
            <a:pPr marL="0" indent="0">
              <a:buNone/>
            </a:pPr>
            <a:endParaRPr lang="en-US" sz="2600" b="1" dirty="0"/>
          </a:p>
          <a:p>
            <a:pPr algn="just"/>
            <a:endParaRPr lang="en-US" sz="2600" dirty="0"/>
          </a:p>
        </p:txBody>
      </p:sp>
      <p:sp>
        <p:nvSpPr>
          <p:cNvPr id="4" name="Slide Number Placeholder 3">
            <a:extLst>
              <a:ext uri="{FF2B5EF4-FFF2-40B4-BE49-F238E27FC236}">
                <a16:creationId xmlns:a16="http://schemas.microsoft.com/office/drawing/2014/main" id="{1AA3A5F3-DAB1-47AD-9FCC-C88534B325F3}"/>
              </a:ext>
            </a:extLst>
          </p:cNvPr>
          <p:cNvSpPr>
            <a:spLocks noGrp="1"/>
          </p:cNvSpPr>
          <p:nvPr>
            <p:ph type="sldNum" sz="quarter" idx="12"/>
          </p:nvPr>
        </p:nvSpPr>
        <p:spPr/>
        <p:txBody>
          <a:bodyPr/>
          <a:lstStyle/>
          <a:p>
            <a:fld id="{C51EAA63-D034-42AE-91FA-B13B9518C7BE}" type="slidenum">
              <a:rPr lang="en-US" smtClean="0"/>
              <a:pPr/>
              <a:t>33</a:t>
            </a:fld>
            <a:endParaRPr lang="en-US" dirty="0"/>
          </a:p>
        </p:txBody>
      </p:sp>
      <p:pic>
        <p:nvPicPr>
          <p:cNvPr id="5" name="Picture 4">
            <a:extLst>
              <a:ext uri="{FF2B5EF4-FFF2-40B4-BE49-F238E27FC236}">
                <a16:creationId xmlns:a16="http://schemas.microsoft.com/office/drawing/2014/main" id="{9C96D820-36F7-422B-BCF1-EC34159963AE}"/>
              </a:ext>
            </a:extLst>
          </p:cNvPr>
          <p:cNvPicPr>
            <a:picLocks noChangeAspect="1"/>
          </p:cNvPicPr>
          <p:nvPr/>
        </p:nvPicPr>
        <p:blipFill>
          <a:blip r:embed="rId2"/>
          <a:stretch>
            <a:fillRect/>
          </a:stretch>
        </p:blipFill>
        <p:spPr>
          <a:xfrm>
            <a:off x="1779817" y="4086387"/>
            <a:ext cx="3233271" cy="2183783"/>
          </a:xfrm>
          <a:prstGeom prst="rect">
            <a:avLst/>
          </a:prstGeom>
        </p:spPr>
      </p:pic>
      <p:pic>
        <p:nvPicPr>
          <p:cNvPr id="6" name="Picture 5">
            <a:extLst>
              <a:ext uri="{FF2B5EF4-FFF2-40B4-BE49-F238E27FC236}">
                <a16:creationId xmlns:a16="http://schemas.microsoft.com/office/drawing/2014/main" id="{68DF1EE1-0A7E-4456-BA0E-A67ECEF8A6C6}"/>
              </a:ext>
            </a:extLst>
          </p:cNvPr>
          <p:cNvPicPr>
            <a:picLocks noChangeAspect="1"/>
          </p:cNvPicPr>
          <p:nvPr/>
        </p:nvPicPr>
        <p:blipFill>
          <a:blip r:embed="rId3"/>
          <a:stretch>
            <a:fillRect/>
          </a:stretch>
        </p:blipFill>
        <p:spPr>
          <a:xfrm>
            <a:off x="7776254" y="4098307"/>
            <a:ext cx="327828" cy="2171863"/>
          </a:xfrm>
          <a:prstGeom prst="rect">
            <a:avLst/>
          </a:prstGeom>
        </p:spPr>
      </p:pic>
    </p:spTree>
    <p:extLst>
      <p:ext uri="{BB962C8B-B14F-4D97-AF65-F5344CB8AC3E}">
        <p14:creationId xmlns:p14="http://schemas.microsoft.com/office/powerpoint/2010/main" val="79498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7D9A-0008-4BF2-9C51-37F531B9D017}"/>
              </a:ext>
            </a:extLst>
          </p:cNvPr>
          <p:cNvSpPr>
            <a:spLocks noGrp="1"/>
          </p:cNvSpPr>
          <p:nvPr>
            <p:ph type="title"/>
          </p:nvPr>
        </p:nvSpPr>
        <p:spPr>
          <a:xfrm>
            <a:off x="352204" y="261258"/>
            <a:ext cx="11125199" cy="527958"/>
          </a:xfrm>
        </p:spPr>
        <p:txBody>
          <a:bodyPr/>
          <a:lstStyle/>
          <a:p>
            <a:r>
              <a:rPr lang="en-IN" dirty="0"/>
              <a:t>TypeScript – Array Methods </a:t>
            </a:r>
            <a:endParaRPr lang="en-US" dirty="0"/>
          </a:p>
        </p:txBody>
      </p:sp>
      <p:sp>
        <p:nvSpPr>
          <p:cNvPr id="4" name="Slide Number Placeholder 3">
            <a:extLst>
              <a:ext uri="{FF2B5EF4-FFF2-40B4-BE49-F238E27FC236}">
                <a16:creationId xmlns:a16="http://schemas.microsoft.com/office/drawing/2014/main" id="{87244085-95A9-439C-8279-E0E9CACA7681}"/>
              </a:ext>
            </a:extLst>
          </p:cNvPr>
          <p:cNvSpPr>
            <a:spLocks noGrp="1"/>
          </p:cNvSpPr>
          <p:nvPr>
            <p:ph type="sldNum" sz="quarter" idx="12"/>
          </p:nvPr>
        </p:nvSpPr>
        <p:spPr/>
        <p:txBody>
          <a:bodyPr/>
          <a:lstStyle/>
          <a:p>
            <a:fld id="{C51EAA63-D034-42AE-91FA-B13B9518C7BE}" type="slidenum">
              <a:rPr lang="en-US" smtClean="0"/>
              <a:pPr/>
              <a:t>34</a:t>
            </a:fld>
            <a:endParaRPr lang="en-US" dirty="0"/>
          </a:p>
        </p:txBody>
      </p:sp>
      <p:graphicFrame>
        <p:nvGraphicFramePr>
          <p:cNvPr id="5" name="Table 4">
            <a:extLst>
              <a:ext uri="{FF2B5EF4-FFF2-40B4-BE49-F238E27FC236}">
                <a16:creationId xmlns:a16="http://schemas.microsoft.com/office/drawing/2014/main" id="{D3D006A9-0A59-4B7F-8292-A6FA05D6A61B}"/>
              </a:ext>
            </a:extLst>
          </p:cNvPr>
          <p:cNvGraphicFramePr>
            <a:graphicFrameLocks noGrp="1"/>
          </p:cNvGraphicFramePr>
          <p:nvPr>
            <p:extLst>
              <p:ext uri="{D42A27DB-BD31-4B8C-83A1-F6EECF244321}">
                <p14:modId xmlns:p14="http://schemas.microsoft.com/office/powerpoint/2010/main" val="2169080"/>
              </p:ext>
            </p:extLst>
          </p:nvPr>
        </p:nvGraphicFramePr>
        <p:xfrm>
          <a:off x="730476" y="973935"/>
          <a:ext cx="10977110" cy="4239570"/>
        </p:xfrm>
        <a:graphic>
          <a:graphicData uri="http://schemas.openxmlformats.org/drawingml/2006/table">
            <a:tbl>
              <a:tblPr>
                <a:tableStyleId>{16D9F66E-5EB9-4882-86FB-DCBF35E3C3E4}</a:tableStyleId>
              </a:tblPr>
              <a:tblGrid>
                <a:gridCol w="2012724">
                  <a:extLst>
                    <a:ext uri="{9D8B030D-6E8A-4147-A177-3AD203B41FA5}">
                      <a16:colId xmlns:a16="http://schemas.microsoft.com/office/drawing/2014/main" val="640431781"/>
                    </a:ext>
                  </a:extLst>
                </a:gridCol>
                <a:gridCol w="8964386">
                  <a:extLst>
                    <a:ext uri="{9D8B030D-6E8A-4147-A177-3AD203B41FA5}">
                      <a16:colId xmlns:a16="http://schemas.microsoft.com/office/drawing/2014/main" val="4086255854"/>
                    </a:ext>
                  </a:extLst>
                </a:gridCol>
              </a:tblGrid>
              <a:tr h="164998">
                <a:tc>
                  <a:txBody>
                    <a:bodyPr/>
                    <a:lstStyle/>
                    <a:p>
                      <a:pPr algn="ctr" fontAlgn="t"/>
                      <a:r>
                        <a:rPr lang="en-IN" sz="2200" b="1" dirty="0">
                          <a:solidFill>
                            <a:srgbClr val="000000"/>
                          </a:solidFill>
                          <a:effectLst/>
                          <a:latin typeface="+mn-lt"/>
                        </a:rPr>
                        <a:t>Methods</a:t>
                      </a:r>
                      <a:endParaRPr lang="en-US" sz="2200" b="1" dirty="0">
                        <a:solidFill>
                          <a:srgbClr val="000000"/>
                        </a:solidFill>
                        <a:effectLst/>
                        <a:latin typeface="+mn-lt"/>
                      </a:endParaRPr>
                    </a:p>
                  </a:txBody>
                  <a:tcPr marL="25755" marR="25755" marT="25755" marB="25755"/>
                </a:tc>
                <a:tc>
                  <a:txBody>
                    <a:bodyPr/>
                    <a:lstStyle/>
                    <a:p>
                      <a:pPr marL="0" marR="0" lvl="0" indent="0" algn="ctr" defTabSz="914361" rtl="0" eaLnBrk="1" fontAlgn="auto" latinLnBrk="0" hangingPunct="1">
                        <a:lnSpc>
                          <a:spcPct val="100000"/>
                        </a:lnSpc>
                        <a:spcBef>
                          <a:spcPts val="0"/>
                        </a:spcBef>
                        <a:spcAft>
                          <a:spcPts val="0"/>
                        </a:spcAft>
                        <a:buClrTx/>
                        <a:buSzTx/>
                        <a:buFontTx/>
                        <a:buNone/>
                        <a:tabLst/>
                        <a:defRPr/>
                      </a:pPr>
                      <a:r>
                        <a:rPr lang="en-US" sz="2200" b="1" dirty="0">
                          <a:effectLst/>
                        </a:rPr>
                        <a:t>Description</a:t>
                      </a:r>
                      <a:endParaRPr lang="en-US" sz="2200" b="1" dirty="0">
                        <a:solidFill>
                          <a:srgbClr val="000000"/>
                        </a:solidFill>
                        <a:effectLst/>
                        <a:latin typeface="+mn-lt"/>
                      </a:endParaRPr>
                    </a:p>
                  </a:txBody>
                  <a:tcPr marL="20604" marR="20604" marT="10302" marB="10302"/>
                </a:tc>
                <a:extLst>
                  <a:ext uri="{0D108BD9-81ED-4DB2-BD59-A6C34878D82A}">
                    <a16:rowId xmlns:a16="http://schemas.microsoft.com/office/drawing/2014/main" val="3904361843"/>
                  </a:ext>
                </a:extLst>
              </a:tr>
              <a:tr h="417350">
                <a:tc>
                  <a:txBody>
                    <a:bodyPr/>
                    <a:lstStyle/>
                    <a:p>
                      <a:pPr algn="ctr" fontAlgn="t"/>
                      <a:r>
                        <a:rPr lang="en-US" sz="2200" dirty="0" err="1">
                          <a:effectLst/>
                        </a:rPr>
                        <a:t>concat</a:t>
                      </a:r>
                      <a:r>
                        <a:rPr lang="en-US" sz="2200" dirty="0">
                          <a:effectLst/>
                        </a:rPr>
                        <a:t>()</a:t>
                      </a:r>
                      <a:endParaRPr lang="en-US" sz="2200" dirty="0">
                        <a:solidFill>
                          <a:srgbClr val="000000"/>
                        </a:solidFill>
                        <a:effectLst/>
                        <a:latin typeface="+mn-lt"/>
                      </a:endParaRPr>
                    </a:p>
                  </a:txBody>
                  <a:tcPr marL="17170" marR="17170" marT="17170" marB="17170"/>
                </a:tc>
                <a:tc>
                  <a:txBody>
                    <a:bodyPr/>
                    <a:lstStyle/>
                    <a:p>
                      <a:pPr algn="l" fontAlgn="t"/>
                      <a:r>
                        <a:rPr lang="en-US" sz="2200" dirty="0">
                          <a:effectLst/>
                        </a:rPr>
                        <a:t>It is used to joins two arrays and returns the combined result.</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1198221006"/>
                  </a:ext>
                </a:extLst>
              </a:tr>
              <a:tr h="325144">
                <a:tc>
                  <a:txBody>
                    <a:bodyPr/>
                    <a:lstStyle/>
                    <a:p>
                      <a:pPr algn="ctr" fontAlgn="t"/>
                      <a:r>
                        <a:rPr lang="en-US" sz="2200" dirty="0" err="1">
                          <a:effectLst/>
                        </a:rPr>
                        <a:t>copyWithin</a:t>
                      </a:r>
                      <a:r>
                        <a:rPr lang="en-US" sz="2200" dirty="0">
                          <a:effectLst/>
                        </a:rPr>
                        <a:t>()</a:t>
                      </a:r>
                      <a:endParaRPr lang="en-US" sz="2200" dirty="0">
                        <a:solidFill>
                          <a:srgbClr val="000000"/>
                        </a:solidFill>
                        <a:effectLst/>
                        <a:latin typeface="+mn-lt"/>
                      </a:endParaRPr>
                    </a:p>
                  </a:txBody>
                  <a:tcPr marL="17170" marR="17170" marT="17170" marB="17170"/>
                </a:tc>
                <a:tc>
                  <a:txBody>
                    <a:bodyPr/>
                    <a:lstStyle/>
                    <a:p>
                      <a:pPr algn="l" fontAlgn="t"/>
                      <a:r>
                        <a:rPr lang="en-US" sz="2200" dirty="0">
                          <a:effectLst/>
                        </a:rPr>
                        <a:t>It copies a sequence of an element within the array.</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3586206901"/>
                  </a:ext>
                </a:extLst>
              </a:tr>
              <a:tr h="509553">
                <a:tc>
                  <a:txBody>
                    <a:bodyPr/>
                    <a:lstStyle/>
                    <a:p>
                      <a:pPr algn="ctr" fontAlgn="t"/>
                      <a:r>
                        <a:rPr lang="en-US" sz="2200">
                          <a:effectLst/>
                        </a:rPr>
                        <a:t>every()</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returns true if every element in the array satisfies the provided testing function.</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3871872781"/>
                  </a:ext>
                </a:extLst>
              </a:tr>
              <a:tr h="417350">
                <a:tc>
                  <a:txBody>
                    <a:bodyPr/>
                    <a:lstStyle/>
                    <a:p>
                      <a:pPr algn="ctr" fontAlgn="t"/>
                      <a:r>
                        <a:rPr lang="en-US" sz="2200">
                          <a:effectLst/>
                        </a:rPr>
                        <a:t>fill()</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fills an array with a static value from the specified start to end index.</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3357981270"/>
                  </a:ext>
                </a:extLst>
              </a:tr>
              <a:tr h="417350">
                <a:tc>
                  <a:txBody>
                    <a:bodyPr/>
                    <a:lstStyle/>
                    <a:p>
                      <a:pPr algn="ctr" fontAlgn="t"/>
                      <a:r>
                        <a:rPr lang="en-US" sz="2200">
                          <a:effectLst/>
                        </a:rPr>
                        <a:t>indexOf()</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returns the index of the matching element in the array, otherwise -1.</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392931709"/>
                  </a:ext>
                </a:extLst>
              </a:tr>
              <a:tr h="417350">
                <a:tc>
                  <a:txBody>
                    <a:bodyPr/>
                    <a:lstStyle/>
                    <a:p>
                      <a:pPr algn="ctr" fontAlgn="t"/>
                      <a:r>
                        <a:rPr lang="en-US" sz="2200">
                          <a:effectLst/>
                        </a:rPr>
                        <a:t>includes()</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is used to check whether the array contains a certain element or not.</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1985881877"/>
                  </a:ext>
                </a:extLst>
              </a:tr>
              <a:tr h="325144">
                <a:tc>
                  <a:txBody>
                    <a:bodyPr/>
                    <a:lstStyle/>
                    <a:p>
                      <a:pPr algn="ctr" fontAlgn="t"/>
                      <a:r>
                        <a:rPr lang="en-US" sz="2200">
                          <a:effectLst/>
                        </a:rPr>
                        <a:t>Join()</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is used to joins all elements of an array into a string.</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3886867996"/>
                  </a:ext>
                </a:extLst>
              </a:tr>
              <a:tr h="325144">
                <a:tc>
                  <a:txBody>
                    <a:bodyPr/>
                    <a:lstStyle/>
                    <a:p>
                      <a:pPr algn="ctr" fontAlgn="t"/>
                      <a:r>
                        <a:rPr lang="en-US" sz="2200">
                          <a:effectLst/>
                        </a:rPr>
                        <a:t>lastIndexOf()</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returns the last index of an element in the array.</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2042041131"/>
                  </a:ext>
                </a:extLst>
              </a:tr>
              <a:tr h="325144">
                <a:tc>
                  <a:txBody>
                    <a:bodyPr/>
                    <a:lstStyle/>
                    <a:p>
                      <a:pPr algn="ctr" fontAlgn="t"/>
                      <a:r>
                        <a:rPr lang="en-US" sz="2200" dirty="0">
                          <a:effectLst/>
                        </a:rPr>
                        <a:t>Pop()</a:t>
                      </a:r>
                      <a:endParaRPr lang="en-US" sz="2200" dirty="0">
                        <a:solidFill>
                          <a:srgbClr val="000000"/>
                        </a:solidFill>
                        <a:effectLst/>
                        <a:latin typeface="+mn-lt"/>
                      </a:endParaRPr>
                    </a:p>
                  </a:txBody>
                  <a:tcPr marL="17170" marR="17170" marT="17170" marB="17170"/>
                </a:tc>
                <a:tc>
                  <a:txBody>
                    <a:bodyPr/>
                    <a:lstStyle/>
                    <a:p>
                      <a:pPr algn="l" fontAlgn="t"/>
                      <a:r>
                        <a:rPr lang="en-US" sz="2200" dirty="0">
                          <a:effectLst/>
                        </a:rPr>
                        <a:t>It is used to removes the last elements of the array.</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3476438418"/>
                  </a:ext>
                </a:extLst>
              </a:tr>
            </a:tbl>
          </a:graphicData>
        </a:graphic>
      </p:graphicFrame>
    </p:spTree>
    <p:extLst>
      <p:ext uri="{BB962C8B-B14F-4D97-AF65-F5344CB8AC3E}">
        <p14:creationId xmlns:p14="http://schemas.microsoft.com/office/powerpoint/2010/main" val="223154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985F-7800-4FF0-A7AD-FF7BAF692986}"/>
              </a:ext>
            </a:extLst>
          </p:cNvPr>
          <p:cNvSpPr>
            <a:spLocks noGrp="1"/>
          </p:cNvSpPr>
          <p:nvPr>
            <p:ph type="title"/>
          </p:nvPr>
        </p:nvSpPr>
        <p:spPr>
          <a:xfrm>
            <a:off x="303218" y="310241"/>
            <a:ext cx="11125199" cy="544287"/>
          </a:xfrm>
        </p:spPr>
        <p:txBody>
          <a:bodyPr/>
          <a:lstStyle/>
          <a:p>
            <a:r>
              <a:rPr lang="en-IN" dirty="0"/>
              <a:t>TypeScript – Array Methods </a:t>
            </a:r>
            <a:endParaRPr lang="en-US" dirty="0"/>
          </a:p>
        </p:txBody>
      </p:sp>
      <p:sp>
        <p:nvSpPr>
          <p:cNvPr id="4" name="Slide Number Placeholder 3">
            <a:extLst>
              <a:ext uri="{FF2B5EF4-FFF2-40B4-BE49-F238E27FC236}">
                <a16:creationId xmlns:a16="http://schemas.microsoft.com/office/drawing/2014/main" id="{8A8BA95B-299A-45C9-9E67-DC63401AF996}"/>
              </a:ext>
            </a:extLst>
          </p:cNvPr>
          <p:cNvSpPr>
            <a:spLocks noGrp="1"/>
          </p:cNvSpPr>
          <p:nvPr>
            <p:ph type="sldNum" sz="quarter" idx="12"/>
          </p:nvPr>
        </p:nvSpPr>
        <p:spPr/>
        <p:txBody>
          <a:bodyPr/>
          <a:lstStyle/>
          <a:p>
            <a:fld id="{C51EAA63-D034-42AE-91FA-B13B9518C7BE}" type="slidenum">
              <a:rPr lang="en-US" smtClean="0"/>
              <a:pPr/>
              <a:t>35</a:t>
            </a:fld>
            <a:endParaRPr lang="en-US" dirty="0"/>
          </a:p>
        </p:txBody>
      </p:sp>
      <p:graphicFrame>
        <p:nvGraphicFramePr>
          <p:cNvPr id="5" name="Table 4">
            <a:extLst>
              <a:ext uri="{FF2B5EF4-FFF2-40B4-BE49-F238E27FC236}">
                <a16:creationId xmlns:a16="http://schemas.microsoft.com/office/drawing/2014/main" id="{B00EF7D3-35E5-457D-9DBA-8F1F57B1EDAE}"/>
              </a:ext>
            </a:extLst>
          </p:cNvPr>
          <p:cNvGraphicFramePr>
            <a:graphicFrameLocks noGrp="1"/>
          </p:cNvGraphicFramePr>
          <p:nvPr>
            <p:extLst>
              <p:ext uri="{D42A27DB-BD31-4B8C-83A1-F6EECF244321}">
                <p14:modId xmlns:p14="http://schemas.microsoft.com/office/powerpoint/2010/main" val="1156223777"/>
              </p:ext>
            </p:extLst>
          </p:nvPr>
        </p:nvGraphicFramePr>
        <p:xfrm>
          <a:off x="548141" y="1230085"/>
          <a:ext cx="10880275" cy="3366718"/>
        </p:xfrm>
        <a:graphic>
          <a:graphicData uri="http://schemas.openxmlformats.org/drawingml/2006/table">
            <a:tbl>
              <a:tblPr>
                <a:tableStyleId>{16D9F66E-5EB9-4882-86FB-DCBF35E3C3E4}</a:tableStyleId>
              </a:tblPr>
              <a:tblGrid>
                <a:gridCol w="1999116">
                  <a:extLst>
                    <a:ext uri="{9D8B030D-6E8A-4147-A177-3AD203B41FA5}">
                      <a16:colId xmlns:a16="http://schemas.microsoft.com/office/drawing/2014/main" val="2479019262"/>
                    </a:ext>
                  </a:extLst>
                </a:gridCol>
                <a:gridCol w="8881159">
                  <a:extLst>
                    <a:ext uri="{9D8B030D-6E8A-4147-A177-3AD203B41FA5}">
                      <a16:colId xmlns:a16="http://schemas.microsoft.com/office/drawing/2014/main" val="3270790571"/>
                    </a:ext>
                  </a:extLst>
                </a:gridCol>
              </a:tblGrid>
              <a:tr h="362896">
                <a:tc>
                  <a:txBody>
                    <a:bodyPr/>
                    <a:lstStyle/>
                    <a:p>
                      <a:pPr algn="ctr" fontAlgn="t"/>
                      <a:r>
                        <a:rPr lang="en-IN" sz="2200" b="1" dirty="0">
                          <a:solidFill>
                            <a:srgbClr val="000000"/>
                          </a:solidFill>
                          <a:effectLst/>
                          <a:latin typeface="+mn-lt"/>
                        </a:rPr>
                        <a:t>Methods</a:t>
                      </a:r>
                      <a:endParaRPr lang="en-US" sz="2200" b="1" dirty="0">
                        <a:solidFill>
                          <a:srgbClr val="000000"/>
                        </a:solidFill>
                        <a:effectLst/>
                        <a:latin typeface="+mn-lt"/>
                      </a:endParaRPr>
                    </a:p>
                  </a:txBody>
                  <a:tcPr marL="17170" marR="17170" marT="17170" marB="17170"/>
                </a:tc>
                <a:tc>
                  <a:txBody>
                    <a:bodyPr/>
                    <a:lstStyle/>
                    <a:p>
                      <a:pPr algn="ctr" fontAlgn="t"/>
                      <a:r>
                        <a:rPr lang="en-IN" sz="2200" b="1" dirty="0">
                          <a:solidFill>
                            <a:srgbClr val="000000"/>
                          </a:solidFill>
                          <a:effectLst/>
                          <a:latin typeface="+mn-lt"/>
                        </a:rPr>
                        <a:t>Description </a:t>
                      </a:r>
                      <a:endParaRPr lang="en-US" sz="2200" b="1" dirty="0">
                        <a:solidFill>
                          <a:srgbClr val="000000"/>
                        </a:solidFill>
                        <a:effectLst/>
                        <a:latin typeface="+mn-lt"/>
                      </a:endParaRPr>
                    </a:p>
                  </a:txBody>
                  <a:tcPr marL="17170" marR="17170" marT="17170" marB="17170"/>
                </a:tc>
                <a:extLst>
                  <a:ext uri="{0D108BD9-81ED-4DB2-BD59-A6C34878D82A}">
                    <a16:rowId xmlns:a16="http://schemas.microsoft.com/office/drawing/2014/main" val="560964634"/>
                  </a:ext>
                </a:extLst>
              </a:tr>
              <a:tr h="362896">
                <a:tc>
                  <a:txBody>
                    <a:bodyPr/>
                    <a:lstStyle/>
                    <a:p>
                      <a:pPr algn="ctr" fontAlgn="t"/>
                      <a:r>
                        <a:rPr lang="en-US" sz="2200" dirty="0">
                          <a:effectLst/>
                        </a:rPr>
                        <a:t>Push()</a:t>
                      </a:r>
                      <a:endParaRPr lang="en-US" sz="2200" dirty="0">
                        <a:solidFill>
                          <a:srgbClr val="000000"/>
                        </a:solidFill>
                        <a:effectLst/>
                        <a:latin typeface="+mn-lt"/>
                      </a:endParaRPr>
                    </a:p>
                  </a:txBody>
                  <a:tcPr marL="17170" marR="17170" marT="17170" marB="17170"/>
                </a:tc>
                <a:tc>
                  <a:txBody>
                    <a:bodyPr/>
                    <a:lstStyle/>
                    <a:p>
                      <a:pPr algn="l" fontAlgn="t"/>
                      <a:r>
                        <a:rPr lang="en-US" sz="2200" dirty="0">
                          <a:effectLst/>
                        </a:rPr>
                        <a:t>It is used to add new elements to the array.</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3715725251"/>
                  </a:ext>
                </a:extLst>
              </a:tr>
              <a:tr h="362896">
                <a:tc>
                  <a:txBody>
                    <a:bodyPr/>
                    <a:lstStyle/>
                    <a:p>
                      <a:pPr algn="ctr" fontAlgn="t"/>
                      <a:r>
                        <a:rPr lang="en-US" sz="2200">
                          <a:effectLst/>
                        </a:rPr>
                        <a:t>reverse()</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is used to reverse the order of an element in the array.</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1259768336"/>
                  </a:ext>
                </a:extLst>
              </a:tr>
              <a:tr h="362896">
                <a:tc>
                  <a:txBody>
                    <a:bodyPr/>
                    <a:lstStyle/>
                    <a:p>
                      <a:pPr algn="ctr" fontAlgn="t"/>
                      <a:r>
                        <a:rPr lang="en-US" sz="2200">
                          <a:effectLst/>
                        </a:rPr>
                        <a:t>Shift()</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is used to removes and returns the first element of an array.</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2507682860"/>
                  </a:ext>
                </a:extLst>
              </a:tr>
              <a:tr h="362896">
                <a:tc>
                  <a:txBody>
                    <a:bodyPr/>
                    <a:lstStyle/>
                    <a:p>
                      <a:pPr algn="ctr" fontAlgn="t"/>
                      <a:r>
                        <a:rPr lang="en-US" sz="2200">
                          <a:effectLst/>
                        </a:rPr>
                        <a:t>slice()</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returns the section of an array in the new array.</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3286437690"/>
                  </a:ext>
                </a:extLst>
              </a:tr>
              <a:tr h="362896">
                <a:tc>
                  <a:txBody>
                    <a:bodyPr/>
                    <a:lstStyle/>
                    <a:p>
                      <a:pPr algn="ctr" fontAlgn="t"/>
                      <a:r>
                        <a:rPr lang="en-US" sz="2200">
                          <a:effectLst/>
                        </a:rPr>
                        <a:t>sort()</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is used to sort the elements of an array.</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609794194"/>
                  </a:ext>
                </a:extLst>
              </a:tr>
              <a:tr h="362896">
                <a:tc>
                  <a:txBody>
                    <a:bodyPr/>
                    <a:lstStyle/>
                    <a:p>
                      <a:pPr algn="ctr" fontAlgn="t"/>
                      <a:r>
                        <a:rPr lang="en-US" sz="2200">
                          <a:effectLst/>
                        </a:rPr>
                        <a:t>splice()</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is used to add or remove the elements from an array.</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1431583538"/>
                  </a:ext>
                </a:extLst>
              </a:tr>
              <a:tr h="362896">
                <a:tc>
                  <a:txBody>
                    <a:bodyPr/>
                    <a:lstStyle/>
                    <a:p>
                      <a:pPr algn="ctr" fontAlgn="t"/>
                      <a:r>
                        <a:rPr lang="en-US" sz="2200">
                          <a:effectLst/>
                        </a:rPr>
                        <a:t>toString()</a:t>
                      </a:r>
                      <a:endParaRPr lang="en-US" sz="2200">
                        <a:solidFill>
                          <a:srgbClr val="000000"/>
                        </a:solidFill>
                        <a:effectLst/>
                        <a:latin typeface="+mn-lt"/>
                      </a:endParaRPr>
                    </a:p>
                  </a:txBody>
                  <a:tcPr marL="17170" marR="17170" marT="17170" marB="17170"/>
                </a:tc>
                <a:tc>
                  <a:txBody>
                    <a:bodyPr/>
                    <a:lstStyle/>
                    <a:p>
                      <a:pPr algn="l" fontAlgn="t"/>
                      <a:r>
                        <a:rPr lang="en-US" sz="2200" dirty="0">
                          <a:effectLst/>
                        </a:rPr>
                        <a:t>It returns the string representation of an array.</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1777394810"/>
                  </a:ext>
                </a:extLst>
              </a:tr>
              <a:tr h="409758">
                <a:tc>
                  <a:txBody>
                    <a:bodyPr/>
                    <a:lstStyle/>
                    <a:p>
                      <a:pPr algn="ctr" fontAlgn="t"/>
                      <a:r>
                        <a:rPr lang="en-US" sz="2200" dirty="0">
                          <a:effectLst/>
                        </a:rPr>
                        <a:t>unshift()</a:t>
                      </a:r>
                      <a:endParaRPr lang="en-US" sz="2200" dirty="0">
                        <a:solidFill>
                          <a:srgbClr val="000000"/>
                        </a:solidFill>
                        <a:effectLst/>
                        <a:latin typeface="+mn-lt"/>
                      </a:endParaRPr>
                    </a:p>
                  </a:txBody>
                  <a:tcPr marL="17170" marR="17170" marT="17170" marB="17170"/>
                </a:tc>
                <a:tc>
                  <a:txBody>
                    <a:bodyPr/>
                    <a:lstStyle/>
                    <a:p>
                      <a:pPr algn="l" fontAlgn="t"/>
                      <a:r>
                        <a:rPr lang="en-US" sz="2200" dirty="0">
                          <a:effectLst/>
                        </a:rPr>
                        <a:t>It is used to add one or more elements to the beginning of an array.</a:t>
                      </a:r>
                      <a:endParaRPr lang="en-US" sz="2200" dirty="0">
                        <a:solidFill>
                          <a:srgbClr val="000000"/>
                        </a:solidFill>
                        <a:effectLst/>
                        <a:latin typeface="+mn-lt"/>
                      </a:endParaRPr>
                    </a:p>
                  </a:txBody>
                  <a:tcPr marL="17170" marR="17170" marT="17170" marB="17170"/>
                </a:tc>
                <a:extLst>
                  <a:ext uri="{0D108BD9-81ED-4DB2-BD59-A6C34878D82A}">
                    <a16:rowId xmlns:a16="http://schemas.microsoft.com/office/drawing/2014/main" val="1608031537"/>
                  </a:ext>
                </a:extLst>
              </a:tr>
            </a:tbl>
          </a:graphicData>
        </a:graphic>
      </p:graphicFrame>
    </p:spTree>
    <p:extLst>
      <p:ext uri="{BB962C8B-B14F-4D97-AF65-F5344CB8AC3E}">
        <p14:creationId xmlns:p14="http://schemas.microsoft.com/office/powerpoint/2010/main" val="204419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AA9F-40FE-41B3-86D2-0EE7A0900F15}"/>
              </a:ext>
            </a:extLst>
          </p:cNvPr>
          <p:cNvSpPr>
            <a:spLocks noGrp="1"/>
          </p:cNvSpPr>
          <p:nvPr>
            <p:ph type="title"/>
          </p:nvPr>
        </p:nvSpPr>
        <p:spPr>
          <a:xfrm>
            <a:off x="270561" y="261256"/>
            <a:ext cx="11125199" cy="511630"/>
          </a:xfrm>
        </p:spPr>
        <p:txBody>
          <a:bodyPr/>
          <a:lstStyle/>
          <a:p>
            <a:r>
              <a:rPr lang="en-IN" dirty="0"/>
              <a:t>TypeScript – Function </a:t>
            </a:r>
            <a:endParaRPr lang="en-US" dirty="0"/>
          </a:p>
        </p:txBody>
      </p:sp>
      <p:sp>
        <p:nvSpPr>
          <p:cNvPr id="3" name="Content Placeholder 2">
            <a:extLst>
              <a:ext uri="{FF2B5EF4-FFF2-40B4-BE49-F238E27FC236}">
                <a16:creationId xmlns:a16="http://schemas.microsoft.com/office/drawing/2014/main" id="{C56ACDCA-9B2D-4C93-BECC-DADBC9C7C3E4}"/>
              </a:ext>
            </a:extLst>
          </p:cNvPr>
          <p:cNvSpPr>
            <a:spLocks noGrp="1"/>
          </p:cNvSpPr>
          <p:nvPr>
            <p:ph idx="1"/>
          </p:nvPr>
        </p:nvSpPr>
        <p:spPr>
          <a:xfrm>
            <a:off x="531151" y="1099458"/>
            <a:ext cx="11126522" cy="4419600"/>
          </a:xfrm>
        </p:spPr>
        <p:txBody>
          <a:bodyPr/>
          <a:lstStyle/>
          <a:p>
            <a:pPr algn="just"/>
            <a:r>
              <a:rPr lang="en-US" sz="2600" dirty="0"/>
              <a:t>Functions are the fundamental building block of any applications in JavaScript. It makes the code readable, maintainable, and reusable. </a:t>
            </a:r>
          </a:p>
          <a:p>
            <a:pPr algn="just"/>
            <a:endParaRPr lang="en-US" sz="2600" dirty="0"/>
          </a:p>
          <a:p>
            <a:pPr algn="just"/>
            <a:r>
              <a:rPr lang="en-US" sz="2600" dirty="0"/>
              <a:t>We can use it to build up layers of abstraction, </a:t>
            </a:r>
            <a:r>
              <a:rPr lang="en-US" sz="2600"/>
              <a:t>information hiding.</a:t>
            </a:r>
            <a:endParaRPr lang="en-US" sz="2600" dirty="0"/>
          </a:p>
          <a:p>
            <a:pPr algn="just"/>
            <a:endParaRPr lang="en-US" sz="2600" dirty="0"/>
          </a:p>
          <a:p>
            <a:pPr algn="just"/>
            <a:r>
              <a:rPr lang="en-US" sz="2600" dirty="0"/>
              <a:t>In TypeScript, however, we have the concept of classes, namespaces, and modules, but functions still are an integral part in describing how to do things. </a:t>
            </a:r>
          </a:p>
          <a:p>
            <a:pPr algn="just"/>
            <a:endParaRPr lang="en-US" sz="2600" dirty="0"/>
          </a:p>
          <a:p>
            <a:pPr algn="just"/>
            <a:r>
              <a:rPr lang="en-US" sz="2600" dirty="0"/>
              <a:t>TypeScript also allows adding new capabilities to the standard JavaScript functions to make the code easier to work.</a:t>
            </a:r>
          </a:p>
        </p:txBody>
      </p:sp>
      <p:sp>
        <p:nvSpPr>
          <p:cNvPr id="4" name="Slide Number Placeholder 3">
            <a:extLst>
              <a:ext uri="{FF2B5EF4-FFF2-40B4-BE49-F238E27FC236}">
                <a16:creationId xmlns:a16="http://schemas.microsoft.com/office/drawing/2014/main" id="{FB9461B4-055D-4455-A4F6-6D1BC2A71909}"/>
              </a:ext>
            </a:extLst>
          </p:cNvPr>
          <p:cNvSpPr>
            <a:spLocks noGrp="1"/>
          </p:cNvSpPr>
          <p:nvPr>
            <p:ph type="sldNum" sz="quarter" idx="12"/>
          </p:nvPr>
        </p:nvSpPr>
        <p:spPr/>
        <p:txBody>
          <a:bodyPr/>
          <a:lstStyle/>
          <a:p>
            <a:fld id="{C51EAA63-D034-42AE-91FA-B13B9518C7BE}" type="slidenum">
              <a:rPr lang="en-US" smtClean="0"/>
              <a:pPr/>
              <a:t>36</a:t>
            </a:fld>
            <a:endParaRPr lang="en-US" dirty="0"/>
          </a:p>
        </p:txBody>
      </p:sp>
    </p:spTree>
    <p:extLst>
      <p:ext uri="{BB962C8B-B14F-4D97-AF65-F5344CB8AC3E}">
        <p14:creationId xmlns:p14="http://schemas.microsoft.com/office/powerpoint/2010/main" val="273638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49F3-D5B1-4026-AD69-623C75D1FE78}"/>
              </a:ext>
            </a:extLst>
          </p:cNvPr>
          <p:cNvSpPr>
            <a:spLocks noGrp="1"/>
          </p:cNvSpPr>
          <p:nvPr>
            <p:ph type="title"/>
          </p:nvPr>
        </p:nvSpPr>
        <p:spPr>
          <a:xfrm>
            <a:off x="335875" y="399724"/>
            <a:ext cx="11125199" cy="511630"/>
          </a:xfrm>
        </p:spPr>
        <p:txBody>
          <a:bodyPr/>
          <a:lstStyle/>
          <a:p>
            <a:r>
              <a:rPr lang="en-IN" dirty="0"/>
              <a:t>Advantages of Function</a:t>
            </a:r>
            <a:endParaRPr lang="en-US" dirty="0"/>
          </a:p>
        </p:txBody>
      </p:sp>
      <p:sp>
        <p:nvSpPr>
          <p:cNvPr id="3" name="Content Placeholder 2">
            <a:extLst>
              <a:ext uri="{FF2B5EF4-FFF2-40B4-BE49-F238E27FC236}">
                <a16:creationId xmlns:a16="http://schemas.microsoft.com/office/drawing/2014/main" id="{27424227-B50F-410D-9792-824672C442F9}"/>
              </a:ext>
            </a:extLst>
          </p:cNvPr>
          <p:cNvSpPr>
            <a:spLocks noGrp="1"/>
          </p:cNvSpPr>
          <p:nvPr>
            <p:ph idx="1"/>
          </p:nvPr>
        </p:nvSpPr>
        <p:spPr>
          <a:xfrm>
            <a:off x="531151" y="1219200"/>
            <a:ext cx="11126522" cy="4419600"/>
          </a:xfrm>
        </p:spPr>
        <p:txBody>
          <a:bodyPr/>
          <a:lstStyle/>
          <a:p>
            <a:pPr algn="just"/>
            <a:r>
              <a:rPr lang="en-US" sz="2600" b="1" dirty="0"/>
              <a:t>Code reusability:</a:t>
            </a:r>
            <a:r>
              <a:rPr lang="en-US" sz="2600" dirty="0"/>
              <a:t> We can call a function several times without writing the same block of code again. The code reusability saves time and reduces the program size.</a:t>
            </a:r>
          </a:p>
          <a:p>
            <a:pPr algn="just"/>
            <a:endParaRPr lang="en-US" sz="2600" dirty="0"/>
          </a:p>
          <a:p>
            <a:pPr algn="just"/>
            <a:r>
              <a:rPr lang="en-US" sz="2600" b="1" dirty="0"/>
              <a:t>Less coding:</a:t>
            </a:r>
            <a:r>
              <a:rPr lang="en-US" sz="2600" dirty="0"/>
              <a:t> Functions makes our program compact. So, we don't need to write many lines of code each time to perform a common task.</a:t>
            </a:r>
          </a:p>
          <a:p>
            <a:pPr algn="just"/>
            <a:endParaRPr lang="en-US" sz="2600" dirty="0"/>
          </a:p>
          <a:p>
            <a:pPr algn="just"/>
            <a:r>
              <a:rPr lang="en-US" sz="2600" b="1" dirty="0"/>
              <a:t>Easy to debug:</a:t>
            </a:r>
            <a:r>
              <a:rPr lang="en-US" sz="2600" dirty="0"/>
              <a:t> It makes the programmer easy to locate and isolate faulty information.</a:t>
            </a:r>
          </a:p>
          <a:p>
            <a:endParaRPr lang="en-US" dirty="0"/>
          </a:p>
        </p:txBody>
      </p:sp>
      <p:sp>
        <p:nvSpPr>
          <p:cNvPr id="4" name="Slide Number Placeholder 3">
            <a:extLst>
              <a:ext uri="{FF2B5EF4-FFF2-40B4-BE49-F238E27FC236}">
                <a16:creationId xmlns:a16="http://schemas.microsoft.com/office/drawing/2014/main" id="{8037AD33-C9A0-4D6E-9F06-D3787F2ADFC2}"/>
              </a:ext>
            </a:extLst>
          </p:cNvPr>
          <p:cNvSpPr>
            <a:spLocks noGrp="1"/>
          </p:cNvSpPr>
          <p:nvPr>
            <p:ph type="sldNum" sz="quarter" idx="12"/>
          </p:nvPr>
        </p:nvSpPr>
        <p:spPr/>
        <p:txBody>
          <a:bodyPr/>
          <a:lstStyle/>
          <a:p>
            <a:fld id="{C51EAA63-D034-42AE-91FA-B13B9518C7BE}" type="slidenum">
              <a:rPr lang="en-US" smtClean="0"/>
              <a:pPr/>
              <a:t>37</a:t>
            </a:fld>
            <a:endParaRPr lang="en-US" dirty="0"/>
          </a:p>
        </p:txBody>
      </p:sp>
    </p:spTree>
    <p:extLst>
      <p:ext uri="{BB962C8B-B14F-4D97-AF65-F5344CB8AC3E}">
        <p14:creationId xmlns:p14="http://schemas.microsoft.com/office/powerpoint/2010/main" val="348625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48A8-D0FB-409A-8481-DACB9C79F2A3}"/>
              </a:ext>
            </a:extLst>
          </p:cNvPr>
          <p:cNvSpPr>
            <a:spLocks noGrp="1"/>
          </p:cNvSpPr>
          <p:nvPr>
            <p:ph type="title"/>
          </p:nvPr>
        </p:nvSpPr>
        <p:spPr>
          <a:xfrm>
            <a:off x="335875" y="367067"/>
            <a:ext cx="11125199" cy="527958"/>
          </a:xfrm>
        </p:spPr>
        <p:txBody>
          <a:bodyPr/>
          <a:lstStyle/>
          <a:p>
            <a:r>
              <a:rPr lang="en-IN" dirty="0"/>
              <a:t>TypeScript – Function Aspects </a:t>
            </a:r>
            <a:endParaRPr lang="en-US" dirty="0"/>
          </a:p>
        </p:txBody>
      </p:sp>
      <p:sp>
        <p:nvSpPr>
          <p:cNvPr id="3" name="Content Placeholder 2">
            <a:extLst>
              <a:ext uri="{FF2B5EF4-FFF2-40B4-BE49-F238E27FC236}">
                <a16:creationId xmlns:a16="http://schemas.microsoft.com/office/drawing/2014/main" id="{7936D246-B938-4730-8A5F-80634DEAF36F}"/>
              </a:ext>
            </a:extLst>
          </p:cNvPr>
          <p:cNvSpPr>
            <a:spLocks noGrp="1"/>
          </p:cNvSpPr>
          <p:nvPr>
            <p:ph idx="1"/>
          </p:nvPr>
        </p:nvSpPr>
        <p:spPr>
          <a:xfrm>
            <a:off x="531151" y="1039586"/>
            <a:ext cx="11126522" cy="4419600"/>
          </a:xfrm>
        </p:spPr>
        <p:txBody>
          <a:bodyPr/>
          <a:lstStyle/>
          <a:p>
            <a:pPr algn="just"/>
            <a:r>
              <a:rPr lang="en-US" sz="2200" b="1" dirty="0"/>
              <a:t>Function declaration:</a:t>
            </a:r>
            <a:r>
              <a:rPr lang="en-US" sz="2200" dirty="0"/>
              <a:t> A function declaration tells the compiler about the function name, function parameters, and return type. The syntax of the function declaration is:</a:t>
            </a:r>
          </a:p>
          <a:p>
            <a:pPr algn="just"/>
            <a:endParaRPr lang="en-US" sz="2600" dirty="0"/>
          </a:p>
          <a:p>
            <a:pPr algn="just"/>
            <a:endParaRPr lang="en-US" sz="2600" dirty="0"/>
          </a:p>
          <a:p>
            <a:pPr algn="just">
              <a:spcBef>
                <a:spcPts val="0"/>
              </a:spcBef>
            </a:pPr>
            <a:r>
              <a:rPr lang="en-US" sz="2200" b="1" dirty="0"/>
              <a:t>Function definition:</a:t>
            </a:r>
            <a:r>
              <a:rPr lang="en-US" sz="2200" dirty="0"/>
              <a:t> It contains the actual statements which are going to executes. It specifies what and how a specific task would be done. The syntax of the function definition is:</a:t>
            </a:r>
          </a:p>
          <a:p>
            <a:pPr algn="just">
              <a:spcBef>
                <a:spcPts val="0"/>
              </a:spcBef>
            </a:pPr>
            <a:endParaRPr lang="en-US" sz="2600" dirty="0"/>
          </a:p>
          <a:p>
            <a:pPr algn="just">
              <a:spcBef>
                <a:spcPts val="0"/>
              </a:spcBef>
            </a:pPr>
            <a:endParaRPr lang="en-US" sz="2600" dirty="0"/>
          </a:p>
          <a:p>
            <a:pPr algn="just">
              <a:spcBef>
                <a:spcPts val="0"/>
              </a:spcBef>
            </a:pPr>
            <a:endParaRPr lang="en-US" sz="2600" dirty="0"/>
          </a:p>
          <a:p>
            <a:pPr algn="just">
              <a:spcBef>
                <a:spcPts val="0"/>
              </a:spcBef>
            </a:pPr>
            <a:endParaRPr lang="en-US" sz="2600" dirty="0"/>
          </a:p>
          <a:p>
            <a:pPr algn="just">
              <a:spcBef>
                <a:spcPts val="0"/>
              </a:spcBef>
            </a:pPr>
            <a:r>
              <a:rPr lang="en-US" sz="2200" b="1" dirty="0"/>
              <a:t>Function call:</a:t>
            </a:r>
            <a:r>
              <a:rPr lang="en-US" sz="2200" dirty="0"/>
              <a:t> We can call a function from anywhere in the program. The parameter/argument cannot differ in function calling and a function declaration. We must pass the same number of functions as it is declared in the function declaration. The syntax of the function call is:</a:t>
            </a:r>
          </a:p>
          <a:p>
            <a:pPr marL="0" indent="0" algn="just">
              <a:buNone/>
            </a:pPr>
            <a:endParaRPr lang="en-US" sz="2600" dirty="0"/>
          </a:p>
        </p:txBody>
      </p:sp>
      <p:sp>
        <p:nvSpPr>
          <p:cNvPr id="4" name="Slide Number Placeholder 3">
            <a:extLst>
              <a:ext uri="{FF2B5EF4-FFF2-40B4-BE49-F238E27FC236}">
                <a16:creationId xmlns:a16="http://schemas.microsoft.com/office/drawing/2014/main" id="{424507BC-5273-450B-B8A1-43F4EB21BF00}"/>
              </a:ext>
            </a:extLst>
          </p:cNvPr>
          <p:cNvSpPr>
            <a:spLocks noGrp="1"/>
          </p:cNvSpPr>
          <p:nvPr>
            <p:ph type="sldNum" sz="quarter" idx="12"/>
          </p:nvPr>
        </p:nvSpPr>
        <p:spPr/>
        <p:txBody>
          <a:bodyPr/>
          <a:lstStyle/>
          <a:p>
            <a:fld id="{C51EAA63-D034-42AE-91FA-B13B9518C7BE}" type="slidenum">
              <a:rPr lang="en-US" smtClean="0"/>
              <a:pPr/>
              <a:t>38</a:t>
            </a:fld>
            <a:endParaRPr lang="en-US" dirty="0"/>
          </a:p>
        </p:txBody>
      </p:sp>
      <p:pic>
        <p:nvPicPr>
          <p:cNvPr id="5" name="Picture 4">
            <a:extLst>
              <a:ext uri="{FF2B5EF4-FFF2-40B4-BE49-F238E27FC236}">
                <a16:creationId xmlns:a16="http://schemas.microsoft.com/office/drawing/2014/main" id="{4C8BAA6C-5750-4A3E-AFB8-BCA189882435}"/>
              </a:ext>
            </a:extLst>
          </p:cNvPr>
          <p:cNvPicPr>
            <a:picLocks noChangeAspect="1"/>
          </p:cNvPicPr>
          <p:nvPr/>
        </p:nvPicPr>
        <p:blipFill>
          <a:blip r:embed="rId2"/>
          <a:stretch>
            <a:fillRect/>
          </a:stretch>
        </p:blipFill>
        <p:spPr>
          <a:xfrm>
            <a:off x="3346206" y="3650906"/>
            <a:ext cx="4055836" cy="947625"/>
          </a:xfrm>
          <a:prstGeom prst="rect">
            <a:avLst/>
          </a:prstGeom>
        </p:spPr>
      </p:pic>
      <p:pic>
        <p:nvPicPr>
          <p:cNvPr id="6" name="Picture 5">
            <a:extLst>
              <a:ext uri="{FF2B5EF4-FFF2-40B4-BE49-F238E27FC236}">
                <a16:creationId xmlns:a16="http://schemas.microsoft.com/office/drawing/2014/main" id="{A6A0A7BB-5529-4E3D-B3CE-F3D205864612}"/>
              </a:ext>
            </a:extLst>
          </p:cNvPr>
          <p:cNvPicPr>
            <a:picLocks noChangeAspect="1"/>
          </p:cNvPicPr>
          <p:nvPr/>
        </p:nvPicPr>
        <p:blipFill>
          <a:blip r:embed="rId3"/>
          <a:stretch>
            <a:fillRect/>
          </a:stretch>
        </p:blipFill>
        <p:spPr>
          <a:xfrm>
            <a:off x="2846351" y="1894117"/>
            <a:ext cx="5055548" cy="408212"/>
          </a:xfrm>
          <a:prstGeom prst="rect">
            <a:avLst/>
          </a:prstGeom>
        </p:spPr>
      </p:pic>
      <p:pic>
        <p:nvPicPr>
          <p:cNvPr id="7" name="Picture 6">
            <a:extLst>
              <a:ext uri="{FF2B5EF4-FFF2-40B4-BE49-F238E27FC236}">
                <a16:creationId xmlns:a16="http://schemas.microsoft.com/office/drawing/2014/main" id="{04E9A204-16C2-47A4-9C04-652CDAB5B113}"/>
              </a:ext>
            </a:extLst>
          </p:cNvPr>
          <p:cNvPicPr>
            <a:picLocks noChangeAspect="1"/>
          </p:cNvPicPr>
          <p:nvPr/>
        </p:nvPicPr>
        <p:blipFill>
          <a:blip r:embed="rId4"/>
          <a:stretch>
            <a:fillRect/>
          </a:stretch>
        </p:blipFill>
        <p:spPr>
          <a:xfrm>
            <a:off x="4444083" y="5842212"/>
            <a:ext cx="1860081" cy="446996"/>
          </a:xfrm>
          <a:prstGeom prst="rect">
            <a:avLst/>
          </a:prstGeom>
        </p:spPr>
      </p:pic>
    </p:spTree>
    <p:extLst>
      <p:ext uri="{BB962C8B-B14F-4D97-AF65-F5344CB8AC3E}">
        <p14:creationId xmlns:p14="http://schemas.microsoft.com/office/powerpoint/2010/main" val="31623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2582-8AC0-468E-BC62-DB25CB453C88}"/>
              </a:ext>
            </a:extLst>
          </p:cNvPr>
          <p:cNvSpPr>
            <a:spLocks noGrp="1"/>
          </p:cNvSpPr>
          <p:nvPr>
            <p:ph type="title"/>
          </p:nvPr>
        </p:nvSpPr>
        <p:spPr>
          <a:xfrm>
            <a:off x="270561" y="307196"/>
            <a:ext cx="11125199" cy="384047"/>
          </a:xfrm>
        </p:spPr>
        <p:txBody>
          <a:bodyPr/>
          <a:lstStyle/>
          <a:p>
            <a:r>
              <a:rPr lang="en-IN" dirty="0"/>
              <a:t>Function Creation </a:t>
            </a:r>
            <a:endParaRPr lang="en-US" dirty="0"/>
          </a:p>
        </p:txBody>
      </p:sp>
      <p:sp>
        <p:nvSpPr>
          <p:cNvPr id="3" name="Content Placeholder 2">
            <a:extLst>
              <a:ext uri="{FF2B5EF4-FFF2-40B4-BE49-F238E27FC236}">
                <a16:creationId xmlns:a16="http://schemas.microsoft.com/office/drawing/2014/main" id="{9AC04546-E850-482B-8AD7-C18B0B4C9D9F}"/>
              </a:ext>
            </a:extLst>
          </p:cNvPr>
          <p:cNvSpPr>
            <a:spLocks noGrp="1"/>
          </p:cNvSpPr>
          <p:nvPr>
            <p:ph idx="1"/>
          </p:nvPr>
        </p:nvSpPr>
        <p:spPr>
          <a:xfrm>
            <a:off x="531150" y="985158"/>
            <a:ext cx="11519335" cy="4419600"/>
          </a:xfrm>
        </p:spPr>
        <p:txBody>
          <a:bodyPr/>
          <a:lstStyle/>
          <a:p>
            <a:pPr marL="0" indent="0">
              <a:buNone/>
            </a:pPr>
            <a:r>
              <a:rPr lang="en-US" sz="2400" dirty="0"/>
              <a:t>We can create a function in two ways. These are:</a:t>
            </a:r>
          </a:p>
          <a:p>
            <a:r>
              <a:rPr lang="en-US" sz="2400" dirty="0"/>
              <a:t>Named function</a:t>
            </a:r>
          </a:p>
          <a:p>
            <a:r>
              <a:rPr lang="en-US" sz="2400" dirty="0"/>
              <a:t>Anonymous function</a:t>
            </a:r>
          </a:p>
          <a:p>
            <a:pPr marL="0" indent="0">
              <a:buNone/>
            </a:pPr>
            <a:endParaRPr lang="en-US" sz="2400" dirty="0"/>
          </a:p>
          <a:p>
            <a:pPr marL="0" indent="0">
              <a:spcBef>
                <a:spcPts val="0"/>
              </a:spcBef>
              <a:buNone/>
            </a:pPr>
            <a:r>
              <a:rPr lang="en-US" sz="2400" b="1" dirty="0"/>
              <a:t>Named function: </a:t>
            </a:r>
            <a:r>
              <a:rPr lang="en-US" sz="2400" dirty="0"/>
              <a:t>When we declare and call a function by its given name, then this type of function is known as a named function.</a:t>
            </a:r>
          </a:p>
          <a:p>
            <a:pPr marL="0" indent="0">
              <a:spcBef>
                <a:spcPts val="0"/>
              </a:spcBef>
              <a:buNone/>
            </a:pPr>
            <a:r>
              <a:rPr lang="en-US" sz="2400" b="1" dirty="0"/>
              <a:t>Syntax:                               </a:t>
            </a:r>
            <a:r>
              <a:rPr lang="en-US" sz="2400" b="1" dirty="0" err="1"/>
              <a:t>functionName</a:t>
            </a:r>
            <a:r>
              <a:rPr lang="en-US" sz="2400" b="1" dirty="0"/>
              <a:t>( [arguments] ) { }</a:t>
            </a:r>
          </a:p>
          <a:p>
            <a:r>
              <a:rPr lang="en-US" sz="2400" b="1" dirty="0"/>
              <a:t>Example                                                              Output: </a:t>
            </a:r>
          </a:p>
        </p:txBody>
      </p:sp>
      <p:sp>
        <p:nvSpPr>
          <p:cNvPr id="4" name="Slide Number Placeholder 3">
            <a:extLst>
              <a:ext uri="{FF2B5EF4-FFF2-40B4-BE49-F238E27FC236}">
                <a16:creationId xmlns:a16="http://schemas.microsoft.com/office/drawing/2014/main" id="{E4D60311-A263-4665-9809-3ED795C113C3}"/>
              </a:ext>
            </a:extLst>
          </p:cNvPr>
          <p:cNvSpPr>
            <a:spLocks noGrp="1"/>
          </p:cNvSpPr>
          <p:nvPr>
            <p:ph type="sldNum" sz="quarter" idx="12"/>
          </p:nvPr>
        </p:nvSpPr>
        <p:spPr/>
        <p:txBody>
          <a:bodyPr/>
          <a:lstStyle/>
          <a:p>
            <a:fld id="{C51EAA63-D034-42AE-91FA-B13B9518C7BE}" type="slidenum">
              <a:rPr lang="en-US" smtClean="0"/>
              <a:pPr/>
              <a:t>39</a:t>
            </a:fld>
            <a:endParaRPr lang="en-US" dirty="0"/>
          </a:p>
        </p:txBody>
      </p:sp>
      <p:pic>
        <p:nvPicPr>
          <p:cNvPr id="6" name="Picture 5">
            <a:extLst>
              <a:ext uri="{FF2B5EF4-FFF2-40B4-BE49-F238E27FC236}">
                <a16:creationId xmlns:a16="http://schemas.microsoft.com/office/drawing/2014/main" id="{3A23F1E7-C9F3-4D0B-9B6D-B3EA80E08472}"/>
              </a:ext>
            </a:extLst>
          </p:cNvPr>
          <p:cNvPicPr>
            <a:picLocks noChangeAspect="1"/>
          </p:cNvPicPr>
          <p:nvPr/>
        </p:nvPicPr>
        <p:blipFill>
          <a:blip r:embed="rId2"/>
          <a:stretch>
            <a:fillRect/>
          </a:stretch>
        </p:blipFill>
        <p:spPr>
          <a:xfrm>
            <a:off x="6519635" y="4382859"/>
            <a:ext cx="3289533" cy="1315813"/>
          </a:xfrm>
          <a:prstGeom prst="rect">
            <a:avLst/>
          </a:prstGeom>
        </p:spPr>
      </p:pic>
      <p:pic>
        <p:nvPicPr>
          <p:cNvPr id="7" name="Picture 6">
            <a:extLst>
              <a:ext uri="{FF2B5EF4-FFF2-40B4-BE49-F238E27FC236}">
                <a16:creationId xmlns:a16="http://schemas.microsoft.com/office/drawing/2014/main" id="{638663D3-8183-4DB5-A146-1B068F5597A6}"/>
              </a:ext>
            </a:extLst>
          </p:cNvPr>
          <p:cNvPicPr>
            <a:picLocks noChangeAspect="1"/>
          </p:cNvPicPr>
          <p:nvPr/>
        </p:nvPicPr>
        <p:blipFill>
          <a:blip r:embed="rId3"/>
          <a:stretch>
            <a:fillRect/>
          </a:stretch>
        </p:blipFill>
        <p:spPr>
          <a:xfrm>
            <a:off x="1255712" y="4465864"/>
            <a:ext cx="3773488" cy="1581535"/>
          </a:xfrm>
          <a:prstGeom prst="rect">
            <a:avLst/>
          </a:prstGeom>
        </p:spPr>
      </p:pic>
    </p:spTree>
    <p:extLst>
      <p:ext uri="{BB962C8B-B14F-4D97-AF65-F5344CB8AC3E}">
        <p14:creationId xmlns:p14="http://schemas.microsoft.com/office/powerpoint/2010/main" val="287738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068C-8AAF-4E95-ABDF-F389EA5F7B92}"/>
              </a:ext>
            </a:extLst>
          </p:cNvPr>
          <p:cNvSpPr>
            <a:spLocks noGrp="1"/>
          </p:cNvSpPr>
          <p:nvPr>
            <p:ph type="title"/>
          </p:nvPr>
        </p:nvSpPr>
        <p:spPr>
          <a:xfrm>
            <a:off x="319547" y="367067"/>
            <a:ext cx="11125199" cy="544287"/>
          </a:xfrm>
        </p:spPr>
        <p:txBody>
          <a:bodyPr/>
          <a:lstStyle/>
          <a:p>
            <a:r>
              <a:rPr lang="en-IN" dirty="0"/>
              <a:t>What is TypeScript</a:t>
            </a:r>
            <a:endParaRPr lang="en-US" dirty="0"/>
          </a:p>
        </p:txBody>
      </p:sp>
      <p:sp>
        <p:nvSpPr>
          <p:cNvPr id="3" name="Content Placeholder 2">
            <a:extLst>
              <a:ext uri="{FF2B5EF4-FFF2-40B4-BE49-F238E27FC236}">
                <a16:creationId xmlns:a16="http://schemas.microsoft.com/office/drawing/2014/main" id="{8BCF5B51-4C8F-4C50-9F13-07FBFF09A611}"/>
              </a:ext>
            </a:extLst>
          </p:cNvPr>
          <p:cNvSpPr>
            <a:spLocks noGrp="1"/>
          </p:cNvSpPr>
          <p:nvPr>
            <p:ph idx="1"/>
          </p:nvPr>
        </p:nvSpPr>
        <p:spPr>
          <a:xfrm>
            <a:off x="531151" y="1219200"/>
            <a:ext cx="11126522" cy="4419600"/>
          </a:xfrm>
        </p:spPr>
        <p:txBody>
          <a:bodyPr/>
          <a:lstStyle/>
          <a:p>
            <a:pPr algn="just"/>
            <a:endParaRPr lang="en-US" dirty="0"/>
          </a:p>
          <a:p>
            <a:pPr algn="just"/>
            <a:r>
              <a:rPr lang="en-US" dirty="0"/>
              <a:t>TypeScript is a strongly typed, object oriented, compiled language. </a:t>
            </a:r>
          </a:p>
          <a:p>
            <a:pPr algn="just"/>
            <a:r>
              <a:rPr lang="en-US" dirty="0"/>
              <a:t>It contains all elements of the JavaScript. </a:t>
            </a:r>
          </a:p>
          <a:p>
            <a:pPr algn="just"/>
            <a:r>
              <a:rPr lang="en-US" dirty="0"/>
              <a:t>It is a language designed for large-scale JavaScript application development, which can be executed on any browser, any Host, and any Operating System. </a:t>
            </a:r>
          </a:p>
          <a:p>
            <a:pPr algn="just"/>
            <a:r>
              <a:rPr lang="en-US" dirty="0"/>
              <a:t>TypeScript is a typed superset of JavaScript compiled to JavaScript. In other words, TypeScript is JavaScript plus some additional features.</a:t>
            </a:r>
          </a:p>
        </p:txBody>
      </p:sp>
      <p:sp>
        <p:nvSpPr>
          <p:cNvPr id="4" name="Slide Number Placeholder 3">
            <a:extLst>
              <a:ext uri="{FF2B5EF4-FFF2-40B4-BE49-F238E27FC236}">
                <a16:creationId xmlns:a16="http://schemas.microsoft.com/office/drawing/2014/main" id="{C9301BE5-1B8B-483C-8558-8FA5FB79B3EC}"/>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23361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CECA-2342-4BA4-B60A-1A6F32B2237E}"/>
              </a:ext>
            </a:extLst>
          </p:cNvPr>
          <p:cNvSpPr>
            <a:spLocks noGrp="1"/>
          </p:cNvSpPr>
          <p:nvPr>
            <p:ph type="title"/>
          </p:nvPr>
        </p:nvSpPr>
        <p:spPr>
          <a:xfrm>
            <a:off x="319546" y="372511"/>
            <a:ext cx="11125199" cy="384047"/>
          </a:xfrm>
        </p:spPr>
        <p:txBody>
          <a:bodyPr/>
          <a:lstStyle/>
          <a:p>
            <a:r>
              <a:rPr lang="en-IN" dirty="0"/>
              <a:t>Anonymous Function </a:t>
            </a:r>
            <a:endParaRPr lang="en-US" dirty="0"/>
          </a:p>
        </p:txBody>
      </p:sp>
      <p:sp>
        <p:nvSpPr>
          <p:cNvPr id="3" name="Content Placeholder 2">
            <a:extLst>
              <a:ext uri="{FF2B5EF4-FFF2-40B4-BE49-F238E27FC236}">
                <a16:creationId xmlns:a16="http://schemas.microsoft.com/office/drawing/2014/main" id="{5B3DA9DD-CEB4-4B48-AD1E-DE92E913FADD}"/>
              </a:ext>
            </a:extLst>
          </p:cNvPr>
          <p:cNvSpPr>
            <a:spLocks noGrp="1"/>
          </p:cNvSpPr>
          <p:nvPr>
            <p:ph idx="1"/>
          </p:nvPr>
        </p:nvSpPr>
        <p:spPr>
          <a:xfrm>
            <a:off x="531151" y="1034143"/>
            <a:ext cx="11126522" cy="4419600"/>
          </a:xfrm>
        </p:spPr>
        <p:txBody>
          <a:bodyPr/>
          <a:lstStyle/>
          <a:p>
            <a:pPr algn="just"/>
            <a:r>
              <a:rPr lang="en-US" sz="2400" dirty="0"/>
              <a:t>A function without a name is known as an anonymous function. These type of functions are dynamically declared at runtime. It is defined as an expression. We can store it in a variable, so it does not need function names. Like standard function, it also accepts inputs and returns outputs. We can invoke it by using the variable name, which contains function.</a:t>
            </a:r>
          </a:p>
          <a:p>
            <a:pPr marL="0" indent="0">
              <a:buNone/>
            </a:pPr>
            <a:r>
              <a:rPr lang="en-US" sz="2600" b="1" dirty="0"/>
              <a:t>Syntax:                           let res = function( [arguments] ) { } </a:t>
            </a:r>
          </a:p>
          <a:p>
            <a:pPr marL="0" indent="0">
              <a:buNone/>
            </a:pPr>
            <a:r>
              <a:rPr lang="en-US" sz="2600" b="1" dirty="0"/>
              <a:t>Example:                                                                                 Output: </a:t>
            </a:r>
          </a:p>
          <a:p>
            <a:pPr marL="0" indent="0" algn="just">
              <a:buNone/>
            </a:pPr>
            <a:endParaRPr lang="en-US" sz="2400" dirty="0"/>
          </a:p>
        </p:txBody>
      </p:sp>
      <p:sp>
        <p:nvSpPr>
          <p:cNvPr id="4" name="Slide Number Placeholder 3">
            <a:extLst>
              <a:ext uri="{FF2B5EF4-FFF2-40B4-BE49-F238E27FC236}">
                <a16:creationId xmlns:a16="http://schemas.microsoft.com/office/drawing/2014/main" id="{D752CF51-9738-4C16-8FF5-91A84F71ECCC}"/>
              </a:ext>
            </a:extLst>
          </p:cNvPr>
          <p:cNvSpPr>
            <a:spLocks noGrp="1"/>
          </p:cNvSpPr>
          <p:nvPr>
            <p:ph type="sldNum" sz="quarter" idx="12"/>
          </p:nvPr>
        </p:nvSpPr>
        <p:spPr/>
        <p:txBody>
          <a:bodyPr/>
          <a:lstStyle/>
          <a:p>
            <a:fld id="{C51EAA63-D034-42AE-91FA-B13B9518C7BE}" type="slidenum">
              <a:rPr lang="en-US" smtClean="0"/>
              <a:pPr/>
              <a:t>40</a:t>
            </a:fld>
            <a:endParaRPr lang="en-US" dirty="0"/>
          </a:p>
        </p:txBody>
      </p:sp>
      <p:pic>
        <p:nvPicPr>
          <p:cNvPr id="5" name="Picture 4">
            <a:extLst>
              <a:ext uri="{FF2B5EF4-FFF2-40B4-BE49-F238E27FC236}">
                <a16:creationId xmlns:a16="http://schemas.microsoft.com/office/drawing/2014/main" id="{CA81B978-62C2-4197-88B7-69B2FECFF797}"/>
              </a:ext>
            </a:extLst>
          </p:cNvPr>
          <p:cNvPicPr>
            <a:picLocks noChangeAspect="1"/>
          </p:cNvPicPr>
          <p:nvPr/>
        </p:nvPicPr>
        <p:blipFill>
          <a:blip r:embed="rId2"/>
          <a:stretch>
            <a:fillRect/>
          </a:stretch>
        </p:blipFill>
        <p:spPr>
          <a:xfrm>
            <a:off x="531151" y="3821049"/>
            <a:ext cx="5443997" cy="2155207"/>
          </a:xfrm>
          <a:prstGeom prst="rect">
            <a:avLst/>
          </a:prstGeom>
        </p:spPr>
      </p:pic>
      <p:pic>
        <p:nvPicPr>
          <p:cNvPr id="6" name="Picture 5">
            <a:extLst>
              <a:ext uri="{FF2B5EF4-FFF2-40B4-BE49-F238E27FC236}">
                <a16:creationId xmlns:a16="http://schemas.microsoft.com/office/drawing/2014/main" id="{4E179502-E29A-417D-918A-45DC0445A707}"/>
              </a:ext>
            </a:extLst>
          </p:cNvPr>
          <p:cNvPicPr>
            <a:picLocks noChangeAspect="1"/>
          </p:cNvPicPr>
          <p:nvPr/>
        </p:nvPicPr>
        <p:blipFill>
          <a:blip r:embed="rId3"/>
          <a:stretch>
            <a:fillRect/>
          </a:stretch>
        </p:blipFill>
        <p:spPr>
          <a:xfrm>
            <a:off x="7891905" y="4016991"/>
            <a:ext cx="3245016" cy="1126508"/>
          </a:xfrm>
          <a:prstGeom prst="rect">
            <a:avLst/>
          </a:prstGeom>
        </p:spPr>
      </p:pic>
    </p:spTree>
    <p:extLst>
      <p:ext uri="{BB962C8B-B14F-4D97-AF65-F5344CB8AC3E}">
        <p14:creationId xmlns:p14="http://schemas.microsoft.com/office/powerpoint/2010/main" val="78414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5863-963F-4A83-A929-F759CA311E3D}"/>
              </a:ext>
            </a:extLst>
          </p:cNvPr>
          <p:cNvSpPr>
            <a:spLocks noGrp="1"/>
          </p:cNvSpPr>
          <p:nvPr>
            <p:ph type="title"/>
          </p:nvPr>
        </p:nvSpPr>
        <p:spPr>
          <a:xfrm>
            <a:off x="270561" y="277586"/>
            <a:ext cx="11125199" cy="511630"/>
          </a:xfrm>
        </p:spPr>
        <p:txBody>
          <a:bodyPr/>
          <a:lstStyle/>
          <a:p>
            <a:r>
              <a:rPr lang="en-IN" dirty="0"/>
              <a:t>Function Parameter</a:t>
            </a:r>
            <a:endParaRPr lang="en-US" dirty="0"/>
          </a:p>
        </p:txBody>
      </p:sp>
      <p:sp>
        <p:nvSpPr>
          <p:cNvPr id="3" name="Content Placeholder 2">
            <a:extLst>
              <a:ext uri="{FF2B5EF4-FFF2-40B4-BE49-F238E27FC236}">
                <a16:creationId xmlns:a16="http://schemas.microsoft.com/office/drawing/2014/main" id="{9AF21919-B2B3-4051-B7A1-0D1E9F1D90AA}"/>
              </a:ext>
            </a:extLst>
          </p:cNvPr>
          <p:cNvSpPr>
            <a:spLocks noGrp="1"/>
          </p:cNvSpPr>
          <p:nvPr>
            <p:ph idx="1"/>
          </p:nvPr>
        </p:nvSpPr>
        <p:spPr>
          <a:xfrm>
            <a:off x="531151" y="968829"/>
            <a:ext cx="11126522" cy="4419600"/>
          </a:xfrm>
        </p:spPr>
        <p:txBody>
          <a:bodyPr/>
          <a:lstStyle/>
          <a:p>
            <a:pPr marL="0" indent="0" algn="just">
              <a:buNone/>
            </a:pPr>
            <a:r>
              <a:rPr lang="en-US" sz="2600" dirty="0"/>
              <a:t>Parameters are the values or arguments that passed to a function. In TypeScript, the compiler accepts the same number and type of arguments as defined in the function signature. If the compiler does not match the same parameter as in the function signature, then it will give the compilation error.</a:t>
            </a:r>
          </a:p>
          <a:p>
            <a:pPr marL="0" indent="0">
              <a:buNone/>
            </a:pPr>
            <a:r>
              <a:rPr lang="en-US" sz="2600" b="1" dirty="0"/>
              <a:t>Function parameter can be categories into the following:</a:t>
            </a:r>
            <a:endParaRPr lang="en-US" sz="2600" dirty="0"/>
          </a:p>
          <a:p>
            <a:r>
              <a:rPr lang="en-US" sz="2600" dirty="0"/>
              <a:t>Optional Parameter</a:t>
            </a:r>
          </a:p>
          <a:p>
            <a:r>
              <a:rPr lang="en-US" sz="2600" dirty="0"/>
              <a:t>Default Parameter</a:t>
            </a:r>
          </a:p>
          <a:p>
            <a:r>
              <a:rPr lang="en-US" sz="2600" dirty="0"/>
              <a:t>Rest Parameter</a:t>
            </a:r>
          </a:p>
          <a:p>
            <a:pPr algn="just"/>
            <a:endParaRPr lang="en-US" sz="2600" dirty="0"/>
          </a:p>
        </p:txBody>
      </p:sp>
      <p:sp>
        <p:nvSpPr>
          <p:cNvPr id="4" name="Slide Number Placeholder 3">
            <a:extLst>
              <a:ext uri="{FF2B5EF4-FFF2-40B4-BE49-F238E27FC236}">
                <a16:creationId xmlns:a16="http://schemas.microsoft.com/office/drawing/2014/main" id="{A7C560FB-5B1C-4A53-84D5-D4899EE9A13E}"/>
              </a:ext>
            </a:extLst>
          </p:cNvPr>
          <p:cNvSpPr>
            <a:spLocks noGrp="1"/>
          </p:cNvSpPr>
          <p:nvPr>
            <p:ph type="sldNum" sz="quarter" idx="12"/>
          </p:nvPr>
        </p:nvSpPr>
        <p:spPr/>
        <p:txBody>
          <a:bodyPr/>
          <a:lstStyle/>
          <a:p>
            <a:fld id="{C51EAA63-D034-42AE-91FA-B13B9518C7BE}" type="slidenum">
              <a:rPr lang="en-US" smtClean="0"/>
              <a:pPr/>
              <a:t>41</a:t>
            </a:fld>
            <a:endParaRPr lang="en-US" dirty="0"/>
          </a:p>
        </p:txBody>
      </p:sp>
    </p:spTree>
    <p:extLst>
      <p:ext uri="{BB962C8B-B14F-4D97-AF65-F5344CB8AC3E}">
        <p14:creationId xmlns:p14="http://schemas.microsoft.com/office/powerpoint/2010/main" val="368787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92B4-BD1A-4BDF-B446-D11F3B134409}"/>
              </a:ext>
            </a:extLst>
          </p:cNvPr>
          <p:cNvSpPr>
            <a:spLocks noGrp="1"/>
          </p:cNvSpPr>
          <p:nvPr>
            <p:ph type="title"/>
          </p:nvPr>
        </p:nvSpPr>
        <p:spPr>
          <a:xfrm>
            <a:off x="352204" y="244929"/>
            <a:ext cx="11125199" cy="527958"/>
          </a:xfrm>
        </p:spPr>
        <p:txBody>
          <a:bodyPr/>
          <a:lstStyle/>
          <a:p>
            <a:r>
              <a:rPr lang="en-IN" dirty="0"/>
              <a:t>Optional Parameter</a:t>
            </a:r>
            <a:endParaRPr lang="en-US" dirty="0"/>
          </a:p>
        </p:txBody>
      </p:sp>
      <p:sp>
        <p:nvSpPr>
          <p:cNvPr id="3" name="Content Placeholder 2">
            <a:extLst>
              <a:ext uri="{FF2B5EF4-FFF2-40B4-BE49-F238E27FC236}">
                <a16:creationId xmlns:a16="http://schemas.microsoft.com/office/drawing/2014/main" id="{A0D29EED-11D3-4F15-91C1-B4A7743FE2F8}"/>
              </a:ext>
            </a:extLst>
          </p:cNvPr>
          <p:cNvSpPr>
            <a:spLocks noGrp="1"/>
          </p:cNvSpPr>
          <p:nvPr>
            <p:ph idx="1"/>
          </p:nvPr>
        </p:nvSpPr>
        <p:spPr>
          <a:xfrm>
            <a:off x="531151" y="1017815"/>
            <a:ext cx="11126522" cy="4419600"/>
          </a:xfrm>
        </p:spPr>
        <p:txBody>
          <a:bodyPr/>
          <a:lstStyle/>
          <a:p>
            <a:pPr algn="just"/>
            <a:r>
              <a:rPr lang="en-US" sz="2400" dirty="0"/>
              <a:t>In JavaScript, we can call a function without passing any arguments. Hence, in a JavaScript function, the parameter is optional, and when we do this, each parameter value is undefined.</a:t>
            </a:r>
          </a:p>
          <a:p>
            <a:pPr algn="just"/>
            <a:endParaRPr lang="en-US" sz="2400" dirty="0"/>
          </a:p>
          <a:p>
            <a:pPr algn="just"/>
            <a:r>
              <a:rPr lang="en-US" sz="2400" dirty="0"/>
              <a:t>Unlike JavaScript, the TypeScript compiler will throw an error if we try to invoke a function without providing the exact number and types of parameters as declared in its function signature. </a:t>
            </a:r>
          </a:p>
          <a:p>
            <a:pPr algn="just"/>
            <a:endParaRPr lang="en-US" sz="2400" dirty="0"/>
          </a:p>
          <a:p>
            <a:pPr algn="just"/>
            <a:r>
              <a:rPr lang="en-US" sz="2400" dirty="0"/>
              <a:t>To overcome this problem, we can use optional parameters by using the question mark sign ('?'). It means that the parameters which may or may not receive a value can be appended with a "?" sign to mark them as optional. In below example, </a:t>
            </a:r>
            <a:r>
              <a:rPr lang="en-US" sz="2400" b="1" dirty="0" err="1"/>
              <a:t>e_mail_id</a:t>
            </a:r>
            <a:r>
              <a:rPr lang="en-US" sz="2400" dirty="0"/>
              <a:t> is marked as an optional parameter.</a:t>
            </a:r>
          </a:p>
          <a:p>
            <a:pPr algn="just"/>
            <a:endParaRPr lang="en-US" sz="2400" dirty="0"/>
          </a:p>
        </p:txBody>
      </p:sp>
      <p:sp>
        <p:nvSpPr>
          <p:cNvPr id="4" name="Slide Number Placeholder 3">
            <a:extLst>
              <a:ext uri="{FF2B5EF4-FFF2-40B4-BE49-F238E27FC236}">
                <a16:creationId xmlns:a16="http://schemas.microsoft.com/office/drawing/2014/main" id="{0F89FF22-7C89-451D-8E94-DE59BB5FA1FB}"/>
              </a:ext>
            </a:extLst>
          </p:cNvPr>
          <p:cNvSpPr>
            <a:spLocks noGrp="1"/>
          </p:cNvSpPr>
          <p:nvPr>
            <p:ph type="sldNum" sz="quarter" idx="12"/>
          </p:nvPr>
        </p:nvSpPr>
        <p:spPr/>
        <p:txBody>
          <a:bodyPr/>
          <a:lstStyle/>
          <a:p>
            <a:fld id="{C51EAA63-D034-42AE-91FA-B13B9518C7BE}" type="slidenum">
              <a:rPr lang="en-US" smtClean="0"/>
              <a:pPr/>
              <a:t>42</a:t>
            </a:fld>
            <a:endParaRPr lang="en-US" dirty="0"/>
          </a:p>
        </p:txBody>
      </p:sp>
    </p:spTree>
    <p:extLst>
      <p:ext uri="{BB962C8B-B14F-4D97-AF65-F5344CB8AC3E}">
        <p14:creationId xmlns:p14="http://schemas.microsoft.com/office/powerpoint/2010/main" val="116025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6030-E37E-4C9B-BE28-B8C6D65A9DC2}"/>
              </a:ext>
            </a:extLst>
          </p:cNvPr>
          <p:cNvSpPr>
            <a:spLocks noGrp="1"/>
          </p:cNvSpPr>
          <p:nvPr>
            <p:ph type="title"/>
          </p:nvPr>
        </p:nvSpPr>
        <p:spPr>
          <a:xfrm>
            <a:off x="254232" y="274539"/>
            <a:ext cx="11125199" cy="384047"/>
          </a:xfrm>
        </p:spPr>
        <p:txBody>
          <a:bodyPr/>
          <a:lstStyle/>
          <a:p>
            <a:r>
              <a:rPr lang="en-IN" dirty="0"/>
              <a:t>Optional Parameter – Example </a:t>
            </a:r>
            <a:endParaRPr lang="en-US" dirty="0"/>
          </a:p>
        </p:txBody>
      </p:sp>
      <p:sp>
        <p:nvSpPr>
          <p:cNvPr id="3" name="Content Placeholder 2">
            <a:extLst>
              <a:ext uri="{FF2B5EF4-FFF2-40B4-BE49-F238E27FC236}">
                <a16:creationId xmlns:a16="http://schemas.microsoft.com/office/drawing/2014/main" id="{C3151694-2F67-4286-9E3C-1E267CE56639}"/>
              </a:ext>
            </a:extLst>
          </p:cNvPr>
          <p:cNvSpPr>
            <a:spLocks noGrp="1"/>
          </p:cNvSpPr>
          <p:nvPr>
            <p:ph idx="1"/>
          </p:nvPr>
        </p:nvSpPr>
        <p:spPr>
          <a:xfrm>
            <a:off x="531150" y="919844"/>
            <a:ext cx="11470349" cy="4419600"/>
          </a:xfrm>
        </p:spPr>
        <p:txBody>
          <a:bodyPr/>
          <a:lstStyle/>
          <a:p>
            <a:pPr marL="0" indent="0">
              <a:buNone/>
            </a:pPr>
            <a:r>
              <a:rPr lang="en-US" sz="2200" b="1" dirty="0"/>
              <a:t>Syntax: </a:t>
            </a:r>
            <a:r>
              <a:rPr lang="en-US" sz="2200" dirty="0"/>
              <a:t>function </a:t>
            </a:r>
            <a:r>
              <a:rPr lang="en-US" sz="2200" dirty="0" err="1"/>
              <a:t>function_name</a:t>
            </a:r>
            <a:r>
              <a:rPr lang="en-US" sz="2200" dirty="0"/>
              <a:t>(parameter1[:type], parameter2[:type], parameter3 ? [:type]) { }</a:t>
            </a:r>
          </a:p>
          <a:p>
            <a:pPr marL="0" indent="0">
              <a:buNone/>
            </a:pPr>
            <a:r>
              <a:rPr lang="en-US" sz="2200" b="1" dirty="0"/>
              <a:t>Example: </a:t>
            </a: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r>
              <a:rPr lang="en-US" sz="2200" b="1" dirty="0"/>
              <a:t>Output: </a:t>
            </a:r>
          </a:p>
          <a:p>
            <a:endParaRPr lang="en-US" sz="2200" dirty="0"/>
          </a:p>
        </p:txBody>
      </p:sp>
      <p:sp>
        <p:nvSpPr>
          <p:cNvPr id="4" name="Slide Number Placeholder 3">
            <a:extLst>
              <a:ext uri="{FF2B5EF4-FFF2-40B4-BE49-F238E27FC236}">
                <a16:creationId xmlns:a16="http://schemas.microsoft.com/office/drawing/2014/main" id="{FA7A16EA-86D1-40B3-A63A-A534380F2169}"/>
              </a:ext>
            </a:extLst>
          </p:cNvPr>
          <p:cNvSpPr>
            <a:spLocks noGrp="1"/>
          </p:cNvSpPr>
          <p:nvPr>
            <p:ph type="sldNum" sz="quarter" idx="12"/>
          </p:nvPr>
        </p:nvSpPr>
        <p:spPr/>
        <p:txBody>
          <a:bodyPr/>
          <a:lstStyle/>
          <a:p>
            <a:fld id="{C51EAA63-D034-42AE-91FA-B13B9518C7BE}" type="slidenum">
              <a:rPr lang="en-US" smtClean="0"/>
              <a:pPr/>
              <a:t>43</a:t>
            </a:fld>
            <a:endParaRPr lang="en-US" dirty="0"/>
          </a:p>
        </p:txBody>
      </p:sp>
      <p:pic>
        <p:nvPicPr>
          <p:cNvPr id="5" name="Picture 4">
            <a:extLst>
              <a:ext uri="{FF2B5EF4-FFF2-40B4-BE49-F238E27FC236}">
                <a16:creationId xmlns:a16="http://schemas.microsoft.com/office/drawing/2014/main" id="{48581EEA-6A03-4F0E-A696-671F2991D4BA}"/>
              </a:ext>
            </a:extLst>
          </p:cNvPr>
          <p:cNvPicPr>
            <a:picLocks noChangeAspect="1"/>
          </p:cNvPicPr>
          <p:nvPr/>
        </p:nvPicPr>
        <p:blipFill>
          <a:blip r:embed="rId2"/>
          <a:stretch>
            <a:fillRect/>
          </a:stretch>
        </p:blipFill>
        <p:spPr>
          <a:xfrm>
            <a:off x="2408236" y="1502227"/>
            <a:ext cx="7617475" cy="1926773"/>
          </a:xfrm>
          <a:prstGeom prst="rect">
            <a:avLst/>
          </a:prstGeom>
        </p:spPr>
      </p:pic>
      <p:pic>
        <p:nvPicPr>
          <p:cNvPr id="6" name="Picture 5">
            <a:extLst>
              <a:ext uri="{FF2B5EF4-FFF2-40B4-BE49-F238E27FC236}">
                <a16:creationId xmlns:a16="http://schemas.microsoft.com/office/drawing/2014/main" id="{953CC6CB-8580-4E38-85E9-AF913BD3E636}"/>
              </a:ext>
            </a:extLst>
          </p:cNvPr>
          <p:cNvPicPr>
            <a:picLocks noChangeAspect="1"/>
          </p:cNvPicPr>
          <p:nvPr/>
        </p:nvPicPr>
        <p:blipFill>
          <a:blip r:embed="rId3"/>
          <a:stretch>
            <a:fillRect/>
          </a:stretch>
        </p:blipFill>
        <p:spPr>
          <a:xfrm>
            <a:off x="3324678" y="4288976"/>
            <a:ext cx="3850555" cy="1779812"/>
          </a:xfrm>
          <a:prstGeom prst="rect">
            <a:avLst/>
          </a:prstGeom>
        </p:spPr>
      </p:pic>
    </p:spTree>
    <p:extLst>
      <p:ext uri="{BB962C8B-B14F-4D97-AF65-F5344CB8AC3E}">
        <p14:creationId xmlns:p14="http://schemas.microsoft.com/office/powerpoint/2010/main" val="311896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BF31-756C-4F79-8D25-AE89C3876943}"/>
              </a:ext>
            </a:extLst>
          </p:cNvPr>
          <p:cNvSpPr>
            <a:spLocks noGrp="1"/>
          </p:cNvSpPr>
          <p:nvPr>
            <p:ph type="title"/>
          </p:nvPr>
        </p:nvSpPr>
        <p:spPr>
          <a:xfrm>
            <a:off x="319547" y="277585"/>
            <a:ext cx="11125199" cy="511630"/>
          </a:xfrm>
        </p:spPr>
        <p:txBody>
          <a:bodyPr/>
          <a:lstStyle/>
          <a:p>
            <a:r>
              <a:rPr lang="en-IN" dirty="0"/>
              <a:t>Default Parameter </a:t>
            </a:r>
            <a:endParaRPr lang="en-US" dirty="0"/>
          </a:p>
        </p:txBody>
      </p:sp>
      <p:sp>
        <p:nvSpPr>
          <p:cNvPr id="3" name="Content Placeholder 2">
            <a:extLst>
              <a:ext uri="{FF2B5EF4-FFF2-40B4-BE49-F238E27FC236}">
                <a16:creationId xmlns:a16="http://schemas.microsoft.com/office/drawing/2014/main" id="{96107529-D32E-4E82-8217-2A2F19815E0D}"/>
              </a:ext>
            </a:extLst>
          </p:cNvPr>
          <p:cNvSpPr>
            <a:spLocks noGrp="1"/>
          </p:cNvSpPr>
          <p:nvPr>
            <p:ph idx="1"/>
          </p:nvPr>
        </p:nvSpPr>
        <p:spPr>
          <a:xfrm>
            <a:off x="319547" y="1017815"/>
            <a:ext cx="11714610" cy="4419600"/>
          </a:xfrm>
        </p:spPr>
        <p:txBody>
          <a:bodyPr/>
          <a:lstStyle/>
          <a:p>
            <a:pPr algn="just"/>
            <a:r>
              <a:rPr lang="en-US" sz="2600" dirty="0"/>
              <a:t>Function parameters can also be assigned values by default. However, such parameters can also be explicitly passed values.</a:t>
            </a:r>
          </a:p>
          <a:p>
            <a:pPr marL="0" indent="0" algn="just">
              <a:buNone/>
            </a:pPr>
            <a:r>
              <a:rPr lang="en-US" sz="2400" b="1" dirty="0"/>
              <a:t>Syntax: function </a:t>
            </a:r>
            <a:r>
              <a:rPr lang="en-US" sz="2400" b="1" dirty="0" err="1"/>
              <a:t>function_name</a:t>
            </a:r>
            <a:r>
              <a:rPr lang="en-US" sz="2400" b="1" dirty="0"/>
              <a:t>(parameter1[:type], parameter2[:type] = </a:t>
            </a:r>
            <a:r>
              <a:rPr lang="en-US" sz="2400" b="1" dirty="0" err="1"/>
              <a:t>default_value</a:t>
            </a:r>
            <a:r>
              <a:rPr lang="en-US" sz="2400" b="1" dirty="0"/>
              <a:t>) { }</a:t>
            </a:r>
          </a:p>
          <a:p>
            <a:pPr marL="0" indent="0" algn="just">
              <a:buNone/>
            </a:pPr>
            <a:r>
              <a:rPr lang="en-US" sz="2400" b="1" dirty="0"/>
              <a:t>Example:</a:t>
            </a:r>
          </a:p>
          <a:p>
            <a:pPr marL="0" indent="0" algn="just">
              <a:buNone/>
            </a:pPr>
            <a:endParaRPr lang="en-US" sz="2400" b="1" dirty="0"/>
          </a:p>
          <a:p>
            <a:pPr marL="0" indent="0" algn="just">
              <a:buNone/>
            </a:pPr>
            <a:endParaRPr lang="en-US" sz="2400" b="1" dirty="0"/>
          </a:p>
          <a:p>
            <a:pPr marL="0" indent="0" algn="just">
              <a:buNone/>
            </a:pPr>
            <a:endParaRPr lang="en-US" sz="2400" b="1" dirty="0"/>
          </a:p>
          <a:p>
            <a:pPr marL="0" indent="0" algn="just">
              <a:buNone/>
            </a:pPr>
            <a:endParaRPr lang="en-US" sz="2400" b="1" dirty="0"/>
          </a:p>
          <a:p>
            <a:pPr marL="0" indent="0" algn="just">
              <a:buNone/>
            </a:pPr>
            <a:r>
              <a:rPr lang="en-US" sz="2400" b="1" dirty="0"/>
              <a:t>Output: </a:t>
            </a:r>
          </a:p>
          <a:p>
            <a:pPr marL="0" indent="0" algn="just">
              <a:buNone/>
            </a:pPr>
            <a:endParaRPr lang="en-US" sz="2400" b="1" dirty="0"/>
          </a:p>
          <a:p>
            <a:pPr marL="0" indent="0" algn="just">
              <a:buNone/>
            </a:pPr>
            <a:endParaRPr lang="en-US" sz="2400" b="1" dirty="0"/>
          </a:p>
          <a:p>
            <a:pPr marL="0" indent="0" algn="just">
              <a:buNone/>
            </a:pPr>
            <a:r>
              <a:rPr lang="en-US" sz="2400" b="1" dirty="0"/>
              <a:t>   </a:t>
            </a:r>
          </a:p>
        </p:txBody>
      </p:sp>
      <p:sp>
        <p:nvSpPr>
          <p:cNvPr id="4" name="Slide Number Placeholder 3">
            <a:extLst>
              <a:ext uri="{FF2B5EF4-FFF2-40B4-BE49-F238E27FC236}">
                <a16:creationId xmlns:a16="http://schemas.microsoft.com/office/drawing/2014/main" id="{AFC2EF7E-8744-4E69-AD63-5511673C9E45}"/>
              </a:ext>
            </a:extLst>
          </p:cNvPr>
          <p:cNvSpPr>
            <a:spLocks noGrp="1"/>
          </p:cNvSpPr>
          <p:nvPr>
            <p:ph type="sldNum" sz="quarter" idx="12"/>
          </p:nvPr>
        </p:nvSpPr>
        <p:spPr/>
        <p:txBody>
          <a:bodyPr/>
          <a:lstStyle/>
          <a:p>
            <a:fld id="{C51EAA63-D034-42AE-91FA-B13B9518C7BE}" type="slidenum">
              <a:rPr lang="en-US" smtClean="0"/>
              <a:pPr/>
              <a:t>44</a:t>
            </a:fld>
            <a:endParaRPr lang="en-US" dirty="0"/>
          </a:p>
        </p:txBody>
      </p:sp>
      <p:pic>
        <p:nvPicPr>
          <p:cNvPr id="5" name="Picture 4">
            <a:extLst>
              <a:ext uri="{FF2B5EF4-FFF2-40B4-BE49-F238E27FC236}">
                <a16:creationId xmlns:a16="http://schemas.microsoft.com/office/drawing/2014/main" id="{61645571-BE65-4C81-AC84-1865617E17AC}"/>
              </a:ext>
            </a:extLst>
          </p:cNvPr>
          <p:cNvPicPr>
            <a:picLocks noChangeAspect="1"/>
          </p:cNvPicPr>
          <p:nvPr/>
        </p:nvPicPr>
        <p:blipFill>
          <a:blip r:embed="rId2"/>
          <a:stretch>
            <a:fillRect/>
          </a:stretch>
        </p:blipFill>
        <p:spPr>
          <a:xfrm>
            <a:off x="1772783" y="2362199"/>
            <a:ext cx="9608979" cy="1817915"/>
          </a:xfrm>
          <a:prstGeom prst="rect">
            <a:avLst/>
          </a:prstGeom>
        </p:spPr>
      </p:pic>
      <p:pic>
        <p:nvPicPr>
          <p:cNvPr id="6" name="Picture 5">
            <a:extLst>
              <a:ext uri="{FF2B5EF4-FFF2-40B4-BE49-F238E27FC236}">
                <a16:creationId xmlns:a16="http://schemas.microsoft.com/office/drawing/2014/main" id="{B5E2EF88-C273-4E87-947F-61238EEC728E}"/>
              </a:ext>
            </a:extLst>
          </p:cNvPr>
          <p:cNvPicPr>
            <a:picLocks noChangeAspect="1"/>
          </p:cNvPicPr>
          <p:nvPr/>
        </p:nvPicPr>
        <p:blipFill>
          <a:blip r:embed="rId3"/>
          <a:stretch>
            <a:fillRect/>
          </a:stretch>
        </p:blipFill>
        <p:spPr>
          <a:xfrm>
            <a:off x="3799566" y="4575910"/>
            <a:ext cx="3123748" cy="1670453"/>
          </a:xfrm>
          <a:prstGeom prst="rect">
            <a:avLst/>
          </a:prstGeom>
        </p:spPr>
      </p:pic>
    </p:spTree>
    <p:extLst>
      <p:ext uri="{BB962C8B-B14F-4D97-AF65-F5344CB8AC3E}">
        <p14:creationId xmlns:p14="http://schemas.microsoft.com/office/powerpoint/2010/main" val="246772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D3D5-B37F-47E5-B6FB-661CC06F9794}"/>
              </a:ext>
            </a:extLst>
          </p:cNvPr>
          <p:cNvSpPr>
            <a:spLocks noGrp="1"/>
          </p:cNvSpPr>
          <p:nvPr>
            <p:ph type="title"/>
          </p:nvPr>
        </p:nvSpPr>
        <p:spPr>
          <a:xfrm>
            <a:off x="286889" y="339853"/>
            <a:ext cx="11125199" cy="384047"/>
          </a:xfrm>
        </p:spPr>
        <p:txBody>
          <a:bodyPr/>
          <a:lstStyle/>
          <a:p>
            <a:r>
              <a:rPr lang="en-IN" dirty="0"/>
              <a:t>TypeScript – Arrow Functions</a:t>
            </a:r>
            <a:endParaRPr lang="en-US" dirty="0"/>
          </a:p>
        </p:txBody>
      </p:sp>
      <p:sp>
        <p:nvSpPr>
          <p:cNvPr id="3" name="Content Placeholder 2">
            <a:extLst>
              <a:ext uri="{FF2B5EF4-FFF2-40B4-BE49-F238E27FC236}">
                <a16:creationId xmlns:a16="http://schemas.microsoft.com/office/drawing/2014/main" id="{88328727-332A-4164-A823-01631C740AC2}"/>
              </a:ext>
            </a:extLst>
          </p:cNvPr>
          <p:cNvSpPr>
            <a:spLocks noGrp="1"/>
          </p:cNvSpPr>
          <p:nvPr>
            <p:ph idx="1"/>
          </p:nvPr>
        </p:nvSpPr>
        <p:spPr>
          <a:xfrm>
            <a:off x="531151" y="1001487"/>
            <a:ext cx="11126522" cy="4419600"/>
          </a:xfrm>
        </p:spPr>
        <p:txBody>
          <a:bodyPr/>
          <a:lstStyle/>
          <a:p>
            <a:pPr algn="just"/>
            <a:r>
              <a:rPr lang="en-US" sz="2400" dirty="0"/>
              <a:t>ES6 version of TypeScript provides an arrow function which is the </a:t>
            </a:r>
            <a:r>
              <a:rPr lang="en-US" sz="2400" b="1" dirty="0"/>
              <a:t>shorthand</a:t>
            </a:r>
            <a:r>
              <a:rPr lang="en-US" sz="2400" dirty="0"/>
              <a:t> syntax for defining the anonymous function, i.e., for function expressions. </a:t>
            </a:r>
          </a:p>
          <a:p>
            <a:pPr algn="just"/>
            <a:r>
              <a:rPr lang="en-US" sz="2400" dirty="0"/>
              <a:t>We can call it fat arrow (because -&gt; is a thin arrow and =&gt; is a "</a:t>
            </a:r>
            <a:r>
              <a:rPr lang="en-US" sz="2400" b="1" dirty="0"/>
              <a:t>fat</a:t>
            </a:r>
            <a:r>
              <a:rPr lang="en-US" sz="2400" dirty="0"/>
              <a:t>" arrow). </a:t>
            </a:r>
          </a:p>
          <a:p>
            <a:pPr algn="just"/>
            <a:r>
              <a:rPr lang="en-US" sz="2400" dirty="0"/>
              <a:t>It is also called a </a:t>
            </a:r>
            <a:r>
              <a:rPr lang="en-US" sz="2400" b="1" dirty="0"/>
              <a:t>Lambda function</a:t>
            </a:r>
            <a:r>
              <a:rPr lang="en-US" sz="2400" dirty="0"/>
              <a:t>. </a:t>
            </a:r>
          </a:p>
          <a:p>
            <a:pPr algn="just"/>
            <a:r>
              <a:rPr lang="en-US" sz="2400" dirty="0"/>
              <a:t>The arrow function has lexical scoping of "</a:t>
            </a:r>
            <a:r>
              <a:rPr lang="en-US" sz="2400" b="1" dirty="0"/>
              <a:t>this</a:t>
            </a:r>
            <a:r>
              <a:rPr lang="en-US" sz="2400" dirty="0"/>
              <a:t>" keyword.</a:t>
            </a:r>
          </a:p>
          <a:p>
            <a:pPr marL="0" indent="0">
              <a:buNone/>
            </a:pPr>
            <a:r>
              <a:rPr lang="en-US" b="1" dirty="0"/>
              <a:t>Syntax: </a:t>
            </a:r>
          </a:p>
          <a:p>
            <a:pPr marL="0" indent="0">
              <a:spcBef>
                <a:spcPts val="0"/>
              </a:spcBef>
              <a:buNone/>
            </a:pPr>
            <a:endParaRPr lang="en-US" sz="2600" dirty="0"/>
          </a:p>
          <a:p>
            <a:pPr marL="0" indent="0">
              <a:spcBef>
                <a:spcPts val="0"/>
              </a:spcBef>
              <a:buNone/>
            </a:pPr>
            <a:r>
              <a:rPr lang="en-US" sz="2600" dirty="0"/>
              <a:t>The motivation for arrow function is:</a:t>
            </a:r>
          </a:p>
          <a:p>
            <a:pPr marL="0" indent="0">
              <a:spcBef>
                <a:spcPts val="0"/>
              </a:spcBef>
              <a:buNone/>
            </a:pPr>
            <a:endParaRPr lang="en-US" sz="2600" dirty="0"/>
          </a:p>
          <a:p>
            <a:pPr>
              <a:spcBef>
                <a:spcPts val="0"/>
              </a:spcBef>
            </a:pPr>
            <a:r>
              <a:rPr lang="en-US" sz="2600" dirty="0"/>
              <a:t>When we don't need to keep typing function.</a:t>
            </a:r>
          </a:p>
          <a:p>
            <a:r>
              <a:rPr lang="en-US" sz="2600" dirty="0"/>
              <a:t>It lexically captures the meaning of this keyword.</a:t>
            </a:r>
          </a:p>
          <a:p>
            <a:r>
              <a:rPr lang="en-US" sz="2600" dirty="0"/>
              <a:t>It lexically captures the meaning of arguments.</a:t>
            </a:r>
          </a:p>
          <a:p>
            <a:pPr marL="0" indent="0" algn="just">
              <a:spcBef>
                <a:spcPts val="0"/>
              </a:spcBef>
              <a:buNone/>
            </a:pPr>
            <a:endParaRPr lang="en-US" sz="2400" dirty="0"/>
          </a:p>
        </p:txBody>
      </p:sp>
      <p:sp>
        <p:nvSpPr>
          <p:cNvPr id="4" name="Slide Number Placeholder 3">
            <a:extLst>
              <a:ext uri="{FF2B5EF4-FFF2-40B4-BE49-F238E27FC236}">
                <a16:creationId xmlns:a16="http://schemas.microsoft.com/office/drawing/2014/main" id="{5C9F438B-89A2-472E-A580-A98376A942F6}"/>
              </a:ext>
            </a:extLst>
          </p:cNvPr>
          <p:cNvSpPr>
            <a:spLocks noGrp="1"/>
          </p:cNvSpPr>
          <p:nvPr>
            <p:ph type="sldNum" sz="quarter" idx="12"/>
          </p:nvPr>
        </p:nvSpPr>
        <p:spPr/>
        <p:txBody>
          <a:bodyPr/>
          <a:lstStyle/>
          <a:p>
            <a:fld id="{C51EAA63-D034-42AE-91FA-B13B9518C7BE}" type="slidenum">
              <a:rPr lang="en-US" smtClean="0"/>
              <a:pPr/>
              <a:t>45</a:t>
            </a:fld>
            <a:endParaRPr lang="en-US" dirty="0"/>
          </a:p>
        </p:txBody>
      </p:sp>
      <p:pic>
        <p:nvPicPr>
          <p:cNvPr id="5" name="Picture 4">
            <a:extLst>
              <a:ext uri="{FF2B5EF4-FFF2-40B4-BE49-F238E27FC236}">
                <a16:creationId xmlns:a16="http://schemas.microsoft.com/office/drawing/2014/main" id="{B92AA773-2620-4553-BA6C-7374CAF6A831}"/>
              </a:ext>
            </a:extLst>
          </p:cNvPr>
          <p:cNvPicPr>
            <a:picLocks noChangeAspect="1"/>
          </p:cNvPicPr>
          <p:nvPr/>
        </p:nvPicPr>
        <p:blipFill>
          <a:blip r:embed="rId2"/>
          <a:stretch>
            <a:fillRect/>
          </a:stretch>
        </p:blipFill>
        <p:spPr>
          <a:xfrm>
            <a:off x="2188029" y="3286124"/>
            <a:ext cx="7560128" cy="555892"/>
          </a:xfrm>
          <a:prstGeom prst="rect">
            <a:avLst/>
          </a:prstGeom>
        </p:spPr>
      </p:pic>
    </p:spTree>
    <p:extLst>
      <p:ext uri="{BB962C8B-B14F-4D97-AF65-F5344CB8AC3E}">
        <p14:creationId xmlns:p14="http://schemas.microsoft.com/office/powerpoint/2010/main" val="92302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CE29-8B66-45C1-9206-EBB65C32E027}"/>
              </a:ext>
            </a:extLst>
          </p:cNvPr>
          <p:cNvSpPr>
            <a:spLocks noGrp="1"/>
          </p:cNvSpPr>
          <p:nvPr>
            <p:ph type="title"/>
          </p:nvPr>
        </p:nvSpPr>
        <p:spPr>
          <a:xfrm>
            <a:off x="319546" y="350739"/>
            <a:ext cx="11125199" cy="560615"/>
          </a:xfrm>
        </p:spPr>
        <p:txBody>
          <a:bodyPr/>
          <a:lstStyle/>
          <a:p>
            <a:r>
              <a:rPr lang="en-IN" dirty="0"/>
              <a:t>Arrow Function – Example </a:t>
            </a:r>
            <a:endParaRPr lang="en-US" dirty="0"/>
          </a:p>
        </p:txBody>
      </p:sp>
      <p:sp>
        <p:nvSpPr>
          <p:cNvPr id="3" name="Content Placeholder 2">
            <a:extLst>
              <a:ext uri="{FF2B5EF4-FFF2-40B4-BE49-F238E27FC236}">
                <a16:creationId xmlns:a16="http://schemas.microsoft.com/office/drawing/2014/main" id="{1819648A-E933-44FF-A818-04A02CEC4794}"/>
              </a:ext>
            </a:extLst>
          </p:cNvPr>
          <p:cNvSpPr>
            <a:spLocks noGrp="1"/>
          </p:cNvSpPr>
          <p:nvPr>
            <p:ph idx="1"/>
          </p:nvPr>
        </p:nvSpPr>
        <p:spPr>
          <a:xfrm>
            <a:off x="531151" y="1066801"/>
            <a:ext cx="11126522" cy="4419600"/>
          </a:xfrm>
        </p:spPr>
        <p:txBody>
          <a:bodyPr/>
          <a:lstStyle/>
          <a:p>
            <a:r>
              <a:rPr lang="en-IN" dirty="0"/>
              <a:t>Arrow Function with Parameter</a:t>
            </a:r>
          </a:p>
          <a:p>
            <a:endParaRPr lang="en-IN" dirty="0"/>
          </a:p>
          <a:p>
            <a:endParaRPr lang="en-IN" dirty="0"/>
          </a:p>
          <a:p>
            <a:endParaRPr lang="en-IN" dirty="0"/>
          </a:p>
          <a:p>
            <a:endParaRPr lang="en-IN" dirty="0"/>
          </a:p>
          <a:p>
            <a:endParaRPr lang="en-IN" dirty="0"/>
          </a:p>
          <a:p>
            <a:r>
              <a:rPr lang="en-IN" dirty="0"/>
              <a:t>Arrow function without Parameter</a:t>
            </a:r>
          </a:p>
          <a:p>
            <a:pPr marL="0" indent="0">
              <a:buNone/>
            </a:pPr>
            <a:endParaRPr lang="en-US" dirty="0"/>
          </a:p>
        </p:txBody>
      </p:sp>
      <p:sp>
        <p:nvSpPr>
          <p:cNvPr id="4" name="Slide Number Placeholder 3">
            <a:extLst>
              <a:ext uri="{FF2B5EF4-FFF2-40B4-BE49-F238E27FC236}">
                <a16:creationId xmlns:a16="http://schemas.microsoft.com/office/drawing/2014/main" id="{8E5117CD-778B-4DF5-A8B4-5782FB3AB868}"/>
              </a:ext>
            </a:extLst>
          </p:cNvPr>
          <p:cNvSpPr>
            <a:spLocks noGrp="1"/>
          </p:cNvSpPr>
          <p:nvPr>
            <p:ph type="sldNum" sz="quarter" idx="12"/>
          </p:nvPr>
        </p:nvSpPr>
        <p:spPr/>
        <p:txBody>
          <a:bodyPr/>
          <a:lstStyle/>
          <a:p>
            <a:fld id="{C51EAA63-D034-42AE-91FA-B13B9518C7BE}" type="slidenum">
              <a:rPr lang="en-US" smtClean="0"/>
              <a:pPr/>
              <a:t>46</a:t>
            </a:fld>
            <a:endParaRPr lang="en-US" dirty="0"/>
          </a:p>
        </p:txBody>
      </p:sp>
      <p:pic>
        <p:nvPicPr>
          <p:cNvPr id="5" name="Picture 4">
            <a:extLst>
              <a:ext uri="{FF2B5EF4-FFF2-40B4-BE49-F238E27FC236}">
                <a16:creationId xmlns:a16="http://schemas.microsoft.com/office/drawing/2014/main" id="{71694503-FF85-4F7F-BFFF-0AA18D9CA7E7}"/>
              </a:ext>
            </a:extLst>
          </p:cNvPr>
          <p:cNvPicPr>
            <a:picLocks noChangeAspect="1"/>
          </p:cNvPicPr>
          <p:nvPr/>
        </p:nvPicPr>
        <p:blipFill>
          <a:blip r:embed="rId2"/>
          <a:stretch>
            <a:fillRect/>
          </a:stretch>
        </p:blipFill>
        <p:spPr>
          <a:xfrm>
            <a:off x="2818771" y="1551215"/>
            <a:ext cx="5819043" cy="1204479"/>
          </a:xfrm>
          <a:prstGeom prst="rect">
            <a:avLst/>
          </a:prstGeom>
        </p:spPr>
      </p:pic>
      <p:pic>
        <p:nvPicPr>
          <p:cNvPr id="6" name="Picture 5">
            <a:extLst>
              <a:ext uri="{FF2B5EF4-FFF2-40B4-BE49-F238E27FC236}">
                <a16:creationId xmlns:a16="http://schemas.microsoft.com/office/drawing/2014/main" id="{4E9E8131-7164-4DA1-9AC0-79E431BB8833}"/>
              </a:ext>
            </a:extLst>
          </p:cNvPr>
          <p:cNvPicPr>
            <a:picLocks noChangeAspect="1"/>
          </p:cNvPicPr>
          <p:nvPr/>
        </p:nvPicPr>
        <p:blipFill>
          <a:blip r:embed="rId3"/>
          <a:stretch>
            <a:fillRect/>
          </a:stretch>
        </p:blipFill>
        <p:spPr>
          <a:xfrm>
            <a:off x="3792848" y="2952489"/>
            <a:ext cx="3352215" cy="1152878"/>
          </a:xfrm>
          <a:prstGeom prst="rect">
            <a:avLst/>
          </a:prstGeom>
        </p:spPr>
      </p:pic>
      <p:pic>
        <p:nvPicPr>
          <p:cNvPr id="7" name="Picture 6">
            <a:extLst>
              <a:ext uri="{FF2B5EF4-FFF2-40B4-BE49-F238E27FC236}">
                <a16:creationId xmlns:a16="http://schemas.microsoft.com/office/drawing/2014/main" id="{7B0DA131-601D-49E9-ACFB-854322FBD368}"/>
              </a:ext>
            </a:extLst>
          </p:cNvPr>
          <p:cNvPicPr>
            <a:picLocks noChangeAspect="1"/>
          </p:cNvPicPr>
          <p:nvPr/>
        </p:nvPicPr>
        <p:blipFill>
          <a:blip r:embed="rId4"/>
          <a:stretch>
            <a:fillRect/>
          </a:stretch>
        </p:blipFill>
        <p:spPr>
          <a:xfrm>
            <a:off x="783143" y="5063639"/>
            <a:ext cx="6361920" cy="727560"/>
          </a:xfrm>
          <a:prstGeom prst="rect">
            <a:avLst/>
          </a:prstGeom>
        </p:spPr>
      </p:pic>
      <p:pic>
        <p:nvPicPr>
          <p:cNvPr id="8" name="Picture 7">
            <a:extLst>
              <a:ext uri="{FF2B5EF4-FFF2-40B4-BE49-F238E27FC236}">
                <a16:creationId xmlns:a16="http://schemas.microsoft.com/office/drawing/2014/main" id="{F31F3980-6CDC-44C7-BC76-78903657E4D9}"/>
              </a:ext>
            </a:extLst>
          </p:cNvPr>
          <p:cNvPicPr>
            <a:picLocks noChangeAspect="1"/>
          </p:cNvPicPr>
          <p:nvPr/>
        </p:nvPicPr>
        <p:blipFill>
          <a:blip r:embed="rId5"/>
          <a:stretch>
            <a:fillRect/>
          </a:stretch>
        </p:blipFill>
        <p:spPr>
          <a:xfrm>
            <a:off x="8223114" y="4583143"/>
            <a:ext cx="3286507" cy="1204479"/>
          </a:xfrm>
          <a:prstGeom prst="rect">
            <a:avLst/>
          </a:prstGeom>
        </p:spPr>
      </p:pic>
    </p:spTree>
    <p:extLst>
      <p:ext uri="{BB962C8B-B14F-4D97-AF65-F5344CB8AC3E}">
        <p14:creationId xmlns:p14="http://schemas.microsoft.com/office/powerpoint/2010/main" val="204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306A-3A43-4661-8458-9BEFE3B3400D}"/>
              </a:ext>
            </a:extLst>
          </p:cNvPr>
          <p:cNvSpPr>
            <a:spLocks noGrp="1"/>
          </p:cNvSpPr>
          <p:nvPr>
            <p:ph type="title"/>
          </p:nvPr>
        </p:nvSpPr>
        <p:spPr>
          <a:xfrm>
            <a:off x="254233" y="339853"/>
            <a:ext cx="11125199" cy="384047"/>
          </a:xfrm>
        </p:spPr>
        <p:txBody>
          <a:bodyPr/>
          <a:lstStyle/>
          <a:p>
            <a:r>
              <a:rPr lang="en-IN" dirty="0"/>
              <a:t>TypeScript - Interfaces</a:t>
            </a:r>
            <a:endParaRPr lang="en-US" dirty="0"/>
          </a:p>
        </p:txBody>
      </p:sp>
      <p:sp>
        <p:nvSpPr>
          <p:cNvPr id="3" name="Content Placeholder 2">
            <a:extLst>
              <a:ext uri="{FF2B5EF4-FFF2-40B4-BE49-F238E27FC236}">
                <a16:creationId xmlns:a16="http://schemas.microsoft.com/office/drawing/2014/main" id="{F11CB912-3C7D-4C21-B361-B9FEB2E0FCA9}"/>
              </a:ext>
            </a:extLst>
          </p:cNvPr>
          <p:cNvSpPr>
            <a:spLocks noGrp="1"/>
          </p:cNvSpPr>
          <p:nvPr>
            <p:ph idx="1"/>
          </p:nvPr>
        </p:nvSpPr>
        <p:spPr>
          <a:xfrm>
            <a:off x="531151" y="985158"/>
            <a:ext cx="11126522" cy="4419600"/>
          </a:xfrm>
        </p:spPr>
        <p:txBody>
          <a:bodyPr/>
          <a:lstStyle/>
          <a:p>
            <a:pPr algn="just"/>
            <a:r>
              <a:rPr lang="en-US" sz="2400" dirty="0"/>
              <a:t>An Interface is a structure which acts as a </a:t>
            </a:r>
            <a:r>
              <a:rPr lang="en-US" sz="2400" b="1" dirty="0"/>
              <a:t>contract</a:t>
            </a:r>
            <a:r>
              <a:rPr lang="en-US" sz="2400" dirty="0"/>
              <a:t> in our application. It defines the syntax for classes to follow, means a class which implements an interface is bound to implement all its members. We cannot instantiate the interface, but it can be referenced by the class object that implements it. The TypeScript compiler uses interface for </a:t>
            </a:r>
            <a:r>
              <a:rPr lang="en-US" sz="2400" b="1" dirty="0"/>
              <a:t>type-checking</a:t>
            </a:r>
            <a:r>
              <a:rPr lang="en-US" sz="2400" dirty="0"/>
              <a:t> (also known as "</a:t>
            </a:r>
            <a:r>
              <a:rPr lang="en-US" sz="2400" b="1" dirty="0"/>
              <a:t>duck typing</a:t>
            </a:r>
            <a:r>
              <a:rPr lang="en-US" sz="2400" dirty="0"/>
              <a:t>" or "</a:t>
            </a:r>
            <a:r>
              <a:rPr lang="en-US" sz="2400" b="1" dirty="0"/>
              <a:t>structural subtyping</a:t>
            </a:r>
            <a:r>
              <a:rPr lang="en-US" sz="2400" dirty="0"/>
              <a:t>") whether the object has a specific structure or not.</a:t>
            </a:r>
          </a:p>
          <a:p>
            <a:pPr algn="just"/>
            <a:endParaRPr lang="en-US" sz="2400" dirty="0"/>
          </a:p>
          <a:p>
            <a:pPr algn="just"/>
            <a:r>
              <a:rPr lang="en-US" sz="2400" dirty="0"/>
              <a:t>The interface contains only the </a:t>
            </a:r>
            <a:r>
              <a:rPr lang="en-US" sz="2400" b="1" dirty="0"/>
              <a:t>declaration</a:t>
            </a:r>
            <a:r>
              <a:rPr lang="en-US" sz="2400" dirty="0"/>
              <a:t> of the </a:t>
            </a:r>
            <a:r>
              <a:rPr lang="en-US" sz="2400" b="1" dirty="0"/>
              <a:t>methods</a:t>
            </a:r>
            <a:r>
              <a:rPr lang="en-US" sz="2400" dirty="0"/>
              <a:t> and </a:t>
            </a:r>
            <a:r>
              <a:rPr lang="en-US" sz="2400" b="1" dirty="0"/>
              <a:t>fields</a:t>
            </a:r>
            <a:r>
              <a:rPr lang="en-US" sz="2400" dirty="0"/>
              <a:t>, but not the </a:t>
            </a:r>
            <a:r>
              <a:rPr lang="en-US" sz="2400" b="1" dirty="0"/>
              <a:t>implementation</a:t>
            </a:r>
            <a:r>
              <a:rPr lang="en-US" sz="2400" dirty="0"/>
              <a:t>. We cannot use it to build anything. It is inherited by a class, and the class which implements interface defines all members of the interface.</a:t>
            </a:r>
          </a:p>
          <a:p>
            <a:pPr algn="just"/>
            <a:endParaRPr lang="en-US" sz="2400" dirty="0"/>
          </a:p>
        </p:txBody>
      </p:sp>
      <p:sp>
        <p:nvSpPr>
          <p:cNvPr id="4" name="Slide Number Placeholder 3">
            <a:extLst>
              <a:ext uri="{FF2B5EF4-FFF2-40B4-BE49-F238E27FC236}">
                <a16:creationId xmlns:a16="http://schemas.microsoft.com/office/drawing/2014/main" id="{BF1BA5B5-BCAB-43C5-B86F-3157D89E0786}"/>
              </a:ext>
            </a:extLst>
          </p:cNvPr>
          <p:cNvSpPr>
            <a:spLocks noGrp="1"/>
          </p:cNvSpPr>
          <p:nvPr>
            <p:ph type="sldNum" sz="quarter" idx="12"/>
          </p:nvPr>
        </p:nvSpPr>
        <p:spPr/>
        <p:txBody>
          <a:bodyPr/>
          <a:lstStyle/>
          <a:p>
            <a:fld id="{C51EAA63-D034-42AE-91FA-B13B9518C7BE}" type="slidenum">
              <a:rPr lang="en-US" smtClean="0"/>
              <a:pPr/>
              <a:t>47</a:t>
            </a:fld>
            <a:endParaRPr lang="en-US" dirty="0"/>
          </a:p>
        </p:txBody>
      </p:sp>
    </p:spTree>
    <p:extLst>
      <p:ext uri="{BB962C8B-B14F-4D97-AF65-F5344CB8AC3E}">
        <p14:creationId xmlns:p14="http://schemas.microsoft.com/office/powerpoint/2010/main" val="243278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7F3A-0370-4F97-BCBC-D50789EBC873}"/>
              </a:ext>
            </a:extLst>
          </p:cNvPr>
          <p:cNvSpPr>
            <a:spLocks noGrp="1"/>
          </p:cNvSpPr>
          <p:nvPr>
            <p:ph type="title"/>
          </p:nvPr>
        </p:nvSpPr>
        <p:spPr>
          <a:xfrm>
            <a:off x="286889" y="261258"/>
            <a:ext cx="11125199" cy="527958"/>
          </a:xfrm>
        </p:spPr>
        <p:txBody>
          <a:bodyPr/>
          <a:lstStyle/>
          <a:p>
            <a:r>
              <a:rPr lang="en-IN" dirty="0"/>
              <a:t>Interface Declaration</a:t>
            </a:r>
            <a:endParaRPr lang="en-US" dirty="0"/>
          </a:p>
        </p:txBody>
      </p:sp>
      <p:sp>
        <p:nvSpPr>
          <p:cNvPr id="3" name="Content Placeholder 2">
            <a:extLst>
              <a:ext uri="{FF2B5EF4-FFF2-40B4-BE49-F238E27FC236}">
                <a16:creationId xmlns:a16="http://schemas.microsoft.com/office/drawing/2014/main" id="{4B2CC8F5-43AE-406B-B442-0844E486F0DE}"/>
              </a:ext>
            </a:extLst>
          </p:cNvPr>
          <p:cNvSpPr>
            <a:spLocks noGrp="1"/>
          </p:cNvSpPr>
          <p:nvPr>
            <p:ph idx="1"/>
          </p:nvPr>
        </p:nvSpPr>
        <p:spPr>
          <a:xfrm>
            <a:off x="529834" y="982761"/>
            <a:ext cx="11126522" cy="4419600"/>
          </a:xfrm>
        </p:spPr>
        <p:txBody>
          <a:bodyPr/>
          <a:lstStyle/>
          <a:p>
            <a:endParaRPr lang="en-IN" dirty="0"/>
          </a:p>
          <a:p>
            <a:endParaRPr lang="en-US" dirty="0"/>
          </a:p>
          <a:p>
            <a:endParaRPr lang="en-US" dirty="0"/>
          </a:p>
          <a:p>
            <a:endParaRPr lang="en-US" sz="2400" dirty="0"/>
          </a:p>
          <a:p>
            <a:r>
              <a:rPr lang="en-US" sz="2400" dirty="0"/>
              <a:t>An </a:t>
            </a:r>
            <a:r>
              <a:rPr lang="en-US" sz="2400" b="1" dirty="0"/>
              <a:t>interface</a:t>
            </a:r>
            <a:r>
              <a:rPr lang="en-US" sz="2400" dirty="0"/>
              <a:t> is a keyword which is used to declare a TypeScript Interface.</a:t>
            </a:r>
          </a:p>
          <a:p>
            <a:r>
              <a:rPr lang="en-US" sz="2400" dirty="0"/>
              <a:t>An </a:t>
            </a:r>
            <a:r>
              <a:rPr lang="en-US" sz="2400" b="1" dirty="0" err="1"/>
              <a:t>interface_name</a:t>
            </a:r>
            <a:r>
              <a:rPr lang="en-US" sz="2400" dirty="0"/>
              <a:t> is the name of the interface.</a:t>
            </a:r>
          </a:p>
          <a:p>
            <a:r>
              <a:rPr lang="en-US" sz="2400" dirty="0"/>
              <a:t>An interface body contains variables and methods declarations.</a:t>
            </a:r>
          </a:p>
          <a:p>
            <a:endParaRPr lang="en-US" dirty="0"/>
          </a:p>
        </p:txBody>
      </p:sp>
      <p:sp>
        <p:nvSpPr>
          <p:cNvPr id="4" name="Slide Number Placeholder 3">
            <a:extLst>
              <a:ext uri="{FF2B5EF4-FFF2-40B4-BE49-F238E27FC236}">
                <a16:creationId xmlns:a16="http://schemas.microsoft.com/office/drawing/2014/main" id="{3CE05AC4-D722-4020-B293-3C2842486D6A}"/>
              </a:ext>
            </a:extLst>
          </p:cNvPr>
          <p:cNvSpPr>
            <a:spLocks noGrp="1"/>
          </p:cNvSpPr>
          <p:nvPr>
            <p:ph type="sldNum" sz="quarter" idx="12"/>
          </p:nvPr>
        </p:nvSpPr>
        <p:spPr/>
        <p:txBody>
          <a:bodyPr/>
          <a:lstStyle/>
          <a:p>
            <a:fld id="{C51EAA63-D034-42AE-91FA-B13B9518C7BE}" type="slidenum">
              <a:rPr lang="en-US" smtClean="0"/>
              <a:pPr/>
              <a:t>48</a:t>
            </a:fld>
            <a:endParaRPr lang="en-US" dirty="0"/>
          </a:p>
        </p:txBody>
      </p:sp>
      <p:pic>
        <p:nvPicPr>
          <p:cNvPr id="5" name="Picture 4">
            <a:extLst>
              <a:ext uri="{FF2B5EF4-FFF2-40B4-BE49-F238E27FC236}">
                <a16:creationId xmlns:a16="http://schemas.microsoft.com/office/drawing/2014/main" id="{1B07EE99-723E-46BF-9A23-3CC23A812A65}"/>
              </a:ext>
            </a:extLst>
          </p:cNvPr>
          <p:cNvPicPr>
            <a:picLocks noChangeAspect="1"/>
          </p:cNvPicPr>
          <p:nvPr/>
        </p:nvPicPr>
        <p:blipFill>
          <a:blip r:embed="rId2"/>
          <a:stretch>
            <a:fillRect/>
          </a:stretch>
        </p:blipFill>
        <p:spPr>
          <a:xfrm>
            <a:off x="4321400" y="911354"/>
            <a:ext cx="3882611" cy="1668560"/>
          </a:xfrm>
          <a:prstGeom prst="rect">
            <a:avLst/>
          </a:prstGeom>
        </p:spPr>
      </p:pic>
    </p:spTree>
    <p:extLst>
      <p:ext uri="{BB962C8B-B14F-4D97-AF65-F5344CB8AC3E}">
        <p14:creationId xmlns:p14="http://schemas.microsoft.com/office/powerpoint/2010/main" val="72408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31F4-0DF0-446F-B3D8-42F1FF415CCA}"/>
              </a:ext>
            </a:extLst>
          </p:cNvPr>
          <p:cNvSpPr>
            <a:spLocks noGrp="1"/>
          </p:cNvSpPr>
          <p:nvPr>
            <p:ph type="title"/>
          </p:nvPr>
        </p:nvSpPr>
        <p:spPr>
          <a:xfrm>
            <a:off x="352204" y="356182"/>
            <a:ext cx="11125199" cy="384047"/>
          </a:xfrm>
        </p:spPr>
        <p:txBody>
          <a:bodyPr/>
          <a:lstStyle/>
          <a:p>
            <a:r>
              <a:rPr lang="en-IN" dirty="0"/>
              <a:t>Interface – Example </a:t>
            </a:r>
            <a:endParaRPr lang="en-US" dirty="0"/>
          </a:p>
        </p:txBody>
      </p:sp>
      <p:sp>
        <p:nvSpPr>
          <p:cNvPr id="3" name="Content Placeholder 2">
            <a:extLst>
              <a:ext uri="{FF2B5EF4-FFF2-40B4-BE49-F238E27FC236}">
                <a16:creationId xmlns:a16="http://schemas.microsoft.com/office/drawing/2014/main" id="{54EE95FD-201B-464F-82FE-38BFF5EF60DA}"/>
              </a:ext>
            </a:extLst>
          </p:cNvPr>
          <p:cNvSpPr>
            <a:spLocks noGrp="1"/>
          </p:cNvSpPr>
          <p:nvPr>
            <p:ph idx="1"/>
          </p:nvPr>
        </p:nvSpPr>
        <p:spPr>
          <a:xfrm>
            <a:off x="531151" y="903515"/>
            <a:ext cx="11126522" cy="4419600"/>
          </a:xfrm>
        </p:spPr>
        <p:txBody>
          <a:bodyPr/>
          <a:lstStyle/>
          <a:p>
            <a:endParaRPr lang="en-IN" dirty="0"/>
          </a:p>
          <a:p>
            <a:endParaRPr lang="en-US" dirty="0"/>
          </a:p>
          <a:p>
            <a:endParaRPr lang="en-US" dirty="0"/>
          </a:p>
          <a:p>
            <a:endParaRPr lang="en-US" dirty="0"/>
          </a:p>
          <a:p>
            <a:pPr algn="just"/>
            <a:r>
              <a:rPr lang="en-US" sz="2400" dirty="0"/>
              <a:t>In the above example, we have created an interface OS with properties name and language of string type. Next, we have defined a function, with one argument, which is the type of interface OS.</a:t>
            </a:r>
          </a:p>
          <a:p>
            <a:pPr algn="just"/>
            <a:r>
              <a:rPr lang="en-US" sz="2400" dirty="0"/>
              <a:t>Now, compile the TS file into the JS which looks like the below output.</a:t>
            </a:r>
          </a:p>
        </p:txBody>
      </p:sp>
      <p:sp>
        <p:nvSpPr>
          <p:cNvPr id="4" name="Slide Number Placeholder 3">
            <a:extLst>
              <a:ext uri="{FF2B5EF4-FFF2-40B4-BE49-F238E27FC236}">
                <a16:creationId xmlns:a16="http://schemas.microsoft.com/office/drawing/2014/main" id="{34C277BB-BA8B-4EB2-8305-988B5012AD35}"/>
              </a:ext>
            </a:extLst>
          </p:cNvPr>
          <p:cNvSpPr>
            <a:spLocks noGrp="1"/>
          </p:cNvSpPr>
          <p:nvPr>
            <p:ph type="sldNum" sz="quarter" idx="12"/>
          </p:nvPr>
        </p:nvSpPr>
        <p:spPr/>
        <p:txBody>
          <a:bodyPr/>
          <a:lstStyle/>
          <a:p>
            <a:fld id="{C51EAA63-D034-42AE-91FA-B13B9518C7BE}" type="slidenum">
              <a:rPr lang="en-US" smtClean="0"/>
              <a:pPr/>
              <a:t>49</a:t>
            </a:fld>
            <a:endParaRPr lang="en-US" dirty="0"/>
          </a:p>
        </p:txBody>
      </p:sp>
      <p:pic>
        <p:nvPicPr>
          <p:cNvPr id="6" name="Picture 5">
            <a:extLst>
              <a:ext uri="{FF2B5EF4-FFF2-40B4-BE49-F238E27FC236}">
                <a16:creationId xmlns:a16="http://schemas.microsoft.com/office/drawing/2014/main" id="{78392DF4-1833-47BE-8DE0-CDA5EEFC43ED}"/>
              </a:ext>
            </a:extLst>
          </p:cNvPr>
          <p:cNvPicPr>
            <a:picLocks noChangeAspect="1"/>
          </p:cNvPicPr>
          <p:nvPr/>
        </p:nvPicPr>
        <p:blipFill>
          <a:blip r:embed="rId2"/>
          <a:stretch>
            <a:fillRect/>
          </a:stretch>
        </p:blipFill>
        <p:spPr>
          <a:xfrm>
            <a:off x="2095949" y="772886"/>
            <a:ext cx="8457517" cy="2182585"/>
          </a:xfrm>
          <a:prstGeom prst="rect">
            <a:avLst/>
          </a:prstGeom>
        </p:spPr>
      </p:pic>
      <p:pic>
        <p:nvPicPr>
          <p:cNvPr id="7" name="Picture 6">
            <a:extLst>
              <a:ext uri="{FF2B5EF4-FFF2-40B4-BE49-F238E27FC236}">
                <a16:creationId xmlns:a16="http://schemas.microsoft.com/office/drawing/2014/main" id="{C3B0AB39-E061-442C-A3B5-0C928435FEA0}"/>
              </a:ext>
            </a:extLst>
          </p:cNvPr>
          <p:cNvPicPr>
            <a:picLocks noChangeAspect="1"/>
          </p:cNvPicPr>
          <p:nvPr/>
        </p:nvPicPr>
        <p:blipFill>
          <a:blip r:embed="rId3"/>
          <a:stretch>
            <a:fillRect/>
          </a:stretch>
        </p:blipFill>
        <p:spPr>
          <a:xfrm>
            <a:off x="3422649" y="4819650"/>
            <a:ext cx="3687136" cy="1006929"/>
          </a:xfrm>
          <a:prstGeom prst="rect">
            <a:avLst/>
          </a:prstGeom>
        </p:spPr>
      </p:pic>
    </p:spTree>
    <p:extLst>
      <p:ext uri="{BB962C8B-B14F-4D97-AF65-F5344CB8AC3E}">
        <p14:creationId xmlns:p14="http://schemas.microsoft.com/office/powerpoint/2010/main" val="330946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4DE8-37B4-4AC4-8026-5A4D234C3F5E}"/>
              </a:ext>
            </a:extLst>
          </p:cNvPr>
          <p:cNvSpPr>
            <a:spLocks noGrp="1"/>
          </p:cNvSpPr>
          <p:nvPr>
            <p:ph type="title"/>
          </p:nvPr>
        </p:nvSpPr>
        <p:spPr>
          <a:xfrm>
            <a:off x="286889" y="261257"/>
            <a:ext cx="11125199" cy="511630"/>
          </a:xfrm>
        </p:spPr>
        <p:txBody>
          <a:bodyPr/>
          <a:lstStyle/>
          <a:p>
            <a:r>
              <a:rPr lang="en-IN" dirty="0"/>
              <a:t>History of TypeScript</a:t>
            </a:r>
            <a:endParaRPr lang="en-US" dirty="0"/>
          </a:p>
        </p:txBody>
      </p:sp>
      <p:sp>
        <p:nvSpPr>
          <p:cNvPr id="3" name="Content Placeholder 2">
            <a:extLst>
              <a:ext uri="{FF2B5EF4-FFF2-40B4-BE49-F238E27FC236}">
                <a16:creationId xmlns:a16="http://schemas.microsoft.com/office/drawing/2014/main" id="{6A730921-B6B9-49A8-902B-BC3EF3ADB114}"/>
              </a:ext>
            </a:extLst>
          </p:cNvPr>
          <p:cNvSpPr>
            <a:spLocks noGrp="1"/>
          </p:cNvSpPr>
          <p:nvPr>
            <p:ph idx="1"/>
          </p:nvPr>
        </p:nvSpPr>
        <p:spPr>
          <a:xfrm>
            <a:off x="531151" y="1017815"/>
            <a:ext cx="11126522" cy="4419600"/>
          </a:xfrm>
        </p:spPr>
        <p:txBody>
          <a:bodyPr/>
          <a:lstStyle/>
          <a:p>
            <a:r>
              <a:rPr lang="en-US" dirty="0"/>
              <a:t>In 2010, Anders Hejlsberg, a core member of the development team of C# language, started working on TypeScript at Microsoft.</a:t>
            </a:r>
          </a:p>
          <a:p>
            <a:endParaRPr lang="en-US" dirty="0"/>
          </a:p>
          <a:p>
            <a:r>
              <a:rPr lang="en-US" dirty="0"/>
              <a:t>The first version of TypeScript was released to the public in the month of 1st October 2012 and was labeled as version 0.8.</a:t>
            </a:r>
          </a:p>
          <a:p>
            <a:endParaRPr lang="en-US" dirty="0"/>
          </a:p>
          <a:p>
            <a:r>
              <a:rPr lang="en-US" dirty="0"/>
              <a:t>Now, it is maintained by Microsoft under the Apache 2 license. The latest version of Typescript is TypeScript 4.1, which was released to the public on Nov 2020.</a:t>
            </a:r>
          </a:p>
        </p:txBody>
      </p:sp>
      <p:sp>
        <p:nvSpPr>
          <p:cNvPr id="4" name="Slide Number Placeholder 3">
            <a:extLst>
              <a:ext uri="{FF2B5EF4-FFF2-40B4-BE49-F238E27FC236}">
                <a16:creationId xmlns:a16="http://schemas.microsoft.com/office/drawing/2014/main" id="{75766CF1-920A-4F43-8BD6-C16A4604FB81}"/>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306567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9C06-3F0F-4A15-A324-344E946D80A0}"/>
              </a:ext>
            </a:extLst>
          </p:cNvPr>
          <p:cNvSpPr>
            <a:spLocks noGrp="1"/>
          </p:cNvSpPr>
          <p:nvPr>
            <p:ph type="title"/>
          </p:nvPr>
        </p:nvSpPr>
        <p:spPr>
          <a:xfrm>
            <a:off x="303218" y="367067"/>
            <a:ext cx="11125199" cy="544287"/>
          </a:xfrm>
        </p:spPr>
        <p:txBody>
          <a:bodyPr/>
          <a:lstStyle/>
          <a:p>
            <a:r>
              <a:rPr lang="en-IN" dirty="0"/>
              <a:t>TypeScript – Classes </a:t>
            </a:r>
            <a:endParaRPr lang="en-US" dirty="0"/>
          </a:p>
        </p:txBody>
      </p:sp>
      <p:sp>
        <p:nvSpPr>
          <p:cNvPr id="3" name="Content Placeholder 2">
            <a:extLst>
              <a:ext uri="{FF2B5EF4-FFF2-40B4-BE49-F238E27FC236}">
                <a16:creationId xmlns:a16="http://schemas.microsoft.com/office/drawing/2014/main" id="{5651BBC9-28AF-47DE-B00E-77FE7D433600}"/>
              </a:ext>
            </a:extLst>
          </p:cNvPr>
          <p:cNvSpPr>
            <a:spLocks noGrp="1"/>
          </p:cNvSpPr>
          <p:nvPr>
            <p:ph idx="1"/>
          </p:nvPr>
        </p:nvSpPr>
        <p:spPr>
          <a:xfrm>
            <a:off x="531151" y="1219200"/>
            <a:ext cx="11126522" cy="4419600"/>
          </a:xfrm>
        </p:spPr>
        <p:txBody>
          <a:bodyPr/>
          <a:lstStyle/>
          <a:p>
            <a:pPr algn="just"/>
            <a:r>
              <a:rPr lang="en-US" sz="2400" dirty="0"/>
              <a:t>In object-oriented programming languages like C#, classes are the fundamental entities which are used to create </a:t>
            </a:r>
            <a:r>
              <a:rPr lang="en-US" sz="2400" b="1" dirty="0"/>
              <a:t>reusable</a:t>
            </a:r>
            <a:r>
              <a:rPr lang="en-US" sz="2400" dirty="0"/>
              <a:t> components. It is a group of objects which have common properties. In terms of OOPs, a class is a </a:t>
            </a:r>
            <a:r>
              <a:rPr lang="en-US" sz="2400" b="1" dirty="0"/>
              <a:t>template</a:t>
            </a:r>
            <a:r>
              <a:rPr lang="en-US" sz="2400" dirty="0"/>
              <a:t> or </a:t>
            </a:r>
            <a:r>
              <a:rPr lang="en-US" sz="2400" b="1" dirty="0"/>
              <a:t>blueprint</a:t>
            </a:r>
            <a:r>
              <a:rPr lang="en-US" sz="2400" dirty="0"/>
              <a:t> for creating objects. It is a logical entity.</a:t>
            </a:r>
          </a:p>
          <a:p>
            <a:pPr algn="just"/>
            <a:endParaRPr lang="en-US" sz="2400" dirty="0"/>
          </a:p>
          <a:p>
            <a:pPr marL="0" indent="0">
              <a:buNone/>
            </a:pPr>
            <a:r>
              <a:rPr lang="en-US" sz="2600" dirty="0"/>
              <a:t>A class definition can contain the following properties:</a:t>
            </a:r>
          </a:p>
          <a:p>
            <a:r>
              <a:rPr lang="en-US" sz="2600" b="1" dirty="0"/>
              <a:t>Fields:</a:t>
            </a:r>
            <a:r>
              <a:rPr lang="en-US" sz="2600" dirty="0"/>
              <a:t> It is a variable declared in a class.</a:t>
            </a:r>
          </a:p>
          <a:p>
            <a:r>
              <a:rPr lang="en-US" sz="2600" b="1" dirty="0"/>
              <a:t>Methods:</a:t>
            </a:r>
            <a:r>
              <a:rPr lang="en-US" sz="2600" dirty="0"/>
              <a:t> It represents an action for the object.</a:t>
            </a:r>
          </a:p>
          <a:p>
            <a:r>
              <a:rPr lang="en-US" sz="2600" b="1" dirty="0"/>
              <a:t>Constructors:</a:t>
            </a:r>
            <a:r>
              <a:rPr lang="en-US" sz="2600" dirty="0"/>
              <a:t> It is responsible for initializing the object in memory.</a:t>
            </a:r>
          </a:p>
          <a:p>
            <a:r>
              <a:rPr lang="en-US" sz="2600" b="1" dirty="0"/>
              <a:t>Nested class and interface:</a:t>
            </a:r>
            <a:r>
              <a:rPr lang="en-US" sz="2600" dirty="0"/>
              <a:t> It means a class can contain another class.</a:t>
            </a:r>
          </a:p>
          <a:p>
            <a:pPr algn="just"/>
            <a:endParaRPr lang="en-US" sz="2400" dirty="0"/>
          </a:p>
        </p:txBody>
      </p:sp>
      <p:sp>
        <p:nvSpPr>
          <p:cNvPr id="4" name="Slide Number Placeholder 3">
            <a:extLst>
              <a:ext uri="{FF2B5EF4-FFF2-40B4-BE49-F238E27FC236}">
                <a16:creationId xmlns:a16="http://schemas.microsoft.com/office/drawing/2014/main" id="{58CCB1A4-543A-4C24-A5BF-1816336E2F9F}"/>
              </a:ext>
            </a:extLst>
          </p:cNvPr>
          <p:cNvSpPr>
            <a:spLocks noGrp="1"/>
          </p:cNvSpPr>
          <p:nvPr>
            <p:ph type="sldNum" sz="quarter" idx="12"/>
          </p:nvPr>
        </p:nvSpPr>
        <p:spPr/>
        <p:txBody>
          <a:bodyPr/>
          <a:lstStyle/>
          <a:p>
            <a:fld id="{C51EAA63-D034-42AE-91FA-B13B9518C7BE}" type="slidenum">
              <a:rPr lang="en-US" smtClean="0"/>
              <a:pPr/>
              <a:t>50</a:t>
            </a:fld>
            <a:endParaRPr lang="en-US" dirty="0"/>
          </a:p>
        </p:txBody>
      </p:sp>
    </p:spTree>
    <p:extLst>
      <p:ext uri="{BB962C8B-B14F-4D97-AF65-F5344CB8AC3E}">
        <p14:creationId xmlns:p14="http://schemas.microsoft.com/office/powerpoint/2010/main" val="188092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922C-333C-4E37-80C6-0AD88FAADE52}"/>
              </a:ext>
            </a:extLst>
          </p:cNvPr>
          <p:cNvSpPr>
            <a:spLocks noGrp="1"/>
          </p:cNvSpPr>
          <p:nvPr>
            <p:ph type="title"/>
          </p:nvPr>
        </p:nvSpPr>
        <p:spPr>
          <a:xfrm>
            <a:off x="237904" y="339856"/>
            <a:ext cx="11125199" cy="384047"/>
          </a:xfrm>
        </p:spPr>
        <p:txBody>
          <a:bodyPr/>
          <a:lstStyle/>
          <a:p>
            <a:r>
              <a:rPr lang="en-IN" dirty="0"/>
              <a:t>TypeScript – Classes </a:t>
            </a:r>
            <a:endParaRPr lang="en-US" dirty="0"/>
          </a:p>
        </p:txBody>
      </p:sp>
      <p:sp>
        <p:nvSpPr>
          <p:cNvPr id="3" name="Content Placeholder 2">
            <a:extLst>
              <a:ext uri="{FF2B5EF4-FFF2-40B4-BE49-F238E27FC236}">
                <a16:creationId xmlns:a16="http://schemas.microsoft.com/office/drawing/2014/main" id="{4198AF90-F65D-4CFA-A0DE-4924B4553E46}"/>
              </a:ext>
            </a:extLst>
          </p:cNvPr>
          <p:cNvSpPr>
            <a:spLocks noGrp="1"/>
          </p:cNvSpPr>
          <p:nvPr>
            <p:ph idx="1"/>
          </p:nvPr>
        </p:nvSpPr>
        <p:spPr>
          <a:xfrm>
            <a:off x="531151" y="1148445"/>
            <a:ext cx="11126522" cy="4419600"/>
          </a:xfrm>
        </p:spPr>
        <p:txBody>
          <a:bodyPr/>
          <a:lstStyle/>
          <a:p>
            <a:pPr marL="0" indent="0">
              <a:buNone/>
            </a:pPr>
            <a:r>
              <a:rPr lang="en-IN" sz="2600" b="1" dirty="0"/>
              <a:t>Syntax to declare a class</a:t>
            </a:r>
          </a:p>
          <a:p>
            <a:pPr marL="0" indent="0">
              <a:buNone/>
            </a:pPr>
            <a:r>
              <a:rPr lang="en-US" sz="2600" dirty="0"/>
              <a:t>A class keyword is used to declare a class in TypeScript. We can create a class with the following syntax:</a:t>
            </a:r>
          </a:p>
          <a:p>
            <a:pPr marL="0" indent="0">
              <a:buNone/>
            </a:pPr>
            <a:endParaRPr lang="en-US" sz="2600" dirty="0"/>
          </a:p>
          <a:p>
            <a:pPr marL="0" indent="0">
              <a:buNone/>
            </a:pPr>
            <a:endParaRPr lang="en-US" sz="2600" dirty="0"/>
          </a:p>
          <a:p>
            <a:pPr marL="0" indent="0">
              <a:buNone/>
            </a:pPr>
            <a:endParaRPr lang="en-US" sz="2600" dirty="0"/>
          </a:p>
        </p:txBody>
      </p:sp>
      <p:sp>
        <p:nvSpPr>
          <p:cNvPr id="4" name="Slide Number Placeholder 3">
            <a:extLst>
              <a:ext uri="{FF2B5EF4-FFF2-40B4-BE49-F238E27FC236}">
                <a16:creationId xmlns:a16="http://schemas.microsoft.com/office/drawing/2014/main" id="{786BCB80-6A6C-4587-95D7-BF2A8F6DFE62}"/>
              </a:ext>
            </a:extLst>
          </p:cNvPr>
          <p:cNvSpPr>
            <a:spLocks noGrp="1"/>
          </p:cNvSpPr>
          <p:nvPr>
            <p:ph type="sldNum" sz="quarter" idx="12"/>
          </p:nvPr>
        </p:nvSpPr>
        <p:spPr/>
        <p:txBody>
          <a:bodyPr/>
          <a:lstStyle/>
          <a:p>
            <a:fld id="{C51EAA63-D034-42AE-91FA-B13B9518C7BE}" type="slidenum">
              <a:rPr lang="en-US" smtClean="0"/>
              <a:pPr/>
              <a:t>51</a:t>
            </a:fld>
            <a:endParaRPr lang="en-US" dirty="0"/>
          </a:p>
        </p:txBody>
      </p:sp>
      <p:pic>
        <p:nvPicPr>
          <p:cNvPr id="5" name="Picture 4">
            <a:extLst>
              <a:ext uri="{FF2B5EF4-FFF2-40B4-BE49-F238E27FC236}">
                <a16:creationId xmlns:a16="http://schemas.microsoft.com/office/drawing/2014/main" id="{A95AF493-2E87-427C-BB32-2488A4CCDF2D}"/>
              </a:ext>
            </a:extLst>
          </p:cNvPr>
          <p:cNvPicPr>
            <a:picLocks noChangeAspect="1"/>
          </p:cNvPicPr>
          <p:nvPr/>
        </p:nvPicPr>
        <p:blipFill>
          <a:blip r:embed="rId2"/>
          <a:stretch>
            <a:fillRect/>
          </a:stretch>
        </p:blipFill>
        <p:spPr>
          <a:xfrm>
            <a:off x="4404410" y="2856794"/>
            <a:ext cx="2731176" cy="1601615"/>
          </a:xfrm>
          <a:prstGeom prst="rect">
            <a:avLst/>
          </a:prstGeom>
        </p:spPr>
      </p:pic>
    </p:spTree>
    <p:extLst>
      <p:ext uri="{BB962C8B-B14F-4D97-AF65-F5344CB8AC3E}">
        <p14:creationId xmlns:p14="http://schemas.microsoft.com/office/powerpoint/2010/main" val="206399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1388-D906-4A8E-8485-CB98CFDB6FDB}"/>
              </a:ext>
            </a:extLst>
          </p:cNvPr>
          <p:cNvSpPr>
            <a:spLocks noGrp="1"/>
          </p:cNvSpPr>
          <p:nvPr>
            <p:ph type="title"/>
          </p:nvPr>
        </p:nvSpPr>
        <p:spPr>
          <a:xfrm>
            <a:off x="254232" y="209221"/>
            <a:ext cx="11125199" cy="384047"/>
          </a:xfrm>
        </p:spPr>
        <p:txBody>
          <a:bodyPr/>
          <a:lstStyle/>
          <a:p>
            <a:r>
              <a:rPr lang="en-IN" dirty="0"/>
              <a:t>Classes – Example </a:t>
            </a:r>
            <a:endParaRPr lang="en-US" dirty="0"/>
          </a:p>
        </p:txBody>
      </p:sp>
      <p:sp>
        <p:nvSpPr>
          <p:cNvPr id="3" name="Content Placeholder 2">
            <a:extLst>
              <a:ext uri="{FF2B5EF4-FFF2-40B4-BE49-F238E27FC236}">
                <a16:creationId xmlns:a16="http://schemas.microsoft.com/office/drawing/2014/main" id="{FBE2EC6E-E9F1-4587-9E0C-B03677EF70CE}"/>
              </a:ext>
            </a:extLst>
          </p:cNvPr>
          <p:cNvSpPr>
            <a:spLocks noGrp="1"/>
          </p:cNvSpPr>
          <p:nvPr>
            <p:ph idx="1"/>
          </p:nvPr>
        </p:nvSpPr>
        <p:spPr>
          <a:xfrm>
            <a:off x="254232" y="887187"/>
            <a:ext cx="7028311" cy="5237986"/>
          </a:xfrm>
        </p:spPr>
        <p:txBody>
          <a:bodyPr/>
          <a:lstStyle/>
          <a:p>
            <a:pPr marL="0" indent="0">
              <a:buNone/>
            </a:pPr>
            <a:r>
              <a:rPr lang="en-IN" sz="2600" dirty="0"/>
              <a:t>Example:</a:t>
            </a:r>
          </a:p>
          <a:p>
            <a:pPr marL="0" indent="0">
              <a:buNone/>
            </a:pPr>
            <a:endParaRPr lang="en-IN" sz="2600" dirty="0"/>
          </a:p>
          <a:p>
            <a:pPr marL="0" indent="0">
              <a:buNone/>
            </a:pPr>
            <a:endParaRPr lang="en-IN" sz="2600" dirty="0"/>
          </a:p>
          <a:p>
            <a:pPr marL="0" indent="0">
              <a:buNone/>
            </a:pPr>
            <a:endParaRPr lang="en-IN" sz="2600" dirty="0"/>
          </a:p>
          <a:p>
            <a:pPr marL="0" indent="0">
              <a:buNone/>
            </a:pPr>
            <a:endParaRPr lang="en-IN" sz="2600" dirty="0"/>
          </a:p>
          <a:p>
            <a:pPr marL="0" indent="0">
              <a:buNone/>
            </a:pPr>
            <a:endParaRPr lang="en-IN" sz="2600" dirty="0"/>
          </a:p>
          <a:p>
            <a:pPr marL="0" indent="0">
              <a:buNone/>
            </a:pPr>
            <a:endParaRPr lang="en-IN" sz="2600" dirty="0"/>
          </a:p>
          <a:p>
            <a:pPr marL="0" indent="0">
              <a:buNone/>
            </a:pPr>
            <a:endParaRPr lang="en-IN" sz="2600" dirty="0"/>
          </a:p>
          <a:p>
            <a:pPr marL="0" indent="0">
              <a:buNone/>
            </a:pPr>
            <a:endParaRPr lang="en-IN" sz="2600" dirty="0"/>
          </a:p>
          <a:p>
            <a:pPr marL="0" indent="0">
              <a:buNone/>
            </a:pPr>
            <a:r>
              <a:rPr lang="en-US" sz="2600" dirty="0"/>
              <a:t>The TypeScript compiler converts the above class in the following JavaScript code.</a:t>
            </a:r>
            <a:r>
              <a:rPr lang="en-IN" sz="2600" dirty="0"/>
              <a:t> </a:t>
            </a:r>
            <a:endParaRPr lang="en-US" sz="2600" dirty="0"/>
          </a:p>
        </p:txBody>
      </p:sp>
      <p:sp>
        <p:nvSpPr>
          <p:cNvPr id="4" name="Slide Number Placeholder 3">
            <a:extLst>
              <a:ext uri="{FF2B5EF4-FFF2-40B4-BE49-F238E27FC236}">
                <a16:creationId xmlns:a16="http://schemas.microsoft.com/office/drawing/2014/main" id="{17DA876E-BF60-4AEB-A012-7BDA48983DBD}"/>
              </a:ext>
            </a:extLst>
          </p:cNvPr>
          <p:cNvSpPr>
            <a:spLocks noGrp="1"/>
          </p:cNvSpPr>
          <p:nvPr>
            <p:ph type="sldNum" sz="quarter" idx="12"/>
          </p:nvPr>
        </p:nvSpPr>
        <p:spPr/>
        <p:txBody>
          <a:bodyPr/>
          <a:lstStyle/>
          <a:p>
            <a:fld id="{C51EAA63-D034-42AE-91FA-B13B9518C7BE}" type="slidenum">
              <a:rPr lang="en-US" smtClean="0"/>
              <a:pPr/>
              <a:t>52</a:t>
            </a:fld>
            <a:endParaRPr lang="en-US" dirty="0"/>
          </a:p>
        </p:txBody>
      </p:sp>
      <p:pic>
        <p:nvPicPr>
          <p:cNvPr id="6" name="Picture 5">
            <a:extLst>
              <a:ext uri="{FF2B5EF4-FFF2-40B4-BE49-F238E27FC236}">
                <a16:creationId xmlns:a16="http://schemas.microsoft.com/office/drawing/2014/main" id="{271FA896-B3C5-4788-A758-38988E5DB9F4}"/>
              </a:ext>
            </a:extLst>
          </p:cNvPr>
          <p:cNvPicPr>
            <a:picLocks noChangeAspect="1"/>
          </p:cNvPicPr>
          <p:nvPr/>
        </p:nvPicPr>
        <p:blipFill>
          <a:blip r:embed="rId3"/>
          <a:stretch>
            <a:fillRect/>
          </a:stretch>
        </p:blipFill>
        <p:spPr>
          <a:xfrm>
            <a:off x="1975753" y="1417554"/>
            <a:ext cx="3722915" cy="3880050"/>
          </a:xfrm>
          <a:prstGeom prst="rect">
            <a:avLst/>
          </a:prstGeom>
        </p:spPr>
      </p:pic>
      <p:pic>
        <p:nvPicPr>
          <p:cNvPr id="7" name="Picture 6">
            <a:extLst>
              <a:ext uri="{FF2B5EF4-FFF2-40B4-BE49-F238E27FC236}">
                <a16:creationId xmlns:a16="http://schemas.microsoft.com/office/drawing/2014/main" id="{90FCF513-7DC6-4FAF-AB54-B59CADD4A52C}"/>
              </a:ext>
            </a:extLst>
          </p:cNvPr>
          <p:cNvPicPr>
            <a:picLocks noChangeAspect="1"/>
          </p:cNvPicPr>
          <p:nvPr/>
        </p:nvPicPr>
        <p:blipFill>
          <a:blip r:embed="rId4"/>
          <a:stretch>
            <a:fillRect/>
          </a:stretch>
        </p:blipFill>
        <p:spPr>
          <a:xfrm>
            <a:off x="7658070" y="3148084"/>
            <a:ext cx="3721361" cy="2977089"/>
          </a:xfrm>
          <a:prstGeom prst="rect">
            <a:avLst/>
          </a:prstGeom>
        </p:spPr>
      </p:pic>
      <p:sp>
        <p:nvSpPr>
          <p:cNvPr id="8" name="TextBox 7">
            <a:extLst>
              <a:ext uri="{FF2B5EF4-FFF2-40B4-BE49-F238E27FC236}">
                <a16:creationId xmlns:a16="http://schemas.microsoft.com/office/drawing/2014/main" id="{20AB7F84-C392-4796-859B-DE882D0CB02A}"/>
              </a:ext>
            </a:extLst>
          </p:cNvPr>
          <p:cNvSpPr txBox="1"/>
          <p:nvPr/>
        </p:nvSpPr>
        <p:spPr>
          <a:xfrm>
            <a:off x="8600013" y="2717009"/>
            <a:ext cx="914400" cy="384047"/>
          </a:xfrm>
          <a:prstGeom prst="rect">
            <a:avLst/>
          </a:prstGeom>
          <a:noFill/>
        </p:spPr>
        <p:txBody>
          <a:bodyPr wrap="none" lIns="0" tIns="0" rIns="0" bIns="0" rtlCol="0">
            <a:noAutofit/>
          </a:bodyPr>
          <a:lstStyle/>
          <a:p>
            <a:pPr>
              <a:lnSpc>
                <a:spcPct val="90000"/>
              </a:lnSpc>
            </a:pPr>
            <a:r>
              <a:rPr lang="en-IN" b="1" dirty="0"/>
              <a:t>JavaScript code</a:t>
            </a:r>
            <a:endParaRPr lang="en-US" b="1" dirty="0"/>
          </a:p>
        </p:txBody>
      </p:sp>
      <p:sp>
        <p:nvSpPr>
          <p:cNvPr id="9" name="TextBox 8">
            <a:extLst>
              <a:ext uri="{FF2B5EF4-FFF2-40B4-BE49-F238E27FC236}">
                <a16:creationId xmlns:a16="http://schemas.microsoft.com/office/drawing/2014/main" id="{41D5B9EF-F533-4E1E-82BE-749629105934}"/>
              </a:ext>
            </a:extLst>
          </p:cNvPr>
          <p:cNvSpPr txBox="1"/>
          <p:nvPr/>
        </p:nvSpPr>
        <p:spPr>
          <a:xfrm>
            <a:off x="2694513" y="931611"/>
            <a:ext cx="914400" cy="384047"/>
          </a:xfrm>
          <a:prstGeom prst="rect">
            <a:avLst/>
          </a:prstGeom>
          <a:noFill/>
        </p:spPr>
        <p:txBody>
          <a:bodyPr wrap="none" lIns="0" tIns="0" rIns="0" bIns="0" rtlCol="0">
            <a:noAutofit/>
          </a:bodyPr>
          <a:lstStyle/>
          <a:p>
            <a:pPr>
              <a:lnSpc>
                <a:spcPct val="90000"/>
              </a:lnSpc>
            </a:pPr>
            <a:r>
              <a:rPr lang="en-IN" b="1" dirty="0"/>
              <a:t>TypeScript code</a:t>
            </a:r>
            <a:endParaRPr lang="en-US" b="1" dirty="0"/>
          </a:p>
        </p:txBody>
      </p:sp>
    </p:spTree>
    <p:extLst>
      <p:ext uri="{BB962C8B-B14F-4D97-AF65-F5344CB8AC3E}">
        <p14:creationId xmlns:p14="http://schemas.microsoft.com/office/powerpoint/2010/main" val="244762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15E9-ED10-42E1-8932-646B8BEC2FBC}"/>
              </a:ext>
            </a:extLst>
          </p:cNvPr>
          <p:cNvSpPr>
            <a:spLocks noGrp="1"/>
          </p:cNvSpPr>
          <p:nvPr>
            <p:ph type="title"/>
          </p:nvPr>
        </p:nvSpPr>
        <p:spPr>
          <a:xfrm>
            <a:off x="286890" y="230126"/>
            <a:ext cx="11125199" cy="511630"/>
          </a:xfrm>
        </p:spPr>
        <p:txBody>
          <a:bodyPr/>
          <a:lstStyle/>
          <a:p>
            <a:r>
              <a:rPr lang="en-IN" dirty="0"/>
              <a:t>TypeScript – Classes </a:t>
            </a:r>
            <a:endParaRPr lang="en-US" dirty="0"/>
          </a:p>
        </p:txBody>
      </p:sp>
      <p:sp>
        <p:nvSpPr>
          <p:cNvPr id="3" name="Content Placeholder 2">
            <a:extLst>
              <a:ext uri="{FF2B5EF4-FFF2-40B4-BE49-F238E27FC236}">
                <a16:creationId xmlns:a16="http://schemas.microsoft.com/office/drawing/2014/main" id="{D2809FF3-87C2-4A8C-B2A1-F5D28FB42C14}"/>
              </a:ext>
            </a:extLst>
          </p:cNvPr>
          <p:cNvSpPr>
            <a:spLocks noGrp="1"/>
          </p:cNvSpPr>
          <p:nvPr>
            <p:ph idx="1"/>
          </p:nvPr>
        </p:nvSpPr>
        <p:spPr>
          <a:xfrm>
            <a:off x="531151" y="1050472"/>
            <a:ext cx="11126522" cy="4419600"/>
          </a:xfrm>
        </p:spPr>
        <p:txBody>
          <a:bodyPr/>
          <a:lstStyle/>
          <a:p>
            <a:pPr marL="0" indent="0" algn="just">
              <a:buNone/>
            </a:pPr>
            <a:r>
              <a:rPr lang="en-IN" sz="2400" b="1" dirty="0"/>
              <a:t>Creating an object class</a:t>
            </a:r>
          </a:p>
          <a:p>
            <a:pPr marL="0" indent="0" algn="just">
              <a:buNone/>
            </a:pPr>
            <a:r>
              <a:rPr lang="en-US" sz="2400" dirty="0"/>
              <a:t>A class creates an object by using the </a:t>
            </a:r>
            <a:r>
              <a:rPr lang="en-US" sz="2400" b="1" dirty="0"/>
              <a:t>new</a:t>
            </a:r>
            <a:r>
              <a:rPr lang="en-US" sz="2400" dirty="0"/>
              <a:t> keyword followed by the </a:t>
            </a:r>
            <a:r>
              <a:rPr lang="en-US" sz="2400" b="1" dirty="0"/>
              <a:t>class name</a:t>
            </a:r>
            <a:r>
              <a:rPr lang="en-US" sz="2400" dirty="0"/>
              <a:t>. The new keyword allocates memory for object creation at runtime. All objects get memory in heap memory area. We can create an object as below.</a:t>
            </a:r>
          </a:p>
          <a:p>
            <a:pPr marL="0" indent="0" algn="just">
              <a:buNone/>
            </a:pPr>
            <a:r>
              <a:rPr lang="en-US" sz="2400" b="1" dirty="0"/>
              <a:t>Syntax: </a:t>
            </a:r>
          </a:p>
          <a:p>
            <a:r>
              <a:rPr lang="en-US" sz="2400" b="1" dirty="0"/>
              <a:t>new keyword:</a:t>
            </a:r>
            <a:r>
              <a:rPr lang="en-US" sz="2400" dirty="0"/>
              <a:t> it is used for instantiating the object in memory.</a:t>
            </a:r>
          </a:p>
          <a:p>
            <a:r>
              <a:rPr lang="en-US" sz="2400" dirty="0"/>
              <a:t>The right side of the expression invokes the constructor, which can pass values.</a:t>
            </a:r>
          </a:p>
          <a:p>
            <a:pPr marL="0" indent="0">
              <a:buNone/>
            </a:pPr>
            <a:endParaRPr lang="en-US" sz="2400" dirty="0"/>
          </a:p>
          <a:p>
            <a:pPr marL="0" indent="0">
              <a:buNone/>
            </a:pPr>
            <a:r>
              <a:rPr lang="en-US" sz="2400" b="1" dirty="0"/>
              <a:t>Example: </a:t>
            </a:r>
          </a:p>
          <a:p>
            <a:pPr marL="0" indent="0" algn="just">
              <a:buNone/>
            </a:pPr>
            <a:endParaRPr lang="en-US" sz="2400" b="1" dirty="0"/>
          </a:p>
        </p:txBody>
      </p:sp>
      <p:sp>
        <p:nvSpPr>
          <p:cNvPr id="4" name="Slide Number Placeholder 3">
            <a:extLst>
              <a:ext uri="{FF2B5EF4-FFF2-40B4-BE49-F238E27FC236}">
                <a16:creationId xmlns:a16="http://schemas.microsoft.com/office/drawing/2014/main" id="{C1D33F45-F352-409C-8134-044F9F7BED71}"/>
              </a:ext>
            </a:extLst>
          </p:cNvPr>
          <p:cNvSpPr>
            <a:spLocks noGrp="1"/>
          </p:cNvSpPr>
          <p:nvPr>
            <p:ph type="sldNum" sz="quarter" idx="12"/>
          </p:nvPr>
        </p:nvSpPr>
        <p:spPr/>
        <p:txBody>
          <a:bodyPr/>
          <a:lstStyle/>
          <a:p>
            <a:fld id="{C51EAA63-D034-42AE-91FA-B13B9518C7BE}" type="slidenum">
              <a:rPr lang="en-US" smtClean="0"/>
              <a:pPr/>
              <a:t>53</a:t>
            </a:fld>
            <a:endParaRPr lang="en-US" dirty="0"/>
          </a:p>
        </p:txBody>
      </p:sp>
      <p:pic>
        <p:nvPicPr>
          <p:cNvPr id="5" name="Picture 4">
            <a:extLst>
              <a:ext uri="{FF2B5EF4-FFF2-40B4-BE49-F238E27FC236}">
                <a16:creationId xmlns:a16="http://schemas.microsoft.com/office/drawing/2014/main" id="{4E071E24-E8D4-4BA6-BA8B-EA2F92E4DB24}"/>
              </a:ext>
            </a:extLst>
          </p:cNvPr>
          <p:cNvPicPr>
            <a:picLocks noChangeAspect="1"/>
          </p:cNvPicPr>
          <p:nvPr/>
        </p:nvPicPr>
        <p:blipFill>
          <a:blip r:embed="rId2"/>
          <a:stretch>
            <a:fillRect/>
          </a:stretch>
        </p:blipFill>
        <p:spPr>
          <a:xfrm>
            <a:off x="3215308" y="2562904"/>
            <a:ext cx="5389849" cy="498762"/>
          </a:xfrm>
          <a:prstGeom prst="rect">
            <a:avLst/>
          </a:prstGeom>
        </p:spPr>
      </p:pic>
      <p:pic>
        <p:nvPicPr>
          <p:cNvPr id="6" name="Picture 5">
            <a:extLst>
              <a:ext uri="{FF2B5EF4-FFF2-40B4-BE49-F238E27FC236}">
                <a16:creationId xmlns:a16="http://schemas.microsoft.com/office/drawing/2014/main" id="{F005FD5D-310A-4F5F-BFE3-D6E7F5AA02C4}"/>
              </a:ext>
            </a:extLst>
          </p:cNvPr>
          <p:cNvPicPr>
            <a:picLocks noChangeAspect="1"/>
          </p:cNvPicPr>
          <p:nvPr/>
        </p:nvPicPr>
        <p:blipFill>
          <a:blip r:embed="rId3"/>
          <a:stretch>
            <a:fillRect/>
          </a:stretch>
        </p:blipFill>
        <p:spPr>
          <a:xfrm>
            <a:off x="3215308" y="4799915"/>
            <a:ext cx="3700510" cy="904197"/>
          </a:xfrm>
          <a:prstGeom prst="rect">
            <a:avLst/>
          </a:prstGeom>
        </p:spPr>
      </p:pic>
    </p:spTree>
    <p:extLst>
      <p:ext uri="{BB962C8B-B14F-4D97-AF65-F5344CB8AC3E}">
        <p14:creationId xmlns:p14="http://schemas.microsoft.com/office/powerpoint/2010/main" val="399575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E7E1-5E90-4113-BD4F-A957D79230CA}"/>
              </a:ext>
            </a:extLst>
          </p:cNvPr>
          <p:cNvSpPr>
            <a:spLocks noGrp="1"/>
          </p:cNvSpPr>
          <p:nvPr>
            <p:ph type="title"/>
          </p:nvPr>
        </p:nvSpPr>
        <p:spPr>
          <a:xfrm>
            <a:off x="319546" y="323524"/>
            <a:ext cx="11125199" cy="384047"/>
          </a:xfrm>
        </p:spPr>
        <p:txBody>
          <a:bodyPr/>
          <a:lstStyle/>
          <a:p>
            <a:r>
              <a:rPr lang="en-IN" dirty="0"/>
              <a:t>TypeScript – Classes </a:t>
            </a:r>
            <a:endParaRPr lang="en-US" dirty="0"/>
          </a:p>
        </p:txBody>
      </p:sp>
      <p:sp>
        <p:nvSpPr>
          <p:cNvPr id="3" name="Content Placeholder 2">
            <a:extLst>
              <a:ext uri="{FF2B5EF4-FFF2-40B4-BE49-F238E27FC236}">
                <a16:creationId xmlns:a16="http://schemas.microsoft.com/office/drawing/2014/main" id="{3DA12AF9-5C81-429C-BEDF-E897157F3A9D}"/>
              </a:ext>
            </a:extLst>
          </p:cNvPr>
          <p:cNvSpPr>
            <a:spLocks noGrp="1"/>
          </p:cNvSpPr>
          <p:nvPr>
            <p:ph idx="1"/>
          </p:nvPr>
        </p:nvSpPr>
        <p:spPr>
          <a:xfrm>
            <a:off x="531151" y="985158"/>
            <a:ext cx="11454020" cy="4419600"/>
          </a:xfrm>
        </p:spPr>
        <p:txBody>
          <a:bodyPr/>
          <a:lstStyle/>
          <a:p>
            <a:pPr marL="0" indent="0">
              <a:buNone/>
            </a:pPr>
            <a:r>
              <a:rPr lang="en-IN" b="1" dirty="0"/>
              <a:t>Object Initialization </a:t>
            </a:r>
          </a:p>
          <a:p>
            <a:r>
              <a:rPr lang="en-US" sz="2400" dirty="0"/>
              <a:t>Object initialization means storing of data into the object. There are three ways to initialize an object. These are:</a:t>
            </a:r>
          </a:p>
          <a:p>
            <a:pPr marL="457200" indent="-457200">
              <a:buFont typeface="+mj-lt"/>
              <a:buAutoNum type="arabicPeriod"/>
            </a:pPr>
            <a:r>
              <a:rPr lang="en-US" sz="2400" b="1" dirty="0"/>
              <a:t>By reference variable</a:t>
            </a:r>
          </a:p>
          <a:p>
            <a:pPr marL="0" indent="0">
              <a:buNone/>
            </a:pPr>
            <a:r>
              <a:rPr lang="en-US" sz="2400" b="1" dirty="0"/>
              <a:t>Example: </a:t>
            </a:r>
          </a:p>
        </p:txBody>
      </p:sp>
      <p:sp>
        <p:nvSpPr>
          <p:cNvPr id="4" name="Slide Number Placeholder 3">
            <a:extLst>
              <a:ext uri="{FF2B5EF4-FFF2-40B4-BE49-F238E27FC236}">
                <a16:creationId xmlns:a16="http://schemas.microsoft.com/office/drawing/2014/main" id="{198CE7A6-F7A6-4E0E-BA9F-A5343B9E9DD6}"/>
              </a:ext>
            </a:extLst>
          </p:cNvPr>
          <p:cNvSpPr>
            <a:spLocks noGrp="1"/>
          </p:cNvSpPr>
          <p:nvPr>
            <p:ph type="sldNum" sz="quarter" idx="12"/>
          </p:nvPr>
        </p:nvSpPr>
        <p:spPr/>
        <p:txBody>
          <a:bodyPr/>
          <a:lstStyle/>
          <a:p>
            <a:fld id="{C51EAA63-D034-42AE-91FA-B13B9518C7BE}" type="slidenum">
              <a:rPr lang="en-US" smtClean="0"/>
              <a:pPr/>
              <a:t>54</a:t>
            </a:fld>
            <a:endParaRPr lang="en-US" dirty="0"/>
          </a:p>
        </p:txBody>
      </p:sp>
      <p:pic>
        <p:nvPicPr>
          <p:cNvPr id="5" name="Picture 4">
            <a:extLst>
              <a:ext uri="{FF2B5EF4-FFF2-40B4-BE49-F238E27FC236}">
                <a16:creationId xmlns:a16="http://schemas.microsoft.com/office/drawing/2014/main" id="{26AB7141-3A6D-4FF7-B333-DD5C4EC611D4}"/>
              </a:ext>
            </a:extLst>
          </p:cNvPr>
          <p:cNvPicPr>
            <a:picLocks noChangeAspect="1"/>
          </p:cNvPicPr>
          <p:nvPr/>
        </p:nvPicPr>
        <p:blipFill>
          <a:blip r:embed="rId2"/>
          <a:stretch>
            <a:fillRect/>
          </a:stretch>
        </p:blipFill>
        <p:spPr>
          <a:xfrm>
            <a:off x="3739243" y="3165020"/>
            <a:ext cx="3911237" cy="1923133"/>
          </a:xfrm>
          <a:prstGeom prst="rect">
            <a:avLst/>
          </a:prstGeom>
        </p:spPr>
      </p:pic>
    </p:spTree>
    <p:extLst>
      <p:ext uri="{BB962C8B-B14F-4D97-AF65-F5344CB8AC3E}">
        <p14:creationId xmlns:p14="http://schemas.microsoft.com/office/powerpoint/2010/main" val="4553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8E4C-E86D-447A-AD97-73C1776FC968}"/>
              </a:ext>
            </a:extLst>
          </p:cNvPr>
          <p:cNvSpPr>
            <a:spLocks noGrp="1"/>
          </p:cNvSpPr>
          <p:nvPr>
            <p:ph type="title"/>
          </p:nvPr>
        </p:nvSpPr>
        <p:spPr>
          <a:xfrm>
            <a:off x="270561" y="225551"/>
            <a:ext cx="11125199" cy="384047"/>
          </a:xfrm>
        </p:spPr>
        <p:txBody>
          <a:bodyPr/>
          <a:lstStyle/>
          <a:p>
            <a:r>
              <a:rPr lang="en-IN" dirty="0"/>
              <a:t>TypeScript – Classes </a:t>
            </a:r>
            <a:endParaRPr lang="en-US" dirty="0"/>
          </a:p>
        </p:txBody>
      </p:sp>
      <p:sp>
        <p:nvSpPr>
          <p:cNvPr id="3" name="Content Placeholder 2">
            <a:extLst>
              <a:ext uri="{FF2B5EF4-FFF2-40B4-BE49-F238E27FC236}">
                <a16:creationId xmlns:a16="http://schemas.microsoft.com/office/drawing/2014/main" id="{68BB9D88-625B-4DDB-9261-03FCD35F9A8D}"/>
              </a:ext>
            </a:extLst>
          </p:cNvPr>
          <p:cNvSpPr>
            <a:spLocks noGrp="1"/>
          </p:cNvSpPr>
          <p:nvPr>
            <p:ph idx="1"/>
          </p:nvPr>
        </p:nvSpPr>
        <p:spPr>
          <a:xfrm>
            <a:off x="531151" y="723893"/>
            <a:ext cx="5281820" cy="5350335"/>
          </a:xfrm>
        </p:spPr>
        <p:txBody>
          <a:bodyPr/>
          <a:lstStyle/>
          <a:p>
            <a:pPr marL="514350" indent="-514350">
              <a:buFont typeface="+mj-lt"/>
              <a:buAutoNum type="arabicPeriod" startAt="2"/>
            </a:pPr>
            <a:r>
              <a:rPr lang="en-IN" dirty="0"/>
              <a:t>By Method</a:t>
            </a:r>
          </a:p>
          <a:p>
            <a:pPr marL="0" indent="0">
              <a:spcBef>
                <a:spcPts val="0"/>
              </a:spcBef>
              <a:buNone/>
            </a:pPr>
            <a:endParaRPr lang="en-IN" dirty="0"/>
          </a:p>
          <a:p>
            <a:pPr marL="0" indent="0">
              <a:spcBef>
                <a:spcPts val="0"/>
              </a:spcBef>
              <a:buNone/>
            </a:pPr>
            <a:r>
              <a:rPr lang="en-US" sz="2400" dirty="0"/>
              <a:t>A method is similar to a function used to expose the behavior of an object.</a:t>
            </a:r>
          </a:p>
          <a:p>
            <a:pPr marL="0" indent="0">
              <a:spcBef>
                <a:spcPts val="0"/>
              </a:spcBef>
              <a:buNone/>
            </a:pPr>
            <a:endParaRPr lang="en-US" sz="2400" dirty="0"/>
          </a:p>
          <a:p>
            <a:pPr marL="0" indent="0">
              <a:spcBef>
                <a:spcPts val="0"/>
              </a:spcBef>
              <a:buNone/>
            </a:pPr>
            <a:r>
              <a:rPr lang="en-US" sz="2400" b="1" dirty="0"/>
              <a:t>Advantage of Method </a:t>
            </a:r>
            <a:endParaRPr lang="en-US" sz="2000" dirty="0"/>
          </a:p>
          <a:p>
            <a:r>
              <a:rPr lang="en-US" sz="2400" dirty="0"/>
              <a:t>Code Reusability</a:t>
            </a:r>
          </a:p>
          <a:p>
            <a:r>
              <a:rPr lang="en-US" sz="2400" dirty="0"/>
              <a:t>Code Optimization</a:t>
            </a:r>
          </a:p>
          <a:p>
            <a:pPr marL="0" indent="0">
              <a:buNone/>
            </a:pPr>
            <a:endParaRPr lang="en-US" dirty="0"/>
          </a:p>
        </p:txBody>
      </p:sp>
      <p:sp>
        <p:nvSpPr>
          <p:cNvPr id="4" name="Slide Number Placeholder 3">
            <a:extLst>
              <a:ext uri="{FF2B5EF4-FFF2-40B4-BE49-F238E27FC236}">
                <a16:creationId xmlns:a16="http://schemas.microsoft.com/office/drawing/2014/main" id="{24E7F46F-2666-47EF-8295-68CD6750078D}"/>
              </a:ext>
            </a:extLst>
          </p:cNvPr>
          <p:cNvSpPr>
            <a:spLocks noGrp="1"/>
          </p:cNvSpPr>
          <p:nvPr>
            <p:ph type="sldNum" sz="quarter" idx="12"/>
          </p:nvPr>
        </p:nvSpPr>
        <p:spPr/>
        <p:txBody>
          <a:bodyPr/>
          <a:lstStyle/>
          <a:p>
            <a:fld id="{C51EAA63-D034-42AE-91FA-B13B9518C7BE}" type="slidenum">
              <a:rPr lang="en-US" smtClean="0"/>
              <a:pPr/>
              <a:t>55</a:t>
            </a:fld>
            <a:endParaRPr lang="en-US" dirty="0"/>
          </a:p>
        </p:txBody>
      </p:sp>
      <p:pic>
        <p:nvPicPr>
          <p:cNvPr id="5" name="Picture 4">
            <a:extLst>
              <a:ext uri="{FF2B5EF4-FFF2-40B4-BE49-F238E27FC236}">
                <a16:creationId xmlns:a16="http://schemas.microsoft.com/office/drawing/2014/main" id="{F03C6D46-9EFE-40B4-AA04-9520597C25D9}"/>
              </a:ext>
            </a:extLst>
          </p:cNvPr>
          <p:cNvPicPr>
            <a:picLocks noChangeAspect="1"/>
          </p:cNvPicPr>
          <p:nvPr/>
        </p:nvPicPr>
        <p:blipFill>
          <a:blip r:embed="rId2"/>
          <a:stretch>
            <a:fillRect/>
          </a:stretch>
        </p:blipFill>
        <p:spPr>
          <a:xfrm>
            <a:off x="5879028" y="1208315"/>
            <a:ext cx="3516001" cy="5045182"/>
          </a:xfrm>
          <a:prstGeom prst="rect">
            <a:avLst/>
          </a:prstGeom>
        </p:spPr>
      </p:pic>
      <p:sp>
        <p:nvSpPr>
          <p:cNvPr id="6" name="TextBox 5">
            <a:extLst>
              <a:ext uri="{FF2B5EF4-FFF2-40B4-BE49-F238E27FC236}">
                <a16:creationId xmlns:a16="http://schemas.microsoft.com/office/drawing/2014/main" id="{CC2F340D-2898-4434-9C73-8C7813D3C5FC}"/>
              </a:ext>
            </a:extLst>
          </p:cNvPr>
          <p:cNvSpPr txBox="1"/>
          <p:nvPr/>
        </p:nvSpPr>
        <p:spPr>
          <a:xfrm>
            <a:off x="7151914" y="903162"/>
            <a:ext cx="914400" cy="914400"/>
          </a:xfrm>
          <a:prstGeom prst="rect">
            <a:avLst/>
          </a:prstGeom>
          <a:noFill/>
        </p:spPr>
        <p:txBody>
          <a:bodyPr wrap="none" lIns="0" tIns="0" rIns="0" bIns="0" rtlCol="0">
            <a:noAutofit/>
          </a:bodyPr>
          <a:lstStyle/>
          <a:p>
            <a:pPr>
              <a:lnSpc>
                <a:spcPct val="90000"/>
              </a:lnSpc>
            </a:pPr>
            <a:r>
              <a:rPr lang="en-IN" b="1" dirty="0"/>
              <a:t>Example:</a:t>
            </a:r>
            <a:endParaRPr lang="en-US" b="1" dirty="0"/>
          </a:p>
        </p:txBody>
      </p:sp>
      <p:sp>
        <p:nvSpPr>
          <p:cNvPr id="7" name="TextBox 6">
            <a:extLst>
              <a:ext uri="{FF2B5EF4-FFF2-40B4-BE49-F238E27FC236}">
                <a16:creationId xmlns:a16="http://schemas.microsoft.com/office/drawing/2014/main" id="{27F5A609-7E75-484B-9FF5-EF3ADAA62C1B}"/>
              </a:ext>
            </a:extLst>
          </p:cNvPr>
          <p:cNvSpPr txBox="1"/>
          <p:nvPr/>
        </p:nvSpPr>
        <p:spPr>
          <a:xfrm>
            <a:off x="10667915" y="1169863"/>
            <a:ext cx="914400" cy="384047"/>
          </a:xfrm>
          <a:prstGeom prst="rect">
            <a:avLst/>
          </a:prstGeom>
          <a:noFill/>
        </p:spPr>
        <p:txBody>
          <a:bodyPr wrap="none" lIns="0" tIns="0" rIns="0" bIns="0" rtlCol="0">
            <a:noAutofit/>
          </a:bodyPr>
          <a:lstStyle/>
          <a:p>
            <a:pPr>
              <a:lnSpc>
                <a:spcPct val="90000"/>
              </a:lnSpc>
            </a:pPr>
            <a:r>
              <a:rPr lang="en-IN" b="1" dirty="0"/>
              <a:t>Output: </a:t>
            </a:r>
            <a:endParaRPr lang="en-US" b="1" dirty="0"/>
          </a:p>
        </p:txBody>
      </p:sp>
      <p:pic>
        <p:nvPicPr>
          <p:cNvPr id="8" name="Picture 7">
            <a:extLst>
              <a:ext uri="{FF2B5EF4-FFF2-40B4-BE49-F238E27FC236}">
                <a16:creationId xmlns:a16="http://schemas.microsoft.com/office/drawing/2014/main" id="{B01509C0-2B01-4F97-ACFE-C554E8CFBBE7}"/>
              </a:ext>
            </a:extLst>
          </p:cNvPr>
          <p:cNvPicPr>
            <a:picLocks noChangeAspect="1"/>
          </p:cNvPicPr>
          <p:nvPr/>
        </p:nvPicPr>
        <p:blipFill>
          <a:blip r:embed="rId3"/>
          <a:stretch>
            <a:fillRect/>
          </a:stretch>
        </p:blipFill>
        <p:spPr>
          <a:xfrm>
            <a:off x="9307262" y="1758015"/>
            <a:ext cx="2600121" cy="625955"/>
          </a:xfrm>
          <a:prstGeom prst="rect">
            <a:avLst/>
          </a:prstGeom>
        </p:spPr>
      </p:pic>
    </p:spTree>
    <p:extLst>
      <p:ext uri="{BB962C8B-B14F-4D97-AF65-F5344CB8AC3E}">
        <p14:creationId xmlns:p14="http://schemas.microsoft.com/office/powerpoint/2010/main" val="422878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062-FA3A-44BB-9CB7-14AF855CCF95}"/>
              </a:ext>
            </a:extLst>
          </p:cNvPr>
          <p:cNvSpPr>
            <a:spLocks noGrp="1"/>
          </p:cNvSpPr>
          <p:nvPr>
            <p:ph type="title"/>
          </p:nvPr>
        </p:nvSpPr>
        <p:spPr>
          <a:xfrm>
            <a:off x="254232" y="244929"/>
            <a:ext cx="11125199" cy="511630"/>
          </a:xfrm>
        </p:spPr>
        <p:txBody>
          <a:bodyPr/>
          <a:lstStyle/>
          <a:p>
            <a:r>
              <a:rPr lang="en-IN" dirty="0"/>
              <a:t>TypeScript – Classes </a:t>
            </a:r>
            <a:endParaRPr lang="en-US" dirty="0"/>
          </a:p>
        </p:txBody>
      </p:sp>
      <p:sp>
        <p:nvSpPr>
          <p:cNvPr id="3" name="Content Placeholder 2">
            <a:extLst>
              <a:ext uri="{FF2B5EF4-FFF2-40B4-BE49-F238E27FC236}">
                <a16:creationId xmlns:a16="http://schemas.microsoft.com/office/drawing/2014/main" id="{B94292A7-0682-45EB-BCD8-8BC08A2CEDB3}"/>
              </a:ext>
            </a:extLst>
          </p:cNvPr>
          <p:cNvSpPr>
            <a:spLocks noGrp="1"/>
          </p:cNvSpPr>
          <p:nvPr>
            <p:ph idx="1"/>
          </p:nvPr>
        </p:nvSpPr>
        <p:spPr>
          <a:xfrm>
            <a:off x="531151" y="1017815"/>
            <a:ext cx="11126522" cy="4419600"/>
          </a:xfrm>
        </p:spPr>
        <p:txBody>
          <a:bodyPr/>
          <a:lstStyle/>
          <a:p>
            <a:pPr algn="just"/>
            <a:r>
              <a:rPr lang="en-US" sz="2400" dirty="0"/>
              <a:t>A constructor is used to </a:t>
            </a:r>
            <a:r>
              <a:rPr lang="en-US" sz="2400" b="1" dirty="0"/>
              <a:t>initialize</a:t>
            </a:r>
            <a:r>
              <a:rPr lang="en-US" sz="2400" dirty="0"/>
              <a:t> an object. In TypeScript, the constructor method is always defined with the name "</a:t>
            </a:r>
            <a:r>
              <a:rPr lang="en-US" sz="2400" b="1" dirty="0"/>
              <a:t>constructor</a:t>
            </a:r>
            <a:r>
              <a:rPr lang="en-US" sz="2400" dirty="0"/>
              <a:t>." In the constructor, we can access the member of a class by using </a:t>
            </a:r>
            <a:r>
              <a:rPr lang="en-US" sz="2400" b="1" dirty="0"/>
              <a:t>this</a:t>
            </a:r>
            <a:r>
              <a:rPr lang="en-US" sz="2400" dirty="0"/>
              <a:t> keyword.</a:t>
            </a:r>
          </a:p>
          <a:p>
            <a:pPr marL="0" indent="0" algn="just">
              <a:buNone/>
            </a:pPr>
            <a:endParaRPr lang="en-US" sz="2000" b="1" dirty="0"/>
          </a:p>
          <a:p>
            <a:pPr marL="0" indent="0" algn="just">
              <a:buNone/>
            </a:pPr>
            <a:endParaRPr lang="en-US" sz="2000" b="1" dirty="0"/>
          </a:p>
          <a:p>
            <a:pPr marL="0" indent="0" algn="just">
              <a:buNone/>
            </a:pPr>
            <a:r>
              <a:rPr lang="en-US" sz="2000" b="1" dirty="0"/>
              <a:t>Example:</a:t>
            </a:r>
          </a:p>
          <a:p>
            <a:pPr marL="0" indent="0" algn="just">
              <a:buNone/>
            </a:pPr>
            <a:endParaRPr lang="en-US" sz="2000" b="1" dirty="0"/>
          </a:p>
          <a:p>
            <a:pPr marL="0" indent="0" algn="just">
              <a:buNone/>
            </a:pPr>
            <a:endParaRPr lang="en-US" sz="2000" b="1" dirty="0"/>
          </a:p>
          <a:p>
            <a:pPr marL="0" indent="0" algn="just">
              <a:buNone/>
            </a:pPr>
            <a:endParaRPr lang="en-US" sz="2000" b="1" dirty="0"/>
          </a:p>
        </p:txBody>
      </p:sp>
      <p:sp>
        <p:nvSpPr>
          <p:cNvPr id="4" name="Slide Number Placeholder 3">
            <a:extLst>
              <a:ext uri="{FF2B5EF4-FFF2-40B4-BE49-F238E27FC236}">
                <a16:creationId xmlns:a16="http://schemas.microsoft.com/office/drawing/2014/main" id="{7A7A0F41-4C3D-4CCC-B538-FFD55E601CEA}"/>
              </a:ext>
            </a:extLst>
          </p:cNvPr>
          <p:cNvSpPr>
            <a:spLocks noGrp="1"/>
          </p:cNvSpPr>
          <p:nvPr>
            <p:ph type="sldNum" sz="quarter" idx="12"/>
          </p:nvPr>
        </p:nvSpPr>
        <p:spPr/>
        <p:txBody>
          <a:bodyPr/>
          <a:lstStyle/>
          <a:p>
            <a:fld id="{C51EAA63-D034-42AE-91FA-B13B9518C7BE}" type="slidenum">
              <a:rPr lang="en-US" smtClean="0"/>
              <a:pPr/>
              <a:t>56</a:t>
            </a:fld>
            <a:endParaRPr lang="en-US" dirty="0"/>
          </a:p>
        </p:txBody>
      </p:sp>
      <p:pic>
        <p:nvPicPr>
          <p:cNvPr id="5" name="Picture 4">
            <a:extLst>
              <a:ext uri="{FF2B5EF4-FFF2-40B4-BE49-F238E27FC236}">
                <a16:creationId xmlns:a16="http://schemas.microsoft.com/office/drawing/2014/main" id="{336A7758-6404-417B-810D-EA31BD2A8969}"/>
              </a:ext>
            </a:extLst>
          </p:cNvPr>
          <p:cNvPicPr>
            <a:picLocks noChangeAspect="1"/>
          </p:cNvPicPr>
          <p:nvPr/>
        </p:nvPicPr>
        <p:blipFill>
          <a:blip r:embed="rId2"/>
          <a:stretch>
            <a:fillRect/>
          </a:stretch>
        </p:blipFill>
        <p:spPr>
          <a:xfrm>
            <a:off x="4192699" y="3227615"/>
            <a:ext cx="3803425" cy="1759794"/>
          </a:xfrm>
          <a:prstGeom prst="rect">
            <a:avLst/>
          </a:prstGeom>
        </p:spPr>
      </p:pic>
    </p:spTree>
    <p:extLst>
      <p:ext uri="{BB962C8B-B14F-4D97-AF65-F5344CB8AC3E}">
        <p14:creationId xmlns:p14="http://schemas.microsoft.com/office/powerpoint/2010/main" val="239037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21A57-5111-4ADE-A985-0249F4310D2D}"/>
              </a:ext>
            </a:extLst>
          </p:cNvPr>
          <p:cNvSpPr>
            <a:spLocks noGrp="1"/>
          </p:cNvSpPr>
          <p:nvPr>
            <p:ph type="title"/>
          </p:nvPr>
        </p:nvSpPr>
        <p:spPr>
          <a:xfrm>
            <a:off x="303218" y="192892"/>
            <a:ext cx="11125199" cy="384047"/>
          </a:xfrm>
        </p:spPr>
        <p:txBody>
          <a:bodyPr/>
          <a:lstStyle/>
          <a:p>
            <a:r>
              <a:rPr lang="en-IN" dirty="0"/>
              <a:t>TypeScript – Classes </a:t>
            </a:r>
            <a:endParaRPr lang="en-US" dirty="0"/>
          </a:p>
        </p:txBody>
      </p:sp>
      <p:sp>
        <p:nvSpPr>
          <p:cNvPr id="3" name="Content Placeholder 2">
            <a:extLst>
              <a:ext uri="{FF2B5EF4-FFF2-40B4-BE49-F238E27FC236}">
                <a16:creationId xmlns:a16="http://schemas.microsoft.com/office/drawing/2014/main" id="{DD90874B-4B46-46E0-ABFE-2406A1874D1E}"/>
              </a:ext>
            </a:extLst>
          </p:cNvPr>
          <p:cNvSpPr>
            <a:spLocks noGrp="1"/>
          </p:cNvSpPr>
          <p:nvPr>
            <p:ph idx="1"/>
          </p:nvPr>
        </p:nvSpPr>
        <p:spPr>
          <a:xfrm>
            <a:off x="531151" y="756552"/>
            <a:ext cx="11126522" cy="4419600"/>
          </a:xfrm>
        </p:spPr>
        <p:txBody>
          <a:bodyPr/>
          <a:lstStyle/>
          <a:p>
            <a:pPr marL="0" indent="0">
              <a:buNone/>
            </a:pPr>
            <a:r>
              <a:rPr lang="en-IN" sz="2200" b="1" dirty="0"/>
              <a:t>Example with constructor, method and object:</a:t>
            </a:r>
            <a:endParaRPr lang="en-US" sz="2200" b="1" dirty="0"/>
          </a:p>
        </p:txBody>
      </p:sp>
      <p:sp>
        <p:nvSpPr>
          <p:cNvPr id="4" name="Slide Number Placeholder 3">
            <a:extLst>
              <a:ext uri="{FF2B5EF4-FFF2-40B4-BE49-F238E27FC236}">
                <a16:creationId xmlns:a16="http://schemas.microsoft.com/office/drawing/2014/main" id="{1C882ED5-4230-4002-8A3B-70FA1AA7E699}"/>
              </a:ext>
            </a:extLst>
          </p:cNvPr>
          <p:cNvSpPr>
            <a:spLocks noGrp="1"/>
          </p:cNvSpPr>
          <p:nvPr>
            <p:ph type="sldNum" sz="quarter" idx="12"/>
          </p:nvPr>
        </p:nvSpPr>
        <p:spPr/>
        <p:txBody>
          <a:bodyPr/>
          <a:lstStyle/>
          <a:p>
            <a:fld id="{C51EAA63-D034-42AE-91FA-B13B9518C7BE}" type="slidenum">
              <a:rPr lang="en-US" smtClean="0"/>
              <a:pPr/>
              <a:t>57</a:t>
            </a:fld>
            <a:endParaRPr lang="en-US" dirty="0"/>
          </a:p>
        </p:txBody>
      </p:sp>
      <p:pic>
        <p:nvPicPr>
          <p:cNvPr id="5" name="Picture 4">
            <a:extLst>
              <a:ext uri="{FF2B5EF4-FFF2-40B4-BE49-F238E27FC236}">
                <a16:creationId xmlns:a16="http://schemas.microsoft.com/office/drawing/2014/main" id="{1750EE4D-C874-47C2-9873-E2F065C22690}"/>
              </a:ext>
            </a:extLst>
          </p:cNvPr>
          <p:cNvPicPr>
            <a:picLocks noChangeAspect="1"/>
          </p:cNvPicPr>
          <p:nvPr/>
        </p:nvPicPr>
        <p:blipFill>
          <a:blip r:embed="rId2"/>
          <a:stretch>
            <a:fillRect/>
          </a:stretch>
        </p:blipFill>
        <p:spPr>
          <a:xfrm>
            <a:off x="676726" y="1147077"/>
            <a:ext cx="4825107" cy="5123094"/>
          </a:xfrm>
          <a:prstGeom prst="rect">
            <a:avLst/>
          </a:prstGeom>
        </p:spPr>
      </p:pic>
      <p:pic>
        <p:nvPicPr>
          <p:cNvPr id="6" name="Picture 5">
            <a:extLst>
              <a:ext uri="{FF2B5EF4-FFF2-40B4-BE49-F238E27FC236}">
                <a16:creationId xmlns:a16="http://schemas.microsoft.com/office/drawing/2014/main" id="{0AF5897F-B738-47B8-8611-012C712F4E63}"/>
              </a:ext>
            </a:extLst>
          </p:cNvPr>
          <p:cNvPicPr>
            <a:picLocks noChangeAspect="1"/>
          </p:cNvPicPr>
          <p:nvPr/>
        </p:nvPicPr>
        <p:blipFill>
          <a:blip r:embed="rId3"/>
          <a:stretch>
            <a:fillRect/>
          </a:stretch>
        </p:blipFill>
        <p:spPr>
          <a:xfrm>
            <a:off x="6094411" y="1147077"/>
            <a:ext cx="5334005" cy="2825318"/>
          </a:xfrm>
          <a:prstGeom prst="rect">
            <a:avLst/>
          </a:prstGeom>
        </p:spPr>
      </p:pic>
      <p:pic>
        <p:nvPicPr>
          <p:cNvPr id="7" name="Picture 6">
            <a:extLst>
              <a:ext uri="{FF2B5EF4-FFF2-40B4-BE49-F238E27FC236}">
                <a16:creationId xmlns:a16="http://schemas.microsoft.com/office/drawing/2014/main" id="{CB4877D2-1F72-43E7-AB01-C9D41EAF8BF5}"/>
              </a:ext>
            </a:extLst>
          </p:cNvPr>
          <p:cNvPicPr>
            <a:picLocks noChangeAspect="1"/>
          </p:cNvPicPr>
          <p:nvPr/>
        </p:nvPicPr>
        <p:blipFill>
          <a:blip r:embed="rId4"/>
          <a:stretch>
            <a:fillRect/>
          </a:stretch>
        </p:blipFill>
        <p:spPr>
          <a:xfrm>
            <a:off x="6472690" y="4257116"/>
            <a:ext cx="5107287" cy="1453807"/>
          </a:xfrm>
          <a:prstGeom prst="rect">
            <a:avLst/>
          </a:prstGeom>
        </p:spPr>
      </p:pic>
    </p:spTree>
    <p:extLst>
      <p:ext uri="{BB962C8B-B14F-4D97-AF65-F5344CB8AC3E}">
        <p14:creationId xmlns:p14="http://schemas.microsoft.com/office/powerpoint/2010/main" val="24200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83C8-91A6-4B6C-B39D-78B6A00B0667}"/>
              </a:ext>
            </a:extLst>
          </p:cNvPr>
          <p:cNvSpPr>
            <a:spLocks noGrp="1"/>
          </p:cNvSpPr>
          <p:nvPr>
            <p:ph type="title"/>
          </p:nvPr>
        </p:nvSpPr>
        <p:spPr>
          <a:xfrm>
            <a:off x="237904" y="258210"/>
            <a:ext cx="11125199" cy="384047"/>
          </a:xfrm>
        </p:spPr>
        <p:txBody>
          <a:bodyPr/>
          <a:lstStyle/>
          <a:p>
            <a:r>
              <a:rPr lang="en-IN" dirty="0"/>
              <a:t>TypeScript – Classes </a:t>
            </a:r>
            <a:endParaRPr lang="en-US" dirty="0"/>
          </a:p>
        </p:txBody>
      </p:sp>
      <p:sp>
        <p:nvSpPr>
          <p:cNvPr id="3" name="Content Placeholder 2">
            <a:extLst>
              <a:ext uri="{FF2B5EF4-FFF2-40B4-BE49-F238E27FC236}">
                <a16:creationId xmlns:a16="http://schemas.microsoft.com/office/drawing/2014/main" id="{09CEF4B3-6F1F-4346-8AD9-2C4613C0BB40}"/>
              </a:ext>
            </a:extLst>
          </p:cNvPr>
          <p:cNvSpPr>
            <a:spLocks noGrp="1"/>
          </p:cNvSpPr>
          <p:nvPr>
            <p:ph idx="1"/>
          </p:nvPr>
        </p:nvSpPr>
        <p:spPr>
          <a:xfrm>
            <a:off x="531151" y="854529"/>
            <a:ext cx="11126522" cy="4419600"/>
          </a:xfrm>
        </p:spPr>
        <p:txBody>
          <a:bodyPr/>
          <a:lstStyle/>
          <a:p>
            <a:r>
              <a:rPr lang="en-IN" sz="2200" b="1" dirty="0"/>
              <a:t>Example without constructor: </a:t>
            </a:r>
            <a:endParaRPr lang="en-US" sz="2200" b="1" dirty="0"/>
          </a:p>
        </p:txBody>
      </p:sp>
      <p:sp>
        <p:nvSpPr>
          <p:cNvPr id="4" name="Slide Number Placeholder 3">
            <a:extLst>
              <a:ext uri="{FF2B5EF4-FFF2-40B4-BE49-F238E27FC236}">
                <a16:creationId xmlns:a16="http://schemas.microsoft.com/office/drawing/2014/main" id="{6CA8D8C2-9483-40FA-AF05-09C4C14E00F5}"/>
              </a:ext>
            </a:extLst>
          </p:cNvPr>
          <p:cNvSpPr>
            <a:spLocks noGrp="1"/>
          </p:cNvSpPr>
          <p:nvPr>
            <p:ph type="sldNum" sz="quarter" idx="12"/>
          </p:nvPr>
        </p:nvSpPr>
        <p:spPr/>
        <p:txBody>
          <a:bodyPr/>
          <a:lstStyle/>
          <a:p>
            <a:fld id="{C51EAA63-D034-42AE-91FA-B13B9518C7BE}" type="slidenum">
              <a:rPr lang="en-US" smtClean="0"/>
              <a:pPr/>
              <a:t>58</a:t>
            </a:fld>
            <a:endParaRPr lang="en-US" dirty="0"/>
          </a:p>
        </p:txBody>
      </p:sp>
      <p:pic>
        <p:nvPicPr>
          <p:cNvPr id="5" name="Picture 4">
            <a:extLst>
              <a:ext uri="{FF2B5EF4-FFF2-40B4-BE49-F238E27FC236}">
                <a16:creationId xmlns:a16="http://schemas.microsoft.com/office/drawing/2014/main" id="{F5069CD0-8D84-455F-AC73-CD9BEFC09290}"/>
              </a:ext>
            </a:extLst>
          </p:cNvPr>
          <p:cNvPicPr>
            <a:picLocks noChangeAspect="1"/>
          </p:cNvPicPr>
          <p:nvPr/>
        </p:nvPicPr>
        <p:blipFill>
          <a:blip r:embed="rId2"/>
          <a:stretch>
            <a:fillRect/>
          </a:stretch>
        </p:blipFill>
        <p:spPr>
          <a:xfrm>
            <a:off x="1215570" y="1237054"/>
            <a:ext cx="3536044" cy="5027996"/>
          </a:xfrm>
          <a:prstGeom prst="rect">
            <a:avLst/>
          </a:prstGeom>
        </p:spPr>
      </p:pic>
      <p:pic>
        <p:nvPicPr>
          <p:cNvPr id="6" name="Picture 5">
            <a:extLst>
              <a:ext uri="{FF2B5EF4-FFF2-40B4-BE49-F238E27FC236}">
                <a16:creationId xmlns:a16="http://schemas.microsoft.com/office/drawing/2014/main" id="{17F7C7D7-4063-4801-98E4-FB408FF935B8}"/>
              </a:ext>
            </a:extLst>
          </p:cNvPr>
          <p:cNvPicPr>
            <a:picLocks noChangeAspect="1"/>
          </p:cNvPicPr>
          <p:nvPr/>
        </p:nvPicPr>
        <p:blipFill>
          <a:blip r:embed="rId3"/>
          <a:stretch>
            <a:fillRect/>
          </a:stretch>
        </p:blipFill>
        <p:spPr>
          <a:xfrm>
            <a:off x="6913670" y="1796142"/>
            <a:ext cx="3068985" cy="1224643"/>
          </a:xfrm>
          <a:prstGeom prst="rect">
            <a:avLst/>
          </a:prstGeom>
        </p:spPr>
      </p:pic>
      <p:sp>
        <p:nvSpPr>
          <p:cNvPr id="7" name="TextBox 6">
            <a:extLst>
              <a:ext uri="{FF2B5EF4-FFF2-40B4-BE49-F238E27FC236}">
                <a16:creationId xmlns:a16="http://schemas.microsoft.com/office/drawing/2014/main" id="{08C3ABEA-DEC8-45BB-9E99-16CF8E8012C3}"/>
              </a:ext>
            </a:extLst>
          </p:cNvPr>
          <p:cNvSpPr txBox="1"/>
          <p:nvPr/>
        </p:nvSpPr>
        <p:spPr>
          <a:xfrm>
            <a:off x="7576457" y="1355271"/>
            <a:ext cx="914400" cy="914400"/>
          </a:xfrm>
          <a:prstGeom prst="rect">
            <a:avLst/>
          </a:prstGeom>
          <a:noFill/>
        </p:spPr>
        <p:txBody>
          <a:bodyPr wrap="none" lIns="0" tIns="0" rIns="0" bIns="0" rtlCol="0">
            <a:noAutofit/>
          </a:bodyPr>
          <a:lstStyle/>
          <a:p>
            <a:pPr>
              <a:lnSpc>
                <a:spcPct val="90000"/>
              </a:lnSpc>
            </a:pPr>
            <a:r>
              <a:rPr lang="en-IN" b="1" dirty="0"/>
              <a:t>Output:</a:t>
            </a:r>
            <a:endParaRPr lang="en-US" b="1" dirty="0"/>
          </a:p>
        </p:txBody>
      </p:sp>
    </p:spTree>
    <p:extLst>
      <p:ext uri="{BB962C8B-B14F-4D97-AF65-F5344CB8AC3E}">
        <p14:creationId xmlns:p14="http://schemas.microsoft.com/office/powerpoint/2010/main" val="172099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770D-A3C6-4936-BD6B-B36812CE3DE8}"/>
              </a:ext>
            </a:extLst>
          </p:cNvPr>
          <p:cNvSpPr>
            <a:spLocks noGrp="1"/>
          </p:cNvSpPr>
          <p:nvPr>
            <p:ph type="title"/>
          </p:nvPr>
        </p:nvSpPr>
        <p:spPr>
          <a:xfrm>
            <a:off x="303219" y="236439"/>
            <a:ext cx="11125199" cy="527958"/>
          </a:xfrm>
        </p:spPr>
        <p:txBody>
          <a:bodyPr/>
          <a:lstStyle/>
          <a:p>
            <a:r>
              <a:rPr lang="en-IN" dirty="0"/>
              <a:t>TypeScript – Generics </a:t>
            </a:r>
            <a:endParaRPr lang="en-US" dirty="0"/>
          </a:p>
        </p:txBody>
      </p:sp>
      <p:sp>
        <p:nvSpPr>
          <p:cNvPr id="3" name="Content Placeholder 2">
            <a:extLst>
              <a:ext uri="{FF2B5EF4-FFF2-40B4-BE49-F238E27FC236}">
                <a16:creationId xmlns:a16="http://schemas.microsoft.com/office/drawing/2014/main" id="{9A2154F7-3FF0-4F89-BA7F-010C30D2A0B8}"/>
              </a:ext>
            </a:extLst>
          </p:cNvPr>
          <p:cNvSpPr>
            <a:spLocks noGrp="1"/>
          </p:cNvSpPr>
          <p:nvPr>
            <p:ph idx="1"/>
          </p:nvPr>
        </p:nvSpPr>
        <p:spPr>
          <a:xfrm>
            <a:off x="531151" y="1017815"/>
            <a:ext cx="11126522" cy="4419600"/>
          </a:xfrm>
        </p:spPr>
        <p:txBody>
          <a:bodyPr/>
          <a:lstStyle/>
          <a:p>
            <a:pPr algn="just"/>
            <a:r>
              <a:rPr lang="en-US" sz="2000" dirty="0"/>
              <a:t>TypeScript Generics is a tool which provides a way to create </a:t>
            </a:r>
            <a:r>
              <a:rPr lang="en-US" sz="2000" b="1" dirty="0"/>
              <a:t>reusable</a:t>
            </a:r>
            <a:r>
              <a:rPr lang="en-US" sz="2000" dirty="0"/>
              <a:t> components. It creates a component that can work with a </a:t>
            </a:r>
            <a:r>
              <a:rPr lang="en-US" sz="2000" b="1" dirty="0"/>
              <a:t>variety of data types</a:t>
            </a:r>
            <a:r>
              <a:rPr lang="en-US" sz="2000" dirty="0"/>
              <a:t> rather than a single data type. Generics ensures that the program is </a:t>
            </a:r>
            <a:r>
              <a:rPr lang="en-US" sz="2000" b="1" dirty="0"/>
              <a:t>flexible </a:t>
            </a:r>
            <a:r>
              <a:rPr lang="en-US" sz="2000" dirty="0"/>
              <a:t>as well as </a:t>
            </a:r>
            <a:r>
              <a:rPr lang="en-US" sz="2000" b="1" dirty="0"/>
              <a:t>scalable</a:t>
            </a:r>
            <a:r>
              <a:rPr lang="en-US" sz="2000" dirty="0"/>
              <a:t> in the long term.</a:t>
            </a:r>
          </a:p>
          <a:p>
            <a:pPr algn="just"/>
            <a:endParaRPr lang="en-US" sz="2000" dirty="0"/>
          </a:p>
          <a:p>
            <a:pPr algn="just"/>
            <a:r>
              <a:rPr lang="en-US" sz="2000" dirty="0"/>
              <a:t>Generics provides </a:t>
            </a:r>
            <a:r>
              <a:rPr lang="en-US" sz="2000" b="1" dirty="0"/>
              <a:t>type safety </a:t>
            </a:r>
            <a:r>
              <a:rPr lang="en-US" sz="2000" dirty="0"/>
              <a:t>without compromising the performance, or productivity. TypeScript uses generics with the type variable which denotes types. The type of generic functions is just like non-generic functions, with the type parameters listed first, similarly, to function declarations.</a:t>
            </a:r>
          </a:p>
          <a:p>
            <a:pPr algn="just"/>
            <a:endParaRPr lang="en-US" sz="2000" dirty="0"/>
          </a:p>
          <a:p>
            <a:pPr algn="just"/>
            <a:r>
              <a:rPr lang="en-US" sz="2000" dirty="0"/>
              <a:t>In generics, we need to write a </a:t>
            </a:r>
            <a:r>
              <a:rPr lang="en-US" sz="2000" b="1" dirty="0"/>
              <a:t>type parameter</a:t>
            </a:r>
            <a:r>
              <a:rPr lang="en-US" sz="2000" dirty="0"/>
              <a:t> between the </a:t>
            </a:r>
            <a:r>
              <a:rPr lang="en-US" sz="2000" b="1" dirty="0"/>
              <a:t>open (&lt;)</a:t>
            </a:r>
            <a:r>
              <a:rPr lang="en-US" sz="2000" dirty="0"/>
              <a:t> and </a:t>
            </a:r>
            <a:r>
              <a:rPr lang="en-US" sz="2000" b="1" dirty="0"/>
              <a:t>close (&gt;)</a:t>
            </a:r>
            <a:r>
              <a:rPr lang="en-US" sz="2000" dirty="0"/>
              <a:t> brackets, which makes it strongly typed collections. Generics use a special kind of type variable </a:t>
            </a:r>
            <a:r>
              <a:rPr lang="en-US" sz="2000" b="1" dirty="0"/>
              <a:t>&lt;T&gt;</a:t>
            </a:r>
            <a:r>
              <a:rPr lang="en-US" sz="2000" dirty="0"/>
              <a:t> that denotes </a:t>
            </a:r>
            <a:r>
              <a:rPr lang="en-US" sz="2000" b="1" dirty="0"/>
              <a:t>types</a:t>
            </a:r>
            <a:r>
              <a:rPr lang="en-US" sz="2000" dirty="0"/>
              <a:t>. The generics collections contain only similar types of objects.</a:t>
            </a:r>
          </a:p>
          <a:p>
            <a:pPr marL="0" indent="0" algn="just">
              <a:buNone/>
            </a:pPr>
            <a:endParaRPr lang="en-US" sz="2000" dirty="0"/>
          </a:p>
          <a:p>
            <a:pPr algn="just"/>
            <a:r>
              <a:rPr lang="en-US" sz="2000" dirty="0"/>
              <a:t>In TypeScript, we can create generic classes, generic functions, generic methods, and generic interfaces. TypeScript Generics is almost similar to C# generics.</a:t>
            </a:r>
          </a:p>
        </p:txBody>
      </p:sp>
      <p:sp>
        <p:nvSpPr>
          <p:cNvPr id="4" name="Slide Number Placeholder 3">
            <a:extLst>
              <a:ext uri="{FF2B5EF4-FFF2-40B4-BE49-F238E27FC236}">
                <a16:creationId xmlns:a16="http://schemas.microsoft.com/office/drawing/2014/main" id="{990FB9ED-9180-4D69-8557-23774E8BC242}"/>
              </a:ext>
            </a:extLst>
          </p:cNvPr>
          <p:cNvSpPr>
            <a:spLocks noGrp="1"/>
          </p:cNvSpPr>
          <p:nvPr>
            <p:ph type="sldNum" sz="quarter" idx="12"/>
          </p:nvPr>
        </p:nvSpPr>
        <p:spPr/>
        <p:txBody>
          <a:bodyPr/>
          <a:lstStyle/>
          <a:p>
            <a:fld id="{C51EAA63-D034-42AE-91FA-B13B9518C7BE}" type="slidenum">
              <a:rPr lang="en-US" smtClean="0"/>
              <a:pPr/>
              <a:t>59</a:t>
            </a:fld>
            <a:endParaRPr lang="en-US" dirty="0"/>
          </a:p>
        </p:txBody>
      </p:sp>
    </p:spTree>
    <p:extLst>
      <p:ext uri="{BB962C8B-B14F-4D97-AF65-F5344CB8AC3E}">
        <p14:creationId xmlns:p14="http://schemas.microsoft.com/office/powerpoint/2010/main" val="286116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E606-EFFD-451E-90CF-2F4128ACA672}"/>
              </a:ext>
            </a:extLst>
          </p:cNvPr>
          <p:cNvSpPr>
            <a:spLocks noGrp="1"/>
          </p:cNvSpPr>
          <p:nvPr>
            <p:ph type="title"/>
          </p:nvPr>
        </p:nvSpPr>
        <p:spPr>
          <a:xfrm>
            <a:off x="254232" y="284228"/>
            <a:ext cx="11125199" cy="544287"/>
          </a:xfrm>
        </p:spPr>
        <p:txBody>
          <a:bodyPr/>
          <a:lstStyle/>
          <a:p>
            <a:r>
              <a:rPr lang="en-IN" dirty="0"/>
              <a:t>Features in TypeScript</a:t>
            </a:r>
            <a:endParaRPr lang="en-US" dirty="0"/>
          </a:p>
        </p:txBody>
      </p:sp>
      <p:sp>
        <p:nvSpPr>
          <p:cNvPr id="3" name="Content Placeholder 2">
            <a:extLst>
              <a:ext uri="{FF2B5EF4-FFF2-40B4-BE49-F238E27FC236}">
                <a16:creationId xmlns:a16="http://schemas.microsoft.com/office/drawing/2014/main" id="{773D38F6-3AE7-49C4-B645-2D5C4A86F2F7}"/>
              </a:ext>
            </a:extLst>
          </p:cNvPr>
          <p:cNvSpPr>
            <a:spLocks noGrp="1"/>
          </p:cNvSpPr>
          <p:nvPr>
            <p:ph idx="1"/>
          </p:nvPr>
        </p:nvSpPr>
        <p:spPr>
          <a:xfrm>
            <a:off x="531151" y="1083130"/>
            <a:ext cx="11126522" cy="4419600"/>
          </a:xfrm>
        </p:spPr>
        <p:txBody>
          <a:bodyPr/>
          <a:lstStyle/>
          <a:p>
            <a:pPr algn="just"/>
            <a:r>
              <a:rPr lang="en-IN" sz="2400" dirty="0"/>
              <a:t>Object Oriented Language </a:t>
            </a:r>
          </a:p>
          <a:p>
            <a:pPr algn="just"/>
            <a:r>
              <a:rPr lang="en-IN" sz="2400" dirty="0"/>
              <a:t>Support JavaScript Libraries</a:t>
            </a:r>
          </a:p>
          <a:p>
            <a:pPr algn="just"/>
            <a:r>
              <a:rPr lang="en-US" sz="2400" dirty="0"/>
              <a:t>JavaScript is TypeScript</a:t>
            </a:r>
            <a:endParaRPr lang="en-IN" sz="2400" dirty="0"/>
          </a:p>
          <a:p>
            <a:pPr algn="just"/>
            <a:r>
              <a:rPr lang="en-US" sz="2400" dirty="0"/>
              <a:t>TypeScript is a superset of JavaScript </a:t>
            </a:r>
          </a:p>
          <a:p>
            <a:pPr algn="just"/>
            <a:r>
              <a:rPr lang="en-IN" sz="2400" dirty="0"/>
              <a:t>TypeScript is Portable</a:t>
            </a:r>
          </a:p>
          <a:p>
            <a:pPr algn="just"/>
            <a:r>
              <a:rPr lang="en-IN" sz="2400" dirty="0"/>
              <a:t>DOM Manipulation</a:t>
            </a:r>
            <a:endParaRPr lang="en-US" sz="2400" dirty="0"/>
          </a:p>
        </p:txBody>
      </p:sp>
      <p:sp>
        <p:nvSpPr>
          <p:cNvPr id="4" name="Slide Number Placeholder 3">
            <a:extLst>
              <a:ext uri="{FF2B5EF4-FFF2-40B4-BE49-F238E27FC236}">
                <a16:creationId xmlns:a16="http://schemas.microsoft.com/office/drawing/2014/main" id="{01C3EADD-4D1B-4CC5-8062-F65B8A9682B3}"/>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346398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01FF-5F43-4F32-BD11-82D477895090}"/>
              </a:ext>
            </a:extLst>
          </p:cNvPr>
          <p:cNvSpPr>
            <a:spLocks noGrp="1"/>
          </p:cNvSpPr>
          <p:nvPr>
            <p:ph type="title"/>
          </p:nvPr>
        </p:nvSpPr>
        <p:spPr>
          <a:xfrm>
            <a:off x="188918" y="307196"/>
            <a:ext cx="11125199" cy="384047"/>
          </a:xfrm>
        </p:spPr>
        <p:txBody>
          <a:bodyPr/>
          <a:lstStyle/>
          <a:p>
            <a:r>
              <a:rPr lang="en-IN" dirty="0"/>
              <a:t>TypeScript – Generics </a:t>
            </a:r>
            <a:endParaRPr lang="en-US" dirty="0"/>
          </a:p>
        </p:txBody>
      </p:sp>
      <p:sp>
        <p:nvSpPr>
          <p:cNvPr id="3" name="Content Placeholder 2">
            <a:extLst>
              <a:ext uri="{FF2B5EF4-FFF2-40B4-BE49-F238E27FC236}">
                <a16:creationId xmlns:a16="http://schemas.microsoft.com/office/drawing/2014/main" id="{EC106FFF-9C94-4E93-BD76-433B32F115C2}"/>
              </a:ext>
            </a:extLst>
          </p:cNvPr>
          <p:cNvSpPr>
            <a:spLocks noGrp="1"/>
          </p:cNvSpPr>
          <p:nvPr>
            <p:ph idx="1"/>
          </p:nvPr>
        </p:nvSpPr>
        <p:spPr>
          <a:xfrm>
            <a:off x="531151" y="887186"/>
            <a:ext cx="11126522" cy="4419600"/>
          </a:xfrm>
        </p:spPr>
        <p:txBody>
          <a:bodyPr/>
          <a:lstStyle/>
          <a:p>
            <a:r>
              <a:rPr lang="en-IN" sz="2600" b="1" dirty="0"/>
              <a:t>Example</a:t>
            </a:r>
          </a:p>
          <a:p>
            <a:endParaRPr lang="en-IN" sz="2600" b="1" dirty="0"/>
          </a:p>
          <a:p>
            <a:endParaRPr lang="en-IN" sz="2600" b="1" dirty="0"/>
          </a:p>
          <a:p>
            <a:endParaRPr lang="en-IN" sz="2600" b="1" dirty="0"/>
          </a:p>
          <a:p>
            <a:endParaRPr lang="en-IN" sz="2600" b="1" dirty="0"/>
          </a:p>
          <a:p>
            <a:r>
              <a:rPr lang="en-US" sz="2400" dirty="0"/>
              <a:t>When we compile the above file, it returns the corresponding JavaScript file as below.</a:t>
            </a:r>
            <a:endParaRPr lang="en-US" sz="2400" b="1" dirty="0"/>
          </a:p>
        </p:txBody>
      </p:sp>
      <p:sp>
        <p:nvSpPr>
          <p:cNvPr id="4" name="Slide Number Placeholder 3">
            <a:extLst>
              <a:ext uri="{FF2B5EF4-FFF2-40B4-BE49-F238E27FC236}">
                <a16:creationId xmlns:a16="http://schemas.microsoft.com/office/drawing/2014/main" id="{CAFBC79F-9FBB-4A27-ACFA-4F00333EEDFE}"/>
              </a:ext>
            </a:extLst>
          </p:cNvPr>
          <p:cNvSpPr>
            <a:spLocks noGrp="1"/>
          </p:cNvSpPr>
          <p:nvPr>
            <p:ph type="sldNum" sz="quarter" idx="12"/>
          </p:nvPr>
        </p:nvSpPr>
        <p:spPr/>
        <p:txBody>
          <a:bodyPr/>
          <a:lstStyle/>
          <a:p>
            <a:fld id="{C51EAA63-D034-42AE-91FA-B13B9518C7BE}" type="slidenum">
              <a:rPr lang="en-US" smtClean="0"/>
              <a:pPr/>
              <a:t>60</a:t>
            </a:fld>
            <a:endParaRPr lang="en-US" dirty="0"/>
          </a:p>
        </p:txBody>
      </p:sp>
      <p:pic>
        <p:nvPicPr>
          <p:cNvPr id="5" name="Picture 4">
            <a:extLst>
              <a:ext uri="{FF2B5EF4-FFF2-40B4-BE49-F238E27FC236}">
                <a16:creationId xmlns:a16="http://schemas.microsoft.com/office/drawing/2014/main" id="{6AD66286-C883-44ED-92A6-95AA4D903D65}"/>
              </a:ext>
            </a:extLst>
          </p:cNvPr>
          <p:cNvPicPr>
            <a:picLocks noChangeAspect="1"/>
          </p:cNvPicPr>
          <p:nvPr/>
        </p:nvPicPr>
        <p:blipFill>
          <a:blip r:embed="rId2"/>
          <a:stretch>
            <a:fillRect/>
          </a:stretch>
        </p:blipFill>
        <p:spPr>
          <a:xfrm>
            <a:off x="3505661" y="772883"/>
            <a:ext cx="4484695" cy="2541814"/>
          </a:xfrm>
          <a:prstGeom prst="rect">
            <a:avLst/>
          </a:prstGeom>
        </p:spPr>
      </p:pic>
      <p:pic>
        <p:nvPicPr>
          <p:cNvPr id="6" name="Picture 5">
            <a:extLst>
              <a:ext uri="{FF2B5EF4-FFF2-40B4-BE49-F238E27FC236}">
                <a16:creationId xmlns:a16="http://schemas.microsoft.com/office/drawing/2014/main" id="{5B584EC8-FC1C-48D6-A405-AE2E6BD4FF02}"/>
              </a:ext>
            </a:extLst>
          </p:cNvPr>
          <p:cNvPicPr>
            <a:picLocks noChangeAspect="1"/>
          </p:cNvPicPr>
          <p:nvPr/>
        </p:nvPicPr>
        <p:blipFill>
          <a:blip r:embed="rId3"/>
          <a:stretch>
            <a:fillRect/>
          </a:stretch>
        </p:blipFill>
        <p:spPr>
          <a:xfrm>
            <a:off x="3505661" y="3838901"/>
            <a:ext cx="3360512" cy="2435351"/>
          </a:xfrm>
          <a:prstGeom prst="rect">
            <a:avLst/>
          </a:prstGeom>
        </p:spPr>
      </p:pic>
      <p:pic>
        <p:nvPicPr>
          <p:cNvPr id="7" name="Picture 6">
            <a:extLst>
              <a:ext uri="{FF2B5EF4-FFF2-40B4-BE49-F238E27FC236}">
                <a16:creationId xmlns:a16="http://schemas.microsoft.com/office/drawing/2014/main" id="{35D5D132-2DF9-4F6B-BD6B-8AF4250B0CBD}"/>
              </a:ext>
            </a:extLst>
          </p:cNvPr>
          <p:cNvPicPr>
            <a:picLocks noChangeAspect="1"/>
          </p:cNvPicPr>
          <p:nvPr/>
        </p:nvPicPr>
        <p:blipFill>
          <a:blip r:embed="rId4"/>
          <a:stretch>
            <a:fillRect/>
          </a:stretch>
        </p:blipFill>
        <p:spPr>
          <a:xfrm>
            <a:off x="8437837" y="4701347"/>
            <a:ext cx="2805691" cy="1210877"/>
          </a:xfrm>
          <a:prstGeom prst="rect">
            <a:avLst/>
          </a:prstGeom>
        </p:spPr>
      </p:pic>
      <p:sp>
        <p:nvSpPr>
          <p:cNvPr id="8" name="TextBox 7">
            <a:extLst>
              <a:ext uri="{FF2B5EF4-FFF2-40B4-BE49-F238E27FC236}">
                <a16:creationId xmlns:a16="http://schemas.microsoft.com/office/drawing/2014/main" id="{3ED8CBEA-40D6-45BE-8184-BB76CB924194}"/>
              </a:ext>
            </a:extLst>
          </p:cNvPr>
          <p:cNvSpPr txBox="1"/>
          <p:nvPr/>
        </p:nvSpPr>
        <p:spPr>
          <a:xfrm>
            <a:off x="9132752" y="4278086"/>
            <a:ext cx="914400" cy="914400"/>
          </a:xfrm>
          <a:prstGeom prst="rect">
            <a:avLst/>
          </a:prstGeom>
          <a:noFill/>
        </p:spPr>
        <p:txBody>
          <a:bodyPr wrap="none" lIns="0" tIns="0" rIns="0" bIns="0" rtlCol="0">
            <a:noAutofit/>
          </a:bodyPr>
          <a:lstStyle/>
          <a:p>
            <a:pPr>
              <a:lnSpc>
                <a:spcPct val="90000"/>
              </a:lnSpc>
            </a:pPr>
            <a:r>
              <a:rPr lang="en-IN" b="1" dirty="0"/>
              <a:t>Output:</a:t>
            </a:r>
            <a:endParaRPr lang="en-US" b="1" dirty="0"/>
          </a:p>
        </p:txBody>
      </p:sp>
    </p:spTree>
    <p:extLst>
      <p:ext uri="{BB962C8B-B14F-4D97-AF65-F5344CB8AC3E}">
        <p14:creationId xmlns:p14="http://schemas.microsoft.com/office/powerpoint/2010/main" val="16625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3BAE-787A-4C17-8F28-18D08FD6EADF}"/>
              </a:ext>
            </a:extLst>
          </p:cNvPr>
          <p:cNvSpPr>
            <a:spLocks noGrp="1"/>
          </p:cNvSpPr>
          <p:nvPr>
            <p:ph type="title"/>
          </p:nvPr>
        </p:nvSpPr>
        <p:spPr>
          <a:xfrm>
            <a:off x="286890" y="383396"/>
            <a:ext cx="11125199" cy="527958"/>
          </a:xfrm>
        </p:spPr>
        <p:txBody>
          <a:bodyPr/>
          <a:lstStyle/>
          <a:p>
            <a:r>
              <a:rPr lang="en-IN" dirty="0"/>
              <a:t>TypeScript – Generics </a:t>
            </a:r>
            <a:endParaRPr lang="en-US" dirty="0"/>
          </a:p>
        </p:txBody>
      </p:sp>
      <p:sp>
        <p:nvSpPr>
          <p:cNvPr id="3" name="Content Placeholder 2">
            <a:extLst>
              <a:ext uri="{FF2B5EF4-FFF2-40B4-BE49-F238E27FC236}">
                <a16:creationId xmlns:a16="http://schemas.microsoft.com/office/drawing/2014/main" id="{7FD829AF-7AF8-4866-9A66-555615EF5720}"/>
              </a:ext>
            </a:extLst>
          </p:cNvPr>
          <p:cNvSpPr>
            <a:spLocks noGrp="1"/>
          </p:cNvSpPr>
          <p:nvPr>
            <p:ph idx="1"/>
          </p:nvPr>
        </p:nvSpPr>
        <p:spPr>
          <a:xfrm>
            <a:off x="531150" y="1219200"/>
            <a:ext cx="11470349" cy="4419600"/>
          </a:xfrm>
        </p:spPr>
        <p:txBody>
          <a:bodyPr/>
          <a:lstStyle/>
          <a:p>
            <a:pPr marL="0" indent="0">
              <a:buNone/>
            </a:pPr>
            <a:r>
              <a:rPr lang="en-IN" b="1" dirty="0"/>
              <a:t>Advantages of Generics</a:t>
            </a:r>
          </a:p>
          <a:p>
            <a:pPr marL="514350" indent="-514350">
              <a:buFont typeface="+mj-lt"/>
              <a:buAutoNum type="arabicPeriod"/>
            </a:pPr>
            <a:r>
              <a:rPr lang="en-US" sz="2600" b="1" dirty="0"/>
              <a:t>Type-safety:</a:t>
            </a:r>
            <a:r>
              <a:rPr lang="en-US" sz="2600" dirty="0"/>
              <a:t> We can hold only a single type of objects in generics. It doesn't allow to store other objects.</a:t>
            </a:r>
          </a:p>
          <a:p>
            <a:pPr marL="514350" indent="-514350">
              <a:buFont typeface="+mj-lt"/>
              <a:buAutoNum type="arabicPeriod"/>
            </a:pPr>
            <a:r>
              <a:rPr lang="en-US" sz="2600" b="1" dirty="0"/>
              <a:t>Typecasting is not required:</a:t>
            </a:r>
            <a:r>
              <a:rPr lang="en-US" sz="2600" dirty="0"/>
              <a:t> There is no need to typecast the object.</a:t>
            </a:r>
          </a:p>
          <a:p>
            <a:pPr marL="514350" indent="-514350">
              <a:buFont typeface="+mj-lt"/>
              <a:buAutoNum type="arabicPeriod"/>
            </a:pPr>
            <a:r>
              <a:rPr lang="en-US" sz="2600" b="1" dirty="0"/>
              <a:t>Compile-Time Checking:</a:t>
            </a:r>
            <a:r>
              <a:rPr lang="en-US" sz="2600" dirty="0"/>
              <a:t> It is checked at compile time so the problem will not occur at runtime.</a:t>
            </a:r>
          </a:p>
          <a:p>
            <a:pPr marL="0" indent="0">
              <a:buNone/>
            </a:pPr>
            <a:endParaRPr lang="en-US" b="1" dirty="0"/>
          </a:p>
        </p:txBody>
      </p:sp>
      <p:sp>
        <p:nvSpPr>
          <p:cNvPr id="4" name="Slide Number Placeholder 3">
            <a:extLst>
              <a:ext uri="{FF2B5EF4-FFF2-40B4-BE49-F238E27FC236}">
                <a16:creationId xmlns:a16="http://schemas.microsoft.com/office/drawing/2014/main" id="{6445A6CF-ECE8-4D97-942A-DD97F706CF88}"/>
              </a:ext>
            </a:extLst>
          </p:cNvPr>
          <p:cNvSpPr>
            <a:spLocks noGrp="1"/>
          </p:cNvSpPr>
          <p:nvPr>
            <p:ph type="sldNum" sz="quarter" idx="12"/>
          </p:nvPr>
        </p:nvSpPr>
        <p:spPr/>
        <p:txBody>
          <a:bodyPr/>
          <a:lstStyle/>
          <a:p>
            <a:fld id="{C51EAA63-D034-42AE-91FA-B13B9518C7BE}" type="slidenum">
              <a:rPr lang="en-US" smtClean="0"/>
              <a:pPr/>
              <a:t>61</a:t>
            </a:fld>
            <a:endParaRPr lang="en-US" dirty="0"/>
          </a:p>
        </p:txBody>
      </p:sp>
    </p:spTree>
    <p:extLst>
      <p:ext uri="{BB962C8B-B14F-4D97-AF65-F5344CB8AC3E}">
        <p14:creationId xmlns:p14="http://schemas.microsoft.com/office/powerpoint/2010/main" val="10850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3AF0-E27F-4FA8-B563-851469F20CA8}"/>
              </a:ext>
            </a:extLst>
          </p:cNvPr>
          <p:cNvSpPr>
            <a:spLocks noGrp="1"/>
          </p:cNvSpPr>
          <p:nvPr>
            <p:ph type="title"/>
          </p:nvPr>
        </p:nvSpPr>
        <p:spPr>
          <a:xfrm>
            <a:off x="270561" y="323524"/>
            <a:ext cx="11125199" cy="384047"/>
          </a:xfrm>
        </p:spPr>
        <p:txBody>
          <a:bodyPr/>
          <a:lstStyle/>
          <a:p>
            <a:r>
              <a:rPr lang="en-IN" dirty="0"/>
              <a:t>TypeScript – Generics </a:t>
            </a:r>
            <a:endParaRPr lang="en-US" dirty="0"/>
          </a:p>
        </p:txBody>
      </p:sp>
      <p:sp>
        <p:nvSpPr>
          <p:cNvPr id="3" name="Content Placeholder 2">
            <a:extLst>
              <a:ext uri="{FF2B5EF4-FFF2-40B4-BE49-F238E27FC236}">
                <a16:creationId xmlns:a16="http://schemas.microsoft.com/office/drawing/2014/main" id="{9911DD7B-3BB6-45F0-A966-01A70AEDFC56}"/>
              </a:ext>
            </a:extLst>
          </p:cNvPr>
          <p:cNvSpPr>
            <a:spLocks noGrp="1"/>
          </p:cNvSpPr>
          <p:nvPr>
            <p:ph idx="1"/>
          </p:nvPr>
        </p:nvSpPr>
        <p:spPr>
          <a:xfrm>
            <a:off x="529828" y="869492"/>
            <a:ext cx="11126522" cy="4419600"/>
          </a:xfrm>
        </p:spPr>
        <p:txBody>
          <a:bodyPr/>
          <a:lstStyle/>
          <a:p>
            <a:pPr marL="0" indent="0">
              <a:buNone/>
            </a:pPr>
            <a:r>
              <a:rPr lang="en-IN" b="1" dirty="0"/>
              <a:t>Why need Generics?</a:t>
            </a:r>
          </a:p>
          <a:p>
            <a:pPr marL="0" indent="0">
              <a:buNone/>
            </a:pPr>
            <a:r>
              <a:rPr lang="en-US" sz="2600" dirty="0"/>
              <a:t>We can understand the need for generics by using the following example.</a:t>
            </a:r>
            <a:endParaRPr lang="en-US" sz="2600" b="1" dirty="0"/>
          </a:p>
        </p:txBody>
      </p:sp>
      <p:sp>
        <p:nvSpPr>
          <p:cNvPr id="4" name="Slide Number Placeholder 3">
            <a:extLst>
              <a:ext uri="{FF2B5EF4-FFF2-40B4-BE49-F238E27FC236}">
                <a16:creationId xmlns:a16="http://schemas.microsoft.com/office/drawing/2014/main" id="{F2644750-4764-4211-8FCB-F26D7C32C264}"/>
              </a:ext>
            </a:extLst>
          </p:cNvPr>
          <p:cNvSpPr>
            <a:spLocks noGrp="1"/>
          </p:cNvSpPr>
          <p:nvPr>
            <p:ph type="sldNum" sz="quarter" idx="12"/>
          </p:nvPr>
        </p:nvSpPr>
        <p:spPr/>
        <p:txBody>
          <a:bodyPr/>
          <a:lstStyle/>
          <a:p>
            <a:fld id="{C51EAA63-D034-42AE-91FA-B13B9518C7BE}" type="slidenum">
              <a:rPr lang="en-US" smtClean="0"/>
              <a:pPr/>
              <a:t>62</a:t>
            </a:fld>
            <a:endParaRPr lang="en-US" dirty="0"/>
          </a:p>
        </p:txBody>
      </p:sp>
      <p:pic>
        <p:nvPicPr>
          <p:cNvPr id="6" name="Picture 5">
            <a:extLst>
              <a:ext uri="{FF2B5EF4-FFF2-40B4-BE49-F238E27FC236}">
                <a16:creationId xmlns:a16="http://schemas.microsoft.com/office/drawing/2014/main" id="{11376DEC-E16A-4054-A223-6CEFD7A2B4C7}"/>
              </a:ext>
            </a:extLst>
          </p:cNvPr>
          <p:cNvPicPr>
            <a:picLocks noChangeAspect="1"/>
          </p:cNvPicPr>
          <p:nvPr/>
        </p:nvPicPr>
        <p:blipFill>
          <a:blip r:embed="rId2"/>
          <a:stretch>
            <a:fillRect/>
          </a:stretch>
        </p:blipFill>
        <p:spPr>
          <a:xfrm>
            <a:off x="2528052" y="1848243"/>
            <a:ext cx="6610215" cy="2605202"/>
          </a:xfrm>
          <a:prstGeom prst="rect">
            <a:avLst/>
          </a:prstGeom>
        </p:spPr>
      </p:pic>
      <p:pic>
        <p:nvPicPr>
          <p:cNvPr id="7" name="Picture 6">
            <a:extLst>
              <a:ext uri="{FF2B5EF4-FFF2-40B4-BE49-F238E27FC236}">
                <a16:creationId xmlns:a16="http://schemas.microsoft.com/office/drawing/2014/main" id="{241CDD85-92CC-4D81-8B4F-7AD24597357F}"/>
              </a:ext>
            </a:extLst>
          </p:cNvPr>
          <p:cNvPicPr>
            <a:picLocks noChangeAspect="1"/>
          </p:cNvPicPr>
          <p:nvPr/>
        </p:nvPicPr>
        <p:blipFill>
          <a:blip r:embed="rId3"/>
          <a:stretch>
            <a:fillRect/>
          </a:stretch>
        </p:blipFill>
        <p:spPr>
          <a:xfrm>
            <a:off x="3278413" y="4869428"/>
            <a:ext cx="4624616" cy="1269216"/>
          </a:xfrm>
          <a:prstGeom prst="rect">
            <a:avLst/>
          </a:prstGeom>
        </p:spPr>
      </p:pic>
      <p:sp>
        <p:nvSpPr>
          <p:cNvPr id="8" name="TextBox 7">
            <a:extLst>
              <a:ext uri="{FF2B5EF4-FFF2-40B4-BE49-F238E27FC236}">
                <a16:creationId xmlns:a16="http://schemas.microsoft.com/office/drawing/2014/main" id="{1AB2020E-B247-4AEF-A4DC-84CD89C700BF}"/>
              </a:ext>
            </a:extLst>
          </p:cNvPr>
          <p:cNvSpPr txBox="1"/>
          <p:nvPr/>
        </p:nvSpPr>
        <p:spPr>
          <a:xfrm>
            <a:off x="1613652" y="5071378"/>
            <a:ext cx="914400" cy="379635"/>
          </a:xfrm>
          <a:prstGeom prst="rect">
            <a:avLst/>
          </a:prstGeom>
          <a:noFill/>
        </p:spPr>
        <p:txBody>
          <a:bodyPr wrap="none" lIns="0" tIns="0" rIns="0" bIns="0" rtlCol="0">
            <a:noAutofit/>
          </a:bodyPr>
          <a:lstStyle/>
          <a:p>
            <a:pPr>
              <a:lnSpc>
                <a:spcPct val="90000"/>
              </a:lnSpc>
            </a:pPr>
            <a:r>
              <a:rPr lang="en-IN" b="1" dirty="0"/>
              <a:t>Output:</a:t>
            </a:r>
            <a:endParaRPr lang="en-US" b="1" dirty="0"/>
          </a:p>
        </p:txBody>
      </p:sp>
    </p:spTree>
    <p:extLst>
      <p:ext uri="{BB962C8B-B14F-4D97-AF65-F5344CB8AC3E}">
        <p14:creationId xmlns:p14="http://schemas.microsoft.com/office/powerpoint/2010/main" val="227076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FC20-04C8-4ADF-9EB6-5C2E87D2E9BC}"/>
              </a:ext>
            </a:extLst>
          </p:cNvPr>
          <p:cNvSpPr>
            <a:spLocks noGrp="1"/>
          </p:cNvSpPr>
          <p:nvPr>
            <p:ph type="title"/>
          </p:nvPr>
        </p:nvSpPr>
        <p:spPr>
          <a:xfrm>
            <a:off x="335875" y="307196"/>
            <a:ext cx="11125199" cy="384047"/>
          </a:xfrm>
        </p:spPr>
        <p:txBody>
          <a:bodyPr/>
          <a:lstStyle/>
          <a:p>
            <a:r>
              <a:rPr lang="en-IN" dirty="0"/>
              <a:t>TypeScript – Generics </a:t>
            </a:r>
            <a:endParaRPr lang="en-US" dirty="0"/>
          </a:p>
        </p:txBody>
      </p:sp>
      <p:sp>
        <p:nvSpPr>
          <p:cNvPr id="3" name="Content Placeholder 2">
            <a:extLst>
              <a:ext uri="{FF2B5EF4-FFF2-40B4-BE49-F238E27FC236}">
                <a16:creationId xmlns:a16="http://schemas.microsoft.com/office/drawing/2014/main" id="{3F1BDB04-2F5C-48F4-91F4-24A197DB32F4}"/>
              </a:ext>
            </a:extLst>
          </p:cNvPr>
          <p:cNvSpPr>
            <a:spLocks noGrp="1"/>
          </p:cNvSpPr>
          <p:nvPr>
            <p:ph idx="1"/>
          </p:nvPr>
        </p:nvSpPr>
        <p:spPr>
          <a:xfrm>
            <a:off x="531151" y="1001486"/>
            <a:ext cx="11126522" cy="4419600"/>
          </a:xfrm>
        </p:spPr>
        <p:txBody>
          <a:bodyPr/>
          <a:lstStyle/>
          <a:p>
            <a:pPr algn="just"/>
            <a:r>
              <a:rPr lang="en-US" sz="2600" dirty="0"/>
              <a:t>In the previous slide example, the </a:t>
            </a:r>
            <a:r>
              <a:rPr lang="en-US" sz="2600" b="1" dirty="0" err="1"/>
              <a:t>getItems</a:t>
            </a:r>
            <a:r>
              <a:rPr lang="en-US" sz="2600" b="1" dirty="0"/>
              <a:t>()</a:t>
            </a:r>
            <a:r>
              <a:rPr lang="en-US" sz="2600" dirty="0"/>
              <a:t> function accepts an array which is of type </a:t>
            </a:r>
            <a:r>
              <a:rPr lang="en-US" sz="2600" b="1" dirty="0"/>
              <a:t>any</a:t>
            </a:r>
            <a:r>
              <a:rPr lang="en-US" sz="2600" dirty="0"/>
              <a:t>. The </a:t>
            </a:r>
            <a:r>
              <a:rPr lang="en-US" sz="2600" dirty="0" err="1"/>
              <a:t>getItems</a:t>
            </a:r>
            <a:r>
              <a:rPr lang="en-US" sz="2600" dirty="0"/>
              <a:t>() function creates a new array of type </a:t>
            </a:r>
            <a:r>
              <a:rPr lang="en-US" sz="2600" b="1" dirty="0"/>
              <a:t>any</a:t>
            </a:r>
            <a:r>
              <a:rPr lang="en-US" sz="2600" dirty="0"/>
              <a:t>, concatenates items to it and returns this new array. Since we have used any data type, we can pass any type of items to the function. But, this may not be the correct way to add items. We have to add </a:t>
            </a:r>
            <a:r>
              <a:rPr lang="en-US" sz="2600" b="1" dirty="0"/>
              <a:t>numbers</a:t>
            </a:r>
            <a:r>
              <a:rPr lang="en-US" sz="2600" dirty="0"/>
              <a:t> to </a:t>
            </a:r>
            <a:r>
              <a:rPr lang="en-US" sz="2600" b="1" dirty="0"/>
              <a:t>number array</a:t>
            </a:r>
            <a:r>
              <a:rPr lang="en-US" sz="2600" dirty="0"/>
              <a:t> and the </a:t>
            </a:r>
            <a:r>
              <a:rPr lang="en-US" sz="2600" b="1" dirty="0"/>
              <a:t>strings</a:t>
            </a:r>
            <a:r>
              <a:rPr lang="en-US" sz="2600" dirty="0"/>
              <a:t> to the </a:t>
            </a:r>
            <a:r>
              <a:rPr lang="en-US" sz="2600" b="1" dirty="0"/>
              <a:t>string array</a:t>
            </a:r>
            <a:r>
              <a:rPr lang="en-US" sz="2600" dirty="0"/>
              <a:t>, but we do not want to add numbers to the string array or vice-versa.</a:t>
            </a:r>
          </a:p>
          <a:p>
            <a:pPr algn="just"/>
            <a:endParaRPr lang="en-US" sz="2600" dirty="0"/>
          </a:p>
          <a:p>
            <a:pPr algn="just"/>
            <a:r>
              <a:rPr lang="en-US" sz="2600" dirty="0"/>
              <a:t>To solve this, TypeScript introduced generics. In generics, the type variable only accepts the particular type that the user provides at declaration time. It is also preserving the type checking information.</a:t>
            </a:r>
          </a:p>
          <a:p>
            <a:pPr algn="just"/>
            <a:endParaRPr lang="en-US" sz="2600" dirty="0"/>
          </a:p>
        </p:txBody>
      </p:sp>
      <p:sp>
        <p:nvSpPr>
          <p:cNvPr id="4" name="Slide Number Placeholder 3">
            <a:extLst>
              <a:ext uri="{FF2B5EF4-FFF2-40B4-BE49-F238E27FC236}">
                <a16:creationId xmlns:a16="http://schemas.microsoft.com/office/drawing/2014/main" id="{02236929-9E9B-4975-BA7B-39F6B0861DCD}"/>
              </a:ext>
            </a:extLst>
          </p:cNvPr>
          <p:cNvSpPr>
            <a:spLocks noGrp="1"/>
          </p:cNvSpPr>
          <p:nvPr>
            <p:ph type="sldNum" sz="quarter" idx="12"/>
          </p:nvPr>
        </p:nvSpPr>
        <p:spPr/>
        <p:txBody>
          <a:bodyPr/>
          <a:lstStyle/>
          <a:p>
            <a:fld id="{C51EAA63-D034-42AE-91FA-B13B9518C7BE}" type="slidenum">
              <a:rPr lang="en-US" smtClean="0"/>
              <a:pPr/>
              <a:t>63</a:t>
            </a:fld>
            <a:endParaRPr lang="en-US" dirty="0"/>
          </a:p>
        </p:txBody>
      </p:sp>
    </p:spTree>
    <p:extLst>
      <p:ext uri="{BB962C8B-B14F-4D97-AF65-F5344CB8AC3E}">
        <p14:creationId xmlns:p14="http://schemas.microsoft.com/office/powerpoint/2010/main" val="255049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EC71-18E8-4898-9DC0-92B55842D972}"/>
              </a:ext>
            </a:extLst>
          </p:cNvPr>
          <p:cNvSpPr>
            <a:spLocks noGrp="1"/>
          </p:cNvSpPr>
          <p:nvPr>
            <p:ph type="title"/>
          </p:nvPr>
        </p:nvSpPr>
        <p:spPr>
          <a:xfrm>
            <a:off x="270561" y="258210"/>
            <a:ext cx="11125199" cy="384047"/>
          </a:xfrm>
        </p:spPr>
        <p:txBody>
          <a:bodyPr/>
          <a:lstStyle/>
          <a:p>
            <a:r>
              <a:rPr lang="en-IN" dirty="0"/>
              <a:t>TypeScript – Generics </a:t>
            </a:r>
            <a:endParaRPr lang="en-US" dirty="0"/>
          </a:p>
        </p:txBody>
      </p:sp>
      <p:sp>
        <p:nvSpPr>
          <p:cNvPr id="3" name="Content Placeholder 2">
            <a:extLst>
              <a:ext uri="{FF2B5EF4-FFF2-40B4-BE49-F238E27FC236}">
                <a16:creationId xmlns:a16="http://schemas.microsoft.com/office/drawing/2014/main" id="{AF35581C-B138-482B-970A-95ADDECFB961}"/>
              </a:ext>
            </a:extLst>
          </p:cNvPr>
          <p:cNvSpPr>
            <a:spLocks noGrp="1"/>
          </p:cNvSpPr>
          <p:nvPr>
            <p:ph idx="1"/>
          </p:nvPr>
        </p:nvSpPr>
        <p:spPr>
          <a:xfrm>
            <a:off x="531151" y="854530"/>
            <a:ext cx="11126522" cy="4419600"/>
          </a:xfrm>
        </p:spPr>
        <p:txBody>
          <a:bodyPr/>
          <a:lstStyle/>
          <a:p>
            <a:r>
              <a:rPr lang="en-US" sz="2600" dirty="0"/>
              <a:t>So, we can write the above function in generic function as below.</a:t>
            </a:r>
          </a:p>
          <a:p>
            <a:endParaRPr lang="en-US" sz="2600" dirty="0"/>
          </a:p>
          <a:p>
            <a:endParaRPr lang="en-US" sz="2600" dirty="0"/>
          </a:p>
          <a:p>
            <a:endParaRPr lang="en-US" sz="2600" dirty="0"/>
          </a:p>
          <a:p>
            <a:endParaRPr lang="en-US" sz="2600" dirty="0"/>
          </a:p>
          <a:p>
            <a:endParaRPr lang="en-US" sz="2600" dirty="0"/>
          </a:p>
          <a:p>
            <a:endParaRPr lang="en-US" sz="2600" dirty="0"/>
          </a:p>
          <a:p>
            <a:r>
              <a:rPr lang="en-US" sz="2600" b="1" dirty="0"/>
              <a:t>Output:</a:t>
            </a:r>
          </a:p>
        </p:txBody>
      </p:sp>
      <p:sp>
        <p:nvSpPr>
          <p:cNvPr id="4" name="Slide Number Placeholder 3">
            <a:extLst>
              <a:ext uri="{FF2B5EF4-FFF2-40B4-BE49-F238E27FC236}">
                <a16:creationId xmlns:a16="http://schemas.microsoft.com/office/drawing/2014/main" id="{E36E7937-A17E-49D0-8691-656CBEA61CC6}"/>
              </a:ext>
            </a:extLst>
          </p:cNvPr>
          <p:cNvSpPr>
            <a:spLocks noGrp="1"/>
          </p:cNvSpPr>
          <p:nvPr>
            <p:ph type="sldNum" sz="quarter" idx="12"/>
          </p:nvPr>
        </p:nvSpPr>
        <p:spPr/>
        <p:txBody>
          <a:bodyPr/>
          <a:lstStyle/>
          <a:p>
            <a:fld id="{C51EAA63-D034-42AE-91FA-B13B9518C7BE}" type="slidenum">
              <a:rPr lang="en-US" smtClean="0"/>
              <a:pPr/>
              <a:t>64</a:t>
            </a:fld>
            <a:endParaRPr lang="en-US" dirty="0"/>
          </a:p>
        </p:txBody>
      </p:sp>
      <p:pic>
        <p:nvPicPr>
          <p:cNvPr id="5" name="Picture 4">
            <a:extLst>
              <a:ext uri="{FF2B5EF4-FFF2-40B4-BE49-F238E27FC236}">
                <a16:creationId xmlns:a16="http://schemas.microsoft.com/office/drawing/2014/main" id="{2A7EE3C7-496F-40F0-8D10-99D7344C6BAC}"/>
              </a:ext>
            </a:extLst>
          </p:cNvPr>
          <p:cNvPicPr>
            <a:picLocks noChangeAspect="1"/>
          </p:cNvPicPr>
          <p:nvPr/>
        </p:nvPicPr>
        <p:blipFill>
          <a:blip r:embed="rId2"/>
          <a:stretch>
            <a:fillRect/>
          </a:stretch>
        </p:blipFill>
        <p:spPr>
          <a:xfrm>
            <a:off x="2527979" y="1372960"/>
            <a:ext cx="5913891" cy="2778153"/>
          </a:xfrm>
          <a:prstGeom prst="rect">
            <a:avLst/>
          </a:prstGeom>
        </p:spPr>
      </p:pic>
      <p:pic>
        <p:nvPicPr>
          <p:cNvPr id="6" name="Picture 5">
            <a:extLst>
              <a:ext uri="{FF2B5EF4-FFF2-40B4-BE49-F238E27FC236}">
                <a16:creationId xmlns:a16="http://schemas.microsoft.com/office/drawing/2014/main" id="{DBB42350-C2EB-44C8-87A5-4A16A23A026E}"/>
              </a:ext>
            </a:extLst>
          </p:cNvPr>
          <p:cNvPicPr>
            <a:picLocks noChangeAspect="1"/>
          </p:cNvPicPr>
          <p:nvPr/>
        </p:nvPicPr>
        <p:blipFill>
          <a:blip r:embed="rId3"/>
          <a:stretch>
            <a:fillRect/>
          </a:stretch>
        </p:blipFill>
        <p:spPr>
          <a:xfrm>
            <a:off x="3401337" y="4669543"/>
            <a:ext cx="4496304" cy="1199934"/>
          </a:xfrm>
          <a:prstGeom prst="rect">
            <a:avLst/>
          </a:prstGeom>
        </p:spPr>
      </p:pic>
    </p:spTree>
    <p:extLst>
      <p:ext uri="{BB962C8B-B14F-4D97-AF65-F5344CB8AC3E}">
        <p14:creationId xmlns:p14="http://schemas.microsoft.com/office/powerpoint/2010/main" val="171489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FE99-41AA-431D-9AE9-DBAA86F8C9ED}"/>
              </a:ext>
            </a:extLst>
          </p:cNvPr>
          <p:cNvSpPr>
            <a:spLocks noGrp="1"/>
          </p:cNvSpPr>
          <p:nvPr>
            <p:ph type="title"/>
          </p:nvPr>
        </p:nvSpPr>
        <p:spPr>
          <a:xfrm>
            <a:off x="205247" y="307196"/>
            <a:ext cx="11125199" cy="384047"/>
          </a:xfrm>
        </p:spPr>
        <p:txBody>
          <a:bodyPr/>
          <a:lstStyle/>
          <a:p>
            <a:r>
              <a:rPr lang="en-IN" dirty="0"/>
              <a:t>TypeScript – Generics </a:t>
            </a:r>
            <a:endParaRPr lang="en-US" dirty="0"/>
          </a:p>
        </p:txBody>
      </p:sp>
      <p:sp>
        <p:nvSpPr>
          <p:cNvPr id="3" name="Content Placeholder 2">
            <a:extLst>
              <a:ext uri="{FF2B5EF4-FFF2-40B4-BE49-F238E27FC236}">
                <a16:creationId xmlns:a16="http://schemas.microsoft.com/office/drawing/2014/main" id="{B18D8998-400C-4225-B411-8654FC0DEF2B}"/>
              </a:ext>
            </a:extLst>
          </p:cNvPr>
          <p:cNvSpPr>
            <a:spLocks noGrp="1"/>
          </p:cNvSpPr>
          <p:nvPr>
            <p:ph idx="1"/>
          </p:nvPr>
        </p:nvSpPr>
        <p:spPr>
          <a:xfrm>
            <a:off x="531151" y="952501"/>
            <a:ext cx="11126522" cy="4419600"/>
          </a:xfrm>
        </p:spPr>
        <p:txBody>
          <a:bodyPr/>
          <a:lstStyle/>
          <a:p>
            <a:r>
              <a:rPr lang="en-US" sz="2600" dirty="0"/>
              <a:t>We can also use generic types with other non-generic types.</a:t>
            </a:r>
          </a:p>
          <a:p>
            <a:endParaRPr lang="en-US" sz="2600" dirty="0"/>
          </a:p>
          <a:p>
            <a:endParaRPr lang="en-US" sz="2600" dirty="0"/>
          </a:p>
          <a:p>
            <a:endParaRPr lang="en-US" sz="2600" dirty="0"/>
          </a:p>
          <a:p>
            <a:endParaRPr lang="en-US" sz="2600" dirty="0"/>
          </a:p>
          <a:p>
            <a:r>
              <a:rPr lang="en-US" sz="2600" b="1" dirty="0"/>
              <a:t>Output: </a:t>
            </a:r>
          </a:p>
        </p:txBody>
      </p:sp>
      <p:sp>
        <p:nvSpPr>
          <p:cNvPr id="4" name="Slide Number Placeholder 3">
            <a:extLst>
              <a:ext uri="{FF2B5EF4-FFF2-40B4-BE49-F238E27FC236}">
                <a16:creationId xmlns:a16="http://schemas.microsoft.com/office/drawing/2014/main" id="{52CF0A3B-5120-43AF-A914-C8DCA0D26EC1}"/>
              </a:ext>
            </a:extLst>
          </p:cNvPr>
          <p:cNvSpPr>
            <a:spLocks noGrp="1"/>
          </p:cNvSpPr>
          <p:nvPr>
            <p:ph type="sldNum" sz="quarter" idx="12"/>
          </p:nvPr>
        </p:nvSpPr>
        <p:spPr/>
        <p:txBody>
          <a:bodyPr/>
          <a:lstStyle/>
          <a:p>
            <a:fld id="{C51EAA63-D034-42AE-91FA-B13B9518C7BE}" type="slidenum">
              <a:rPr lang="en-US" smtClean="0"/>
              <a:pPr/>
              <a:t>65</a:t>
            </a:fld>
            <a:endParaRPr lang="en-US" dirty="0"/>
          </a:p>
        </p:txBody>
      </p:sp>
      <p:pic>
        <p:nvPicPr>
          <p:cNvPr id="5" name="Picture 4">
            <a:extLst>
              <a:ext uri="{FF2B5EF4-FFF2-40B4-BE49-F238E27FC236}">
                <a16:creationId xmlns:a16="http://schemas.microsoft.com/office/drawing/2014/main" id="{09CB80D5-2B33-4BA1-BC05-82C028CB734A}"/>
              </a:ext>
            </a:extLst>
          </p:cNvPr>
          <p:cNvPicPr>
            <a:picLocks noChangeAspect="1"/>
          </p:cNvPicPr>
          <p:nvPr/>
        </p:nvPicPr>
        <p:blipFill>
          <a:blip r:embed="rId2"/>
          <a:stretch>
            <a:fillRect/>
          </a:stretch>
        </p:blipFill>
        <p:spPr>
          <a:xfrm>
            <a:off x="1208767" y="1485899"/>
            <a:ext cx="8947604" cy="1554780"/>
          </a:xfrm>
          <a:prstGeom prst="rect">
            <a:avLst/>
          </a:prstGeom>
        </p:spPr>
      </p:pic>
      <p:pic>
        <p:nvPicPr>
          <p:cNvPr id="6" name="Picture 5">
            <a:extLst>
              <a:ext uri="{FF2B5EF4-FFF2-40B4-BE49-F238E27FC236}">
                <a16:creationId xmlns:a16="http://schemas.microsoft.com/office/drawing/2014/main" id="{DBE207B1-C404-431A-A670-C93615DE36DF}"/>
              </a:ext>
            </a:extLst>
          </p:cNvPr>
          <p:cNvPicPr>
            <a:picLocks noChangeAspect="1"/>
          </p:cNvPicPr>
          <p:nvPr/>
        </p:nvPicPr>
        <p:blipFill>
          <a:blip r:embed="rId3"/>
          <a:stretch>
            <a:fillRect/>
          </a:stretch>
        </p:blipFill>
        <p:spPr>
          <a:xfrm>
            <a:off x="4061504" y="3817322"/>
            <a:ext cx="2986895" cy="1259181"/>
          </a:xfrm>
          <a:prstGeom prst="rect">
            <a:avLst/>
          </a:prstGeom>
        </p:spPr>
      </p:pic>
    </p:spTree>
    <p:extLst>
      <p:ext uri="{BB962C8B-B14F-4D97-AF65-F5344CB8AC3E}">
        <p14:creationId xmlns:p14="http://schemas.microsoft.com/office/powerpoint/2010/main" val="297271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F2F1-DC26-4E4B-90B3-ECFBB6D12ABD}"/>
              </a:ext>
            </a:extLst>
          </p:cNvPr>
          <p:cNvSpPr>
            <a:spLocks noGrp="1"/>
          </p:cNvSpPr>
          <p:nvPr>
            <p:ph type="title"/>
          </p:nvPr>
        </p:nvSpPr>
        <p:spPr>
          <a:xfrm>
            <a:off x="319546" y="225551"/>
            <a:ext cx="11125199" cy="384047"/>
          </a:xfrm>
        </p:spPr>
        <p:txBody>
          <a:bodyPr/>
          <a:lstStyle/>
          <a:p>
            <a:r>
              <a:rPr lang="en-IN" dirty="0"/>
              <a:t>TypeScript – Generics Classes</a:t>
            </a:r>
            <a:endParaRPr lang="en-US" dirty="0"/>
          </a:p>
        </p:txBody>
      </p:sp>
      <p:sp>
        <p:nvSpPr>
          <p:cNvPr id="3" name="Content Placeholder 2">
            <a:extLst>
              <a:ext uri="{FF2B5EF4-FFF2-40B4-BE49-F238E27FC236}">
                <a16:creationId xmlns:a16="http://schemas.microsoft.com/office/drawing/2014/main" id="{4AC0FF33-63B3-4A71-9E25-C6FB009C7132}"/>
              </a:ext>
            </a:extLst>
          </p:cNvPr>
          <p:cNvSpPr>
            <a:spLocks noGrp="1"/>
          </p:cNvSpPr>
          <p:nvPr>
            <p:ph idx="1"/>
          </p:nvPr>
        </p:nvSpPr>
        <p:spPr>
          <a:xfrm>
            <a:off x="531151" y="789212"/>
            <a:ext cx="11126522" cy="4419600"/>
          </a:xfrm>
        </p:spPr>
        <p:txBody>
          <a:bodyPr/>
          <a:lstStyle/>
          <a:p>
            <a:pPr algn="just"/>
            <a:r>
              <a:rPr lang="en-US" sz="2600" dirty="0"/>
              <a:t>TypeScript also supports generic classes. The generic type parameter is specified in angle brackets (&lt;&gt;) following the name of the class. A generic class can have generic fields or methods.</a:t>
            </a:r>
          </a:p>
        </p:txBody>
      </p:sp>
      <p:sp>
        <p:nvSpPr>
          <p:cNvPr id="4" name="Slide Number Placeholder 3">
            <a:extLst>
              <a:ext uri="{FF2B5EF4-FFF2-40B4-BE49-F238E27FC236}">
                <a16:creationId xmlns:a16="http://schemas.microsoft.com/office/drawing/2014/main" id="{2418635C-1D44-41D3-A902-E31974AC69F0}"/>
              </a:ext>
            </a:extLst>
          </p:cNvPr>
          <p:cNvSpPr>
            <a:spLocks noGrp="1"/>
          </p:cNvSpPr>
          <p:nvPr>
            <p:ph type="sldNum" sz="quarter" idx="12"/>
          </p:nvPr>
        </p:nvSpPr>
        <p:spPr/>
        <p:txBody>
          <a:bodyPr/>
          <a:lstStyle/>
          <a:p>
            <a:fld id="{C51EAA63-D034-42AE-91FA-B13B9518C7BE}" type="slidenum">
              <a:rPr lang="en-US" smtClean="0"/>
              <a:pPr/>
              <a:t>66</a:t>
            </a:fld>
            <a:endParaRPr lang="en-US" dirty="0"/>
          </a:p>
        </p:txBody>
      </p:sp>
      <p:pic>
        <p:nvPicPr>
          <p:cNvPr id="5" name="Picture 4">
            <a:extLst>
              <a:ext uri="{FF2B5EF4-FFF2-40B4-BE49-F238E27FC236}">
                <a16:creationId xmlns:a16="http://schemas.microsoft.com/office/drawing/2014/main" id="{5B479054-9E4F-46BA-8515-7BB96C1B70A4}"/>
              </a:ext>
            </a:extLst>
          </p:cNvPr>
          <p:cNvPicPr>
            <a:picLocks noChangeAspect="1"/>
          </p:cNvPicPr>
          <p:nvPr/>
        </p:nvPicPr>
        <p:blipFill>
          <a:blip r:embed="rId2"/>
          <a:stretch>
            <a:fillRect/>
          </a:stretch>
        </p:blipFill>
        <p:spPr>
          <a:xfrm>
            <a:off x="1077687" y="1801587"/>
            <a:ext cx="4327070" cy="4514383"/>
          </a:xfrm>
          <a:prstGeom prst="rect">
            <a:avLst/>
          </a:prstGeom>
        </p:spPr>
      </p:pic>
      <p:pic>
        <p:nvPicPr>
          <p:cNvPr id="6" name="Picture 5">
            <a:extLst>
              <a:ext uri="{FF2B5EF4-FFF2-40B4-BE49-F238E27FC236}">
                <a16:creationId xmlns:a16="http://schemas.microsoft.com/office/drawing/2014/main" id="{225AF0F7-CF9A-4073-A899-D4C1711FAC5D}"/>
              </a:ext>
            </a:extLst>
          </p:cNvPr>
          <p:cNvPicPr>
            <a:picLocks noChangeAspect="1"/>
          </p:cNvPicPr>
          <p:nvPr/>
        </p:nvPicPr>
        <p:blipFill>
          <a:blip r:embed="rId3"/>
          <a:stretch>
            <a:fillRect/>
          </a:stretch>
        </p:blipFill>
        <p:spPr>
          <a:xfrm>
            <a:off x="7650152" y="2999012"/>
            <a:ext cx="2800134" cy="1271412"/>
          </a:xfrm>
          <a:prstGeom prst="rect">
            <a:avLst/>
          </a:prstGeom>
        </p:spPr>
      </p:pic>
      <p:sp>
        <p:nvSpPr>
          <p:cNvPr id="7" name="TextBox 6">
            <a:extLst>
              <a:ext uri="{FF2B5EF4-FFF2-40B4-BE49-F238E27FC236}">
                <a16:creationId xmlns:a16="http://schemas.microsoft.com/office/drawing/2014/main" id="{A51A43B0-DE5F-4A23-A389-E811AEE15D7F}"/>
              </a:ext>
            </a:extLst>
          </p:cNvPr>
          <p:cNvSpPr txBox="1"/>
          <p:nvPr/>
        </p:nvSpPr>
        <p:spPr>
          <a:xfrm>
            <a:off x="8474529" y="2514600"/>
            <a:ext cx="914400" cy="914400"/>
          </a:xfrm>
          <a:prstGeom prst="rect">
            <a:avLst/>
          </a:prstGeom>
          <a:noFill/>
        </p:spPr>
        <p:txBody>
          <a:bodyPr wrap="none" lIns="0" tIns="0" rIns="0" bIns="0" rtlCol="0">
            <a:noAutofit/>
          </a:bodyPr>
          <a:lstStyle/>
          <a:p>
            <a:pPr>
              <a:lnSpc>
                <a:spcPct val="90000"/>
              </a:lnSpc>
            </a:pPr>
            <a:r>
              <a:rPr lang="en-IN" b="1" dirty="0"/>
              <a:t>Output:</a:t>
            </a:r>
            <a:endParaRPr lang="en-US" b="1" dirty="0"/>
          </a:p>
        </p:txBody>
      </p:sp>
    </p:spTree>
    <p:extLst>
      <p:ext uri="{BB962C8B-B14F-4D97-AF65-F5344CB8AC3E}">
        <p14:creationId xmlns:p14="http://schemas.microsoft.com/office/powerpoint/2010/main" val="38004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16B2-3BEE-4DFA-9B5E-0DE6249D3929}"/>
              </a:ext>
            </a:extLst>
          </p:cNvPr>
          <p:cNvSpPr>
            <a:spLocks noGrp="1"/>
          </p:cNvSpPr>
          <p:nvPr>
            <p:ph type="title"/>
          </p:nvPr>
        </p:nvSpPr>
        <p:spPr>
          <a:xfrm>
            <a:off x="368533" y="323524"/>
            <a:ext cx="11125199" cy="384047"/>
          </a:xfrm>
        </p:spPr>
        <p:txBody>
          <a:bodyPr/>
          <a:lstStyle/>
          <a:p>
            <a:r>
              <a:rPr lang="en-IN" dirty="0"/>
              <a:t>TypeScript – Generic Interface </a:t>
            </a:r>
            <a:endParaRPr lang="en-US" dirty="0"/>
          </a:p>
        </p:txBody>
      </p:sp>
      <p:sp>
        <p:nvSpPr>
          <p:cNvPr id="3" name="Content Placeholder 2">
            <a:extLst>
              <a:ext uri="{FF2B5EF4-FFF2-40B4-BE49-F238E27FC236}">
                <a16:creationId xmlns:a16="http://schemas.microsoft.com/office/drawing/2014/main" id="{F031E959-40CB-4C97-BC61-542019F4E24B}"/>
              </a:ext>
            </a:extLst>
          </p:cNvPr>
          <p:cNvSpPr>
            <a:spLocks noGrp="1"/>
          </p:cNvSpPr>
          <p:nvPr>
            <p:ph idx="1"/>
          </p:nvPr>
        </p:nvSpPr>
        <p:spPr>
          <a:xfrm>
            <a:off x="531151" y="985158"/>
            <a:ext cx="11126522" cy="4419600"/>
          </a:xfrm>
        </p:spPr>
        <p:txBody>
          <a:bodyPr/>
          <a:lstStyle/>
          <a:p>
            <a:r>
              <a:rPr lang="en-US" dirty="0"/>
              <a:t>The generic type can also be used with the interface. </a:t>
            </a:r>
          </a:p>
        </p:txBody>
      </p:sp>
      <p:sp>
        <p:nvSpPr>
          <p:cNvPr id="4" name="Slide Number Placeholder 3">
            <a:extLst>
              <a:ext uri="{FF2B5EF4-FFF2-40B4-BE49-F238E27FC236}">
                <a16:creationId xmlns:a16="http://schemas.microsoft.com/office/drawing/2014/main" id="{0EC2900B-2565-44F3-8019-DB7A73F4CB08}"/>
              </a:ext>
            </a:extLst>
          </p:cNvPr>
          <p:cNvSpPr>
            <a:spLocks noGrp="1"/>
          </p:cNvSpPr>
          <p:nvPr>
            <p:ph type="sldNum" sz="quarter" idx="12"/>
          </p:nvPr>
        </p:nvSpPr>
        <p:spPr/>
        <p:txBody>
          <a:bodyPr/>
          <a:lstStyle/>
          <a:p>
            <a:fld id="{C51EAA63-D034-42AE-91FA-B13B9518C7BE}" type="slidenum">
              <a:rPr lang="en-US" smtClean="0"/>
              <a:pPr/>
              <a:t>67</a:t>
            </a:fld>
            <a:endParaRPr lang="en-US" dirty="0"/>
          </a:p>
        </p:txBody>
      </p:sp>
      <p:pic>
        <p:nvPicPr>
          <p:cNvPr id="5" name="Picture 4">
            <a:extLst>
              <a:ext uri="{FF2B5EF4-FFF2-40B4-BE49-F238E27FC236}">
                <a16:creationId xmlns:a16="http://schemas.microsoft.com/office/drawing/2014/main" id="{42AA6079-2F6A-4ED1-B30B-C202514D2F39}"/>
              </a:ext>
            </a:extLst>
          </p:cNvPr>
          <p:cNvPicPr>
            <a:picLocks noChangeAspect="1"/>
          </p:cNvPicPr>
          <p:nvPr/>
        </p:nvPicPr>
        <p:blipFill>
          <a:blip r:embed="rId2"/>
          <a:stretch>
            <a:fillRect/>
          </a:stretch>
        </p:blipFill>
        <p:spPr>
          <a:xfrm>
            <a:off x="8889879" y="3925145"/>
            <a:ext cx="2930412" cy="1370239"/>
          </a:xfrm>
          <a:prstGeom prst="rect">
            <a:avLst/>
          </a:prstGeom>
        </p:spPr>
      </p:pic>
      <p:pic>
        <p:nvPicPr>
          <p:cNvPr id="6" name="Picture 5">
            <a:extLst>
              <a:ext uri="{FF2B5EF4-FFF2-40B4-BE49-F238E27FC236}">
                <a16:creationId xmlns:a16="http://schemas.microsoft.com/office/drawing/2014/main" id="{4D758151-81EF-4074-B6A1-BC36C1B685DC}"/>
              </a:ext>
            </a:extLst>
          </p:cNvPr>
          <p:cNvPicPr>
            <a:picLocks noChangeAspect="1"/>
          </p:cNvPicPr>
          <p:nvPr/>
        </p:nvPicPr>
        <p:blipFill>
          <a:blip r:embed="rId3"/>
          <a:stretch>
            <a:fillRect/>
          </a:stretch>
        </p:blipFill>
        <p:spPr>
          <a:xfrm>
            <a:off x="368533" y="1752599"/>
            <a:ext cx="8049279" cy="3929745"/>
          </a:xfrm>
          <a:prstGeom prst="rect">
            <a:avLst/>
          </a:prstGeom>
        </p:spPr>
      </p:pic>
      <p:sp>
        <p:nvSpPr>
          <p:cNvPr id="7" name="TextBox 6">
            <a:extLst>
              <a:ext uri="{FF2B5EF4-FFF2-40B4-BE49-F238E27FC236}">
                <a16:creationId xmlns:a16="http://schemas.microsoft.com/office/drawing/2014/main" id="{0CFD6E8F-56D1-48BE-A60B-CBF725AA9CDD}"/>
              </a:ext>
            </a:extLst>
          </p:cNvPr>
          <p:cNvSpPr txBox="1"/>
          <p:nvPr/>
        </p:nvSpPr>
        <p:spPr>
          <a:xfrm>
            <a:off x="9514413" y="3194958"/>
            <a:ext cx="914400" cy="914400"/>
          </a:xfrm>
          <a:prstGeom prst="rect">
            <a:avLst/>
          </a:prstGeom>
          <a:noFill/>
        </p:spPr>
        <p:txBody>
          <a:bodyPr wrap="none" lIns="0" tIns="0" rIns="0" bIns="0" rtlCol="0">
            <a:noAutofit/>
          </a:bodyPr>
          <a:lstStyle/>
          <a:p>
            <a:pPr>
              <a:lnSpc>
                <a:spcPct val="90000"/>
              </a:lnSpc>
            </a:pPr>
            <a:r>
              <a:rPr lang="en-IN" b="1" dirty="0"/>
              <a:t>Output</a:t>
            </a:r>
            <a:endParaRPr lang="en-US" b="1" dirty="0"/>
          </a:p>
        </p:txBody>
      </p:sp>
    </p:spTree>
    <p:extLst>
      <p:ext uri="{BB962C8B-B14F-4D97-AF65-F5344CB8AC3E}">
        <p14:creationId xmlns:p14="http://schemas.microsoft.com/office/powerpoint/2010/main" val="377362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0D88-7EC9-498E-A060-F0E9C6FCFAF9}"/>
              </a:ext>
            </a:extLst>
          </p:cNvPr>
          <p:cNvSpPr>
            <a:spLocks noGrp="1"/>
          </p:cNvSpPr>
          <p:nvPr>
            <p:ph type="title"/>
          </p:nvPr>
        </p:nvSpPr>
        <p:spPr>
          <a:xfrm>
            <a:off x="303218" y="290867"/>
            <a:ext cx="11125199" cy="384047"/>
          </a:xfrm>
        </p:spPr>
        <p:txBody>
          <a:bodyPr/>
          <a:lstStyle/>
          <a:p>
            <a:r>
              <a:rPr lang="en-IN" dirty="0"/>
              <a:t>TypeScript – Generics Constraints </a:t>
            </a:r>
            <a:endParaRPr lang="en-US" dirty="0"/>
          </a:p>
        </p:txBody>
      </p:sp>
      <p:sp>
        <p:nvSpPr>
          <p:cNvPr id="3" name="Content Placeholder 2">
            <a:extLst>
              <a:ext uri="{FF2B5EF4-FFF2-40B4-BE49-F238E27FC236}">
                <a16:creationId xmlns:a16="http://schemas.microsoft.com/office/drawing/2014/main" id="{3A84915B-3AB0-432A-B64C-8490A1377545}"/>
              </a:ext>
            </a:extLst>
          </p:cNvPr>
          <p:cNvSpPr>
            <a:spLocks noGrp="1"/>
          </p:cNvSpPr>
          <p:nvPr>
            <p:ph idx="1"/>
          </p:nvPr>
        </p:nvSpPr>
        <p:spPr>
          <a:xfrm>
            <a:off x="531151" y="968830"/>
            <a:ext cx="11126522" cy="4419600"/>
          </a:xfrm>
        </p:spPr>
        <p:txBody>
          <a:bodyPr/>
          <a:lstStyle/>
          <a:p>
            <a:pPr algn="just"/>
            <a:r>
              <a:rPr lang="en-US" sz="2200" dirty="0"/>
              <a:t>TypeScript Generics Types allows working with any and all data type. However, we can restrict it to certain types by using constraints. In the following example, we will create an interface that has a single .length property. We will use this interface, and the "</a:t>
            </a:r>
            <a:r>
              <a:rPr lang="en-US" sz="2200" b="1" dirty="0"/>
              <a:t>extends</a:t>
            </a:r>
            <a:r>
              <a:rPr lang="en-US" sz="2200" dirty="0"/>
              <a:t>" keyword to denote our constraint.</a:t>
            </a:r>
          </a:p>
        </p:txBody>
      </p:sp>
      <p:sp>
        <p:nvSpPr>
          <p:cNvPr id="4" name="Slide Number Placeholder 3">
            <a:extLst>
              <a:ext uri="{FF2B5EF4-FFF2-40B4-BE49-F238E27FC236}">
                <a16:creationId xmlns:a16="http://schemas.microsoft.com/office/drawing/2014/main" id="{0A10016D-DF3F-4CB6-9E10-580130257367}"/>
              </a:ext>
            </a:extLst>
          </p:cNvPr>
          <p:cNvSpPr>
            <a:spLocks noGrp="1"/>
          </p:cNvSpPr>
          <p:nvPr>
            <p:ph type="sldNum" sz="quarter" idx="12"/>
          </p:nvPr>
        </p:nvSpPr>
        <p:spPr/>
        <p:txBody>
          <a:bodyPr/>
          <a:lstStyle/>
          <a:p>
            <a:fld id="{C51EAA63-D034-42AE-91FA-B13B9518C7BE}" type="slidenum">
              <a:rPr lang="en-US" smtClean="0"/>
              <a:pPr/>
              <a:t>68</a:t>
            </a:fld>
            <a:endParaRPr lang="en-US" dirty="0"/>
          </a:p>
        </p:txBody>
      </p:sp>
      <p:pic>
        <p:nvPicPr>
          <p:cNvPr id="5" name="Picture 4">
            <a:extLst>
              <a:ext uri="{FF2B5EF4-FFF2-40B4-BE49-F238E27FC236}">
                <a16:creationId xmlns:a16="http://schemas.microsoft.com/office/drawing/2014/main" id="{494B5286-09DB-49B3-8895-9C4FD8D6C113}"/>
              </a:ext>
            </a:extLst>
          </p:cNvPr>
          <p:cNvPicPr>
            <a:picLocks noChangeAspect="1"/>
          </p:cNvPicPr>
          <p:nvPr/>
        </p:nvPicPr>
        <p:blipFill>
          <a:blip r:embed="rId2"/>
          <a:stretch>
            <a:fillRect/>
          </a:stretch>
        </p:blipFill>
        <p:spPr>
          <a:xfrm>
            <a:off x="531150" y="2681636"/>
            <a:ext cx="8057679" cy="2899197"/>
          </a:xfrm>
          <a:prstGeom prst="rect">
            <a:avLst/>
          </a:prstGeom>
        </p:spPr>
      </p:pic>
      <p:pic>
        <p:nvPicPr>
          <p:cNvPr id="6" name="Picture 5">
            <a:extLst>
              <a:ext uri="{FF2B5EF4-FFF2-40B4-BE49-F238E27FC236}">
                <a16:creationId xmlns:a16="http://schemas.microsoft.com/office/drawing/2014/main" id="{7B064630-D9F4-4862-BF07-854872B410A1}"/>
              </a:ext>
            </a:extLst>
          </p:cNvPr>
          <p:cNvPicPr>
            <a:picLocks noChangeAspect="1"/>
          </p:cNvPicPr>
          <p:nvPr/>
        </p:nvPicPr>
        <p:blipFill>
          <a:blip r:embed="rId3"/>
          <a:stretch>
            <a:fillRect/>
          </a:stretch>
        </p:blipFill>
        <p:spPr>
          <a:xfrm>
            <a:off x="8937001" y="4214648"/>
            <a:ext cx="2720671" cy="912523"/>
          </a:xfrm>
          <a:prstGeom prst="rect">
            <a:avLst/>
          </a:prstGeom>
        </p:spPr>
      </p:pic>
    </p:spTree>
    <p:extLst>
      <p:ext uri="{BB962C8B-B14F-4D97-AF65-F5344CB8AC3E}">
        <p14:creationId xmlns:p14="http://schemas.microsoft.com/office/powerpoint/2010/main" val="128291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6DD1-6747-41B9-80A9-DEFD4673D4E0}"/>
              </a:ext>
            </a:extLst>
          </p:cNvPr>
          <p:cNvSpPr>
            <a:spLocks noGrp="1"/>
          </p:cNvSpPr>
          <p:nvPr>
            <p:ph type="title"/>
          </p:nvPr>
        </p:nvSpPr>
        <p:spPr>
          <a:xfrm>
            <a:off x="303218" y="277585"/>
            <a:ext cx="11125199" cy="511630"/>
          </a:xfrm>
        </p:spPr>
        <p:txBody>
          <a:bodyPr/>
          <a:lstStyle/>
          <a:p>
            <a:r>
              <a:rPr lang="en-IN" dirty="0"/>
              <a:t>TypeScript - Namespaces</a:t>
            </a:r>
            <a:endParaRPr lang="en-US" dirty="0"/>
          </a:p>
        </p:txBody>
      </p:sp>
      <p:sp>
        <p:nvSpPr>
          <p:cNvPr id="3" name="Content Placeholder 2">
            <a:extLst>
              <a:ext uri="{FF2B5EF4-FFF2-40B4-BE49-F238E27FC236}">
                <a16:creationId xmlns:a16="http://schemas.microsoft.com/office/drawing/2014/main" id="{0301BCF2-2ECD-4F44-B651-1A9529CF913B}"/>
              </a:ext>
            </a:extLst>
          </p:cNvPr>
          <p:cNvSpPr>
            <a:spLocks noGrp="1"/>
          </p:cNvSpPr>
          <p:nvPr>
            <p:ph idx="1"/>
          </p:nvPr>
        </p:nvSpPr>
        <p:spPr>
          <a:xfrm>
            <a:off x="531151" y="1034144"/>
            <a:ext cx="11126522" cy="4419600"/>
          </a:xfrm>
        </p:spPr>
        <p:txBody>
          <a:bodyPr/>
          <a:lstStyle/>
          <a:p>
            <a:pPr algn="just"/>
            <a:r>
              <a:rPr lang="en-US" sz="2400" dirty="0"/>
              <a:t>The namespace is a way which is used for </a:t>
            </a:r>
            <a:r>
              <a:rPr lang="en-US" sz="2400" b="1" dirty="0"/>
              <a:t>logical grouping</a:t>
            </a:r>
            <a:r>
              <a:rPr lang="en-US" sz="2400" dirty="0"/>
              <a:t> of functionalities. It encapsulates the features and objects that share common relationships. It allows us to organize our code in a much cleaner way.</a:t>
            </a:r>
          </a:p>
          <a:p>
            <a:pPr algn="just"/>
            <a:endParaRPr lang="en-US" sz="2400" dirty="0"/>
          </a:p>
          <a:p>
            <a:pPr algn="just"/>
            <a:r>
              <a:rPr lang="en-US" sz="2400" dirty="0"/>
              <a:t>A namespace is also known as </a:t>
            </a:r>
            <a:r>
              <a:rPr lang="en-US" sz="2400" b="1" dirty="0"/>
              <a:t>internal modules</a:t>
            </a:r>
            <a:r>
              <a:rPr lang="en-US" sz="2400" dirty="0"/>
              <a:t>. A namespace can also include interfaces, classes, functions, and variables to support a group of related functionalities.</a:t>
            </a:r>
          </a:p>
          <a:p>
            <a:pPr algn="just"/>
            <a:endParaRPr lang="en-US" sz="2400" dirty="0"/>
          </a:p>
          <a:p>
            <a:pPr algn="just"/>
            <a:r>
              <a:rPr lang="en-US" sz="2400" dirty="0"/>
              <a:t>Unlike JavaScript, namespaces are </a:t>
            </a:r>
            <a:r>
              <a:rPr lang="en-US" sz="2400" b="1" dirty="0"/>
              <a:t>inbuilt</a:t>
            </a:r>
            <a:r>
              <a:rPr lang="en-US" sz="2400" dirty="0"/>
              <a:t> into TypeScript. In JavaScript, the variables declarations go into the </a:t>
            </a:r>
            <a:r>
              <a:rPr lang="en-US" sz="2400" b="1" dirty="0"/>
              <a:t>global scope</a:t>
            </a:r>
            <a:r>
              <a:rPr lang="en-US" sz="2400" dirty="0"/>
              <a:t>. If the multiple JavaScript files are used in the same project, then there will be a possibility of confusing new users by overwriting them with a similar name. Hence, the use of TypeScript namespace removes the </a:t>
            </a:r>
            <a:r>
              <a:rPr lang="en-US" sz="2400" b="1" dirty="0"/>
              <a:t>naming collisions</a:t>
            </a:r>
            <a:r>
              <a:rPr lang="en-US" sz="2400" dirty="0"/>
              <a:t>.</a:t>
            </a:r>
          </a:p>
          <a:p>
            <a:pPr algn="just"/>
            <a:endParaRPr lang="en-US" sz="2400" dirty="0"/>
          </a:p>
        </p:txBody>
      </p:sp>
      <p:sp>
        <p:nvSpPr>
          <p:cNvPr id="4" name="Slide Number Placeholder 3">
            <a:extLst>
              <a:ext uri="{FF2B5EF4-FFF2-40B4-BE49-F238E27FC236}">
                <a16:creationId xmlns:a16="http://schemas.microsoft.com/office/drawing/2014/main" id="{336FC2BD-EE67-47E5-9903-3694A67C97BA}"/>
              </a:ext>
            </a:extLst>
          </p:cNvPr>
          <p:cNvSpPr>
            <a:spLocks noGrp="1"/>
          </p:cNvSpPr>
          <p:nvPr>
            <p:ph type="sldNum" sz="quarter" idx="12"/>
          </p:nvPr>
        </p:nvSpPr>
        <p:spPr/>
        <p:txBody>
          <a:bodyPr/>
          <a:lstStyle/>
          <a:p>
            <a:fld id="{C51EAA63-D034-42AE-91FA-B13B9518C7BE}" type="slidenum">
              <a:rPr lang="en-US" smtClean="0"/>
              <a:pPr/>
              <a:t>69</a:t>
            </a:fld>
            <a:endParaRPr lang="en-US" dirty="0"/>
          </a:p>
        </p:txBody>
      </p:sp>
    </p:spTree>
    <p:extLst>
      <p:ext uri="{BB962C8B-B14F-4D97-AF65-F5344CB8AC3E}">
        <p14:creationId xmlns:p14="http://schemas.microsoft.com/office/powerpoint/2010/main" val="123227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BBFC-B49C-42B2-BE4B-22CB49F1D9BA}"/>
              </a:ext>
            </a:extLst>
          </p:cNvPr>
          <p:cNvSpPr>
            <a:spLocks noGrp="1"/>
          </p:cNvSpPr>
          <p:nvPr>
            <p:ph type="title"/>
          </p:nvPr>
        </p:nvSpPr>
        <p:spPr>
          <a:xfrm>
            <a:off x="303218" y="244929"/>
            <a:ext cx="11125199" cy="527958"/>
          </a:xfrm>
        </p:spPr>
        <p:txBody>
          <a:bodyPr/>
          <a:lstStyle/>
          <a:p>
            <a:r>
              <a:rPr lang="en-IN" dirty="0"/>
              <a:t>Why use TypeScript </a:t>
            </a:r>
            <a:endParaRPr lang="en-US" dirty="0"/>
          </a:p>
        </p:txBody>
      </p:sp>
      <p:sp>
        <p:nvSpPr>
          <p:cNvPr id="3" name="Content Placeholder 2">
            <a:extLst>
              <a:ext uri="{FF2B5EF4-FFF2-40B4-BE49-F238E27FC236}">
                <a16:creationId xmlns:a16="http://schemas.microsoft.com/office/drawing/2014/main" id="{38C7AD10-967C-46AC-B9CB-C076EE11ADA3}"/>
              </a:ext>
            </a:extLst>
          </p:cNvPr>
          <p:cNvSpPr>
            <a:spLocks noGrp="1"/>
          </p:cNvSpPr>
          <p:nvPr>
            <p:ph idx="1"/>
          </p:nvPr>
        </p:nvSpPr>
        <p:spPr>
          <a:xfrm>
            <a:off x="531151" y="985158"/>
            <a:ext cx="11126522" cy="4419600"/>
          </a:xfrm>
        </p:spPr>
        <p:txBody>
          <a:bodyPr/>
          <a:lstStyle/>
          <a:p>
            <a:pPr algn="just"/>
            <a:r>
              <a:rPr lang="en-US" sz="2600" dirty="0"/>
              <a:t>TypeScript supports Static typing, Strongly type, Modules, Optional Parameters, etc.</a:t>
            </a:r>
          </a:p>
          <a:p>
            <a:pPr algn="just"/>
            <a:r>
              <a:rPr lang="en-US" sz="2600" dirty="0"/>
              <a:t>TypeScript supports object-oriented programming features such as classes, interfaces, inheritance, generics, etc.</a:t>
            </a:r>
          </a:p>
          <a:p>
            <a:pPr algn="just"/>
            <a:r>
              <a:rPr lang="en-US" sz="2600" dirty="0"/>
              <a:t>TypeScript provides the error-checking feature at compilation time. It will compile the code, and if any error found, then it highlighted the mistakes before the script is run.</a:t>
            </a:r>
          </a:p>
          <a:p>
            <a:pPr algn="just"/>
            <a:r>
              <a:rPr lang="en-US" sz="2600" dirty="0"/>
              <a:t>TypeScript supports all JavaScript libraries because it is the superset of JavaScript.</a:t>
            </a:r>
          </a:p>
        </p:txBody>
      </p:sp>
      <p:sp>
        <p:nvSpPr>
          <p:cNvPr id="4" name="Slide Number Placeholder 3">
            <a:extLst>
              <a:ext uri="{FF2B5EF4-FFF2-40B4-BE49-F238E27FC236}">
                <a16:creationId xmlns:a16="http://schemas.microsoft.com/office/drawing/2014/main" id="{98E9EB82-3963-4FB9-B074-EADA656B7D98}"/>
              </a:ext>
            </a:extLst>
          </p:cNvPr>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315524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A9D1-204C-4AA0-AAD9-6FA5139E8D8E}"/>
              </a:ext>
            </a:extLst>
          </p:cNvPr>
          <p:cNvSpPr>
            <a:spLocks noGrp="1"/>
          </p:cNvSpPr>
          <p:nvPr>
            <p:ph type="title"/>
          </p:nvPr>
        </p:nvSpPr>
        <p:spPr>
          <a:xfrm>
            <a:off x="303218" y="228599"/>
            <a:ext cx="11125199" cy="527958"/>
          </a:xfrm>
        </p:spPr>
        <p:txBody>
          <a:bodyPr/>
          <a:lstStyle/>
          <a:p>
            <a:r>
              <a:rPr lang="en-IN" dirty="0"/>
              <a:t>TypeScript – Namespaces </a:t>
            </a:r>
            <a:endParaRPr lang="en-US" dirty="0"/>
          </a:p>
        </p:txBody>
      </p:sp>
      <p:sp>
        <p:nvSpPr>
          <p:cNvPr id="3" name="Content Placeholder 2">
            <a:extLst>
              <a:ext uri="{FF2B5EF4-FFF2-40B4-BE49-F238E27FC236}">
                <a16:creationId xmlns:a16="http://schemas.microsoft.com/office/drawing/2014/main" id="{C1BB0E95-1C80-41C6-B43B-17CAF8088DC2}"/>
              </a:ext>
            </a:extLst>
          </p:cNvPr>
          <p:cNvSpPr>
            <a:spLocks noGrp="1"/>
          </p:cNvSpPr>
          <p:nvPr>
            <p:ph idx="1"/>
          </p:nvPr>
        </p:nvSpPr>
        <p:spPr>
          <a:xfrm>
            <a:off x="531150" y="968828"/>
            <a:ext cx="11470349" cy="4419600"/>
          </a:xfrm>
        </p:spPr>
        <p:txBody>
          <a:bodyPr/>
          <a:lstStyle/>
          <a:p>
            <a:pPr marL="0" indent="0" algn="just">
              <a:buNone/>
            </a:pPr>
            <a:r>
              <a:rPr lang="en-IN" sz="2200" b="1" dirty="0"/>
              <a:t>Namespaces Declaration </a:t>
            </a:r>
          </a:p>
          <a:p>
            <a:pPr algn="just"/>
            <a:r>
              <a:rPr lang="en-US" sz="2200" dirty="0"/>
              <a:t>We can create a namespace by using the </a:t>
            </a:r>
            <a:r>
              <a:rPr lang="en-US" sz="2200" b="1" dirty="0"/>
              <a:t>namespace</a:t>
            </a:r>
            <a:r>
              <a:rPr lang="en-US" sz="2200" dirty="0"/>
              <a:t> keyword followed by the </a:t>
            </a:r>
            <a:r>
              <a:rPr lang="en-US" sz="2200" b="1" dirty="0" err="1"/>
              <a:t>namespace_name</a:t>
            </a:r>
            <a:r>
              <a:rPr lang="en-US" sz="2200" dirty="0"/>
              <a:t>. All the interfaces, classes, functions, and variables can be defined in the </a:t>
            </a:r>
            <a:r>
              <a:rPr lang="en-US" sz="2200" b="1" dirty="0"/>
              <a:t>curly braces{}</a:t>
            </a:r>
            <a:r>
              <a:rPr lang="en-US" sz="2200" dirty="0"/>
              <a:t> by using the </a:t>
            </a:r>
            <a:r>
              <a:rPr lang="en-US" sz="2200" b="1" dirty="0"/>
              <a:t>export</a:t>
            </a:r>
            <a:r>
              <a:rPr lang="en-US" sz="2200" dirty="0"/>
              <a:t> keyword. The export keyword makes each component accessible to outside the namespaces. We can declare the namespace as below.</a:t>
            </a:r>
          </a:p>
          <a:p>
            <a:pPr algn="just">
              <a:spcBef>
                <a:spcPts val="0"/>
              </a:spcBef>
            </a:pPr>
            <a:endParaRPr lang="en-US" sz="2200" b="1" dirty="0"/>
          </a:p>
          <a:p>
            <a:pPr algn="just">
              <a:spcBef>
                <a:spcPts val="0"/>
              </a:spcBef>
            </a:pPr>
            <a:endParaRPr lang="en-US" sz="2200" b="1" dirty="0"/>
          </a:p>
          <a:p>
            <a:pPr algn="just">
              <a:spcBef>
                <a:spcPts val="0"/>
              </a:spcBef>
            </a:pPr>
            <a:endParaRPr lang="en-US" sz="2200" b="1" dirty="0"/>
          </a:p>
          <a:p>
            <a:pPr algn="just">
              <a:spcBef>
                <a:spcPts val="0"/>
              </a:spcBef>
            </a:pPr>
            <a:endParaRPr lang="en-US" sz="2200" b="1" dirty="0"/>
          </a:p>
          <a:p>
            <a:pPr algn="just">
              <a:spcBef>
                <a:spcPts val="0"/>
              </a:spcBef>
            </a:pPr>
            <a:r>
              <a:rPr lang="en-US" sz="2200" dirty="0"/>
              <a:t>To access the interfaces, classes, functions, and variables in another namespace, we can use the following syntax.</a:t>
            </a:r>
          </a:p>
          <a:p>
            <a:pPr algn="just">
              <a:spcBef>
                <a:spcPts val="0"/>
              </a:spcBef>
            </a:pPr>
            <a:endParaRPr lang="en-US" sz="2200" b="1" dirty="0"/>
          </a:p>
          <a:p>
            <a:pPr algn="just">
              <a:spcBef>
                <a:spcPts val="0"/>
              </a:spcBef>
            </a:pPr>
            <a:endParaRPr lang="en-US" sz="2200" b="1" dirty="0"/>
          </a:p>
          <a:p>
            <a:pPr algn="just">
              <a:spcBef>
                <a:spcPts val="0"/>
              </a:spcBef>
            </a:pPr>
            <a:r>
              <a:rPr lang="en-US" sz="2200" dirty="0"/>
              <a:t>If the namespace is in separate TypeScript file, then it must be referenced by using </a:t>
            </a:r>
            <a:r>
              <a:rPr lang="en-US" sz="2200" b="1" dirty="0"/>
              <a:t>triple-slash (///)</a:t>
            </a:r>
            <a:r>
              <a:rPr lang="en-US" sz="2200" dirty="0"/>
              <a:t> reference syntax.</a:t>
            </a:r>
            <a:endParaRPr lang="en-US" sz="2200" b="1" dirty="0"/>
          </a:p>
        </p:txBody>
      </p:sp>
      <p:sp>
        <p:nvSpPr>
          <p:cNvPr id="4" name="Slide Number Placeholder 3">
            <a:extLst>
              <a:ext uri="{FF2B5EF4-FFF2-40B4-BE49-F238E27FC236}">
                <a16:creationId xmlns:a16="http://schemas.microsoft.com/office/drawing/2014/main" id="{911E6ECB-D76E-4027-95AC-064280EA718B}"/>
              </a:ext>
            </a:extLst>
          </p:cNvPr>
          <p:cNvSpPr>
            <a:spLocks noGrp="1"/>
          </p:cNvSpPr>
          <p:nvPr>
            <p:ph type="sldNum" sz="quarter" idx="12"/>
          </p:nvPr>
        </p:nvSpPr>
        <p:spPr/>
        <p:txBody>
          <a:bodyPr/>
          <a:lstStyle/>
          <a:p>
            <a:fld id="{C51EAA63-D034-42AE-91FA-B13B9518C7BE}" type="slidenum">
              <a:rPr lang="en-US" smtClean="0"/>
              <a:pPr/>
              <a:t>70</a:t>
            </a:fld>
            <a:endParaRPr lang="en-US" dirty="0"/>
          </a:p>
        </p:txBody>
      </p:sp>
      <p:pic>
        <p:nvPicPr>
          <p:cNvPr id="5" name="Picture 4">
            <a:extLst>
              <a:ext uri="{FF2B5EF4-FFF2-40B4-BE49-F238E27FC236}">
                <a16:creationId xmlns:a16="http://schemas.microsoft.com/office/drawing/2014/main" id="{3DA49CD0-4DE0-461F-9EB8-0AFD6FA20B33}"/>
              </a:ext>
            </a:extLst>
          </p:cNvPr>
          <p:cNvPicPr>
            <a:picLocks noChangeAspect="1"/>
          </p:cNvPicPr>
          <p:nvPr/>
        </p:nvPicPr>
        <p:blipFill>
          <a:blip r:embed="rId2"/>
          <a:stretch>
            <a:fillRect/>
          </a:stretch>
        </p:blipFill>
        <p:spPr>
          <a:xfrm>
            <a:off x="3869871" y="2596241"/>
            <a:ext cx="3151415" cy="1186415"/>
          </a:xfrm>
          <a:prstGeom prst="rect">
            <a:avLst/>
          </a:prstGeom>
        </p:spPr>
      </p:pic>
      <p:pic>
        <p:nvPicPr>
          <p:cNvPr id="6" name="Picture 5">
            <a:extLst>
              <a:ext uri="{FF2B5EF4-FFF2-40B4-BE49-F238E27FC236}">
                <a16:creationId xmlns:a16="http://schemas.microsoft.com/office/drawing/2014/main" id="{91434D53-8AAD-490A-98BF-3C384562DEDA}"/>
              </a:ext>
            </a:extLst>
          </p:cNvPr>
          <p:cNvPicPr>
            <a:picLocks noChangeAspect="1"/>
          </p:cNvPicPr>
          <p:nvPr/>
        </p:nvPicPr>
        <p:blipFill>
          <a:blip r:embed="rId3"/>
          <a:stretch>
            <a:fillRect/>
          </a:stretch>
        </p:blipFill>
        <p:spPr>
          <a:xfrm>
            <a:off x="3733741" y="4212021"/>
            <a:ext cx="3287545" cy="751860"/>
          </a:xfrm>
          <a:prstGeom prst="rect">
            <a:avLst/>
          </a:prstGeom>
        </p:spPr>
      </p:pic>
      <p:pic>
        <p:nvPicPr>
          <p:cNvPr id="7" name="Picture 6">
            <a:extLst>
              <a:ext uri="{FF2B5EF4-FFF2-40B4-BE49-F238E27FC236}">
                <a16:creationId xmlns:a16="http://schemas.microsoft.com/office/drawing/2014/main" id="{1EB79C6B-EAD6-431E-84C0-5B74521C6796}"/>
              </a:ext>
            </a:extLst>
          </p:cNvPr>
          <p:cNvPicPr>
            <a:picLocks noChangeAspect="1"/>
          </p:cNvPicPr>
          <p:nvPr/>
        </p:nvPicPr>
        <p:blipFill>
          <a:blip r:embed="rId4"/>
          <a:stretch>
            <a:fillRect/>
          </a:stretch>
        </p:blipFill>
        <p:spPr>
          <a:xfrm>
            <a:off x="3308350" y="5703804"/>
            <a:ext cx="4885771" cy="370736"/>
          </a:xfrm>
          <a:prstGeom prst="rect">
            <a:avLst/>
          </a:prstGeom>
        </p:spPr>
      </p:pic>
    </p:spTree>
    <p:extLst>
      <p:ext uri="{BB962C8B-B14F-4D97-AF65-F5344CB8AC3E}">
        <p14:creationId xmlns:p14="http://schemas.microsoft.com/office/powerpoint/2010/main" val="381151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257B-5971-492C-BC7F-FCF0E8A09EE3}"/>
              </a:ext>
            </a:extLst>
          </p:cNvPr>
          <p:cNvSpPr>
            <a:spLocks noGrp="1"/>
          </p:cNvSpPr>
          <p:nvPr>
            <p:ph type="title"/>
          </p:nvPr>
        </p:nvSpPr>
        <p:spPr>
          <a:xfrm>
            <a:off x="335876" y="213797"/>
            <a:ext cx="11125199" cy="511630"/>
          </a:xfrm>
        </p:spPr>
        <p:txBody>
          <a:bodyPr/>
          <a:lstStyle/>
          <a:p>
            <a:r>
              <a:rPr lang="en-IN" dirty="0"/>
              <a:t>TypeScript – Namespaces </a:t>
            </a:r>
            <a:endParaRPr lang="en-US" dirty="0"/>
          </a:p>
        </p:txBody>
      </p:sp>
      <p:sp>
        <p:nvSpPr>
          <p:cNvPr id="3" name="Content Placeholder 2">
            <a:extLst>
              <a:ext uri="{FF2B5EF4-FFF2-40B4-BE49-F238E27FC236}">
                <a16:creationId xmlns:a16="http://schemas.microsoft.com/office/drawing/2014/main" id="{D6E90B1E-B01D-4D8B-B6E5-9152AEC566A4}"/>
              </a:ext>
            </a:extLst>
          </p:cNvPr>
          <p:cNvSpPr>
            <a:spLocks noGrp="1"/>
          </p:cNvSpPr>
          <p:nvPr>
            <p:ph idx="1"/>
          </p:nvPr>
        </p:nvSpPr>
        <p:spPr>
          <a:xfrm>
            <a:off x="531151" y="1017816"/>
            <a:ext cx="11126522" cy="4419600"/>
          </a:xfrm>
        </p:spPr>
        <p:txBody>
          <a:bodyPr/>
          <a:lstStyle/>
          <a:p>
            <a:pPr marL="0" indent="0">
              <a:buNone/>
            </a:pPr>
            <a:r>
              <a:rPr lang="en-IN" sz="2400" b="1" dirty="0"/>
              <a:t>Example</a:t>
            </a:r>
          </a:p>
          <a:p>
            <a:pPr marL="0" indent="0">
              <a:buNone/>
            </a:pPr>
            <a:r>
              <a:rPr lang="en-IN" sz="2200" dirty="0"/>
              <a:t>Create a project and Declare files</a:t>
            </a:r>
          </a:p>
          <a:p>
            <a:pPr marL="0" indent="0">
              <a:buNone/>
            </a:pPr>
            <a:r>
              <a:rPr lang="en-US" sz="2200" dirty="0" err="1"/>
              <a:t>NameSpace</a:t>
            </a:r>
            <a:r>
              <a:rPr lang="en-US" sz="2200" dirty="0"/>
              <a:t> file: </a:t>
            </a:r>
            <a:r>
              <a:rPr lang="en-US" sz="2200" b="1" dirty="0" err="1"/>
              <a:t>studentCalc</a:t>
            </a: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r>
              <a:rPr lang="en-US" sz="2200" dirty="0"/>
              <a:t>Compile and Execute Namespace</a:t>
            </a:r>
          </a:p>
        </p:txBody>
      </p:sp>
      <p:sp>
        <p:nvSpPr>
          <p:cNvPr id="4" name="Slide Number Placeholder 3">
            <a:extLst>
              <a:ext uri="{FF2B5EF4-FFF2-40B4-BE49-F238E27FC236}">
                <a16:creationId xmlns:a16="http://schemas.microsoft.com/office/drawing/2014/main" id="{62AB42DF-E372-4FE7-99F9-94FF75A408ED}"/>
              </a:ext>
            </a:extLst>
          </p:cNvPr>
          <p:cNvSpPr>
            <a:spLocks noGrp="1"/>
          </p:cNvSpPr>
          <p:nvPr>
            <p:ph type="sldNum" sz="quarter" idx="12"/>
          </p:nvPr>
        </p:nvSpPr>
        <p:spPr/>
        <p:txBody>
          <a:bodyPr/>
          <a:lstStyle/>
          <a:p>
            <a:fld id="{C51EAA63-D034-42AE-91FA-B13B9518C7BE}" type="slidenum">
              <a:rPr lang="en-US" smtClean="0"/>
              <a:pPr/>
              <a:t>71</a:t>
            </a:fld>
            <a:endParaRPr lang="en-US" dirty="0"/>
          </a:p>
        </p:txBody>
      </p:sp>
      <p:pic>
        <p:nvPicPr>
          <p:cNvPr id="5" name="Picture 4">
            <a:extLst>
              <a:ext uri="{FF2B5EF4-FFF2-40B4-BE49-F238E27FC236}">
                <a16:creationId xmlns:a16="http://schemas.microsoft.com/office/drawing/2014/main" id="{D80F40C9-19C7-42A1-9C8D-9C6C0A4E68CB}"/>
              </a:ext>
            </a:extLst>
          </p:cNvPr>
          <p:cNvPicPr>
            <a:picLocks noChangeAspect="1"/>
          </p:cNvPicPr>
          <p:nvPr/>
        </p:nvPicPr>
        <p:blipFill>
          <a:blip r:embed="rId2"/>
          <a:stretch>
            <a:fillRect/>
          </a:stretch>
        </p:blipFill>
        <p:spPr>
          <a:xfrm>
            <a:off x="335876" y="2430918"/>
            <a:ext cx="5934963" cy="1593396"/>
          </a:xfrm>
          <a:prstGeom prst="rect">
            <a:avLst/>
          </a:prstGeom>
        </p:spPr>
      </p:pic>
      <p:pic>
        <p:nvPicPr>
          <p:cNvPr id="6" name="Picture 5">
            <a:extLst>
              <a:ext uri="{FF2B5EF4-FFF2-40B4-BE49-F238E27FC236}">
                <a16:creationId xmlns:a16="http://schemas.microsoft.com/office/drawing/2014/main" id="{C9A9C2CD-0760-45D6-81BD-3706295DBC1E}"/>
              </a:ext>
            </a:extLst>
          </p:cNvPr>
          <p:cNvPicPr>
            <a:picLocks noChangeAspect="1"/>
          </p:cNvPicPr>
          <p:nvPr/>
        </p:nvPicPr>
        <p:blipFill>
          <a:blip r:embed="rId3"/>
          <a:stretch>
            <a:fillRect/>
          </a:stretch>
        </p:blipFill>
        <p:spPr>
          <a:xfrm>
            <a:off x="7103807" y="1580932"/>
            <a:ext cx="4357268" cy="1566091"/>
          </a:xfrm>
          <a:prstGeom prst="rect">
            <a:avLst/>
          </a:prstGeom>
        </p:spPr>
      </p:pic>
      <p:pic>
        <p:nvPicPr>
          <p:cNvPr id="7" name="Picture 6">
            <a:extLst>
              <a:ext uri="{FF2B5EF4-FFF2-40B4-BE49-F238E27FC236}">
                <a16:creationId xmlns:a16="http://schemas.microsoft.com/office/drawing/2014/main" id="{2B82B1AD-1559-49FA-A941-CD7E55064FA5}"/>
              </a:ext>
            </a:extLst>
          </p:cNvPr>
          <p:cNvPicPr>
            <a:picLocks noChangeAspect="1"/>
          </p:cNvPicPr>
          <p:nvPr/>
        </p:nvPicPr>
        <p:blipFill>
          <a:blip r:embed="rId4"/>
          <a:stretch>
            <a:fillRect/>
          </a:stretch>
        </p:blipFill>
        <p:spPr>
          <a:xfrm>
            <a:off x="531150" y="4483214"/>
            <a:ext cx="2488767" cy="660285"/>
          </a:xfrm>
          <a:prstGeom prst="rect">
            <a:avLst/>
          </a:prstGeom>
        </p:spPr>
      </p:pic>
      <p:pic>
        <p:nvPicPr>
          <p:cNvPr id="8" name="Picture 7">
            <a:extLst>
              <a:ext uri="{FF2B5EF4-FFF2-40B4-BE49-F238E27FC236}">
                <a16:creationId xmlns:a16="http://schemas.microsoft.com/office/drawing/2014/main" id="{EF95A429-C493-49FD-95F3-E010083C06FC}"/>
              </a:ext>
            </a:extLst>
          </p:cNvPr>
          <p:cNvPicPr>
            <a:picLocks noChangeAspect="1"/>
          </p:cNvPicPr>
          <p:nvPr/>
        </p:nvPicPr>
        <p:blipFill>
          <a:blip r:embed="rId5"/>
          <a:stretch>
            <a:fillRect/>
          </a:stretch>
        </p:blipFill>
        <p:spPr>
          <a:xfrm>
            <a:off x="4529808" y="3810683"/>
            <a:ext cx="7535418" cy="2280201"/>
          </a:xfrm>
          <a:prstGeom prst="rect">
            <a:avLst/>
          </a:prstGeom>
        </p:spPr>
      </p:pic>
      <p:sp>
        <p:nvSpPr>
          <p:cNvPr id="9" name="TextBox 8">
            <a:extLst>
              <a:ext uri="{FF2B5EF4-FFF2-40B4-BE49-F238E27FC236}">
                <a16:creationId xmlns:a16="http://schemas.microsoft.com/office/drawing/2014/main" id="{3ADC7D1D-BFC0-4207-8258-B432E7458DEB}"/>
              </a:ext>
            </a:extLst>
          </p:cNvPr>
          <p:cNvSpPr txBox="1"/>
          <p:nvPr/>
        </p:nvSpPr>
        <p:spPr>
          <a:xfrm>
            <a:off x="8801100" y="1190792"/>
            <a:ext cx="914400" cy="914400"/>
          </a:xfrm>
          <a:prstGeom prst="rect">
            <a:avLst/>
          </a:prstGeom>
          <a:noFill/>
        </p:spPr>
        <p:txBody>
          <a:bodyPr wrap="none" lIns="0" tIns="0" rIns="0" bIns="0" rtlCol="0">
            <a:noAutofit/>
          </a:bodyPr>
          <a:lstStyle/>
          <a:p>
            <a:pPr>
              <a:lnSpc>
                <a:spcPct val="90000"/>
              </a:lnSpc>
            </a:pPr>
            <a:r>
              <a:rPr lang="en-US" sz="2000" dirty="0"/>
              <a:t>Main File: </a:t>
            </a:r>
            <a:r>
              <a:rPr lang="en-US" sz="2000" b="1" dirty="0" err="1"/>
              <a:t>app.ts</a:t>
            </a:r>
            <a:endParaRPr lang="en-US" dirty="0"/>
          </a:p>
        </p:txBody>
      </p:sp>
    </p:spTree>
    <p:extLst>
      <p:ext uri="{BB962C8B-B14F-4D97-AF65-F5344CB8AC3E}">
        <p14:creationId xmlns:p14="http://schemas.microsoft.com/office/powerpoint/2010/main" val="14121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86ED-2C3E-4090-81E8-D8E1DA881668}"/>
              </a:ext>
            </a:extLst>
          </p:cNvPr>
          <p:cNvSpPr>
            <a:spLocks noGrp="1"/>
          </p:cNvSpPr>
          <p:nvPr>
            <p:ph type="title"/>
          </p:nvPr>
        </p:nvSpPr>
        <p:spPr>
          <a:xfrm>
            <a:off x="303218" y="307195"/>
            <a:ext cx="11125199" cy="384047"/>
          </a:xfrm>
        </p:spPr>
        <p:txBody>
          <a:bodyPr/>
          <a:lstStyle/>
          <a:p>
            <a:r>
              <a:rPr lang="en-IN" dirty="0"/>
              <a:t>TypeScript - Namespaces</a:t>
            </a:r>
            <a:endParaRPr lang="en-US" dirty="0"/>
          </a:p>
        </p:txBody>
      </p:sp>
      <p:sp>
        <p:nvSpPr>
          <p:cNvPr id="3" name="Content Placeholder 2">
            <a:extLst>
              <a:ext uri="{FF2B5EF4-FFF2-40B4-BE49-F238E27FC236}">
                <a16:creationId xmlns:a16="http://schemas.microsoft.com/office/drawing/2014/main" id="{B0E8439F-FC5C-48DD-8813-0BF6A2D76AAC}"/>
              </a:ext>
            </a:extLst>
          </p:cNvPr>
          <p:cNvSpPr>
            <a:spLocks noGrp="1"/>
          </p:cNvSpPr>
          <p:nvPr>
            <p:ph idx="1"/>
          </p:nvPr>
        </p:nvSpPr>
        <p:spPr>
          <a:xfrm>
            <a:off x="531151" y="952501"/>
            <a:ext cx="11126522" cy="4419600"/>
          </a:xfrm>
        </p:spPr>
        <p:txBody>
          <a:bodyPr/>
          <a:lstStyle/>
          <a:p>
            <a:pPr algn="just"/>
            <a:r>
              <a:rPr lang="en-US" sz="2200" dirty="0"/>
              <a:t>A namespace also allows us to define one namespace into another namespace. We can access the members of the nested namespace by using the </a:t>
            </a:r>
            <a:r>
              <a:rPr lang="en-US" sz="2200" b="1" dirty="0"/>
              <a:t>dot(.)</a:t>
            </a:r>
            <a:r>
              <a:rPr lang="en-US" sz="2200" dirty="0"/>
              <a:t> operator. The following example helps us to understand the nested namespace more clearly.</a:t>
            </a:r>
          </a:p>
          <a:p>
            <a:pPr marL="0" indent="0">
              <a:buNone/>
            </a:pPr>
            <a:r>
              <a:rPr lang="en-US" sz="2000" b="1" dirty="0"/>
              <a:t>Example</a:t>
            </a:r>
            <a:endParaRPr lang="en-US" sz="2000" dirty="0"/>
          </a:p>
          <a:p>
            <a:pPr marL="0" indent="0">
              <a:buNone/>
            </a:pPr>
            <a:r>
              <a:rPr lang="en-US" sz="2000" dirty="0"/>
              <a:t>Nested </a:t>
            </a:r>
            <a:r>
              <a:rPr lang="en-US" sz="2000" dirty="0" err="1"/>
              <a:t>NameSpace</a:t>
            </a:r>
            <a:r>
              <a:rPr lang="en-US" sz="2000" dirty="0"/>
              <a:t> file: </a:t>
            </a:r>
            <a:r>
              <a:rPr lang="en-US" sz="2000" b="1" dirty="0" err="1"/>
              <a:t>StoreCalc</a:t>
            </a:r>
            <a:endParaRPr lang="en-US" sz="2000" dirty="0"/>
          </a:p>
          <a:p>
            <a:pPr marL="0" indent="0" algn="just">
              <a:buNone/>
            </a:pPr>
            <a:endParaRPr lang="en-US" sz="2200" dirty="0"/>
          </a:p>
        </p:txBody>
      </p:sp>
      <p:sp>
        <p:nvSpPr>
          <p:cNvPr id="4" name="Slide Number Placeholder 3">
            <a:extLst>
              <a:ext uri="{FF2B5EF4-FFF2-40B4-BE49-F238E27FC236}">
                <a16:creationId xmlns:a16="http://schemas.microsoft.com/office/drawing/2014/main" id="{3EB05FA7-77B8-41D7-B7D9-D36074E06790}"/>
              </a:ext>
            </a:extLst>
          </p:cNvPr>
          <p:cNvSpPr>
            <a:spLocks noGrp="1"/>
          </p:cNvSpPr>
          <p:nvPr>
            <p:ph type="sldNum" sz="quarter" idx="12"/>
          </p:nvPr>
        </p:nvSpPr>
        <p:spPr/>
        <p:txBody>
          <a:bodyPr/>
          <a:lstStyle/>
          <a:p>
            <a:fld id="{C51EAA63-D034-42AE-91FA-B13B9518C7BE}" type="slidenum">
              <a:rPr lang="en-US" smtClean="0"/>
              <a:pPr/>
              <a:t>72</a:t>
            </a:fld>
            <a:endParaRPr lang="en-US" dirty="0"/>
          </a:p>
        </p:txBody>
      </p:sp>
      <p:pic>
        <p:nvPicPr>
          <p:cNvPr id="5" name="Picture 4">
            <a:extLst>
              <a:ext uri="{FF2B5EF4-FFF2-40B4-BE49-F238E27FC236}">
                <a16:creationId xmlns:a16="http://schemas.microsoft.com/office/drawing/2014/main" id="{C67F50E2-D06E-4BEA-B969-3123C1924078}"/>
              </a:ext>
            </a:extLst>
          </p:cNvPr>
          <p:cNvPicPr>
            <a:picLocks noChangeAspect="1"/>
          </p:cNvPicPr>
          <p:nvPr/>
        </p:nvPicPr>
        <p:blipFill>
          <a:blip r:embed="rId2"/>
          <a:stretch>
            <a:fillRect/>
          </a:stretch>
        </p:blipFill>
        <p:spPr>
          <a:xfrm>
            <a:off x="531151" y="2778062"/>
            <a:ext cx="4186917" cy="2855298"/>
          </a:xfrm>
          <a:prstGeom prst="rect">
            <a:avLst/>
          </a:prstGeom>
        </p:spPr>
      </p:pic>
      <p:sp>
        <p:nvSpPr>
          <p:cNvPr id="6" name="TextBox 5">
            <a:extLst>
              <a:ext uri="{FF2B5EF4-FFF2-40B4-BE49-F238E27FC236}">
                <a16:creationId xmlns:a16="http://schemas.microsoft.com/office/drawing/2014/main" id="{7E735DD3-26F6-4AC1-9078-A29EE5794AD5}"/>
              </a:ext>
            </a:extLst>
          </p:cNvPr>
          <p:cNvSpPr txBox="1"/>
          <p:nvPr/>
        </p:nvSpPr>
        <p:spPr>
          <a:xfrm>
            <a:off x="7233557" y="2106385"/>
            <a:ext cx="914400" cy="914400"/>
          </a:xfrm>
          <a:prstGeom prst="rect">
            <a:avLst/>
          </a:prstGeom>
          <a:noFill/>
        </p:spPr>
        <p:txBody>
          <a:bodyPr wrap="none" lIns="0" tIns="0" rIns="0" bIns="0" rtlCol="0">
            <a:noAutofit/>
          </a:bodyPr>
          <a:lstStyle/>
          <a:p>
            <a:pPr>
              <a:lnSpc>
                <a:spcPct val="90000"/>
              </a:lnSpc>
            </a:pPr>
            <a:r>
              <a:rPr lang="en-US" dirty="0"/>
              <a:t>Main File: </a:t>
            </a:r>
            <a:r>
              <a:rPr lang="en-US" b="1" dirty="0" err="1"/>
              <a:t>app.ts</a:t>
            </a:r>
            <a:endParaRPr lang="en-US" dirty="0"/>
          </a:p>
        </p:txBody>
      </p:sp>
      <p:pic>
        <p:nvPicPr>
          <p:cNvPr id="7" name="Picture 6">
            <a:extLst>
              <a:ext uri="{FF2B5EF4-FFF2-40B4-BE49-F238E27FC236}">
                <a16:creationId xmlns:a16="http://schemas.microsoft.com/office/drawing/2014/main" id="{FEB94E4A-FC74-4FA1-9B1E-770979560F95}"/>
              </a:ext>
            </a:extLst>
          </p:cNvPr>
          <p:cNvPicPr>
            <a:picLocks noChangeAspect="1"/>
          </p:cNvPicPr>
          <p:nvPr/>
        </p:nvPicPr>
        <p:blipFill>
          <a:blip r:embed="rId3"/>
          <a:stretch>
            <a:fillRect/>
          </a:stretch>
        </p:blipFill>
        <p:spPr>
          <a:xfrm>
            <a:off x="5865817" y="2415947"/>
            <a:ext cx="5123312" cy="1698853"/>
          </a:xfrm>
          <a:prstGeom prst="rect">
            <a:avLst/>
          </a:prstGeom>
        </p:spPr>
      </p:pic>
      <p:sp>
        <p:nvSpPr>
          <p:cNvPr id="8" name="TextBox 7">
            <a:extLst>
              <a:ext uri="{FF2B5EF4-FFF2-40B4-BE49-F238E27FC236}">
                <a16:creationId xmlns:a16="http://schemas.microsoft.com/office/drawing/2014/main" id="{DE06B83C-C9F5-40B1-8AF1-47B34A2C7ACE}"/>
              </a:ext>
            </a:extLst>
          </p:cNvPr>
          <p:cNvSpPr txBox="1"/>
          <p:nvPr/>
        </p:nvSpPr>
        <p:spPr>
          <a:xfrm>
            <a:off x="6743700" y="4800600"/>
            <a:ext cx="914400" cy="914400"/>
          </a:xfrm>
          <a:prstGeom prst="rect">
            <a:avLst/>
          </a:prstGeom>
          <a:noFill/>
        </p:spPr>
        <p:txBody>
          <a:bodyPr wrap="none" lIns="0" tIns="0" rIns="0" bIns="0" rtlCol="0">
            <a:noAutofit/>
          </a:bodyPr>
          <a:lstStyle/>
          <a:p>
            <a:pPr>
              <a:lnSpc>
                <a:spcPct val="90000"/>
              </a:lnSpc>
            </a:pPr>
            <a:r>
              <a:rPr lang="en-IN" b="1" dirty="0"/>
              <a:t>Output: </a:t>
            </a:r>
            <a:r>
              <a:rPr lang="en-IN" dirty="0"/>
              <a:t>240</a:t>
            </a:r>
            <a:endParaRPr lang="en-US" dirty="0"/>
          </a:p>
        </p:txBody>
      </p:sp>
    </p:spTree>
    <p:extLst>
      <p:ext uri="{BB962C8B-B14F-4D97-AF65-F5344CB8AC3E}">
        <p14:creationId xmlns:p14="http://schemas.microsoft.com/office/powerpoint/2010/main" val="175131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7641-26C7-4772-A71D-44B12B5A3828}"/>
              </a:ext>
            </a:extLst>
          </p:cNvPr>
          <p:cNvSpPr>
            <a:spLocks noGrp="1"/>
          </p:cNvSpPr>
          <p:nvPr>
            <p:ph type="title"/>
          </p:nvPr>
        </p:nvSpPr>
        <p:spPr>
          <a:xfrm>
            <a:off x="531812" y="2839358"/>
            <a:ext cx="11125199" cy="889000"/>
          </a:xfrm>
        </p:spPr>
        <p:txBody>
          <a:bodyPr/>
          <a:lstStyle/>
          <a:p>
            <a:pPr algn="ctr"/>
            <a:r>
              <a:rPr lang="en-IN" dirty="0"/>
              <a:t>Thank You </a:t>
            </a:r>
            <a:endParaRPr lang="en-US" dirty="0"/>
          </a:p>
        </p:txBody>
      </p:sp>
      <p:sp>
        <p:nvSpPr>
          <p:cNvPr id="4" name="Slide Number Placeholder 3">
            <a:extLst>
              <a:ext uri="{FF2B5EF4-FFF2-40B4-BE49-F238E27FC236}">
                <a16:creationId xmlns:a16="http://schemas.microsoft.com/office/drawing/2014/main" id="{EBEAA697-CB28-49E2-8776-FFEDA37851C3}"/>
              </a:ext>
            </a:extLst>
          </p:cNvPr>
          <p:cNvSpPr>
            <a:spLocks noGrp="1"/>
          </p:cNvSpPr>
          <p:nvPr>
            <p:ph type="sldNum" sz="quarter" idx="12"/>
          </p:nvPr>
        </p:nvSpPr>
        <p:spPr/>
        <p:txBody>
          <a:bodyPr/>
          <a:lstStyle/>
          <a:p>
            <a:fld id="{C51EAA63-D034-42AE-91FA-B13B9518C7BE}" type="slidenum">
              <a:rPr lang="en-US" smtClean="0"/>
              <a:pPr/>
              <a:t>73</a:t>
            </a:fld>
            <a:endParaRPr lang="en-US" dirty="0"/>
          </a:p>
        </p:txBody>
      </p:sp>
    </p:spTree>
    <p:extLst>
      <p:ext uri="{BB962C8B-B14F-4D97-AF65-F5344CB8AC3E}">
        <p14:creationId xmlns:p14="http://schemas.microsoft.com/office/powerpoint/2010/main" val="225254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6DBF-0B82-43AC-9B30-29028838F6B4}"/>
              </a:ext>
            </a:extLst>
          </p:cNvPr>
          <p:cNvSpPr>
            <a:spLocks noGrp="1"/>
          </p:cNvSpPr>
          <p:nvPr>
            <p:ph type="title"/>
          </p:nvPr>
        </p:nvSpPr>
        <p:spPr>
          <a:xfrm>
            <a:off x="335876" y="339853"/>
            <a:ext cx="11125199" cy="384047"/>
          </a:xfrm>
        </p:spPr>
        <p:txBody>
          <a:bodyPr/>
          <a:lstStyle/>
          <a:p>
            <a:r>
              <a:rPr lang="en-IN" dirty="0"/>
              <a:t>Why use TypeScript</a:t>
            </a:r>
            <a:endParaRPr lang="en-US" dirty="0"/>
          </a:p>
        </p:txBody>
      </p:sp>
      <p:sp>
        <p:nvSpPr>
          <p:cNvPr id="3" name="Content Placeholder 2">
            <a:extLst>
              <a:ext uri="{FF2B5EF4-FFF2-40B4-BE49-F238E27FC236}">
                <a16:creationId xmlns:a16="http://schemas.microsoft.com/office/drawing/2014/main" id="{89FEFBD9-4615-4D17-820B-D5B79C04B555}"/>
              </a:ext>
            </a:extLst>
          </p:cNvPr>
          <p:cNvSpPr>
            <a:spLocks noGrp="1"/>
          </p:cNvSpPr>
          <p:nvPr>
            <p:ph idx="1"/>
          </p:nvPr>
        </p:nvSpPr>
        <p:spPr>
          <a:xfrm>
            <a:off x="531151" y="985158"/>
            <a:ext cx="11126522" cy="4419600"/>
          </a:xfrm>
        </p:spPr>
        <p:txBody>
          <a:bodyPr/>
          <a:lstStyle/>
          <a:p>
            <a:pPr algn="just"/>
            <a:r>
              <a:rPr lang="en-US" sz="2600" dirty="0"/>
              <a:t>TypeScript support reusability because of the inheritance.</a:t>
            </a:r>
          </a:p>
          <a:p>
            <a:pPr algn="just"/>
            <a:r>
              <a:rPr lang="en-US" sz="2600" dirty="0"/>
              <a:t>TypeScript make app development quick and easy as possible, and the tooling support of TypeScript gives us autocompletion, type checking, and source documentation.</a:t>
            </a:r>
          </a:p>
          <a:p>
            <a:pPr algn="just"/>
            <a:r>
              <a:rPr lang="en-US" sz="2600" dirty="0"/>
              <a:t>TypeScript has a definition file with .</a:t>
            </a:r>
            <a:r>
              <a:rPr lang="en-US" sz="2600" dirty="0" err="1"/>
              <a:t>d.ts</a:t>
            </a:r>
            <a:r>
              <a:rPr lang="en-US" sz="2600" dirty="0"/>
              <a:t> extension to provide a definition for external JavaScript libraries.</a:t>
            </a:r>
          </a:p>
          <a:p>
            <a:pPr algn="just"/>
            <a:r>
              <a:rPr lang="en-US" sz="2600" dirty="0"/>
              <a:t>TypeScript supports the latest JavaScript features, including ECMAScript 2015.</a:t>
            </a:r>
          </a:p>
          <a:p>
            <a:pPr algn="just"/>
            <a:r>
              <a:rPr lang="en-US" sz="2600" dirty="0"/>
              <a:t>TypeScript gives all the benefits of ES6 plus more productivity.</a:t>
            </a:r>
          </a:p>
          <a:p>
            <a:pPr algn="just"/>
            <a:r>
              <a:rPr lang="en-US" sz="2600" dirty="0"/>
              <a:t>Developers can save a lot of time with TypeScript.</a:t>
            </a:r>
          </a:p>
          <a:p>
            <a:pPr algn="just"/>
            <a:endParaRPr lang="en-US" sz="2600" dirty="0"/>
          </a:p>
        </p:txBody>
      </p:sp>
      <p:sp>
        <p:nvSpPr>
          <p:cNvPr id="4" name="Slide Number Placeholder 3">
            <a:extLst>
              <a:ext uri="{FF2B5EF4-FFF2-40B4-BE49-F238E27FC236}">
                <a16:creationId xmlns:a16="http://schemas.microsoft.com/office/drawing/2014/main" id="{6BD7367A-C63F-413C-AF4F-D4C68B8AF24C}"/>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264928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E9FC-D04E-4482-A846-EFEAB1C0B4A1}"/>
              </a:ext>
            </a:extLst>
          </p:cNvPr>
          <p:cNvSpPr>
            <a:spLocks noGrp="1"/>
          </p:cNvSpPr>
          <p:nvPr>
            <p:ph type="title"/>
          </p:nvPr>
        </p:nvSpPr>
        <p:spPr>
          <a:xfrm>
            <a:off x="303218" y="307196"/>
            <a:ext cx="11125199" cy="384047"/>
          </a:xfrm>
        </p:spPr>
        <p:txBody>
          <a:bodyPr/>
          <a:lstStyle/>
          <a:p>
            <a:r>
              <a:rPr lang="en-IN" dirty="0"/>
              <a:t>JavaScript VS TypeScript</a:t>
            </a:r>
            <a:endParaRPr lang="en-US" dirty="0"/>
          </a:p>
        </p:txBody>
      </p:sp>
      <p:sp>
        <p:nvSpPr>
          <p:cNvPr id="4" name="Slide Number Placeholder 3">
            <a:extLst>
              <a:ext uri="{FF2B5EF4-FFF2-40B4-BE49-F238E27FC236}">
                <a16:creationId xmlns:a16="http://schemas.microsoft.com/office/drawing/2014/main" id="{E29D3971-6D2E-439E-9EB0-07C861AAB0D3}"/>
              </a:ext>
            </a:extLst>
          </p:cNvPr>
          <p:cNvSpPr>
            <a:spLocks noGrp="1"/>
          </p:cNvSpPr>
          <p:nvPr>
            <p:ph type="sldNum" sz="quarter" idx="12"/>
          </p:nvPr>
        </p:nvSpPr>
        <p:spPr/>
        <p:txBody>
          <a:bodyPr/>
          <a:lstStyle/>
          <a:p>
            <a:fld id="{C51EAA63-D034-42AE-91FA-B13B9518C7BE}" type="slidenum">
              <a:rPr lang="en-US" smtClean="0"/>
              <a:pPr/>
              <a:t>9</a:t>
            </a:fld>
            <a:endParaRPr lang="en-US" dirty="0"/>
          </a:p>
        </p:txBody>
      </p:sp>
      <p:graphicFrame>
        <p:nvGraphicFramePr>
          <p:cNvPr id="8" name="Table 8">
            <a:extLst>
              <a:ext uri="{FF2B5EF4-FFF2-40B4-BE49-F238E27FC236}">
                <a16:creationId xmlns:a16="http://schemas.microsoft.com/office/drawing/2014/main" id="{97956531-448F-4F97-A664-058C5F19D7D8}"/>
              </a:ext>
            </a:extLst>
          </p:cNvPr>
          <p:cNvGraphicFramePr>
            <a:graphicFrameLocks noGrp="1"/>
          </p:cNvGraphicFramePr>
          <p:nvPr>
            <p:ph idx="1"/>
            <p:extLst>
              <p:ext uri="{D42A27DB-BD31-4B8C-83A1-F6EECF244321}">
                <p14:modId xmlns:p14="http://schemas.microsoft.com/office/powerpoint/2010/main" val="3331715165"/>
              </p:ext>
            </p:extLst>
          </p:nvPr>
        </p:nvGraphicFramePr>
        <p:xfrm>
          <a:off x="531812" y="1034143"/>
          <a:ext cx="11125200" cy="4389120"/>
        </p:xfrm>
        <a:graphic>
          <a:graphicData uri="http://schemas.openxmlformats.org/drawingml/2006/table">
            <a:tbl>
              <a:tblPr firstRow="1" bandRow="1">
                <a:tableStyleId>{5FD0F851-EC5A-4D38-B0AD-8093EC10F338}</a:tableStyleId>
              </a:tblPr>
              <a:tblGrid>
                <a:gridCol w="5558744">
                  <a:extLst>
                    <a:ext uri="{9D8B030D-6E8A-4147-A177-3AD203B41FA5}">
                      <a16:colId xmlns:a16="http://schemas.microsoft.com/office/drawing/2014/main" val="1510144356"/>
                    </a:ext>
                  </a:extLst>
                </a:gridCol>
                <a:gridCol w="5566456">
                  <a:extLst>
                    <a:ext uri="{9D8B030D-6E8A-4147-A177-3AD203B41FA5}">
                      <a16:colId xmlns:a16="http://schemas.microsoft.com/office/drawing/2014/main" val="1598783658"/>
                    </a:ext>
                  </a:extLst>
                </a:gridCol>
              </a:tblGrid>
              <a:tr h="370840">
                <a:tc>
                  <a:txBody>
                    <a:bodyPr/>
                    <a:lstStyle/>
                    <a:p>
                      <a:pPr algn="ctr"/>
                      <a:r>
                        <a:rPr lang="en-IN" dirty="0"/>
                        <a:t>JavaScript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IN" dirty="0"/>
                        <a:t>TypeScript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45642061"/>
                  </a:ext>
                </a:extLst>
              </a:tr>
              <a:tr h="370840">
                <a:tc>
                  <a:txBody>
                    <a:bodyPr/>
                    <a:lstStyle/>
                    <a:p>
                      <a:r>
                        <a:rPr lang="en-US" sz="1900" b="0" i="0" kern="1200" dirty="0">
                          <a:solidFill>
                            <a:schemeClr val="tx1"/>
                          </a:solidFill>
                          <a:effectLst/>
                          <a:latin typeface="+mn-lt"/>
                          <a:ea typeface="+mn-ea"/>
                          <a:cs typeface="+mn-cs"/>
                        </a:rPr>
                        <a:t>It doesn't support strongly typed or static typing.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900" b="0" i="0" kern="1200" dirty="0">
                          <a:solidFill>
                            <a:schemeClr val="tx1"/>
                          </a:solidFill>
                          <a:effectLst/>
                          <a:latin typeface="+mn-lt"/>
                          <a:ea typeface="+mn-ea"/>
                          <a:cs typeface="+mn-cs"/>
                        </a:rPr>
                        <a:t>It supports strongly typed or static typing feature.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99673080"/>
                  </a:ext>
                </a:extLst>
              </a:tr>
              <a:tr h="370840">
                <a:tc>
                  <a:txBody>
                    <a:bodyPr/>
                    <a:lstStyle/>
                    <a:p>
                      <a:r>
                        <a:rPr lang="en-US" sz="1900" b="0" i="0" kern="1200" dirty="0">
                          <a:solidFill>
                            <a:schemeClr val="tx1"/>
                          </a:solidFill>
                          <a:effectLst/>
                          <a:latin typeface="+mn-lt"/>
                          <a:ea typeface="+mn-ea"/>
                          <a:cs typeface="+mn-cs"/>
                        </a:rPr>
                        <a:t>Netscape developed it in 1995.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900" b="0" i="0" kern="1200" dirty="0">
                          <a:solidFill>
                            <a:schemeClr val="tx1"/>
                          </a:solidFill>
                          <a:effectLst/>
                          <a:latin typeface="+mn-lt"/>
                          <a:ea typeface="+mn-ea"/>
                          <a:cs typeface="+mn-cs"/>
                        </a:rPr>
                        <a:t>Anders Hejlsberg developed it in 2012.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95221589"/>
                  </a:ext>
                </a:extLst>
              </a:tr>
              <a:tr h="370840">
                <a:tc>
                  <a:txBody>
                    <a:bodyPr/>
                    <a:lstStyle/>
                    <a:p>
                      <a:r>
                        <a:rPr lang="en-US" sz="1900" b="0" i="0" kern="1200" dirty="0">
                          <a:solidFill>
                            <a:schemeClr val="tx1"/>
                          </a:solidFill>
                          <a:effectLst/>
                          <a:latin typeface="+mn-lt"/>
                          <a:ea typeface="+mn-ea"/>
                          <a:cs typeface="+mn-cs"/>
                        </a:rPr>
                        <a:t>JavaScript source file is in ".</a:t>
                      </a:r>
                      <a:r>
                        <a:rPr lang="en-US" sz="1900" b="0" i="0" kern="1200" dirty="0" err="1">
                          <a:solidFill>
                            <a:schemeClr val="tx1"/>
                          </a:solidFill>
                          <a:effectLst/>
                          <a:latin typeface="+mn-lt"/>
                          <a:ea typeface="+mn-ea"/>
                          <a:cs typeface="+mn-cs"/>
                        </a:rPr>
                        <a:t>js</a:t>
                      </a:r>
                      <a:r>
                        <a:rPr lang="en-US" sz="1900" b="0" i="0" kern="1200" dirty="0">
                          <a:solidFill>
                            <a:schemeClr val="tx1"/>
                          </a:solidFill>
                          <a:effectLst/>
                          <a:latin typeface="+mn-lt"/>
                          <a:ea typeface="+mn-ea"/>
                          <a:cs typeface="+mn-cs"/>
                        </a:rPr>
                        <a:t>" extension.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900" b="0" i="0" kern="1200" dirty="0">
                          <a:solidFill>
                            <a:schemeClr val="tx1"/>
                          </a:solidFill>
                          <a:effectLst/>
                          <a:latin typeface="+mn-lt"/>
                          <a:ea typeface="+mn-ea"/>
                          <a:cs typeface="+mn-cs"/>
                        </a:rPr>
                        <a:t>TypeScript source file is in ".</a:t>
                      </a:r>
                      <a:r>
                        <a:rPr lang="en-US" sz="1900" b="0" i="0" kern="1200" dirty="0" err="1">
                          <a:solidFill>
                            <a:schemeClr val="tx1"/>
                          </a:solidFill>
                          <a:effectLst/>
                          <a:latin typeface="+mn-lt"/>
                          <a:ea typeface="+mn-ea"/>
                          <a:cs typeface="+mn-cs"/>
                        </a:rPr>
                        <a:t>ts</a:t>
                      </a:r>
                      <a:r>
                        <a:rPr lang="en-US" sz="1900" b="0" i="0" kern="1200" dirty="0">
                          <a:solidFill>
                            <a:schemeClr val="tx1"/>
                          </a:solidFill>
                          <a:effectLst/>
                          <a:latin typeface="+mn-lt"/>
                          <a:ea typeface="+mn-ea"/>
                          <a:cs typeface="+mn-cs"/>
                        </a:rPr>
                        <a:t>" extension.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10219654"/>
                  </a:ext>
                </a:extLst>
              </a:tr>
              <a:tr h="370840">
                <a:tc>
                  <a:txBody>
                    <a:bodyPr/>
                    <a:lstStyle/>
                    <a:p>
                      <a:r>
                        <a:rPr lang="en-US" sz="1900" b="0" i="0" kern="1200" dirty="0">
                          <a:solidFill>
                            <a:schemeClr val="tx1"/>
                          </a:solidFill>
                          <a:effectLst/>
                          <a:latin typeface="+mn-lt"/>
                          <a:ea typeface="+mn-ea"/>
                          <a:cs typeface="+mn-cs"/>
                        </a:rPr>
                        <a:t>It is directly run on the browser.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900" b="0" i="0" kern="1200" dirty="0">
                          <a:solidFill>
                            <a:schemeClr val="tx1"/>
                          </a:solidFill>
                          <a:effectLst/>
                          <a:latin typeface="+mn-lt"/>
                          <a:ea typeface="+mn-ea"/>
                          <a:cs typeface="+mn-cs"/>
                        </a:rPr>
                        <a:t>It is not directly run on the browser.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03907285"/>
                  </a:ext>
                </a:extLst>
              </a:tr>
              <a:tr h="370840">
                <a:tc>
                  <a:txBody>
                    <a:bodyPr/>
                    <a:lstStyle/>
                    <a:p>
                      <a:r>
                        <a:rPr lang="en-US" sz="1900" b="0" i="0" kern="1200" dirty="0">
                          <a:solidFill>
                            <a:schemeClr val="tx1"/>
                          </a:solidFill>
                          <a:effectLst/>
                          <a:latin typeface="+mn-lt"/>
                          <a:ea typeface="+mn-ea"/>
                          <a:cs typeface="+mn-cs"/>
                        </a:rPr>
                        <a:t>It is just a scripting language.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900" b="0" i="0" kern="1200" dirty="0">
                          <a:solidFill>
                            <a:schemeClr val="tx1"/>
                          </a:solidFill>
                          <a:effectLst/>
                          <a:latin typeface="+mn-lt"/>
                          <a:ea typeface="+mn-ea"/>
                          <a:cs typeface="+mn-cs"/>
                        </a:rPr>
                        <a:t>It supports object-oriented programming concept like classes, interfaces, inheritance, generics, etc.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4463791"/>
                  </a:ext>
                </a:extLst>
              </a:tr>
              <a:tr h="370840">
                <a:tc>
                  <a:txBody>
                    <a:bodyPr/>
                    <a:lstStyle/>
                    <a:p>
                      <a:r>
                        <a:rPr lang="en-US" sz="1900" b="0" i="0" kern="1200" dirty="0">
                          <a:solidFill>
                            <a:schemeClr val="tx1"/>
                          </a:solidFill>
                          <a:effectLst/>
                          <a:latin typeface="+mn-lt"/>
                          <a:ea typeface="+mn-ea"/>
                          <a:cs typeface="+mn-cs"/>
                        </a:rPr>
                        <a:t>It doesn't support optional parameters.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900" b="0" i="0" kern="1200" dirty="0">
                          <a:solidFill>
                            <a:schemeClr val="tx1"/>
                          </a:solidFill>
                          <a:effectLst/>
                          <a:latin typeface="+mn-lt"/>
                          <a:ea typeface="+mn-ea"/>
                          <a:cs typeface="+mn-cs"/>
                        </a:rPr>
                        <a:t>It supports optional parameters.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40568421"/>
                  </a:ext>
                </a:extLst>
              </a:tr>
              <a:tr h="370840">
                <a:tc>
                  <a:txBody>
                    <a:bodyPr/>
                    <a:lstStyle/>
                    <a:p>
                      <a:r>
                        <a:rPr lang="en-US" sz="1900" b="0" i="0" kern="1200" dirty="0">
                          <a:solidFill>
                            <a:schemeClr val="tx1"/>
                          </a:solidFill>
                          <a:effectLst/>
                          <a:latin typeface="+mn-lt"/>
                          <a:ea typeface="+mn-ea"/>
                          <a:cs typeface="+mn-cs"/>
                        </a:rPr>
                        <a:t>JavaScript doesn't support modules.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900" b="0" i="0" kern="1200" dirty="0">
                          <a:solidFill>
                            <a:schemeClr val="tx1"/>
                          </a:solidFill>
                          <a:effectLst/>
                          <a:latin typeface="+mn-lt"/>
                          <a:ea typeface="+mn-ea"/>
                          <a:cs typeface="+mn-cs"/>
                        </a:rPr>
                        <a:t>TypeScript gives support for modules.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5246419"/>
                  </a:ext>
                </a:extLst>
              </a:tr>
              <a:tr h="370840">
                <a:tc>
                  <a:txBody>
                    <a:bodyPr/>
                    <a:lstStyle/>
                    <a:p>
                      <a:r>
                        <a:rPr lang="en-US" sz="1900" b="0" i="0" kern="1200" dirty="0">
                          <a:solidFill>
                            <a:schemeClr val="tx1"/>
                          </a:solidFill>
                          <a:effectLst/>
                          <a:latin typeface="+mn-lt"/>
                          <a:ea typeface="+mn-ea"/>
                          <a:cs typeface="+mn-cs"/>
                        </a:rPr>
                        <a:t>JavaScript doesn't support generics.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900" b="0" i="0" kern="1200" dirty="0">
                          <a:solidFill>
                            <a:schemeClr val="tx1"/>
                          </a:solidFill>
                          <a:effectLst/>
                          <a:latin typeface="+mn-lt"/>
                          <a:ea typeface="+mn-ea"/>
                          <a:cs typeface="+mn-cs"/>
                        </a:rPr>
                        <a:t>TypeScript supports generics.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56502817"/>
                  </a:ext>
                </a:extLst>
              </a:tr>
              <a:tr h="370840">
                <a:tc>
                  <a:txBody>
                    <a:bodyPr/>
                    <a:lstStyle/>
                    <a:p>
                      <a:r>
                        <a:rPr lang="en-US" sz="1900" b="0" i="0" kern="1200" dirty="0">
                          <a:solidFill>
                            <a:schemeClr val="tx1"/>
                          </a:solidFill>
                          <a:effectLst/>
                          <a:latin typeface="+mn-lt"/>
                          <a:ea typeface="+mn-ea"/>
                          <a:cs typeface="+mn-cs"/>
                        </a:rPr>
                        <a:t>It is interpreted language that's why it highlighted the errors at runtime.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b="0" i="0" kern="1200" dirty="0">
                          <a:solidFill>
                            <a:schemeClr val="tx1"/>
                          </a:solidFill>
                          <a:effectLst/>
                          <a:latin typeface="+mn-lt"/>
                          <a:ea typeface="+mn-ea"/>
                          <a:cs typeface="+mn-cs"/>
                        </a:rPr>
                        <a:t>It compiles the code and highlighted errors during the development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4189606"/>
                  </a:ext>
                </a:extLst>
              </a:tr>
            </a:tbl>
          </a:graphicData>
        </a:graphic>
      </p:graphicFrame>
    </p:spTree>
    <p:extLst>
      <p:ext uri="{BB962C8B-B14F-4D97-AF65-F5344CB8AC3E}">
        <p14:creationId xmlns:p14="http://schemas.microsoft.com/office/powerpoint/2010/main" val="204945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23483</TotalTime>
  <Words>5162</Words>
  <Application>Microsoft Office PowerPoint</Application>
  <PresentationFormat>Custom</PresentationFormat>
  <Paragraphs>642</Paragraphs>
  <Slides>73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verdana</vt:lpstr>
      <vt:lpstr>Oracle_16x9_2014_521</vt:lpstr>
      <vt:lpstr>PowerPoint Presentation</vt:lpstr>
      <vt:lpstr>Antra SEP Program</vt:lpstr>
      <vt:lpstr>Agenda</vt:lpstr>
      <vt:lpstr>What is TypeScript</vt:lpstr>
      <vt:lpstr>History of TypeScript</vt:lpstr>
      <vt:lpstr>Features in TypeScript</vt:lpstr>
      <vt:lpstr>Why use TypeScript </vt:lpstr>
      <vt:lpstr>Why use TypeScript</vt:lpstr>
      <vt:lpstr>JavaScript VS TypeScript</vt:lpstr>
      <vt:lpstr>Component of TypeScript </vt:lpstr>
      <vt:lpstr>TypeScript – Types </vt:lpstr>
      <vt:lpstr>TypeScript – Static Type</vt:lpstr>
      <vt:lpstr>TypeScript – Any Type</vt:lpstr>
      <vt:lpstr>TypeScript – User Defined Data type</vt:lpstr>
      <vt:lpstr>TypeScript – Variables </vt:lpstr>
      <vt:lpstr>TypeScript – Variable </vt:lpstr>
      <vt:lpstr>TypeScript – Variable </vt:lpstr>
      <vt:lpstr>TypeScript – Variable </vt:lpstr>
      <vt:lpstr>let vs var keyword</vt:lpstr>
      <vt:lpstr>TypeScript – Enums </vt:lpstr>
      <vt:lpstr>Why Enums</vt:lpstr>
      <vt:lpstr>TypeScript – Enums </vt:lpstr>
      <vt:lpstr>TypeScript – Numeric Enum </vt:lpstr>
      <vt:lpstr>TypeScript – String Enums</vt:lpstr>
      <vt:lpstr>TypeScript – String Enums</vt:lpstr>
      <vt:lpstr>TypeScript – Heterogenous Enums</vt:lpstr>
      <vt:lpstr>TypeScript – Arrays </vt:lpstr>
      <vt:lpstr>Characteristic of Arrays</vt:lpstr>
      <vt:lpstr>Advantages and Disadvantages of Arrays</vt:lpstr>
      <vt:lpstr>Array Declaration </vt:lpstr>
      <vt:lpstr>TypeScript – Types of Arrays</vt:lpstr>
      <vt:lpstr>TypeScript – Single Dimensional Arrays</vt:lpstr>
      <vt:lpstr>TypeScript – Multi-Dimensional Array</vt:lpstr>
      <vt:lpstr>TypeScript – Array Methods </vt:lpstr>
      <vt:lpstr>TypeScript – Array Methods </vt:lpstr>
      <vt:lpstr>TypeScript – Function </vt:lpstr>
      <vt:lpstr>Advantages of Function</vt:lpstr>
      <vt:lpstr>TypeScript – Function Aspects </vt:lpstr>
      <vt:lpstr>Function Creation </vt:lpstr>
      <vt:lpstr>Anonymous Function </vt:lpstr>
      <vt:lpstr>Function Parameter</vt:lpstr>
      <vt:lpstr>Optional Parameter</vt:lpstr>
      <vt:lpstr>Optional Parameter – Example </vt:lpstr>
      <vt:lpstr>Default Parameter </vt:lpstr>
      <vt:lpstr>TypeScript – Arrow Functions</vt:lpstr>
      <vt:lpstr>Arrow Function – Example </vt:lpstr>
      <vt:lpstr>TypeScript - Interfaces</vt:lpstr>
      <vt:lpstr>Interface Declaration</vt:lpstr>
      <vt:lpstr>Interface – Example </vt:lpstr>
      <vt:lpstr>TypeScript – Classes </vt:lpstr>
      <vt:lpstr>TypeScript – Classes </vt:lpstr>
      <vt:lpstr>Classes – Example </vt:lpstr>
      <vt:lpstr>TypeScript – Classes </vt:lpstr>
      <vt:lpstr>TypeScript – Classes </vt:lpstr>
      <vt:lpstr>TypeScript – Classes </vt:lpstr>
      <vt:lpstr>TypeScript – Classes </vt:lpstr>
      <vt:lpstr>TypeScript – Classes </vt:lpstr>
      <vt:lpstr>TypeScript – Classes </vt:lpstr>
      <vt:lpstr>TypeScript – Generics </vt:lpstr>
      <vt:lpstr>TypeScript – Generics </vt:lpstr>
      <vt:lpstr>TypeScript – Generics </vt:lpstr>
      <vt:lpstr>TypeScript – Generics </vt:lpstr>
      <vt:lpstr>TypeScript – Generics </vt:lpstr>
      <vt:lpstr>TypeScript – Generics </vt:lpstr>
      <vt:lpstr>TypeScript – Generics </vt:lpstr>
      <vt:lpstr>TypeScript – Generics Classes</vt:lpstr>
      <vt:lpstr>TypeScript – Generic Interface </vt:lpstr>
      <vt:lpstr>TypeScript – Generics Constraints </vt:lpstr>
      <vt:lpstr>TypeScript - Namespaces</vt:lpstr>
      <vt:lpstr>TypeScript – Namespaces </vt:lpstr>
      <vt:lpstr>TypeScript – Namespaces </vt:lpstr>
      <vt:lpstr>TypeScript - Namespaces</vt:lpstr>
      <vt:lpstr>Thank You </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Antra</cp:lastModifiedBy>
  <cp:revision>1421</cp:revision>
  <dcterms:created xsi:type="dcterms:W3CDTF">2014-05-22T00:02:59Z</dcterms:created>
  <dcterms:modified xsi:type="dcterms:W3CDTF">2021-02-24T14:46:56Z</dcterms:modified>
</cp:coreProperties>
</file>