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682" r:id="rId2"/>
    <p:sldId id="752" r:id="rId3"/>
    <p:sldId id="872" r:id="rId4"/>
    <p:sldId id="883" r:id="rId5"/>
    <p:sldId id="884" r:id="rId6"/>
    <p:sldId id="885" r:id="rId7"/>
    <p:sldId id="886" r:id="rId8"/>
    <p:sldId id="887" r:id="rId9"/>
    <p:sldId id="889" r:id="rId10"/>
    <p:sldId id="888" r:id="rId11"/>
    <p:sldId id="890" r:id="rId12"/>
    <p:sldId id="891" r:id="rId13"/>
    <p:sldId id="892" r:id="rId14"/>
    <p:sldId id="893" r:id="rId15"/>
    <p:sldId id="894" r:id="rId16"/>
    <p:sldId id="895" r:id="rId17"/>
    <p:sldId id="896" r:id="rId18"/>
    <p:sldId id="897" r:id="rId19"/>
    <p:sldId id="898" r:id="rId20"/>
    <p:sldId id="899" r:id="rId21"/>
    <p:sldId id="900" r:id="rId22"/>
    <p:sldId id="874" r:id="rId23"/>
  </p:sldIdLst>
  <p:sldSz cx="12188825" cy="6858000"/>
  <p:notesSz cx="6858000" cy="9144000"/>
  <p:custDataLst>
    <p:tags r:id="rId26"/>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4D9"/>
    <a:srgbClr val="FC5656"/>
    <a:srgbClr val="CAECF6"/>
    <a:srgbClr val="7F7F7F"/>
    <a:srgbClr val="D6E9F7"/>
    <a:srgbClr val="E6F1F8"/>
    <a:srgbClr val="C4EDFC"/>
    <a:srgbClr val="BEE5F8"/>
    <a:srgbClr val="000000"/>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86492" autoAdjust="0"/>
  </p:normalViewPr>
  <p:slideViewPr>
    <p:cSldViewPr snapToGrid="0">
      <p:cViewPr varScale="1">
        <p:scale>
          <a:sx n="72" d="100"/>
          <a:sy n="72" d="100"/>
        </p:scale>
        <p:origin x="420" y="66"/>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3/2/2021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61344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3/2/2021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3/2/2021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3/2/2021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3/2/2021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3/2/2021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3/2/2021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3/2/2021</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3/2/2021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3/2/2021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3/2/2021</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3/2/2021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3/2/2021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3/2/2021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3/2/2021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3/2/2021</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3/2/2021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3/2/2021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3/2/2021</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3/2/2021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3/2/2021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3/2/2021</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3/2/2021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3/2/2021</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501E-4BBE-4EC7-A498-3B101CE22BB9}"/>
              </a:ext>
            </a:extLst>
          </p:cNvPr>
          <p:cNvSpPr>
            <a:spLocks noGrp="1"/>
          </p:cNvSpPr>
          <p:nvPr>
            <p:ph type="title"/>
          </p:nvPr>
        </p:nvSpPr>
        <p:spPr>
          <a:xfrm>
            <a:off x="292667" y="309488"/>
            <a:ext cx="11125199" cy="479475"/>
          </a:xfrm>
        </p:spPr>
        <p:txBody>
          <a:bodyPr/>
          <a:lstStyle/>
          <a:p>
            <a:r>
              <a:rPr lang="en-IN" dirty="0"/>
              <a:t>Angular – Create Custom Directive</a:t>
            </a:r>
            <a:endParaRPr lang="en-US" dirty="0"/>
          </a:p>
        </p:txBody>
      </p:sp>
      <p:sp>
        <p:nvSpPr>
          <p:cNvPr id="3" name="Text Placeholder 2">
            <a:extLst>
              <a:ext uri="{FF2B5EF4-FFF2-40B4-BE49-F238E27FC236}">
                <a16:creationId xmlns:a16="http://schemas.microsoft.com/office/drawing/2014/main" id="{F2C24E17-E9CE-42EE-B5B1-2D9FB3471BE0}"/>
              </a:ext>
            </a:extLst>
          </p:cNvPr>
          <p:cNvSpPr>
            <a:spLocks noGrp="1"/>
          </p:cNvSpPr>
          <p:nvPr>
            <p:ph type="body" sz="quarter" idx="13"/>
          </p:nvPr>
        </p:nvSpPr>
        <p:spPr>
          <a:xfrm>
            <a:off x="653330" y="1024596"/>
            <a:ext cx="11247937" cy="3962401"/>
          </a:xfrm>
        </p:spPr>
        <p:txBody>
          <a:bodyPr/>
          <a:lstStyle/>
          <a:p>
            <a:pPr algn="just"/>
            <a:r>
              <a:rPr lang="en-US" sz="2600" dirty="0"/>
              <a:t>We can create our custom directives to use in Angular components with the help of the command line. The command which is used to develop the Directive using the command line is as follows-</a:t>
            </a:r>
          </a:p>
          <a:p>
            <a:pPr algn="just"/>
            <a:endParaRPr lang="en-US" sz="2600" dirty="0"/>
          </a:p>
          <a:p>
            <a:pPr algn="just">
              <a:spcBef>
                <a:spcPts val="0"/>
              </a:spcBef>
            </a:pPr>
            <a:endParaRPr lang="en-US" sz="2600" dirty="0"/>
          </a:p>
          <a:p>
            <a:pPr algn="just">
              <a:spcBef>
                <a:spcPts val="1200"/>
              </a:spcBef>
            </a:pPr>
            <a:r>
              <a:rPr lang="en-US" sz="2600" dirty="0"/>
              <a:t>It is seen in the command line as given in the below code-</a:t>
            </a:r>
          </a:p>
          <a:p>
            <a:pPr algn="just">
              <a:spcBef>
                <a:spcPts val="1200"/>
              </a:spcBef>
            </a:pPr>
            <a:endParaRPr lang="en-US" sz="2600" dirty="0"/>
          </a:p>
          <a:p>
            <a:pPr algn="just">
              <a:spcBef>
                <a:spcPts val="1200"/>
              </a:spcBef>
            </a:pPr>
            <a:endParaRPr lang="en-US" sz="2600" dirty="0"/>
          </a:p>
          <a:p>
            <a:pPr algn="just">
              <a:spcBef>
                <a:spcPts val="1200"/>
              </a:spcBef>
            </a:pPr>
            <a:endParaRPr lang="en-US" sz="2600" dirty="0"/>
          </a:p>
          <a:p>
            <a:pPr algn="just">
              <a:spcBef>
                <a:spcPts val="1200"/>
              </a:spcBef>
            </a:pPr>
            <a:r>
              <a:rPr lang="en-US" sz="2600" dirty="0"/>
              <a:t>The above files, i.e., </a:t>
            </a:r>
            <a:r>
              <a:rPr lang="en-US" sz="2600" b="1" dirty="0"/>
              <a:t>change-text </a:t>
            </a:r>
            <a:r>
              <a:rPr lang="en-US" sz="2600" b="1" dirty="0" err="1"/>
              <a:t>directive.spec.ts</a:t>
            </a:r>
            <a:r>
              <a:rPr lang="en-US" sz="2600" dirty="0"/>
              <a:t> and </a:t>
            </a:r>
            <a:r>
              <a:rPr lang="en-US" sz="2600" b="1" dirty="0"/>
              <a:t>change-</a:t>
            </a:r>
            <a:r>
              <a:rPr lang="en-US" sz="2600" b="1" dirty="0" err="1"/>
              <a:t>text.directive.ts</a:t>
            </a:r>
            <a:r>
              <a:rPr lang="en-US" sz="2600" dirty="0"/>
              <a:t> created and the </a:t>
            </a:r>
            <a:r>
              <a:rPr lang="en-US" sz="2600" b="1" dirty="0" err="1"/>
              <a:t>app.module.ts</a:t>
            </a:r>
            <a:r>
              <a:rPr lang="en-US" sz="2600" dirty="0"/>
              <a:t> is updated.</a:t>
            </a:r>
          </a:p>
        </p:txBody>
      </p:sp>
      <p:sp>
        <p:nvSpPr>
          <p:cNvPr id="4" name="Slide Number Placeholder 3">
            <a:extLst>
              <a:ext uri="{FF2B5EF4-FFF2-40B4-BE49-F238E27FC236}">
                <a16:creationId xmlns:a16="http://schemas.microsoft.com/office/drawing/2014/main" id="{1AF20DC1-C0E1-439E-9421-CFF2EB520A6D}"/>
              </a:ext>
            </a:extLst>
          </p:cNvPr>
          <p:cNvSpPr>
            <a:spLocks noGrp="1"/>
          </p:cNvSpPr>
          <p:nvPr>
            <p:ph type="sldNum" sz="quarter" idx="12"/>
          </p:nvPr>
        </p:nvSpPr>
        <p:spPr/>
        <p:txBody>
          <a:bodyPr/>
          <a:lstStyle/>
          <a:p>
            <a:fld id="{C51EAA63-D034-42AE-91FA-B13B9518C7BE}" type="slidenum">
              <a:rPr lang="en-US" smtClean="0"/>
              <a:pPr/>
              <a:t>10</a:t>
            </a:fld>
            <a:endParaRPr lang="en-US" dirty="0"/>
          </a:p>
        </p:txBody>
      </p:sp>
      <p:pic>
        <p:nvPicPr>
          <p:cNvPr id="5" name="Picture 4">
            <a:extLst>
              <a:ext uri="{FF2B5EF4-FFF2-40B4-BE49-F238E27FC236}">
                <a16:creationId xmlns:a16="http://schemas.microsoft.com/office/drawing/2014/main" id="{DC513290-6EC6-40A5-A26B-DAF7DE974918}"/>
              </a:ext>
            </a:extLst>
          </p:cNvPr>
          <p:cNvPicPr>
            <a:picLocks noChangeAspect="1"/>
          </p:cNvPicPr>
          <p:nvPr/>
        </p:nvPicPr>
        <p:blipFill>
          <a:blip r:embed="rId2"/>
          <a:stretch>
            <a:fillRect/>
          </a:stretch>
        </p:blipFill>
        <p:spPr>
          <a:xfrm>
            <a:off x="3319926" y="2144002"/>
            <a:ext cx="4754929" cy="1049583"/>
          </a:xfrm>
          <a:prstGeom prst="rect">
            <a:avLst/>
          </a:prstGeom>
        </p:spPr>
      </p:pic>
      <p:pic>
        <p:nvPicPr>
          <p:cNvPr id="6" name="Picture 5">
            <a:extLst>
              <a:ext uri="{FF2B5EF4-FFF2-40B4-BE49-F238E27FC236}">
                <a16:creationId xmlns:a16="http://schemas.microsoft.com/office/drawing/2014/main" id="{5B592B5A-7DAE-4892-9D14-057B87013BD2}"/>
              </a:ext>
            </a:extLst>
          </p:cNvPr>
          <p:cNvPicPr>
            <a:picLocks noChangeAspect="1"/>
          </p:cNvPicPr>
          <p:nvPr/>
        </p:nvPicPr>
        <p:blipFill>
          <a:blip r:embed="rId3"/>
          <a:stretch>
            <a:fillRect/>
          </a:stretch>
        </p:blipFill>
        <p:spPr>
          <a:xfrm>
            <a:off x="2318917" y="3819344"/>
            <a:ext cx="6813835" cy="1301519"/>
          </a:xfrm>
          <a:prstGeom prst="rect">
            <a:avLst/>
          </a:prstGeom>
        </p:spPr>
      </p:pic>
    </p:spTree>
    <p:extLst>
      <p:ext uri="{BB962C8B-B14F-4D97-AF65-F5344CB8AC3E}">
        <p14:creationId xmlns:p14="http://schemas.microsoft.com/office/powerpoint/2010/main" val="185559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3EF8-71EA-410D-AC8F-F8AF8B66C004}"/>
              </a:ext>
            </a:extLst>
          </p:cNvPr>
          <p:cNvSpPr>
            <a:spLocks noGrp="1"/>
          </p:cNvSpPr>
          <p:nvPr>
            <p:ph type="title"/>
          </p:nvPr>
        </p:nvSpPr>
        <p:spPr>
          <a:xfrm>
            <a:off x="278599" y="267284"/>
            <a:ext cx="11125199" cy="493543"/>
          </a:xfrm>
        </p:spPr>
        <p:txBody>
          <a:bodyPr/>
          <a:lstStyle/>
          <a:p>
            <a:r>
              <a:rPr lang="en-IN" dirty="0"/>
              <a:t>Angular – Create Custom Directive</a:t>
            </a:r>
            <a:endParaRPr lang="en-US" dirty="0"/>
          </a:p>
        </p:txBody>
      </p:sp>
      <p:sp>
        <p:nvSpPr>
          <p:cNvPr id="3" name="Text Placeholder 2">
            <a:extLst>
              <a:ext uri="{FF2B5EF4-FFF2-40B4-BE49-F238E27FC236}">
                <a16:creationId xmlns:a16="http://schemas.microsoft.com/office/drawing/2014/main" id="{86CE9768-78ED-4D9A-BE29-DC237A7CF8B6}"/>
              </a:ext>
            </a:extLst>
          </p:cNvPr>
          <p:cNvSpPr>
            <a:spLocks noGrp="1"/>
          </p:cNvSpPr>
          <p:nvPr>
            <p:ph type="body" sz="quarter" idx="13"/>
          </p:nvPr>
        </p:nvSpPr>
        <p:spPr>
          <a:xfrm>
            <a:off x="531812" y="883919"/>
            <a:ext cx="11510133" cy="3962401"/>
          </a:xfrm>
        </p:spPr>
        <p:txBody>
          <a:bodyPr/>
          <a:lstStyle/>
          <a:p>
            <a:pPr>
              <a:spcBef>
                <a:spcPts val="1200"/>
              </a:spcBef>
            </a:pPr>
            <a:r>
              <a:rPr lang="en-IN" sz="2400" b="1" dirty="0" err="1"/>
              <a:t>app.module.ts</a:t>
            </a:r>
            <a:endParaRPr lang="en-IN" sz="2400" b="1" dirty="0"/>
          </a:p>
          <a:p>
            <a:pPr>
              <a:spcBef>
                <a:spcPts val="1200"/>
              </a:spcBef>
            </a:pPr>
            <a:r>
              <a:rPr lang="en-US" sz="2400" dirty="0"/>
              <a:t>import { </a:t>
            </a:r>
            <a:r>
              <a:rPr lang="en-US" sz="2400" dirty="0" err="1"/>
              <a:t>BrowserModule</a:t>
            </a:r>
            <a:r>
              <a:rPr lang="en-US" sz="2400" dirty="0"/>
              <a:t> } from ‘@angular/platform-browser’;</a:t>
            </a:r>
          </a:p>
          <a:p>
            <a:pPr>
              <a:spcBef>
                <a:spcPts val="1200"/>
              </a:spcBef>
            </a:pPr>
            <a:endParaRPr lang="en-US" sz="2400" b="1" dirty="0"/>
          </a:p>
          <a:p>
            <a:pPr>
              <a:spcBef>
                <a:spcPts val="1200"/>
              </a:spcBef>
            </a:pPr>
            <a:endParaRPr lang="en-US" sz="2400" b="1" dirty="0"/>
          </a:p>
          <a:p>
            <a:pPr>
              <a:spcBef>
                <a:spcPts val="1200"/>
              </a:spcBef>
            </a:pPr>
            <a:endParaRPr lang="en-US" sz="2400" b="1" dirty="0"/>
          </a:p>
          <a:p>
            <a:pPr>
              <a:spcBef>
                <a:spcPts val="1200"/>
              </a:spcBef>
            </a:pPr>
            <a:endParaRPr lang="en-US" sz="2400" b="1" dirty="0"/>
          </a:p>
          <a:p>
            <a:pPr>
              <a:spcBef>
                <a:spcPts val="1200"/>
              </a:spcBef>
            </a:pPr>
            <a:endParaRPr lang="en-US" sz="2400" b="1" dirty="0"/>
          </a:p>
          <a:p>
            <a:pPr>
              <a:spcBef>
                <a:spcPts val="1200"/>
              </a:spcBef>
            </a:pPr>
            <a:endParaRPr lang="en-US" sz="2400" b="1" dirty="0"/>
          </a:p>
          <a:p>
            <a:pPr>
              <a:spcBef>
                <a:spcPts val="1200"/>
              </a:spcBef>
            </a:pPr>
            <a:endParaRPr lang="en-US" sz="2400" b="1" dirty="0"/>
          </a:p>
          <a:p>
            <a:pPr>
              <a:spcBef>
                <a:spcPts val="0"/>
              </a:spcBef>
            </a:pPr>
            <a:endParaRPr lang="en-US" sz="2400" b="1" dirty="0"/>
          </a:p>
          <a:p>
            <a:pPr>
              <a:spcBef>
                <a:spcPts val="0"/>
              </a:spcBef>
            </a:pPr>
            <a:endParaRPr lang="en-US" sz="2600" dirty="0"/>
          </a:p>
          <a:p>
            <a:pPr>
              <a:spcBef>
                <a:spcPts val="0"/>
              </a:spcBef>
            </a:pPr>
            <a:r>
              <a:rPr lang="en-US" sz="2600" dirty="0"/>
              <a:t>The </a:t>
            </a:r>
            <a:r>
              <a:rPr lang="en-US" sz="2600" dirty="0" err="1"/>
              <a:t>ChangeTextDirective</a:t>
            </a:r>
            <a:r>
              <a:rPr lang="en-US" sz="2600" dirty="0"/>
              <a:t> class has been included in the declarations in the above file.</a:t>
            </a:r>
            <a:endParaRPr lang="en-US" sz="2600" b="1" dirty="0"/>
          </a:p>
        </p:txBody>
      </p:sp>
      <p:sp>
        <p:nvSpPr>
          <p:cNvPr id="4" name="Slide Number Placeholder 3">
            <a:extLst>
              <a:ext uri="{FF2B5EF4-FFF2-40B4-BE49-F238E27FC236}">
                <a16:creationId xmlns:a16="http://schemas.microsoft.com/office/drawing/2014/main" id="{E9D538CE-5FB6-4405-9E25-9D37E3A9A1D9}"/>
              </a:ext>
            </a:extLst>
          </p:cNvPr>
          <p:cNvSpPr>
            <a:spLocks noGrp="1"/>
          </p:cNvSpPr>
          <p:nvPr>
            <p:ph type="sldNum" sz="quarter" idx="12"/>
          </p:nvPr>
        </p:nvSpPr>
        <p:spPr/>
        <p:txBody>
          <a:bodyPr/>
          <a:lstStyle/>
          <a:p>
            <a:fld id="{C51EAA63-D034-42AE-91FA-B13B9518C7BE}" type="slidenum">
              <a:rPr lang="en-US" smtClean="0"/>
              <a:pPr/>
              <a:t>11</a:t>
            </a:fld>
            <a:endParaRPr lang="en-US" dirty="0"/>
          </a:p>
        </p:txBody>
      </p:sp>
      <p:pic>
        <p:nvPicPr>
          <p:cNvPr id="5" name="Picture 4">
            <a:extLst>
              <a:ext uri="{FF2B5EF4-FFF2-40B4-BE49-F238E27FC236}">
                <a16:creationId xmlns:a16="http://schemas.microsoft.com/office/drawing/2014/main" id="{43A2CCFA-D80F-4553-9F99-BF18DE8CB91E}"/>
              </a:ext>
            </a:extLst>
          </p:cNvPr>
          <p:cNvPicPr>
            <a:picLocks noChangeAspect="1"/>
          </p:cNvPicPr>
          <p:nvPr/>
        </p:nvPicPr>
        <p:blipFill>
          <a:blip r:embed="rId2"/>
          <a:stretch>
            <a:fillRect/>
          </a:stretch>
        </p:blipFill>
        <p:spPr>
          <a:xfrm>
            <a:off x="3207434" y="1681161"/>
            <a:ext cx="5500467" cy="4037343"/>
          </a:xfrm>
          <a:prstGeom prst="rect">
            <a:avLst/>
          </a:prstGeom>
        </p:spPr>
      </p:pic>
    </p:spTree>
    <p:extLst>
      <p:ext uri="{BB962C8B-B14F-4D97-AF65-F5344CB8AC3E}">
        <p14:creationId xmlns:p14="http://schemas.microsoft.com/office/powerpoint/2010/main" val="339756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528F-10B8-4F1C-9327-145E153A9D5C}"/>
              </a:ext>
            </a:extLst>
          </p:cNvPr>
          <p:cNvSpPr>
            <a:spLocks noGrp="1"/>
          </p:cNvSpPr>
          <p:nvPr>
            <p:ph type="title"/>
          </p:nvPr>
        </p:nvSpPr>
        <p:spPr>
          <a:xfrm>
            <a:off x="292667" y="239150"/>
            <a:ext cx="11125199" cy="381001"/>
          </a:xfrm>
        </p:spPr>
        <p:txBody>
          <a:bodyPr/>
          <a:lstStyle/>
          <a:p>
            <a:r>
              <a:rPr lang="en-IN" dirty="0"/>
              <a:t>Angular – Create Custom Directive</a:t>
            </a:r>
            <a:endParaRPr lang="en-US" dirty="0"/>
          </a:p>
        </p:txBody>
      </p:sp>
      <p:sp>
        <p:nvSpPr>
          <p:cNvPr id="3" name="Text Placeholder 2">
            <a:extLst>
              <a:ext uri="{FF2B5EF4-FFF2-40B4-BE49-F238E27FC236}">
                <a16:creationId xmlns:a16="http://schemas.microsoft.com/office/drawing/2014/main" id="{4F9AD929-3C6C-4F22-BD7E-B89AA34821F2}"/>
              </a:ext>
            </a:extLst>
          </p:cNvPr>
          <p:cNvSpPr>
            <a:spLocks noGrp="1"/>
          </p:cNvSpPr>
          <p:nvPr>
            <p:ph type="body" sz="quarter" idx="13"/>
          </p:nvPr>
        </p:nvSpPr>
        <p:spPr>
          <a:xfrm>
            <a:off x="462500" y="883919"/>
            <a:ext cx="11326226" cy="3962401"/>
          </a:xfrm>
        </p:spPr>
        <p:txBody>
          <a:bodyPr/>
          <a:lstStyle/>
          <a:p>
            <a:pPr>
              <a:spcBef>
                <a:spcPts val="1200"/>
              </a:spcBef>
            </a:pPr>
            <a:r>
              <a:rPr lang="en-US" sz="2500" dirty="0"/>
              <a:t>The class is also imported from the file given below-</a:t>
            </a:r>
          </a:p>
          <a:p>
            <a:pPr>
              <a:spcBef>
                <a:spcPts val="1200"/>
              </a:spcBef>
            </a:pPr>
            <a:r>
              <a:rPr lang="en-US" sz="2500" b="1" dirty="0"/>
              <a:t>Change-</a:t>
            </a:r>
            <a:r>
              <a:rPr lang="en-US" sz="2500" b="1" dirty="0" err="1"/>
              <a:t>text.directive</a:t>
            </a:r>
            <a:endParaRPr lang="en-US" sz="2500" b="1" dirty="0"/>
          </a:p>
          <a:p>
            <a:pPr>
              <a:spcBef>
                <a:spcPts val="1200"/>
              </a:spcBef>
            </a:pPr>
            <a:endParaRPr lang="en-US" sz="2500" b="1" dirty="0"/>
          </a:p>
          <a:p>
            <a:pPr>
              <a:spcBef>
                <a:spcPts val="1200"/>
              </a:spcBef>
            </a:pPr>
            <a:endParaRPr lang="en-US" sz="2500" b="1" dirty="0"/>
          </a:p>
          <a:p>
            <a:pPr>
              <a:spcBef>
                <a:spcPts val="1200"/>
              </a:spcBef>
            </a:pPr>
            <a:endParaRPr lang="en-US" sz="2500" b="1" dirty="0"/>
          </a:p>
          <a:p>
            <a:pPr>
              <a:spcBef>
                <a:spcPts val="1200"/>
              </a:spcBef>
            </a:pPr>
            <a:endParaRPr lang="en-US" sz="2500" b="1" dirty="0"/>
          </a:p>
          <a:p>
            <a:pPr>
              <a:spcBef>
                <a:spcPts val="1200"/>
              </a:spcBef>
            </a:pPr>
            <a:endParaRPr lang="en-US" sz="2500" b="1" dirty="0"/>
          </a:p>
          <a:p>
            <a:pPr>
              <a:spcBef>
                <a:spcPts val="1200"/>
              </a:spcBef>
            </a:pPr>
            <a:endParaRPr lang="en-US" sz="2500" b="1" dirty="0"/>
          </a:p>
          <a:p>
            <a:pPr algn="just">
              <a:spcBef>
                <a:spcPts val="1200"/>
              </a:spcBef>
            </a:pPr>
            <a:r>
              <a:rPr lang="en-US" sz="2500" dirty="0"/>
              <a:t>The above file has a directive and it also has a selector property. Whatever we define in the selector, the same has to match in the view, where we assign the custom directive.</a:t>
            </a:r>
            <a:endParaRPr lang="en-US" sz="2500" b="1" dirty="0"/>
          </a:p>
        </p:txBody>
      </p:sp>
      <p:sp>
        <p:nvSpPr>
          <p:cNvPr id="4" name="Slide Number Placeholder 3">
            <a:extLst>
              <a:ext uri="{FF2B5EF4-FFF2-40B4-BE49-F238E27FC236}">
                <a16:creationId xmlns:a16="http://schemas.microsoft.com/office/drawing/2014/main" id="{49F54622-8653-4B27-8815-FFA0F031DACE}"/>
              </a:ext>
            </a:extLst>
          </p:cNvPr>
          <p:cNvSpPr>
            <a:spLocks noGrp="1"/>
          </p:cNvSpPr>
          <p:nvPr>
            <p:ph type="sldNum" sz="quarter" idx="12"/>
          </p:nvPr>
        </p:nvSpPr>
        <p:spPr/>
        <p:txBody>
          <a:bodyPr/>
          <a:lstStyle/>
          <a:p>
            <a:fld id="{C51EAA63-D034-42AE-91FA-B13B9518C7BE}" type="slidenum">
              <a:rPr lang="en-US" smtClean="0"/>
              <a:pPr/>
              <a:t>12</a:t>
            </a:fld>
            <a:endParaRPr lang="en-US" dirty="0"/>
          </a:p>
        </p:txBody>
      </p:sp>
      <p:pic>
        <p:nvPicPr>
          <p:cNvPr id="5" name="Picture 4">
            <a:extLst>
              <a:ext uri="{FF2B5EF4-FFF2-40B4-BE49-F238E27FC236}">
                <a16:creationId xmlns:a16="http://schemas.microsoft.com/office/drawing/2014/main" id="{988E4B16-736C-4147-BB1A-E8DAE8F31F74}"/>
              </a:ext>
            </a:extLst>
          </p:cNvPr>
          <p:cNvPicPr>
            <a:picLocks noChangeAspect="1"/>
          </p:cNvPicPr>
          <p:nvPr/>
        </p:nvPicPr>
        <p:blipFill>
          <a:blip r:embed="rId2"/>
          <a:stretch>
            <a:fillRect/>
          </a:stretch>
        </p:blipFill>
        <p:spPr>
          <a:xfrm>
            <a:off x="3014525" y="2207307"/>
            <a:ext cx="4668606" cy="1878331"/>
          </a:xfrm>
          <a:prstGeom prst="rect">
            <a:avLst/>
          </a:prstGeom>
        </p:spPr>
      </p:pic>
    </p:spTree>
    <p:extLst>
      <p:ext uri="{BB962C8B-B14F-4D97-AF65-F5344CB8AC3E}">
        <p14:creationId xmlns:p14="http://schemas.microsoft.com/office/powerpoint/2010/main" val="182404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0DD7-1C9D-4E40-A9E7-00D0A6F2E7C0}"/>
              </a:ext>
            </a:extLst>
          </p:cNvPr>
          <p:cNvSpPr>
            <a:spLocks noGrp="1"/>
          </p:cNvSpPr>
          <p:nvPr>
            <p:ph type="title"/>
          </p:nvPr>
        </p:nvSpPr>
        <p:spPr>
          <a:xfrm>
            <a:off x="292666" y="182876"/>
            <a:ext cx="11125199" cy="479475"/>
          </a:xfrm>
        </p:spPr>
        <p:txBody>
          <a:bodyPr/>
          <a:lstStyle/>
          <a:p>
            <a:r>
              <a:rPr lang="en-IN" dirty="0"/>
              <a:t>Angular – Create Custom Directive</a:t>
            </a:r>
            <a:endParaRPr lang="en-US" dirty="0"/>
          </a:p>
        </p:txBody>
      </p:sp>
      <p:sp>
        <p:nvSpPr>
          <p:cNvPr id="3" name="Text Placeholder 2">
            <a:extLst>
              <a:ext uri="{FF2B5EF4-FFF2-40B4-BE49-F238E27FC236}">
                <a16:creationId xmlns:a16="http://schemas.microsoft.com/office/drawing/2014/main" id="{B133CF2F-CE1D-4D77-8AEF-F48666659EE0}"/>
              </a:ext>
            </a:extLst>
          </p:cNvPr>
          <p:cNvSpPr>
            <a:spLocks noGrp="1"/>
          </p:cNvSpPr>
          <p:nvPr>
            <p:ph type="body" sz="quarter" idx="13"/>
          </p:nvPr>
        </p:nvSpPr>
        <p:spPr>
          <a:xfrm>
            <a:off x="400111" y="855784"/>
            <a:ext cx="11613697" cy="3962401"/>
          </a:xfrm>
        </p:spPr>
        <p:txBody>
          <a:bodyPr/>
          <a:lstStyle/>
          <a:p>
            <a:r>
              <a:rPr lang="en-US" sz="2400" dirty="0"/>
              <a:t>In the </a:t>
            </a:r>
            <a:r>
              <a:rPr lang="en-US" sz="2400" b="1" dirty="0"/>
              <a:t>app.component.html </a:t>
            </a:r>
            <a:r>
              <a:rPr lang="en-US" sz="2400" dirty="0"/>
              <a:t>view, add the directive as follows-</a:t>
            </a:r>
          </a:p>
          <a:p>
            <a:endParaRPr lang="en-US" sz="2400" dirty="0"/>
          </a:p>
          <a:p>
            <a:endParaRPr lang="en-US" sz="2400" dirty="0"/>
          </a:p>
          <a:p>
            <a:endParaRPr lang="en-US" sz="2400" dirty="0"/>
          </a:p>
          <a:p>
            <a:pPr>
              <a:spcBef>
                <a:spcPts val="0"/>
              </a:spcBef>
            </a:pPr>
            <a:r>
              <a:rPr lang="en-US" sz="2400" dirty="0"/>
              <a:t>We will write the changes in </a:t>
            </a:r>
            <a:r>
              <a:rPr lang="en-US" sz="2400" b="1" dirty="0"/>
              <a:t>change-</a:t>
            </a:r>
            <a:r>
              <a:rPr lang="en-US" sz="2400" b="1" dirty="0" err="1"/>
              <a:t>text.directive.ts</a:t>
            </a:r>
            <a:r>
              <a:rPr lang="en-US" sz="2400" dirty="0"/>
              <a:t> file as-</a:t>
            </a:r>
          </a:p>
          <a:p>
            <a:pPr>
              <a:spcBef>
                <a:spcPts val="0"/>
              </a:spcBef>
            </a:pPr>
            <a:r>
              <a:rPr lang="en-US" sz="2400" b="1" dirty="0"/>
              <a:t>change-</a:t>
            </a:r>
            <a:r>
              <a:rPr lang="en-US" sz="2400" b="1" dirty="0" err="1"/>
              <a:t>text.directive.ts</a:t>
            </a:r>
            <a:endParaRPr lang="en-US" sz="2400" b="1" dirty="0"/>
          </a:p>
          <a:p>
            <a:pPr>
              <a:spcBef>
                <a:spcPts val="0"/>
              </a:spcBef>
            </a:pPr>
            <a:endParaRPr lang="en-US" sz="2400" b="1" dirty="0"/>
          </a:p>
          <a:p>
            <a:pPr>
              <a:spcBef>
                <a:spcPts val="0"/>
              </a:spcBef>
            </a:pPr>
            <a:endParaRPr lang="en-US" sz="2400" b="1" dirty="0"/>
          </a:p>
          <a:p>
            <a:pPr>
              <a:spcBef>
                <a:spcPts val="0"/>
              </a:spcBef>
            </a:pPr>
            <a:endParaRPr lang="en-US" sz="2400" b="1" dirty="0"/>
          </a:p>
          <a:p>
            <a:pPr>
              <a:spcBef>
                <a:spcPts val="0"/>
              </a:spcBef>
            </a:pPr>
            <a:endParaRPr lang="en-US" sz="2400" b="1" dirty="0"/>
          </a:p>
          <a:p>
            <a:pPr>
              <a:spcBef>
                <a:spcPts val="0"/>
              </a:spcBef>
            </a:pPr>
            <a:endParaRPr lang="en-US" sz="2400" b="1" dirty="0"/>
          </a:p>
          <a:p>
            <a:pPr>
              <a:spcBef>
                <a:spcPts val="0"/>
              </a:spcBef>
            </a:pPr>
            <a:endParaRPr lang="en-US" sz="2400" b="1" dirty="0"/>
          </a:p>
          <a:p>
            <a:pPr>
              <a:spcBef>
                <a:spcPts val="0"/>
              </a:spcBef>
            </a:pPr>
            <a:r>
              <a:rPr lang="en-US" sz="2400" dirty="0"/>
              <a:t>In the above file, there is a class known as </a:t>
            </a:r>
            <a:r>
              <a:rPr lang="en-US" sz="2400" b="1" dirty="0" err="1"/>
              <a:t>ChangeTextDirective</a:t>
            </a:r>
            <a:r>
              <a:rPr lang="en-US" sz="2400" dirty="0"/>
              <a:t>, and also a constructor.</a:t>
            </a:r>
          </a:p>
          <a:p>
            <a:endParaRPr lang="en-US" sz="2500" dirty="0"/>
          </a:p>
        </p:txBody>
      </p:sp>
      <p:sp>
        <p:nvSpPr>
          <p:cNvPr id="4" name="Slide Number Placeholder 3">
            <a:extLst>
              <a:ext uri="{FF2B5EF4-FFF2-40B4-BE49-F238E27FC236}">
                <a16:creationId xmlns:a16="http://schemas.microsoft.com/office/drawing/2014/main" id="{4225217B-2A76-463C-ACE1-BB916B9A1BBB}"/>
              </a:ext>
            </a:extLst>
          </p:cNvPr>
          <p:cNvSpPr>
            <a:spLocks noGrp="1"/>
          </p:cNvSpPr>
          <p:nvPr>
            <p:ph type="sldNum" sz="quarter" idx="12"/>
          </p:nvPr>
        </p:nvSpPr>
        <p:spPr/>
        <p:txBody>
          <a:bodyPr/>
          <a:lstStyle/>
          <a:p>
            <a:fld id="{C51EAA63-D034-42AE-91FA-B13B9518C7BE}" type="slidenum">
              <a:rPr lang="en-US" smtClean="0"/>
              <a:pPr/>
              <a:t>13</a:t>
            </a:fld>
            <a:endParaRPr lang="en-US" dirty="0"/>
          </a:p>
        </p:txBody>
      </p:sp>
      <p:pic>
        <p:nvPicPr>
          <p:cNvPr id="5" name="Picture 4">
            <a:extLst>
              <a:ext uri="{FF2B5EF4-FFF2-40B4-BE49-F238E27FC236}">
                <a16:creationId xmlns:a16="http://schemas.microsoft.com/office/drawing/2014/main" id="{9BD074F5-C6D8-43D8-A1E7-FE1CCE9083A7}"/>
              </a:ext>
            </a:extLst>
          </p:cNvPr>
          <p:cNvPicPr>
            <a:picLocks noChangeAspect="1"/>
          </p:cNvPicPr>
          <p:nvPr/>
        </p:nvPicPr>
        <p:blipFill>
          <a:blip r:embed="rId2"/>
          <a:stretch>
            <a:fillRect/>
          </a:stretch>
        </p:blipFill>
        <p:spPr>
          <a:xfrm>
            <a:off x="2345821" y="1232823"/>
            <a:ext cx="5925982" cy="1664740"/>
          </a:xfrm>
          <a:prstGeom prst="rect">
            <a:avLst/>
          </a:prstGeom>
        </p:spPr>
      </p:pic>
      <p:pic>
        <p:nvPicPr>
          <p:cNvPr id="6" name="Picture 5">
            <a:extLst>
              <a:ext uri="{FF2B5EF4-FFF2-40B4-BE49-F238E27FC236}">
                <a16:creationId xmlns:a16="http://schemas.microsoft.com/office/drawing/2014/main" id="{3D5E23BB-C10A-45DD-B5CB-E7DD1B430F90}"/>
              </a:ext>
            </a:extLst>
          </p:cNvPr>
          <p:cNvPicPr>
            <a:picLocks noChangeAspect="1"/>
          </p:cNvPicPr>
          <p:nvPr/>
        </p:nvPicPr>
        <p:blipFill>
          <a:blip r:embed="rId3"/>
          <a:stretch>
            <a:fillRect/>
          </a:stretch>
        </p:blipFill>
        <p:spPr>
          <a:xfrm>
            <a:off x="3457169" y="3429000"/>
            <a:ext cx="6333945" cy="2261375"/>
          </a:xfrm>
          <a:prstGeom prst="rect">
            <a:avLst/>
          </a:prstGeom>
        </p:spPr>
      </p:pic>
    </p:spTree>
    <p:extLst>
      <p:ext uri="{BB962C8B-B14F-4D97-AF65-F5344CB8AC3E}">
        <p14:creationId xmlns:p14="http://schemas.microsoft.com/office/powerpoint/2010/main" val="146305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FEB0-AA26-4E36-9DF4-7D6953590104}"/>
              </a:ext>
            </a:extLst>
          </p:cNvPr>
          <p:cNvSpPr>
            <a:spLocks noGrp="1"/>
          </p:cNvSpPr>
          <p:nvPr>
            <p:ph type="title"/>
          </p:nvPr>
        </p:nvSpPr>
        <p:spPr>
          <a:xfrm>
            <a:off x="236396" y="309488"/>
            <a:ext cx="11125199" cy="381001"/>
          </a:xfrm>
        </p:spPr>
        <p:txBody>
          <a:bodyPr/>
          <a:lstStyle/>
          <a:p>
            <a:r>
              <a:rPr lang="en-IN" dirty="0"/>
              <a:t>Angular – Pipes </a:t>
            </a:r>
            <a:endParaRPr lang="en-US" dirty="0"/>
          </a:p>
        </p:txBody>
      </p:sp>
      <p:sp>
        <p:nvSpPr>
          <p:cNvPr id="3" name="Text Placeholder 2">
            <a:extLst>
              <a:ext uri="{FF2B5EF4-FFF2-40B4-BE49-F238E27FC236}">
                <a16:creationId xmlns:a16="http://schemas.microsoft.com/office/drawing/2014/main" id="{AD17C69D-4EAB-4C8D-8549-10A6A80734AA}"/>
              </a:ext>
            </a:extLst>
          </p:cNvPr>
          <p:cNvSpPr>
            <a:spLocks noGrp="1"/>
          </p:cNvSpPr>
          <p:nvPr>
            <p:ph type="body" sz="quarter" idx="13"/>
          </p:nvPr>
        </p:nvSpPr>
        <p:spPr>
          <a:xfrm>
            <a:off x="462500" y="897987"/>
            <a:ext cx="11537242" cy="3962401"/>
          </a:xfrm>
        </p:spPr>
        <p:txBody>
          <a:bodyPr/>
          <a:lstStyle/>
          <a:p>
            <a:pPr algn="just"/>
            <a:r>
              <a:rPr lang="en-US" sz="2500" dirty="0"/>
              <a:t>Pipes are a useful feature in Angular. These are the simple way to transform values in an Angular template. It takes the integers, strings, array, and dates as input separated with </a:t>
            </a:r>
            <a:r>
              <a:rPr lang="en-US" sz="2500" b="1" dirty="0"/>
              <a:t>|</a:t>
            </a:r>
            <a:r>
              <a:rPr lang="en-US" sz="2500" dirty="0"/>
              <a:t> to be converted in the format as required and display same as an in the browser. </a:t>
            </a:r>
            <a:endParaRPr lang="en-US" sz="2500" b="1" dirty="0"/>
          </a:p>
          <a:p>
            <a:pPr algn="just"/>
            <a:r>
              <a:rPr lang="en-US" sz="2500" b="1" dirty="0"/>
              <a:t>Syntax:  </a:t>
            </a:r>
            <a:r>
              <a:rPr lang="en-US" sz="2500" dirty="0"/>
              <a:t>{{title | uppercase}}</a:t>
            </a:r>
          </a:p>
          <a:p>
            <a:r>
              <a:rPr lang="en-IN" sz="2600" b="1" dirty="0"/>
              <a:t>Example </a:t>
            </a:r>
          </a:p>
          <a:p>
            <a:pPr>
              <a:spcBef>
                <a:spcPts val="1200"/>
              </a:spcBef>
            </a:pPr>
            <a:r>
              <a:rPr lang="en-US" dirty="0"/>
              <a:t>Define a variable named “title” in the </a:t>
            </a:r>
            <a:r>
              <a:rPr lang="en-US" b="1" dirty="0" err="1"/>
              <a:t>component.ts</a:t>
            </a:r>
            <a:r>
              <a:rPr lang="en-US" b="1" dirty="0"/>
              <a:t> </a:t>
            </a:r>
            <a:r>
              <a:rPr lang="en-US" dirty="0"/>
              <a:t>file.</a:t>
            </a:r>
            <a:endParaRPr lang="en-US" b="1" dirty="0"/>
          </a:p>
          <a:p>
            <a:pPr algn="just"/>
            <a:endParaRPr lang="en-US" sz="2500" dirty="0"/>
          </a:p>
        </p:txBody>
      </p:sp>
      <p:sp>
        <p:nvSpPr>
          <p:cNvPr id="4" name="Slide Number Placeholder 3">
            <a:extLst>
              <a:ext uri="{FF2B5EF4-FFF2-40B4-BE49-F238E27FC236}">
                <a16:creationId xmlns:a16="http://schemas.microsoft.com/office/drawing/2014/main" id="{CC980B48-2123-4535-B348-D1069CBD7C32}"/>
              </a:ext>
            </a:extLst>
          </p:cNvPr>
          <p:cNvSpPr>
            <a:spLocks noGrp="1"/>
          </p:cNvSpPr>
          <p:nvPr>
            <p:ph type="sldNum" sz="quarter" idx="12"/>
          </p:nvPr>
        </p:nvSpPr>
        <p:spPr/>
        <p:txBody>
          <a:bodyPr/>
          <a:lstStyle/>
          <a:p>
            <a:fld id="{C51EAA63-D034-42AE-91FA-B13B9518C7BE}" type="slidenum">
              <a:rPr lang="en-US" smtClean="0"/>
              <a:pPr/>
              <a:t>14</a:t>
            </a:fld>
            <a:endParaRPr lang="en-US" dirty="0"/>
          </a:p>
        </p:txBody>
      </p:sp>
      <p:pic>
        <p:nvPicPr>
          <p:cNvPr id="5" name="Picture 4">
            <a:extLst>
              <a:ext uri="{FF2B5EF4-FFF2-40B4-BE49-F238E27FC236}">
                <a16:creationId xmlns:a16="http://schemas.microsoft.com/office/drawing/2014/main" id="{3B439F43-A9B3-4ADD-ADD0-C5CE662F8CB1}"/>
              </a:ext>
            </a:extLst>
          </p:cNvPr>
          <p:cNvPicPr>
            <a:picLocks noChangeAspect="1"/>
          </p:cNvPicPr>
          <p:nvPr/>
        </p:nvPicPr>
        <p:blipFill>
          <a:blip r:embed="rId2"/>
          <a:stretch>
            <a:fillRect/>
          </a:stretch>
        </p:blipFill>
        <p:spPr>
          <a:xfrm>
            <a:off x="3065461" y="3820550"/>
            <a:ext cx="4677441" cy="2353429"/>
          </a:xfrm>
          <a:prstGeom prst="rect">
            <a:avLst/>
          </a:prstGeom>
        </p:spPr>
      </p:pic>
    </p:spTree>
    <p:extLst>
      <p:ext uri="{BB962C8B-B14F-4D97-AF65-F5344CB8AC3E}">
        <p14:creationId xmlns:p14="http://schemas.microsoft.com/office/powerpoint/2010/main" val="317797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BE10E-AEA2-4F18-B466-8CEAA89DD1A5}"/>
              </a:ext>
            </a:extLst>
          </p:cNvPr>
          <p:cNvSpPr>
            <a:spLocks noGrp="1"/>
          </p:cNvSpPr>
          <p:nvPr>
            <p:ph type="title"/>
          </p:nvPr>
        </p:nvSpPr>
        <p:spPr>
          <a:xfrm>
            <a:off x="250464" y="267285"/>
            <a:ext cx="11125199" cy="381001"/>
          </a:xfrm>
        </p:spPr>
        <p:txBody>
          <a:bodyPr/>
          <a:lstStyle/>
          <a:p>
            <a:r>
              <a:rPr lang="en-IN" dirty="0"/>
              <a:t>Angular – Pipes </a:t>
            </a:r>
            <a:endParaRPr lang="en-US" dirty="0"/>
          </a:p>
        </p:txBody>
      </p:sp>
      <p:sp>
        <p:nvSpPr>
          <p:cNvPr id="3" name="Text Placeholder 2">
            <a:extLst>
              <a:ext uri="{FF2B5EF4-FFF2-40B4-BE49-F238E27FC236}">
                <a16:creationId xmlns:a16="http://schemas.microsoft.com/office/drawing/2014/main" id="{94423E4B-A0EF-464B-8D68-C12818584A92}"/>
              </a:ext>
            </a:extLst>
          </p:cNvPr>
          <p:cNvSpPr>
            <a:spLocks noGrp="1"/>
          </p:cNvSpPr>
          <p:nvPr>
            <p:ph type="body" sz="quarter" idx="13"/>
          </p:nvPr>
        </p:nvSpPr>
        <p:spPr>
          <a:xfrm>
            <a:off x="462499" y="883919"/>
            <a:ext cx="11726326" cy="3962401"/>
          </a:xfrm>
        </p:spPr>
        <p:txBody>
          <a:bodyPr/>
          <a:lstStyle/>
          <a:p>
            <a:r>
              <a:rPr lang="en-US" sz="2600" dirty="0"/>
              <a:t>Here, we are using the pipe symbol in </a:t>
            </a:r>
            <a:r>
              <a:rPr lang="en-US" sz="2600" b="1" dirty="0"/>
              <a:t>component.html </a:t>
            </a:r>
            <a:r>
              <a:rPr lang="en-US" sz="2600" dirty="0"/>
              <a:t>file: </a:t>
            </a:r>
          </a:p>
          <a:p>
            <a:endParaRPr lang="en-US" sz="2600" b="1" dirty="0"/>
          </a:p>
          <a:p>
            <a:pPr>
              <a:spcBef>
                <a:spcPts val="1200"/>
              </a:spcBef>
            </a:pPr>
            <a:endParaRPr lang="en-US" sz="2600" b="1" dirty="0"/>
          </a:p>
          <a:p>
            <a:pPr>
              <a:spcBef>
                <a:spcPts val="1200"/>
              </a:spcBef>
            </a:pPr>
            <a:endParaRPr lang="en-US" sz="2600" b="1" dirty="0"/>
          </a:p>
          <a:p>
            <a:pPr>
              <a:spcBef>
                <a:spcPts val="1200"/>
              </a:spcBef>
            </a:pPr>
            <a:r>
              <a:rPr lang="en-US" sz="2600" dirty="0"/>
              <a:t>Run ng serve and see the result. You will see the following result. We can see that pipes have changed the title in upper and lowercase.</a:t>
            </a:r>
            <a:endParaRPr lang="en-US" sz="2600" b="1" dirty="0"/>
          </a:p>
        </p:txBody>
      </p:sp>
      <p:sp>
        <p:nvSpPr>
          <p:cNvPr id="4" name="Slide Number Placeholder 3">
            <a:extLst>
              <a:ext uri="{FF2B5EF4-FFF2-40B4-BE49-F238E27FC236}">
                <a16:creationId xmlns:a16="http://schemas.microsoft.com/office/drawing/2014/main" id="{2C152BCE-F717-4B1F-8CAF-4C8E2A2FACC4}"/>
              </a:ext>
            </a:extLst>
          </p:cNvPr>
          <p:cNvSpPr>
            <a:spLocks noGrp="1"/>
          </p:cNvSpPr>
          <p:nvPr>
            <p:ph type="sldNum" sz="quarter" idx="12"/>
          </p:nvPr>
        </p:nvSpPr>
        <p:spPr/>
        <p:txBody>
          <a:bodyPr/>
          <a:lstStyle/>
          <a:p>
            <a:fld id="{C51EAA63-D034-42AE-91FA-B13B9518C7BE}" type="slidenum">
              <a:rPr lang="en-US" smtClean="0"/>
              <a:pPr/>
              <a:t>15</a:t>
            </a:fld>
            <a:endParaRPr lang="en-US" dirty="0"/>
          </a:p>
        </p:txBody>
      </p:sp>
      <p:pic>
        <p:nvPicPr>
          <p:cNvPr id="5" name="Picture 4">
            <a:extLst>
              <a:ext uri="{FF2B5EF4-FFF2-40B4-BE49-F238E27FC236}">
                <a16:creationId xmlns:a16="http://schemas.microsoft.com/office/drawing/2014/main" id="{C6A50856-923D-4739-818E-53B7B7AC9779}"/>
              </a:ext>
            </a:extLst>
          </p:cNvPr>
          <p:cNvPicPr>
            <a:picLocks noChangeAspect="1"/>
          </p:cNvPicPr>
          <p:nvPr/>
        </p:nvPicPr>
        <p:blipFill>
          <a:blip r:embed="rId2"/>
          <a:stretch>
            <a:fillRect/>
          </a:stretch>
        </p:blipFill>
        <p:spPr>
          <a:xfrm>
            <a:off x="3808288" y="1300527"/>
            <a:ext cx="3225557" cy="1710948"/>
          </a:xfrm>
          <a:prstGeom prst="rect">
            <a:avLst/>
          </a:prstGeom>
        </p:spPr>
      </p:pic>
      <p:pic>
        <p:nvPicPr>
          <p:cNvPr id="6" name="Picture 5">
            <a:extLst>
              <a:ext uri="{FF2B5EF4-FFF2-40B4-BE49-F238E27FC236}">
                <a16:creationId xmlns:a16="http://schemas.microsoft.com/office/drawing/2014/main" id="{13E7894E-C773-4C37-9AF8-CC43148BD7FE}"/>
              </a:ext>
            </a:extLst>
          </p:cNvPr>
          <p:cNvPicPr>
            <a:picLocks noChangeAspect="1"/>
          </p:cNvPicPr>
          <p:nvPr/>
        </p:nvPicPr>
        <p:blipFill>
          <a:blip r:embed="rId3"/>
          <a:stretch>
            <a:fillRect/>
          </a:stretch>
        </p:blipFill>
        <p:spPr>
          <a:xfrm>
            <a:off x="2585181" y="3846526"/>
            <a:ext cx="5180185" cy="2254645"/>
          </a:xfrm>
          <a:prstGeom prst="rect">
            <a:avLst/>
          </a:prstGeom>
        </p:spPr>
      </p:pic>
    </p:spTree>
    <p:extLst>
      <p:ext uri="{BB962C8B-B14F-4D97-AF65-F5344CB8AC3E}">
        <p14:creationId xmlns:p14="http://schemas.microsoft.com/office/powerpoint/2010/main" val="252097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3543-98CF-4BB4-B0D8-99B95C8F67E7}"/>
              </a:ext>
            </a:extLst>
          </p:cNvPr>
          <p:cNvSpPr>
            <a:spLocks noGrp="1"/>
          </p:cNvSpPr>
          <p:nvPr>
            <p:ph type="title"/>
          </p:nvPr>
        </p:nvSpPr>
        <p:spPr>
          <a:xfrm>
            <a:off x="306735" y="253218"/>
            <a:ext cx="11125199" cy="535746"/>
          </a:xfrm>
        </p:spPr>
        <p:txBody>
          <a:bodyPr/>
          <a:lstStyle/>
          <a:p>
            <a:r>
              <a:rPr lang="en-IN" dirty="0"/>
              <a:t>Built-in Angular Pipes</a:t>
            </a:r>
            <a:endParaRPr lang="en-US" dirty="0"/>
          </a:p>
        </p:txBody>
      </p:sp>
      <p:sp>
        <p:nvSpPr>
          <p:cNvPr id="3" name="Text Placeholder 2">
            <a:extLst>
              <a:ext uri="{FF2B5EF4-FFF2-40B4-BE49-F238E27FC236}">
                <a16:creationId xmlns:a16="http://schemas.microsoft.com/office/drawing/2014/main" id="{E8637631-C260-49B1-B91F-E28C94FE42FF}"/>
              </a:ext>
            </a:extLst>
          </p:cNvPr>
          <p:cNvSpPr>
            <a:spLocks noGrp="1"/>
          </p:cNvSpPr>
          <p:nvPr>
            <p:ph type="body" sz="quarter" idx="13"/>
          </p:nvPr>
        </p:nvSpPr>
        <p:spPr>
          <a:xfrm>
            <a:off x="306736" y="1010528"/>
            <a:ext cx="11594532" cy="3962401"/>
          </a:xfrm>
        </p:spPr>
        <p:txBody>
          <a:bodyPr/>
          <a:lstStyle/>
          <a:p>
            <a:pPr marL="458788" indent="-457200" algn="just">
              <a:spcBef>
                <a:spcPts val="600"/>
              </a:spcBef>
              <a:buFont typeface="Arial" panose="020B0604020202020204" pitchFamily="34" charset="0"/>
              <a:buChar char="•"/>
            </a:pPr>
            <a:r>
              <a:rPr lang="en-US" sz="2400" dirty="0"/>
              <a:t>Angular has a stock of pipes such as Date Pipe, Uppercase Pipe, Lowercase Pipe, currency pipe, and percent pipe. They are available for use in any angular template.</a:t>
            </a:r>
          </a:p>
          <a:p>
            <a:pPr marL="458788" indent="-457200" algn="just">
              <a:spcBef>
                <a:spcPts val="600"/>
              </a:spcBef>
              <a:buFont typeface="Arial" panose="020B0604020202020204" pitchFamily="34" charset="0"/>
              <a:buChar char="•"/>
            </a:pPr>
            <a:r>
              <a:rPr lang="en-US" sz="2400" dirty="0"/>
              <a:t> Angular doesn’t have the Filter Pipe or any Orderbypipe. </a:t>
            </a:r>
          </a:p>
          <a:p>
            <a:pPr marL="458788" indent="-457200" algn="just">
              <a:spcBef>
                <a:spcPts val="600"/>
              </a:spcBef>
              <a:buFont typeface="Arial" panose="020B0604020202020204" pitchFamily="34" charset="0"/>
              <a:buChar char="•"/>
            </a:pPr>
            <a:r>
              <a:rPr lang="en-US" sz="2400" dirty="0"/>
              <a:t>Angular doesn’t provide the pipes for filtering and sorting the lists. </a:t>
            </a:r>
          </a:p>
          <a:p>
            <a:pPr marL="458788" indent="-457200" algn="just">
              <a:spcBef>
                <a:spcPts val="600"/>
              </a:spcBef>
              <a:buFont typeface="Arial" panose="020B0604020202020204" pitchFamily="34" charset="0"/>
              <a:buChar char="•"/>
            </a:pPr>
            <a:r>
              <a:rPr lang="en-US" sz="2400" dirty="0"/>
              <a:t>Pipes are an excellent way to encapsulate and share a collective display-value transformation.</a:t>
            </a:r>
          </a:p>
        </p:txBody>
      </p:sp>
      <p:sp>
        <p:nvSpPr>
          <p:cNvPr id="4" name="Slide Number Placeholder 3">
            <a:extLst>
              <a:ext uri="{FF2B5EF4-FFF2-40B4-BE49-F238E27FC236}">
                <a16:creationId xmlns:a16="http://schemas.microsoft.com/office/drawing/2014/main" id="{A0C49A20-8DFE-44D7-AD92-E9CE771C4FFB}"/>
              </a:ext>
            </a:extLst>
          </p:cNvPr>
          <p:cNvSpPr>
            <a:spLocks noGrp="1"/>
          </p:cNvSpPr>
          <p:nvPr>
            <p:ph type="sldNum" sz="quarter" idx="12"/>
          </p:nvPr>
        </p:nvSpPr>
        <p:spPr/>
        <p:txBody>
          <a:bodyPr/>
          <a:lstStyle/>
          <a:p>
            <a:fld id="{C51EAA63-D034-42AE-91FA-B13B9518C7BE}" type="slidenum">
              <a:rPr lang="en-US" smtClean="0"/>
              <a:pPr/>
              <a:t>16</a:t>
            </a:fld>
            <a:endParaRPr lang="en-US" dirty="0"/>
          </a:p>
        </p:txBody>
      </p:sp>
      <p:sp>
        <p:nvSpPr>
          <p:cNvPr id="5" name="TextBox 4">
            <a:extLst>
              <a:ext uri="{FF2B5EF4-FFF2-40B4-BE49-F238E27FC236}">
                <a16:creationId xmlns:a16="http://schemas.microsoft.com/office/drawing/2014/main" id="{C787412C-2141-422C-8323-3A789E272EF0}"/>
              </a:ext>
            </a:extLst>
          </p:cNvPr>
          <p:cNvSpPr txBox="1"/>
          <p:nvPr/>
        </p:nvSpPr>
        <p:spPr>
          <a:xfrm>
            <a:off x="998806" y="3316459"/>
            <a:ext cx="914400" cy="914400"/>
          </a:xfrm>
          <a:prstGeom prst="rect">
            <a:avLst/>
          </a:prstGeom>
          <a:noFill/>
        </p:spPr>
        <p:txBody>
          <a:bodyPr wrap="none" lIns="0" tIns="0" rIns="0" bIns="0" rtlCol="0">
            <a:noAutofit/>
          </a:bodyPr>
          <a:lstStyle/>
          <a:p>
            <a:pPr marL="342900" indent="-342900">
              <a:spcBef>
                <a:spcPts val="1200"/>
              </a:spcBef>
              <a:buFont typeface="Arial" panose="020B0604020202020204" pitchFamily="34" charset="0"/>
              <a:buChar char="•"/>
            </a:pPr>
            <a:r>
              <a:rPr lang="en-US" sz="2400" dirty="0"/>
              <a:t>Async pipe</a:t>
            </a:r>
          </a:p>
          <a:p>
            <a:pPr marL="342900" indent="-342900">
              <a:spcBef>
                <a:spcPts val="1200"/>
              </a:spcBef>
              <a:buFont typeface="Arial" panose="020B0604020202020204" pitchFamily="34" charset="0"/>
              <a:buChar char="•"/>
            </a:pPr>
            <a:r>
              <a:rPr lang="en-US" sz="2400" dirty="0"/>
              <a:t>Currency pipe</a:t>
            </a:r>
          </a:p>
          <a:p>
            <a:pPr marL="342900" indent="-342900">
              <a:spcBef>
                <a:spcPts val="1200"/>
              </a:spcBef>
              <a:buFont typeface="Arial" panose="020B0604020202020204" pitchFamily="34" charset="0"/>
              <a:buChar char="•"/>
            </a:pPr>
            <a:r>
              <a:rPr lang="en-US" sz="2400" dirty="0"/>
              <a:t>Data pipe</a:t>
            </a:r>
          </a:p>
          <a:p>
            <a:pPr marL="342900" indent="-342900">
              <a:spcBef>
                <a:spcPts val="1200"/>
              </a:spcBef>
              <a:buFont typeface="Arial" panose="020B0604020202020204" pitchFamily="34" charset="0"/>
              <a:buChar char="•"/>
            </a:pPr>
            <a:r>
              <a:rPr lang="en-US" sz="2400" dirty="0"/>
              <a:t>Decimal pipe</a:t>
            </a:r>
          </a:p>
          <a:p>
            <a:pPr marL="342900" indent="-342900">
              <a:spcBef>
                <a:spcPts val="1200"/>
              </a:spcBef>
              <a:buFont typeface="Arial" panose="020B0604020202020204" pitchFamily="34" charset="0"/>
              <a:buChar char="•"/>
            </a:pPr>
            <a:r>
              <a:rPr lang="en-US" sz="2400" dirty="0"/>
              <a:t>Json pipe</a:t>
            </a:r>
          </a:p>
          <a:p>
            <a:pPr marL="342900" indent="-342900">
              <a:spcBef>
                <a:spcPts val="1200"/>
              </a:spcBef>
              <a:buFont typeface="Arial" panose="020B0604020202020204" pitchFamily="34" charset="0"/>
              <a:buChar char="•"/>
            </a:pPr>
            <a:r>
              <a:rPr lang="en-US" sz="2400" dirty="0"/>
              <a:t>Percent pipe</a:t>
            </a:r>
          </a:p>
          <a:p>
            <a:pPr>
              <a:lnSpc>
                <a:spcPct val="90000"/>
              </a:lnSpc>
            </a:pPr>
            <a:endParaRPr lang="en-US" dirty="0"/>
          </a:p>
        </p:txBody>
      </p:sp>
      <p:sp>
        <p:nvSpPr>
          <p:cNvPr id="6" name="TextBox 5">
            <a:extLst>
              <a:ext uri="{FF2B5EF4-FFF2-40B4-BE49-F238E27FC236}">
                <a16:creationId xmlns:a16="http://schemas.microsoft.com/office/drawing/2014/main" id="{F96E89DA-7165-468A-BE2A-5F80899128D0}"/>
              </a:ext>
            </a:extLst>
          </p:cNvPr>
          <p:cNvSpPr txBox="1"/>
          <p:nvPr/>
        </p:nvSpPr>
        <p:spPr>
          <a:xfrm>
            <a:off x="6668086" y="3429000"/>
            <a:ext cx="914400" cy="914400"/>
          </a:xfrm>
          <a:prstGeom prst="rect">
            <a:avLst/>
          </a:prstGeom>
          <a:noFill/>
        </p:spPr>
        <p:txBody>
          <a:bodyPr wrap="none" lIns="0" tIns="0" rIns="0" bIns="0" rtlCol="0">
            <a:noAutofit/>
          </a:bodyPr>
          <a:lstStyle/>
          <a:p>
            <a:pPr marL="342900" indent="-342900">
              <a:spcBef>
                <a:spcPts val="1200"/>
              </a:spcBef>
              <a:buFont typeface="Arial" panose="020B0604020202020204" pitchFamily="34" charset="0"/>
              <a:buChar char="•"/>
            </a:pPr>
            <a:r>
              <a:rPr lang="en-US" sz="2400" dirty="0"/>
              <a:t>Lower case pipe</a:t>
            </a:r>
          </a:p>
          <a:p>
            <a:pPr marL="342900" indent="-342900">
              <a:spcBef>
                <a:spcPts val="1200"/>
              </a:spcBef>
              <a:buFont typeface="Arial" panose="020B0604020202020204" pitchFamily="34" charset="0"/>
              <a:buChar char="•"/>
            </a:pPr>
            <a:r>
              <a:rPr lang="en-US" sz="2400" dirty="0"/>
              <a:t>Upper case pipe</a:t>
            </a:r>
          </a:p>
          <a:p>
            <a:pPr marL="342900" indent="-342900">
              <a:spcBef>
                <a:spcPts val="1200"/>
              </a:spcBef>
              <a:buFont typeface="Arial" panose="020B0604020202020204" pitchFamily="34" charset="0"/>
              <a:buChar char="•"/>
            </a:pPr>
            <a:r>
              <a:rPr lang="en-US" sz="2400" dirty="0"/>
              <a:t>Slice pipe</a:t>
            </a:r>
          </a:p>
          <a:p>
            <a:pPr marL="342900" indent="-342900">
              <a:spcBef>
                <a:spcPts val="1200"/>
              </a:spcBef>
              <a:buFont typeface="Arial" panose="020B0604020202020204" pitchFamily="34" charset="0"/>
              <a:buChar char="•"/>
            </a:pPr>
            <a:r>
              <a:rPr lang="en-US" sz="2400" dirty="0"/>
              <a:t>Title case pipe</a:t>
            </a:r>
          </a:p>
          <a:p>
            <a:pPr marL="342900" indent="-342900">
              <a:lnSpc>
                <a:spcPct val="90000"/>
              </a:lnSpc>
              <a:spcBef>
                <a:spcPts val="12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230423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9FA5-F9CE-4A3C-B0C8-8CBF09027AFB}"/>
              </a:ext>
            </a:extLst>
          </p:cNvPr>
          <p:cNvSpPr>
            <a:spLocks noGrp="1"/>
          </p:cNvSpPr>
          <p:nvPr>
            <p:ph type="title"/>
          </p:nvPr>
        </p:nvSpPr>
        <p:spPr>
          <a:xfrm>
            <a:off x="278600" y="239147"/>
            <a:ext cx="11125199" cy="381001"/>
          </a:xfrm>
        </p:spPr>
        <p:txBody>
          <a:bodyPr/>
          <a:lstStyle/>
          <a:p>
            <a:r>
              <a:rPr lang="en-IN" dirty="0"/>
              <a:t>Angular – Parameterizing a Pipe</a:t>
            </a:r>
            <a:endParaRPr lang="en-US" dirty="0"/>
          </a:p>
        </p:txBody>
      </p:sp>
      <p:sp>
        <p:nvSpPr>
          <p:cNvPr id="3" name="Text Placeholder 2">
            <a:extLst>
              <a:ext uri="{FF2B5EF4-FFF2-40B4-BE49-F238E27FC236}">
                <a16:creationId xmlns:a16="http://schemas.microsoft.com/office/drawing/2014/main" id="{819ACBDB-0A54-42FD-A55D-5C1C5ED6710E}"/>
              </a:ext>
            </a:extLst>
          </p:cNvPr>
          <p:cNvSpPr>
            <a:spLocks noGrp="1"/>
          </p:cNvSpPr>
          <p:nvPr>
            <p:ph type="body" sz="quarter" idx="13"/>
          </p:nvPr>
        </p:nvSpPr>
        <p:spPr>
          <a:xfrm>
            <a:off x="278600" y="757309"/>
            <a:ext cx="11664871" cy="3962401"/>
          </a:xfrm>
        </p:spPr>
        <p:txBody>
          <a:bodyPr/>
          <a:lstStyle/>
          <a:p>
            <a:r>
              <a:rPr lang="en-US" sz="2600" dirty="0"/>
              <a:t>We can also move a parameter to the pipe; we can use the HTML code to pass the parameter.</a:t>
            </a:r>
          </a:p>
          <a:p>
            <a:pPr>
              <a:spcBef>
                <a:spcPts val="1200"/>
              </a:spcBef>
            </a:pPr>
            <a:r>
              <a:rPr lang="en-US" sz="2600" b="1" dirty="0"/>
              <a:t>app.component.html</a:t>
            </a:r>
          </a:p>
          <a:p>
            <a:pPr>
              <a:spcBef>
                <a:spcPts val="1200"/>
              </a:spcBef>
            </a:pPr>
            <a:endParaRPr lang="en-US" sz="2600" b="1" dirty="0"/>
          </a:p>
          <a:p>
            <a:pPr>
              <a:spcBef>
                <a:spcPts val="1200"/>
              </a:spcBef>
            </a:pPr>
            <a:endParaRPr lang="en-US" sz="2600" b="1" dirty="0"/>
          </a:p>
          <a:p>
            <a:pPr algn="just">
              <a:spcBef>
                <a:spcPts val="1200"/>
              </a:spcBef>
            </a:pPr>
            <a:r>
              <a:rPr lang="en-US" sz="2400" b="1" dirty="0"/>
              <a:t>Chaining pipes</a:t>
            </a:r>
            <a:endParaRPr lang="en-US" sz="2400" dirty="0"/>
          </a:p>
          <a:p>
            <a:pPr algn="just">
              <a:spcBef>
                <a:spcPts val="1200"/>
              </a:spcBef>
            </a:pPr>
            <a:r>
              <a:rPr lang="en-US" sz="2400" dirty="0"/>
              <a:t>We can chain pipes together and creates useful combinations and also can use the lowercase and upper-case pipe in our example.</a:t>
            </a:r>
          </a:p>
          <a:p>
            <a:pPr algn="just">
              <a:spcBef>
                <a:spcPts val="1200"/>
              </a:spcBef>
            </a:pPr>
            <a:r>
              <a:rPr lang="en-US" sz="2400" b="1" dirty="0"/>
              <a:t>app.component.html</a:t>
            </a:r>
          </a:p>
          <a:p>
            <a:pPr algn="just">
              <a:spcBef>
                <a:spcPts val="1200"/>
              </a:spcBef>
            </a:pPr>
            <a:endParaRPr lang="en-US" sz="2400" b="1" dirty="0"/>
          </a:p>
          <a:p>
            <a:pPr algn="just">
              <a:spcBef>
                <a:spcPts val="1200"/>
              </a:spcBef>
            </a:pPr>
            <a:endParaRPr lang="en-US" sz="2600" b="1" dirty="0"/>
          </a:p>
          <a:p>
            <a:pPr algn="just">
              <a:spcBef>
                <a:spcPts val="1200"/>
              </a:spcBef>
            </a:pPr>
            <a:r>
              <a:rPr lang="en-US" sz="2400" dirty="0"/>
              <a:t>Now, our date is in upper case letter.</a:t>
            </a:r>
            <a:endParaRPr lang="en-US" sz="2400" b="1" dirty="0"/>
          </a:p>
          <a:p>
            <a:pPr algn="just">
              <a:spcBef>
                <a:spcPts val="1200"/>
              </a:spcBef>
            </a:pPr>
            <a:endParaRPr lang="en-US" sz="2400" dirty="0"/>
          </a:p>
          <a:p>
            <a:pPr>
              <a:spcBef>
                <a:spcPts val="1200"/>
              </a:spcBef>
            </a:pPr>
            <a:endParaRPr lang="en-US" sz="2600" b="1" dirty="0"/>
          </a:p>
        </p:txBody>
      </p:sp>
      <p:sp>
        <p:nvSpPr>
          <p:cNvPr id="4" name="Slide Number Placeholder 3">
            <a:extLst>
              <a:ext uri="{FF2B5EF4-FFF2-40B4-BE49-F238E27FC236}">
                <a16:creationId xmlns:a16="http://schemas.microsoft.com/office/drawing/2014/main" id="{CC0B6508-6606-4806-914C-03CD58B47E7C}"/>
              </a:ext>
            </a:extLst>
          </p:cNvPr>
          <p:cNvSpPr>
            <a:spLocks noGrp="1"/>
          </p:cNvSpPr>
          <p:nvPr>
            <p:ph type="sldNum" sz="quarter" idx="12"/>
          </p:nvPr>
        </p:nvSpPr>
        <p:spPr/>
        <p:txBody>
          <a:bodyPr/>
          <a:lstStyle/>
          <a:p>
            <a:fld id="{C51EAA63-D034-42AE-91FA-B13B9518C7BE}" type="slidenum">
              <a:rPr lang="en-US" smtClean="0"/>
              <a:pPr/>
              <a:t>17</a:t>
            </a:fld>
            <a:endParaRPr lang="en-US" dirty="0"/>
          </a:p>
        </p:txBody>
      </p:sp>
      <p:pic>
        <p:nvPicPr>
          <p:cNvPr id="5" name="Picture 4">
            <a:extLst>
              <a:ext uri="{FF2B5EF4-FFF2-40B4-BE49-F238E27FC236}">
                <a16:creationId xmlns:a16="http://schemas.microsoft.com/office/drawing/2014/main" id="{DA609C3E-35CB-41ED-938C-29BFFDC8DA1D}"/>
              </a:ext>
            </a:extLst>
          </p:cNvPr>
          <p:cNvPicPr>
            <a:picLocks noChangeAspect="1"/>
          </p:cNvPicPr>
          <p:nvPr/>
        </p:nvPicPr>
        <p:blipFill>
          <a:blip r:embed="rId2"/>
          <a:stretch>
            <a:fillRect/>
          </a:stretch>
        </p:blipFill>
        <p:spPr>
          <a:xfrm>
            <a:off x="3062099" y="2095350"/>
            <a:ext cx="5645802" cy="925321"/>
          </a:xfrm>
          <a:prstGeom prst="rect">
            <a:avLst/>
          </a:prstGeom>
        </p:spPr>
      </p:pic>
      <p:pic>
        <p:nvPicPr>
          <p:cNvPr id="6" name="Picture 5">
            <a:extLst>
              <a:ext uri="{FF2B5EF4-FFF2-40B4-BE49-F238E27FC236}">
                <a16:creationId xmlns:a16="http://schemas.microsoft.com/office/drawing/2014/main" id="{C73D265F-7DD2-4F93-B401-8393869819CB}"/>
              </a:ext>
            </a:extLst>
          </p:cNvPr>
          <p:cNvPicPr>
            <a:picLocks noChangeAspect="1"/>
          </p:cNvPicPr>
          <p:nvPr/>
        </p:nvPicPr>
        <p:blipFill>
          <a:blip r:embed="rId3"/>
          <a:stretch>
            <a:fillRect/>
          </a:stretch>
        </p:blipFill>
        <p:spPr>
          <a:xfrm>
            <a:off x="3062099" y="4856871"/>
            <a:ext cx="5645802" cy="834355"/>
          </a:xfrm>
          <a:prstGeom prst="rect">
            <a:avLst/>
          </a:prstGeom>
        </p:spPr>
      </p:pic>
    </p:spTree>
    <p:extLst>
      <p:ext uri="{BB962C8B-B14F-4D97-AF65-F5344CB8AC3E}">
        <p14:creationId xmlns:p14="http://schemas.microsoft.com/office/powerpoint/2010/main" val="363265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E7E2B-27D2-4347-A046-934756C7BCFD}"/>
              </a:ext>
            </a:extLst>
          </p:cNvPr>
          <p:cNvSpPr>
            <a:spLocks noGrp="1"/>
          </p:cNvSpPr>
          <p:nvPr>
            <p:ph type="title"/>
          </p:nvPr>
        </p:nvSpPr>
        <p:spPr>
          <a:xfrm>
            <a:off x="292667" y="281353"/>
            <a:ext cx="11125199" cy="479475"/>
          </a:xfrm>
        </p:spPr>
        <p:txBody>
          <a:bodyPr/>
          <a:lstStyle/>
          <a:p>
            <a:r>
              <a:rPr lang="en-IN" dirty="0"/>
              <a:t>Angular – Pure and Impure pipes</a:t>
            </a:r>
            <a:endParaRPr lang="en-US" dirty="0"/>
          </a:p>
        </p:txBody>
      </p:sp>
      <p:sp>
        <p:nvSpPr>
          <p:cNvPr id="3" name="Text Placeholder 2">
            <a:extLst>
              <a:ext uri="{FF2B5EF4-FFF2-40B4-BE49-F238E27FC236}">
                <a16:creationId xmlns:a16="http://schemas.microsoft.com/office/drawing/2014/main" id="{BEDCDCFA-AD58-406B-B990-5AE27F4BA467}"/>
              </a:ext>
            </a:extLst>
          </p:cNvPr>
          <p:cNvSpPr>
            <a:spLocks noGrp="1"/>
          </p:cNvSpPr>
          <p:nvPr>
            <p:ph type="body" sz="quarter" idx="13"/>
          </p:nvPr>
        </p:nvSpPr>
        <p:spPr>
          <a:xfrm>
            <a:off x="462500" y="982392"/>
            <a:ext cx="11509106" cy="3962401"/>
          </a:xfrm>
        </p:spPr>
        <p:txBody>
          <a:bodyPr/>
          <a:lstStyle/>
          <a:p>
            <a:pPr algn="just">
              <a:spcBef>
                <a:spcPts val="1200"/>
              </a:spcBef>
            </a:pPr>
            <a:r>
              <a:rPr lang="en-US" sz="2400" dirty="0"/>
              <a:t>There are two categories of pipes:</a:t>
            </a:r>
          </a:p>
          <a:p>
            <a:pPr marL="515938" indent="-514350" algn="just">
              <a:spcBef>
                <a:spcPts val="1200"/>
              </a:spcBef>
              <a:buFont typeface="+mj-lt"/>
              <a:buAutoNum type="arabicPeriod"/>
            </a:pPr>
            <a:r>
              <a:rPr lang="en-US" sz="2400" dirty="0"/>
              <a:t>Pure</a:t>
            </a:r>
          </a:p>
          <a:p>
            <a:pPr marL="515938" indent="-514350" algn="just">
              <a:spcBef>
                <a:spcPts val="1200"/>
              </a:spcBef>
              <a:buFont typeface="+mj-lt"/>
              <a:buAutoNum type="arabicPeriod"/>
            </a:pPr>
            <a:r>
              <a:rPr lang="en-US" sz="2400" dirty="0"/>
              <a:t>Impure</a:t>
            </a:r>
          </a:p>
          <a:p>
            <a:pPr algn="just">
              <a:spcBef>
                <a:spcPts val="1200"/>
              </a:spcBef>
            </a:pPr>
            <a:r>
              <a:rPr lang="en-US" sz="2400" dirty="0"/>
              <a:t>By default, pipes of angular are pure. Every pipe we have seen are pure and built-in pipes. We can make the pipe impure by setting the pure flag into false.</a:t>
            </a:r>
          </a:p>
          <a:p>
            <a:pPr algn="just">
              <a:spcBef>
                <a:spcPts val="1200"/>
              </a:spcBef>
            </a:pPr>
            <a:r>
              <a:rPr lang="en-US" sz="2400" b="1" dirty="0"/>
              <a:t>Pure pipes</a:t>
            </a:r>
            <a:endParaRPr lang="en-US" sz="2400" dirty="0"/>
          </a:p>
          <a:p>
            <a:pPr algn="just">
              <a:spcBef>
                <a:spcPts val="1200"/>
              </a:spcBef>
            </a:pPr>
            <a:r>
              <a:rPr lang="en-US" sz="2400" dirty="0"/>
              <a:t>Angular executes the pure pipe only when if it detects the pure change in the input value. The real difference is either in the shift to the primitive input value (Number, Boolean, Symbol, String) or a changed object reference (Array, Function, Object, Date).</a:t>
            </a:r>
          </a:p>
          <a:p>
            <a:pPr algn="just">
              <a:spcBef>
                <a:spcPts val="1200"/>
              </a:spcBef>
            </a:pPr>
            <a:r>
              <a:rPr lang="en-US" sz="2400" b="1" dirty="0"/>
              <a:t>Impure pipes</a:t>
            </a:r>
            <a:endParaRPr lang="en-US" sz="2400" dirty="0"/>
          </a:p>
          <a:p>
            <a:pPr algn="just">
              <a:spcBef>
                <a:spcPts val="1200"/>
              </a:spcBef>
            </a:pPr>
            <a:r>
              <a:rPr lang="en-US" sz="2400" dirty="0"/>
              <a:t>Angular executes the impure pipe during every component change detection cycle. The impure pipe is called often every keystroke or mouse-move.</a:t>
            </a:r>
          </a:p>
          <a:p>
            <a:pPr algn="just">
              <a:spcBef>
                <a:spcPts val="1200"/>
              </a:spcBef>
            </a:pPr>
            <a:endParaRPr lang="en-US" sz="2400" dirty="0"/>
          </a:p>
        </p:txBody>
      </p:sp>
      <p:sp>
        <p:nvSpPr>
          <p:cNvPr id="4" name="Slide Number Placeholder 3">
            <a:extLst>
              <a:ext uri="{FF2B5EF4-FFF2-40B4-BE49-F238E27FC236}">
                <a16:creationId xmlns:a16="http://schemas.microsoft.com/office/drawing/2014/main" id="{70732554-4201-4415-9BA0-BEC1A31A3637}"/>
              </a:ext>
            </a:extLst>
          </p:cNvPr>
          <p:cNvSpPr>
            <a:spLocks noGrp="1"/>
          </p:cNvSpPr>
          <p:nvPr>
            <p:ph type="sldNum" sz="quarter" idx="12"/>
          </p:nvPr>
        </p:nvSpPr>
        <p:spPr/>
        <p:txBody>
          <a:bodyPr/>
          <a:lstStyle/>
          <a:p>
            <a:fld id="{C51EAA63-D034-42AE-91FA-B13B9518C7BE}" type="slidenum">
              <a:rPr lang="en-US" smtClean="0"/>
              <a:pPr/>
              <a:t>18</a:t>
            </a:fld>
            <a:endParaRPr lang="en-US" dirty="0"/>
          </a:p>
        </p:txBody>
      </p:sp>
    </p:spTree>
    <p:extLst>
      <p:ext uri="{BB962C8B-B14F-4D97-AF65-F5344CB8AC3E}">
        <p14:creationId xmlns:p14="http://schemas.microsoft.com/office/powerpoint/2010/main" val="120682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D30F-87C0-4C52-AD2D-B3B12432ADD3}"/>
              </a:ext>
            </a:extLst>
          </p:cNvPr>
          <p:cNvSpPr>
            <a:spLocks noGrp="1"/>
          </p:cNvSpPr>
          <p:nvPr>
            <p:ph type="title"/>
          </p:nvPr>
        </p:nvSpPr>
        <p:spPr>
          <a:xfrm>
            <a:off x="264531" y="225083"/>
            <a:ext cx="11125199" cy="507610"/>
          </a:xfrm>
        </p:spPr>
        <p:txBody>
          <a:bodyPr/>
          <a:lstStyle/>
          <a:p>
            <a:r>
              <a:rPr lang="en-IN" dirty="0"/>
              <a:t>Angular – Create a Custom Angular Pipe </a:t>
            </a:r>
            <a:endParaRPr lang="en-US" dirty="0"/>
          </a:p>
        </p:txBody>
      </p:sp>
      <p:sp>
        <p:nvSpPr>
          <p:cNvPr id="3" name="Text Placeholder 2">
            <a:extLst>
              <a:ext uri="{FF2B5EF4-FFF2-40B4-BE49-F238E27FC236}">
                <a16:creationId xmlns:a16="http://schemas.microsoft.com/office/drawing/2014/main" id="{57FDA1F4-6EC0-47C3-B312-B4EFC4A2C41B}"/>
              </a:ext>
            </a:extLst>
          </p:cNvPr>
          <p:cNvSpPr>
            <a:spLocks noGrp="1"/>
          </p:cNvSpPr>
          <p:nvPr>
            <p:ph type="body" sz="quarter" idx="13"/>
          </p:nvPr>
        </p:nvSpPr>
        <p:spPr>
          <a:xfrm>
            <a:off x="653330" y="954258"/>
            <a:ext cx="11247937" cy="3962401"/>
          </a:xfrm>
        </p:spPr>
        <p:txBody>
          <a:bodyPr/>
          <a:lstStyle/>
          <a:p>
            <a:pPr algn="just"/>
            <a:r>
              <a:rPr lang="en-US" sz="2400" dirty="0"/>
              <a:t>To create a custom pipe, we create a new </a:t>
            </a:r>
            <a:r>
              <a:rPr lang="en-US" sz="2400" dirty="0" err="1"/>
              <a:t>ts</a:t>
            </a:r>
            <a:r>
              <a:rPr lang="en-US" sz="2400" dirty="0"/>
              <a:t> file and use the code according to work, and we have to import Pipe, Pipe Transform from Angular/Core.</a:t>
            </a:r>
          </a:p>
          <a:p>
            <a:pPr algn="just">
              <a:spcBef>
                <a:spcPts val="1200"/>
              </a:spcBef>
            </a:pPr>
            <a:r>
              <a:rPr lang="en-US" sz="2400" dirty="0"/>
              <a:t>Create a sqrt custom pipe.</a:t>
            </a:r>
          </a:p>
          <a:p>
            <a:pPr algn="just">
              <a:spcBef>
                <a:spcPts val="1200"/>
              </a:spcBef>
            </a:pPr>
            <a:r>
              <a:rPr lang="en-US" sz="2400" b="1" dirty="0" err="1"/>
              <a:t>component.ts</a:t>
            </a:r>
            <a:r>
              <a:rPr lang="en-US" sz="2400" b="1" dirty="0"/>
              <a:t> file:</a:t>
            </a:r>
          </a:p>
          <a:p>
            <a:pPr algn="just">
              <a:spcBef>
                <a:spcPts val="1200"/>
              </a:spcBef>
            </a:pPr>
            <a:endParaRPr lang="en-US" sz="2400" b="1" dirty="0"/>
          </a:p>
          <a:p>
            <a:pPr algn="just">
              <a:spcBef>
                <a:spcPts val="1200"/>
              </a:spcBef>
            </a:pPr>
            <a:endParaRPr lang="en-US" sz="2400" b="1" dirty="0"/>
          </a:p>
          <a:p>
            <a:pPr algn="just">
              <a:spcBef>
                <a:spcPts val="1200"/>
              </a:spcBef>
            </a:pPr>
            <a:endParaRPr lang="en-US" sz="2400" b="1" dirty="0"/>
          </a:p>
          <a:p>
            <a:pPr algn="just">
              <a:spcBef>
                <a:spcPts val="1200"/>
              </a:spcBef>
            </a:pPr>
            <a:endParaRPr lang="en-US" sz="2400" b="1" dirty="0"/>
          </a:p>
          <a:p>
            <a:pPr algn="just">
              <a:spcBef>
                <a:spcPts val="1200"/>
              </a:spcBef>
            </a:pPr>
            <a:endParaRPr lang="en-US" sz="2400" b="1" dirty="0"/>
          </a:p>
          <a:p>
            <a:pPr algn="just">
              <a:spcBef>
                <a:spcPts val="1200"/>
              </a:spcBef>
            </a:pPr>
            <a:r>
              <a:rPr lang="en-US" sz="2400" dirty="0"/>
              <a:t>We have to make changes in the </a:t>
            </a:r>
            <a:r>
              <a:rPr lang="en-US" sz="2400" b="1" dirty="0" err="1"/>
              <a:t>app.module.ts</a:t>
            </a:r>
            <a:r>
              <a:rPr lang="en-US" sz="2400" dirty="0"/>
              <a:t>. Create a class named as </a:t>
            </a:r>
            <a:r>
              <a:rPr lang="en-US" sz="2400" b="1" dirty="0" err="1"/>
              <a:t>SqrtPipe</a:t>
            </a:r>
            <a:r>
              <a:rPr lang="en-US" sz="2400" dirty="0"/>
              <a:t>.</a:t>
            </a:r>
          </a:p>
          <a:p>
            <a:pPr algn="just">
              <a:spcBef>
                <a:spcPts val="1200"/>
              </a:spcBef>
            </a:pPr>
            <a:r>
              <a:rPr lang="en-US" sz="2400" dirty="0"/>
              <a:t>This class will implement </a:t>
            </a:r>
            <a:r>
              <a:rPr lang="en-US" sz="2400" dirty="0" err="1"/>
              <a:t>PipeTransform</a:t>
            </a:r>
            <a:r>
              <a:rPr lang="en-US" sz="2400" dirty="0"/>
              <a:t>. The transform method defined in the class can take arguments as the number and will return the number after taking the square root.</a:t>
            </a:r>
          </a:p>
          <a:p>
            <a:pPr algn="just">
              <a:spcBef>
                <a:spcPts val="1200"/>
              </a:spcBef>
            </a:pPr>
            <a:endParaRPr lang="en-US" sz="2400" dirty="0"/>
          </a:p>
        </p:txBody>
      </p:sp>
      <p:sp>
        <p:nvSpPr>
          <p:cNvPr id="4" name="Slide Number Placeholder 3">
            <a:extLst>
              <a:ext uri="{FF2B5EF4-FFF2-40B4-BE49-F238E27FC236}">
                <a16:creationId xmlns:a16="http://schemas.microsoft.com/office/drawing/2014/main" id="{3336923F-7448-4F78-BE31-07444314466B}"/>
              </a:ext>
            </a:extLst>
          </p:cNvPr>
          <p:cNvSpPr>
            <a:spLocks noGrp="1"/>
          </p:cNvSpPr>
          <p:nvPr>
            <p:ph type="sldNum" sz="quarter" idx="12"/>
          </p:nvPr>
        </p:nvSpPr>
        <p:spPr/>
        <p:txBody>
          <a:bodyPr/>
          <a:lstStyle/>
          <a:p>
            <a:fld id="{C51EAA63-D034-42AE-91FA-B13B9518C7BE}" type="slidenum">
              <a:rPr lang="en-US" smtClean="0"/>
              <a:pPr/>
              <a:t>19</a:t>
            </a:fld>
            <a:endParaRPr lang="en-US" dirty="0"/>
          </a:p>
        </p:txBody>
      </p:sp>
      <p:pic>
        <p:nvPicPr>
          <p:cNvPr id="5" name="Picture 4">
            <a:extLst>
              <a:ext uri="{FF2B5EF4-FFF2-40B4-BE49-F238E27FC236}">
                <a16:creationId xmlns:a16="http://schemas.microsoft.com/office/drawing/2014/main" id="{54B4424F-2B43-462A-9191-47549751373B}"/>
              </a:ext>
            </a:extLst>
          </p:cNvPr>
          <p:cNvPicPr>
            <a:picLocks noChangeAspect="1"/>
          </p:cNvPicPr>
          <p:nvPr/>
        </p:nvPicPr>
        <p:blipFill>
          <a:blip r:embed="rId2"/>
          <a:stretch>
            <a:fillRect/>
          </a:stretch>
        </p:blipFill>
        <p:spPr>
          <a:xfrm>
            <a:off x="3446585" y="2509837"/>
            <a:ext cx="4462339" cy="2260450"/>
          </a:xfrm>
          <a:prstGeom prst="rect">
            <a:avLst/>
          </a:prstGeom>
        </p:spPr>
      </p:pic>
    </p:spTree>
    <p:extLst>
      <p:ext uri="{BB962C8B-B14F-4D97-AF65-F5344CB8AC3E}">
        <p14:creationId xmlns:p14="http://schemas.microsoft.com/office/powerpoint/2010/main" val="234053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6000" b="-16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1845458" y="1963273"/>
            <a:ext cx="8763000" cy="1470025"/>
          </a:xfrm>
        </p:spPr>
        <p:txBody>
          <a:bodyPr/>
          <a:lstStyle/>
          <a:p>
            <a:pPr algn="ctr"/>
            <a:r>
              <a:rPr lang="en-US" dirty="0"/>
              <a:t>Angular</a:t>
            </a:r>
            <a:br>
              <a:rPr lang="en-US" dirty="0"/>
            </a:br>
            <a:r>
              <a:rPr lang="en-US" dirty="0"/>
              <a:t>Directive &amp; Pipes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61D6-2D14-4098-93DB-F0F7EC98D37F}"/>
              </a:ext>
            </a:extLst>
          </p:cNvPr>
          <p:cNvSpPr>
            <a:spLocks noGrp="1"/>
          </p:cNvSpPr>
          <p:nvPr>
            <p:ph type="title"/>
          </p:nvPr>
        </p:nvSpPr>
        <p:spPr>
          <a:xfrm>
            <a:off x="292667" y="309488"/>
            <a:ext cx="11125199" cy="493543"/>
          </a:xfrm>
        </p:spPr>
        <p:txBody>
          <a:bodyPr/>
          <a:lstStyle/>
          <a:p>
            <a:r>
              <a:rPr lang="en-IN" dirty="0"/>
              <a:t>Angular – Create a Custom Angular Pipe </a:t>
            </a:r>
            <a:endParaRPr lang="en-US" dirty="0"/>
          </a:p>
        </p:txBody>
      </p:sp>
      <p:sp>
        <p:nvSpPr>
          <p:cNvPr id="3" name="Text Placeholder 2">
            <a:extLst>
              <a:ext uri="{FF2B5EF4-FFF2-40B4-BE49-F238E27FC236}">
                <a16:creationId xmlns:a16="http://schemas.microsoft.com/office/drawing/2014/main" id="{3341930E-ACC6-4671-8AE5-B61B8A41DC91}"/>
              </a:ext>
            </a:extLst>
          </p:cNvPr>
          <p:cNvSpPr>
            <a:spLocks noGrp="1"/>
          </p:cNvSpPr>
          <p:nvPr>
            <p:ph type="body" sz="quarter" idx="13"/>
          </p:nvPr>
        </p:nvSpPr>
        <p:spPr>
          <a:xfrm>
            <a:off x="653330" y="1038664"/>
            <a:ext cx="11233869" cy="3962401"/>
          </a:xfrm>
        </p:spPr>
        <p:txBody>
          <a:bodyPr/>
          <a:lstStyle/>
          <a:p>
            <a:r>
              <a:rPr lang="en-US" sz="2400" dirty="0"/>
              <a:t>We have to add the same code in </a:t>
            </a:r>
            <a:r>
              <a:rPr lang="en-US" sz="2400" b="1" dirty="0" err="1"/>
              <a:t>app.module.ts</a:t>
            </a:r>
            <a:r>
              <a:rPr lang="en-US" sz="2400" b="1" dirty="0"/>
              <a:t> file</a:t>
            </a:r>
          </a:p>
          <a:p>
            <a:pPr>
              <a:spcBef>
                <a:spcPts val="1200"/>
              </a:spcBef>
            </a:pPr>
            <a:r>
              <a:rPr lang="en-US" sz="2400" b="1" dirty="0" err="1"/>
              <a:t>module.ts</a:t>
            </a:r>
            <a:r>
              <a:rPr lang="en-US" sz="2400" b="1" dirty="0"/>
              <a:t> file: </a:t>
            </a:r>
            <a:endParaRPr lang="en-US" sz="2400" dirty="0"/>
          </a:p>
        </p:txBody>
      </p:sp>
      <p:sp>
        <p:nvSpPr>
          <p:cNvPr id="4" name="Slide Number Placeholder 3">
            <a:extLst>
              <a:ext uri="{FF2B5EF4-FFF2-40B4-BE49-F238E27FC236}">
                <a16:creationId xmlns:a16="http://schemas.microsoft.com/office/drawing/2014/main" id="{46867587-00AA-473A-86AF-1E5F9EE8C331}"/>
              </a:ext>
            </a:extLst>
          </p:cNvPr>
          <p:cNvSpPr>
            <a:spLocks noGrp="1"/>
          </p:cNvSpPr>
          <p:nvPr>
            <p:ph type="sldNum" sz="quarter" idx="12"/>
          </p:nvPr>
        </p:nvSpPr>
        <p:spPr/>
        <p:txBody>
          <a:bodyPr/>
          <a:lstStyle/>
          <a:p>
            <a:fld id="{C51EAA63-D034-42AE-91FA-B13B9518C7BE}" type="slidenum">
              <a:rPr lang="en-US" smtClean="0"/>
              <a:pPr/>
              <a:t>20</a:t>
            </a:fld>
            <a:endParaRPr lang="en-US" dirty="0"/>
          </a:p>
        </p:txBody>
      </p:sp>
      <p:pic>
        <p:nvPicPr>
          <p:cNvPr id="5" name="Picture 4">
            <a:extLst>
              <a:ext uri="{FF2B5EF4-FFF2-40B4-BE49-F238E27FC236}">
                <a16:creationId xmlns:a16="http://schemas.microsoft.com/office/drawing/2014/main" id="{86E580AC-F8E4-4F10-BE31-7A63FD795AB4}"/>
              </a:ext>
            </a:extLst>
          </p:cNvPr>
          <p:cNvPicPr>
            <a:picLocks noChangeAspect="1"/>
          </p:cNvPicPr>
          <p:nvPr/>
        </p:nvPicPr>
        <p:blipFill>
          <a:blip r:embed="rId2"/>
          <a:stretch>
            <a:fillRect/>
          </a:stretch>
        </p:blipFill>
        <p:spPr>
          <a:xfrm>
            <a:off x="2982085" y="1626796"/>
            <a:ext cx="5630161" cy="4615820"/>
          </a:xfrm>
          <a:prstGeom prst="rect">
            <a:avLst/>
          </a:prstGeom>
        </p:spPr>
      </p:pic>
    </p:spTree>
    <p:extLst>
      <p:ext uri="{BB962C8B-B14F-4D97-AF65-F5344CB8AC3E}">
        <p14:creationId xmlns:p14="http://schemas.microsoft.com/office/powerpoint/2010/main" val="161269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CC8F-A783-499D-A6E7-BEF3B09CADCB}"/>
              </a:ext>
            </a:extLst>
          </p:cNvPr>
          <p:cNvSpPr>
            <a:spLocks noGrp="1"/>
          </p:cNvSpPr>
          <p:nvPr>
            <p:ph type="title"/>
          </p:nvPr>
        </p:nvSpPr>
        <p:spPr>
          <a:xfrm>
            <a:off x="306734" y="295422"/>
            <a:ext cx="11125199" cy="507610"/>
          </a:xfrm>
        </p:spPr>
        <p:txBody>
          <a:bodyPr/>
          <a:lstStyle/>
          <a:p>
            <a:r>
              <a:rPr lang="en-IN" dirty="0"/>
              <a:t>Angular – Create a Custom Angular Pipe </a:t>
            </a:r>
            <a:endParaRPr lang="en-US" dirty="0"/>
          </a:p>
        </p:txBody>
      </p:sp>
      <p:sp>
        <p:nvSpPr>
          <p:cNvPr id="3" name="Text Placeholder 2">
            <a:extLst>
              <a:ext uri="{FF2B5EF4-FFF2-40B4-BE49-F238E27FC236}">
                <a16:creationId xmlns:a16="http://schemas.microsoft.com/office/drawing/2014/main" id="{818658C8-EA01-43DB-8D83-F77210F9BF06}"/>
              </a:ext>
            </a:extLst>
          </p:cNvPr>
          <p:cNvSpPr>
            <a:spLocks noGrp="1"/>
          </p:cNvSpPr>
          <p:nvPr>
            <p:ph type="body" sz="quarter" idx="13"/>
          </p:nvPr>
        </p:nvSpPr>
        <p:spPr>
          <a:xfrm>
            <a:off x="462499" y="1123070"/>
            <a:ext cx="11269955" cy="3962401"/>
          </a:xfrm>
        </p:spPr>
        <p:txBody>
          <a:bodyPr/>
          <a:lstStyle/>
          <a:p>
            <a:pPr>
              <a:spcBef>
                <a:spcPts val="1200"/>
              </a:spcBef>
            </a:pPr>
            <a:r>
              <a:rPr lang="en-US" sz="2400" dirty="0"/>
              <a:t>Now, use sqrt pipe in the component.html file.</a:t>
            </a:r>
          </a:p>
          <a:p>
            <a:pPr>
              <a:spcBef>
                <a:spcPts val="1200"/>
              </a:spcBef>
            </a:pPr>
            <a:r>
              <a:rPr lang="en-US" sz="2400" b="1" dirty="0"/>
              <a:t>component.html file:</a:t>
            </a:r>
          </a:p>
          <a:p>
            <a:pPr>
              <a:spcBef>
                <a:spcPts val="1200"/>
              </a:spcBef>
            </a:pPr>
            <a:endParaRPr lang="en-US" sz="2400" b="1" dirty="0"/>
          </a:p>
          <a:p>
            <a:pPr>
              <a:spcBef>
                <a:spcPts val="1200"/>
              </a:spcBef>
            </a:pPr>
            <a:endParaRPr lang="en-US" sz="2400" b="1" dirty="0"/>
          </a:p>
          <a:p>
            <a:pPr>
              <a:spcBef>
                <a:spcPts val="1200"/>
              </a:spcBef>
            </a:pPr>
            <a:r>
              <a:rPr lang="en-US" sz="2400" b="1" dirty="0"/>
              <a:t>Output: </a:t>
            </a:r>
            <a:endParaRPr lang="en-US" sz="2400" dirty="0"/>
          </a:p>
          <a:p>
            <a:pPr>
              <a:spcBef>
                <a:spcPts val="1200"/>
              </a:spcBef>
            </a:pPr>
            <a:endParaRPr lang="en-US" sz="2400" dirty="0"/>
          </a:p>
        </p:txBody>
      </p:sp>
      <p:sp>
        <p:nvSpPr>
          <p:cNvPr id="4" name="Slide Number Placeholder 3">
            <a:extLst>
              <a:ext uri="{FF2B5EF4-FFF2-40B4-BE49-F238E27FC236}">
                <a16:creationId xmlns:a16="http://schemas.microsoft.com/office/drawing/2014/main" id="{C17AE801-8949-4F2A-B213-C0A1721AFEBC}"/>
              </a:ext>
            </a:extLst>
          </p:cNvPr>
          <p:cNvSpPr>
            <a:spLocks noGrp="1"/>
          </p:cNvSpPr>
          <p:nvPr>
            <p:ph type="sldNum" sz="quarter" idx="12"/>
          </p:nvPr>
        </p:nvSpPr>
        <p:spPr/>
        <p:txBody>
          <a:bodyPr/>
          <a:lstStyle/>
          <a:p>
            <a:fld id="{C51EAA63-D034-42AE-91FA-B13B9518C7BE}" type="slidenum">
              <a:rPr lang="en-US" smtClean="0"/>
              <a:pPr/>
              <a:t>21</a:t>
            </a:fld>
            <a:endParaRPr lang="en-US" dirty="0"/>
          </a:p>
        </p:txBody>
      </p:sp>
      <p:pic>
        <p:nvPicPr>
          <p:cNvPr id="5" name="Picture 4">
            <a:extLst>
              <a:ext uri="{FF2B5EF4-FFF2-40B4-BE49-F238E27FC236}">
                <a16:creationId xmlns:a16="http://schemas.microsoft.com/office/drawing/2014/main" id="{57707BD2-1DEC-4DA1-8A12-C64DCA5B0FE1}"/>
              </a:ext>
            </a:extLst>
          </p:cNvPr>
          <p:cNvPicPr>
            <a:picLocks noChangeAspect="1"/>
          </p:cNvPicPr>
          <p:nvPr/>
        </p:nvPicPr>
        <p:blipFill>
          <a:blip r:embed="rId2"/>
          <a:stretch>
            <a:fillRect/>
          </a:stretch>
        </p:blipFill>
        <p:spPr>
          <a:xfrm>
            <a:off x="2195903" y="1983839"/>
            <a:ext cx="6835556" cy="1273290"/>
          </a:xfrm>
          <a:prstGeom prst="rect">
            <a:avLst/>
          </a:prstGeom>
        </p:spPr>
      </p:pic>
      <p:pic>
        <p:nvPicPr>
          <p:cNvPr id="6" name="Picture 5">
            <a:extLst>
              <a:ext uri="{FF2B5EF4-FFF2-40B4-BE49-F238E27FC236}">
                <a16:creationId xmlns:a16="http://schemas.microsoft.com/office/drawing/2014/main" id="{0C3F000B-7F5F-41DF-8C81-81E679C1828F}"/>
              </a:ext>
            </a:extLst>
          </p:cNvPr>
          <p:cNvPicPr>
            <a:picLocks noChangeAspect="1"/>
          </p:cNvPicPr>
          <p:nvPr/>
        </p:nvPicPr>
        <p:blipFill>
          <a:blip r:embed="rId3"/>
          <a:stretch>
            <a:fillRect/>
          </a:stretch>
        </p:blipFill>
        <p:spPr>
          <a:xfrm>
            <a:off x="3140636" y="3727857"/>
            <a:ext cx="4447146" cy="2000039"/>
          </a:xfrm>
          <a:prstGeom prst="rect">
            <a:avLst/>
          </a:prstGeom>
        </p:spPr>
      </p:pic>
    </p:spTree>
    <p:extLst>
      <p:ext uri="{BB962C8B-B14F-4D97-AF65-F5344CB8AC3E}">
        <p14:creationId xmlns:p14="http://schemas.microsoft.com/office/powerpoint/2010/main" val="296961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lang="en-US" smtClean="0"/>
              <a:pPr/>
              <a:t>22</a:t>
            </a:fld>
            <a:endParaRPr lang="en-US" dirty="0"/>
          </a:p>
        </p:txBody>
      </p:sp>
      <p:sp>
        <p:nvSpPr>
          <p:cNvPr id="3" name="TextBox 2"/>
          <p:cNvSpPr txBox="1"/>
          <p:nvPr/>
        </p:nvSpPr>
        <p:spPr>
          <a:xfrm>
            <a:off x="3386765" y="2479160"/>
            <a:ext cx="4354412" cy="914400"/>
          </a:xfrm>
          <a:prstGeom prst="rect">
            <a:avLst/>
          </a:prstGeom>
          <a:noFill/>
        </p:spPr>
        <p:txBody>
          <a:bodyPr wrap="none" lIns="0" tIns="0" rIns="0" bIns="0" rtlCol="0" anchor="ctr">
            <a:noAutofit/>
          </a:bodyPr>
          <a:lstStyle/>
          <a:p>
            <a:pPr algn="ctr">
              <a:lnSpc>
                <a:spcPct val="90000"/>
              </a:lnSpc>
            </a:pPr>
            <a:r>
              <a:rPr lang="en-US" sz="6600" dirty="0"/>
              <a:t>THANK YOU</a:t>
            </a:r>
          </a:p>
        </p:txBody>
      </p:sp>
    </p:spTree>
    <p:extLst>
      <p:ext uri="{BB962C8B-B14F-4D97-AF65-F5344CB8AC3E}">
        <p14:creationId xmlns:p14="http://schemas.microsoft.com/office/powerpoint/2010/main" val="18256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127" y="419108"/>
            <a:ext cx="11125199" cy="515683"/>
          </a:xfrm>
        </p:spPr>
        <p:txBody>
          <a:bodyPr/>
          <a:lstStyle/>
          <a:p>
            <a:r>
              <a:rPr lang="en-US" dirty="0"/>
              <a:t>Agenda</a:t>
            </a:r>
          </a:p>
        </p:txBody>
      </p:sp>
      <p:sp>
        <p:nvSpPr>
          <p:cNvPr id="3" name="Content Placeholder 2"/>
          <p:cNvSpPr>
            <a:spLocks noGrp="1"/>
          </p:cNvSpPr>
          <p:nvPr>
            <p:ph idx="13"/>
          </p:nvPr>
        </p:nvSpPr>
        <p:spPr>
          <a:xfrm>
            <a:off x="695746" y="1233816"/>
            <a:ext cx="10569688" cy="4058864"/>
          </a:xfrm>
        </p:spPr>
        <p:txBody>
          <a:bodyPr/>
          <a:lstStyle/>
          <a:p>
            <a:pPr marL="685800" indent="-685800">
              <a:spcBef>
                <a:spcPts val="1200"/>
              </a:spcBef>
              <a:buClr>
                <a:schemeClr val="accent5"/>
              </a:buClr>
              <a:buFont typeface="Wingdings" charset="2"/>
              <a:buChar char="q"/>
            </a:pPr>
            <a:r>
              <a:rPr lang="en-IN" dirty="0"/>
              <a:t>D</a:t>
            </a:r>
            <a:r>
              <a:rPr lang="en-US" dirty="0"/>
              <a:t>irectives</a:t>
            </a:r>
          </a:p>
          <a:p>
            <a:pPr marL="685800" indent="-685800">
              <a:spcBef>
                <a:spcPts val="1200"/>
              </a:spcBef>
              <a:buClr>
                <a:schemeClr val="accent5"/>
              </a:buClr>
              <a:buFont typeface="Wingdings" charset="2"/>
              <a:buChar char="q"/>
            </a:pPr>
            <a:r>
              <a:rPr lang="en-US" dirty="0"/>
              <a:t>Component Directives</a:t>
            </a:r>
          </a:p>
          <a:p>
            <a:pPr marL="685800" indent="-685800">
              <a:spcBef>
                <a:spcPts val="1200"/>
              </a:spcBef>
              <a:buClr>
                <a:schemeClr val="accent5"/>
              </a:buClr>
              <a:buFont typeface="Wingdings" charset="2"/>
              <a:buChar char="q"/>
            </a:pPr>
            <a:r>
              <a:rPr lang="en-US" dirty="0"/>
              <a:t>Structural Directives</a:t>
            </a:r>
          </a:p>
          <a:p>
            <a:pPr marL="685800" indent="-685800">
              <a:spcBef>
                <a:spcPts val="1200"/>
              </a:spcBef>
              <a:buClr>
                <a:schemeClr val="accent5"/>
              </a:buClr>
              <a:buFont typeface="Wingdings" charset="2"/>
              <a:buChar char="q"/>
            </a:pPr>
            <a:r>
              <a:rPr lang="en-US" dirty="0"/>
              <a:t>Attribute Directives</a:t>
            </a:r>
          </a:p>
          <a:p>
            <a:pPr marL="685800" indent="-685800">
              <a:spcBef>
                <a:spcPts val="1200"/>
              </a:spcBef>
              <a:buClr>
                <a:schemeClr val="accent5"/>
              </a:buClr>
              <a:buFont typeface="Wingdings" charset="2"/>
              <a:buChar char="q"/>
            </a:pPr>
            <a:r>
              <a:rPr lang="en-US" dirty="0"/>
              <a:t>Create a Custom Directives</a:t>
            </a:r>
          </a:p>
          <a:p>
            <a:pPr marL="685800" indent="-685800">
              <a:spcBef>
                <a:spcPts val="1200"/>
              </a:spcBef>
              <a:buClr>
                <a:schemeClr val="accent5"/>
              </a:buClr>
              <a:buFont typeface="Wingdings" charset="2"/>
              <a:buChar char="q"/>
            </a:pPr>
            <a:r>
              <a:rPr lang="en-US" dirty="0"/>
              <a:t>Pipes</a:t>
            </a:r>
          </a:p>
          <a:p>
            <a:pPr marL="685800" indent="-685800">
              <a:spcBef>
                <a:spcPts val="1200"/>
              </a:spcBef>
              <a:buClr>
                <a:schemeClr val="accent5"/>
              </a:buClr>
              <a:buFont typeface="Wingdings" charset="2"/>
              <a:buChar char="q"/>
            </a:pPr>
            <a:r>
              <a:rPr lang="en-US" dirty="0"/>
              <a:t>Built-in Pipes</a:t>
            </a:r>
          </a:p>
          <a:p>
            <a:pPr marL="685800" indent="-685800">
              <a:spcBef>
                <a:spcPts val="1200"/>
              </a:spcBef>
              <a:buClr>
                <a:schemeClr val="accent5"/>
              </a:buClr>
              <a:buFont typeface="Wingdings" charset="2"/>
              <a:buChar char="q"/>
            </a:pPr>
            <a:r>
              <a:rPr lang="en-US" dirty="0"/>
              <a:t>Pure and Impure Pipes</a:t>
            </a:r>
          </a:p>
          <a:p>
            <a:pPr marL="685800" indent="-685800">
              <a:spcBef>
                <a:spcPts val="1200"/>
              </a:spcBef>
              <a:buClr>
                <a:schemeClr val="accent5"/>
              </a:buClr>
              <a:buFont typeface="Wingdings" charset="2"/>
              <a:buChar char="q"/>
            </a:pPr>
            <a:r>
              <a:rPr lang="en-US" dirty="0"/>
              <a:t>Create a Custom Pipes</a:t>
            </a:r>
          </a:p>
          <a:p>
            <a:pPr marL="685800" indent="-685800">
              <a:buClr>
                <a:schemeClr val="accent5"/>
              </a:buClr>
              <a:buFont typeface="Wingdings" charset="2"/>
              <a:buChar char="q"/>
            </a:pPr>
            <a:endParaRPr lang="en-US" dirty="0"/>
          </a:p>
        </p:txBody>
      </p:sp>
      <p:sp>
        <p:nvSpPr>
          <p:cNvPr id="10" name="Slide Number Placeholder 9"/>
          <p:cNvSpPr>
            <a:spLocks noGrp="1"/>
          </p:cNvSpPr>
          <p:nvPr>
            <p:ph type="sldNum" sz="quarter" idx="12"/>
          </p:nvPr>
        </p:nvSpPr>
        <p:spPr/>
        <p:txBody>
          <a:bodyPr/>
          <a:lstStyle/>
          <a:p>
            <a:fld id="{C51EAA63-D034-42AE-91FA-B13B9518C7BE}" type="slidenum">
              <a:rPr lang="en-US" smtClean="0"/>
              <a:pPr/>
              <a:t>3</a:t>
            </a:fld>
            <a:endParaRPr lang="en-US" dirty="0"/>
          </a:p>
        </p:txBody>
      </p:sp>
    </p:spTree>
    <p:extLst>
      <p:ext uri="{BB962C8B-B14F-4D97-AF65-F5344CB8AC3E}">
        <p14:creationId xmlns:p14="http://schemas.microsoft.com/office/powerpoint/2010/main" val="80700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E59B-2A03-4EC2-972C-AB5D30F45F32}"/>
              </a:ext>
            </a:extLst>
          </p:cNvPr>
          <p:cNvSpPr>
            <a:spLocks noGrp="1"/>
          </p:cNvSpPr>
          <p:nvPr>
            <p:ph type="title"/>
          </p:nvPr>
        </p:nvSpPr>
        <p:spPr>
          <a:xfrm>
            <a:off x="264532" y="337623"/>
            <a:ext cx="11125199" cy="381001"/>
          </a:xfrm>
        </p:spPr>
        <p:txBody>
          <a:bodyPr/>
          <a:lstStyle/>
          <a:p>
            <a:r>
              <a:rPr lang="en-IN" dirty="0"/>
              <a:t>Angular – Directives </a:t>
            </a:r>
            <a:endParaRPr lang="en-US" dirty="0"/>
          </a:p>
        </p:txBody>
      </p:sp>
      <p:sp>
        <p:nvSpPr>
          <p:cNvPr id="3" name="Text Placeholder 2">
            <a:extLst>
              <a:ext uri="{FF2B5EF4-FFF2-40B4-BE49-F238E27FC236}">
                <a16:creationId xmlns:a16="http://schemas.microsoft.com/office/drawing/2014/main" id="{4A6FDE50-0FD0-4F0E-BDEF-1C66BD9CE326}"/>
              </a:ext>
            </a:extLst>
          </p:cNvPr>
          <p:cNvSpPr>
            <a:spLocks noGrp="1"/>
          </p:cNvSpPr>
          <p:nvPr>
            <p:ph type="body" sz="quarter" idx="13"/>
          </p:nvPr>
        </p:nvSpPr>
        <p:spPr>
          <a:xfrm>
            <a:off x="462500" y="897987"/>
            <a:ext cx="11125198" cy="3962401"/>
          </a:xfrm>
        </p:spPr>
        <p:txBody>
          <a:bodyPr/>
          <a:lstStyle/>
          <a:p>
            <a:pPr algn="just"/>
            <a:r>
              <a:rPr lang="en-US" sz="2500" dirty="0"/>
              <a:t>Directives are instructions in the </a:t>
            </a:r>
            <a:r>
              <a:rPr lang="en-US" sz="2500" b="1" dirty="0"/>
              <a:t>DOM</a:t>
            </a:r>
            <a:r>
              <a:rPr lang="en-US" sz="2500" dirty="0"/>
              <a:t> (Document Object Model). It specifies how to place our business logic in Angular. The directive is markers on a DOM element that tell Angular to attach a specified behavior to that DOM element or even transform the DOM element and its children. Mostly directives in Angular starts with ng- where </a:t>
            </a:r>
            <a:r>
              <a:rPr lang="en-US" sz="2500" b="1" dirty="0"/>
              <a:t>ng</a:t>
            </a:r>
            <a:r>
              <a:rPr lang="en-US" sz="2500" dirty="0"/>
              <a:t> stands for </a:t>
            </a:r>
            <a:r>
              <a:rPr lang="en-US" sz="2500" b="1" dirty="0"/>
              <a:t>Angular, </a:t>
            </a:r>
            <a:r>
              <a:rPr lang="en-US" sz="2500" dirty="0"/>
              <a:t>and it extends the HTML.</a:t>
            </a:r>
          </a:p>
        </p:txBody>
      </p:sp>
      <p:sp>
        <p:nvSpPr>
          <p:cNvPr id="4" name="Slide Number Placeholder 3">
            <a:extLst>
              <a:ext uri="{FF2B5EF4-FFF2-40B4-BE49-F238E27FC236}">
                <a16:creationId xmlns:a16="http://schemas.microsoft.com/office/drawing/2014/main" id="{D19C7621-C939-44BD-A01E-B54E537DE790}"/>
              </a:ext>
            </a:extLst>
          </p:cNvPr>
          <p:cNvSpPr>
            <a:spLocks noGrp="1"/>
          </p:cNvSpPr>
          <p:nvPr>
            <p:ph type="sldNum" sz="quarter" idx="12"/>
          </p:nvPr>
        </p:nvSpPr>
        <p:spPr/>
        <p:txBody>
          <a:bodyPr/>
          <a:lstStyle/>
          <a:p>
            <a:fld id="{C51EAA63-D034-42AE-91FA-B13B9518C7BE}" type="slidenum">
              <a:rPr lang="en-US" smtClean="0"/>
              <a:pPr/>
              <a:t>4</a:t>
            </a:fld>
            <a:endParaRPr lang="en-US" dirty="0"/>
          </a:p>
        </p:txBody>
      </p:sp>
      <p:sp>
        <p:nvSpPr>
          <p:cNvPr id="6" name="Rectangle 5">
            <a:extLst>
              <a:ext uri="{FF2B5EF4-FFF2-40B4-BE49-F238E27FC236}">
                <a16:creationId xmlns:a16="http://schemas.microsoft.com/office/drawing/2014/main" id="{8323E05D-1F1F-49F3-87AA-EB362C14C15A}"/>
              </a:ext>
            </a:extLst>
          </p:cNvPr>
          <p:cNvSpPr/>
          <p:nvPr/>
        </p:nvSpPr>
        <p:spPr>
          <a:xfrm>
            <a:off x="423280" y="3807656"/>
            <a:ext cx="2166424" cy="998806"/>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Angular </a:t>
            </a:r>
            <a:endParaRPr lang="en-US" dirty="0"/>
          </a:p>
        </p:txBody>
      </p:sp>
      <p:sp>
        <p:nvSpPr>
          <p:cNvPr id="8" name="Hexagon 7">
            <a:extLst>
              <a:ext uri="{FF2B5EF4-FFF2-40B4-BE49-F238E27FC236}">
                <a16:creationId xmlns:a16="http://schemas.microsoft.com/office/drawing/2014/main" id="{41317EE5-6FAC-4920-B8D3-FC3E520EF74E}"/>
              </a:ext>
            </a:extLst>
          </p:cNvPr>
          <p:cNvSpPr/>
          <p:nvPr/>
        </p:nvSpPr>
        <p:spPr>
          <a:xfrm>
            <a:off x="5611042" y="3038035"/>
            <a:ext cx="1589650" cy="562708"/>
          </a:xfrm>
          <a:prstGeom prst="hexagon">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HTML</a:t>
            </a:r>
            <a:endParaRPr lang="en-US" dirty="0"/>
          </a:p>
        </p:txBody>
      </p:sp>
      <p:sp>
        <p:nvSpPr>
          <p:cNvPr id="9" name="Hexagon 8">
            <a:extLst>
              <a:ext uri="{FF2B5EF4-FFF2-40B4-BE49-F238E27FC236}">
                <a16:creationId xmlns:a16="http://schemas.microsoft.com/office/drawing/2014/main" id="{44B3FC9C-0E36-4D56-ABC6-0CF728A727BB}"/>
              </a:ext>
            </a:extLst>
          </p:cNvPr>
          <p:cNvSpPr/>
          <p:nvPr/>
        </p:nvSpPr>
        <p:spPr>
          <a:xfrm>
            <a:off x="6868134" y="4025705"/>
            <a:ext cx="1589650" cy="562708"/>
          </a:xfrm>
          <a:prstGeom prst="hexagon">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Body</a:t>
            </a:r>
            <a:endParaRPr lang="en-US" dirty="0"/>
          </a:p>
        </p:txBody>
      </p:sp>
      <p:sp>
        <p:nvSpPr>
          <p:cNvPr id="10" name="Hexagon 9">
            <a:extLst>
              <a:ext uri="{FF2B5EF4-FFF2-40B4-BE49-F238E27FC236}">
                <a16:creationId xmlns:a16="http://schemas.microsoft.com/office/drawing/2014/main" id="{6A0E7223-13D8-4B0C-8FFC-D7139B46342B}"/>
              </a:ext>
            </a:extLst>
          </p:cNvPr>
          <p:cNvSpPr/>
          <p:nvPr/>
        </p:nvSpPr>
        <p:spPr>
          <a:xfrm>
            <a:off x="4504762" y="4025705"/>
            <a:ext cx="1589650" cy="562708"/>
          </a:xfrm>
          <a:prstGeom prst="hexagon">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Head</a:t>
            </a:r>
            <a:endParaRPr lang="en-US" dirty="0"/>
          </a:p>
        </p:txBody>
      </p:sp>
      <p:sp>
        <p:nvSpPr>
          <p:cNvPr id="11" name="Hexagon 10">
            <a:extLst>
              <a:ext uri="{FF2B5EF4-FFF2-40B4-BE49-F238E27FC236}">
                <a16:creationId xmlns:a16="http://schemas.microsoft.com/office/drawing/2014/main" id="{16280C3D-E72E-4E4E-B11F-DC752383CF8D}"/>
              </a:ext>
            </a:extLst>
          </p:cNvPr>
          <p:cNvSpPr/>
          <p:nvPr/>
        </p:nvSpPr>
        <p:spPr>
          <a:xfrm>
            <a:off x="5943600" y="5147604"/>
            <a:ext cx="1589650" cy="562708"/>
          </a:xfrm>
          <a:prstGeom prst="hexagon">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err="1"/>
              <a:t>Div</a:t>
            </a:r>
            <a:endParaRPr lang="en-US" dirty="0"/>
          </a:p>
        </p:txBody>
      </p:sp>
      <p:sp>
        <p:nvSpPr>
          <p:cNvPr id="12" name="Hexagon 11">
            <a:extLst>
              <a:ext uri="{FF2B5EF4-FFF2-40B4-BE49-F238E27FC236}">
                <a16:creationId xmlns:a16="http://schemas.microsoft.com/office/drawing/2014/main" id="{EC418D6D-D24E-457E-A585-A2B05A28A8BC}"/>
              </a:ext>
            </a:extLst>
          </p:cNvPr>
          <p:cNvSpPr/>
          <p:nvPr/>
        </p:nvSpPr>
        <p:spPr>
          <a:xfrm>
            <a:off x="8182708" y="5147604"/>
            <a:ext cx="1589650" cy="562708"/>
          </a:xfrm>
          <a:prstGeom prst="hexagon">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IN" dirty="0"/>
              <a:t>Image</a:t>
            </a:r>
            <a:endParaRPr lang="en-US" dirty="0"/>
          </a:p>
        </p:txBody>
      </p:sp>
      <p:cxnSp>
        <p:nvCxnSpPr>
          <p:cNvPr id="14" name="Straight Arrow Connector 13">
            <a:extLst>
              <a:ext uri="{FF2B5EF4-FFF2-40B4-BE49-F238E27FC236}">
                <a16:creationId xmlns:a16="http://schemas.microsoft.com/office/drawing/2014/main" id="{01387B66-9628-40A4-A95B-DE699A46F226}"/>
              </a:ext>
            </a:extLst>
          </p:cNvPr>
          <p:cNvCxnSpPr/>
          <p:nvPr/>
        </p:nvCxnSpPr>
        <p:spPr>
          <a:xfrm>
            <a:off x="7662959" y="4588413"/>
            <a:ext cx="1129349" cy="55919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FAE2ADBB-DE8D-4F29-8ECB-E4B175571D66}"/>
              </a:ext>
            </a:extLst>
          </p:cNvPr>
          <p:cNvCxnSpPr/>
          <p:nvPr/>
        </p:nvCxnSpPr>
        <p:spPr>
          <a:xfrm flipH="1">
            <a:off x="6738425" y="4588413"/>
            <a:ext cx="924534" cy="55919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2156CA87-EAA7-45FB-8E03-659EBC4CC92B}"/>
              </a:ext>
            </a:extLst>
          </p:cNvPr>
          <p:cNvCxnSpPr/>
          <p:nvPr/>
        </p:nvCxnSpPr>
        <p:spPr>
          <a:xfrm flipH="1">
            <a:off x="5299587" y="3600743"/>
            <a:ext cx="1115281" cy="42496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7F1E55D7-7FA7-483B-8E31-43E88D9D5BCB}"/>
              </a:ext>
            </a:extLst>
          </p:cNvPr>
          <p:cNvCxnSpPr>
            <a:stCxn id="6" idx="3"/>
            <a:endCxn id="10" idx="3"/>
          </p:cNvCxnSpPr>
          <p:nvPr/>
        </p:nvCxnSpPr>
        <p:spPr>
          <a:xfrm>
            <a:off x="2589704" y="4307059"/>
            <a:ext cx="1915058" cy="0"/>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F2B9BE7-570B-4C6F-92A5-E8BB9FF9F3C6}"/>
              </a:ext>
            </a:extLst>
          </p:cNvPr>
          <p:cNvCxnSpPr/>
          <p:nvPr/>
        </p:nvCxnSpPr>
        <p:spPr>
          <a:xfrm>
            <a:off x="6405867" y="3600743"/>
            <a:ext cx="1127383" cy="4249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6A3A06ED-C5B2-424E-A1DB-26282C6635C3}"/>
              </a:ext>
            </a:extLst>
          </p:cNvPr>
          <p:cNvSpPr txBox="1"/>
          <p:nvPr/>
        </p:nvSpPr>
        <p:spPr>
          <a:xfrm>
            <a:off x="2719413" y="3943645"/>
            <a:ext cx="1191702" cy="914400"/>
          </a:xfrm>
          <a:prstGeom prst="rect">
            <a:avLst/>
          </a:prstGeom>
          <a:noFill/>
        </p:spPr>
        <p:txBody>
          <a:bodyPr wrap="none" lIns="0" tIns="0" rIns="0" bIns="0" rtlCol="0">
            <a:noAutofit/>
          </a:bodyPr>
          <a:lstStyle/>
          <a:p>
            <a:pPr>
              <a:lnSpc>
                <a:spcPct val="90000"/>
              </a:lnSpc>
            </a:pPr>
            <a:r>
              <a:rPr lang="en-IN" sz="1600" dirty="0"/>
              <a:t>DOM Manipulation</a:t>
            </a:r>
            <a:endParaRPr lang="en-US" sz="1600" dirty="0"/>
          </a:p>
        </p:txBody>
      </p:sp>
    </p:spTree>
    <p:extLst>
      <p:ext uri="{BB962C8B-B14F-4D97-AF65-F5344CB8AC3E}">
        <p14:creationId xmlns:p14="http://schemas.microsoft.com/office/powerpoint/2010/main" val="30390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E4FF-A407-4F00-AFA0-5B8270AA89DC}"/>
              </a:ext>
            </a:extLst>
          </p:cNvPr>
          <p:cNvSpPr>
            <a:spLocks noGrp="1"/>
          </p:cNvSpPr>
          <p:nvPr>
            <p:ph type="title"/>
          </p:nvPr>
        </p:nvSpPr>
        <p:spPr>
          <a:xfrm>
            <a:off x="292667" y="309488"/>
            <a:ext cx="11125199" cy="479475"/>
          </a:xfrm>
        </p:spPr>
        <p:txBody>
          <a:bodyPr/>
          <a:lstStyle/>
          <a:p>
            <a:r>
              <a:rPr lang="en-IN" dirty="0"/>
              <a:t>Angular – Directives </a:t>
            </a:r>
            <a:endParaRPr lang="en-US" dirty="0"/>
          </a:p>
        </p:txBody>
      </p:sp>
      <p:sp>
        <p:nvSpPr>
          <p:cNvPr id="3" name="Text Placeholder 2">
            <a:extLst>
              <a:ext uri="{FF2B5EF4-FFF2-40B4-BE49-F238E27FC236}">
                <a16:creationId xmlns:a16="http://schemas.microsoft.com/office/drawing/2014/main" id="{CFE8F7F5-C6A9-4801-B715-C21D9922C56B}"/>
              </a:ext>
            </a:extLst>
          </p:cNvPr>
          <p:cNvSpPr>
            <a:spLocks noGrp="1"/>
          </p:cNvSpPr>
          <p:nvPr>
            <p:ph type="body" sz="quarter" idx="13"/>
          </p:nvPr>
        </p:nvSpPr>
        <p:spPr>
          <a:xfrm>
            <a:off x="462500" y="1052731"/>
            <a:ext cx="11125198" cy="3962401"/>
          </a:xfrm>
        </p:spPr>
        <p:txBody>
          <a:bodyPr/>
          <a:lstStyle/>
          <a:p>
            <a:r>
              <a:rPr lang="en-IN" sz="2600" dirty="0"/>
              <a:t>There are three kinds of directives</a:t>
            </a:r>
          </a:p>
          <a:p>
            <a:pPr marL="458788" indent="-457200">
              <a:spcBef>
                <a:spcPts val="1200"/>
              </a:spcBef>
              <a:buFont typeface="Arial" panose="020B0604020202020204" pitchFamily="34" charset="0"/>
              <a:buChar char="•"/>
            </a:pPr>
            <a:r>
              <a:rPr lang="en-US" sz="2600" dirty="0"/>
              <a:t>Component Directives</a:t>
            </a:r>
          </a:p>
          <a:p>
            <a:pPr marL="458788" indent="-457200">
              <a:spcBef>
                <a:spcPts val="1200"/>
              </a:spcBef>
              <a:buFont typeface="Arial" panose="020B0604020202020204" pitchFamily="34" charset="0"/>
              <a:buChar char="•"/>
            </a:pPr>
            <a:r>
              <a:rPr lang="en-US" sz="2600" dirty="0"/>
              <a:t>Structural Directives</a:t>
            </a:r>
          </a:p>
          <a:p>
            <a:pPr marL="458788" indent="-457200">
              <a:spcBef>
                <a:spcPts val="1200"/>
              </a:spcBef>
              <a:buFont typeface="Arial" panose="020B0604020202020204" pitchFamily="34" charset="0"/>
              <a:buChar char="•"/>
            </a:pPr>
            <a:r>
              <a:rPr lang="en-US" sz="2600" dirty="0"/>
              <a:t>Attribute Directives</a:t>
            </a:r>
          </a:p>
          <a:p>
            <a:pPr marL="458788" indent="-457200">
              <a:spcBef>
                <a:spcPts val="1200"/>
              </a:spcBef>
              <a:buFont typeface="Arial" panose="020B0604020202020204" pitchFamily="34" charset="0"/>
              <a:buChar char="•"/>
            </a:pPr>
            <a:endParaRPr lang="en-US" sz="2600" dirty="0"/>
          </a:p>
        </p:txBody>
      </p:sp>
      <p:sp>
        <p:nvSpPr>
          <p:cNvPr id="4" name="Slide Number Placeholder 3">
            <a:extLst>
              <a:ext uri="{FF2B5EF4-FFF2-40B4-BE49-F238E27FC236}">
                <a16:creationId xmlns:a16="http://schemas.microsoft.com/office/drawing/2014/main" id="{38359F3D-CA7C-4223-A3A8-3543F039EF1B}"/>
              </a:ext>
            </a:extLst>
          </p:cNvPr>
          <p:cNvSpPr>
            <a:spLocks noGrp="1"/>
          </p:cNvSpPr>
          <p:nvPr>
            <p:ph type="sldNum" sz="quarter" idx="12"/>
          </p:nvPr>
        </p:nvSpPr>
        <p:spPr/>
        <p:txBody>
          <a:bodyPr/>
          <a:lstStyle/>
          <a:p>
            <a:fld id="{C51EAA63-D034-42AE-91FA-B13B9518C7BE}" type="slidenum">
              <a:rPr lang="en-US" smtClean="0"/>
              <a:pPr/>
              <a:t>5</a:t>
            </a:fld>
            <a:endParaRPr lang="en-US" dirty="0"/>
          </a:p>
        </p:txBody>
      </p:sp>
    </p:spTree>
    <p:extLst>
      <p:ext uri="{BB962C8B-B14F-4D97-AF65-F5344CB8AC3E}">
        <p14:creationId xmlns:p14="http://schemas.microsoft.com/office/powerpoint/2010/main" val="99599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862C1-A56B-4828-9192-8C6142323533}"/>
              </a:ext>
            </a:extLst>
          </p:cNvPr>
          <p:cNvSpPr>
            <a:spLocks noGrp="1"/>
          </p:cNvSpPr>
          <p:nvPr>
            <p:ph type="title"/>
          </p:nvPr>
        </p:nvSpPr>
        <p:spPr>
          <a:xfrm>
            <a:off x="250464" y="281353"/>
            <a:ext cx="11125199" cy="493543"/>
          </a:xfrm>
        </p:spPr>
        <p:txBody>
          <a:bodyPr/>
          <a:lstStyle/>
          <a:p>
            <a:r>
              <a:rPr lang="en-IN" dirty="0"/>
              <a:t>Angular – Component Directives</a:t>
            </a:r>
            <a:endParaRPr lang="en-US" dirty="0"/>
          </a:p>
        </p:txBody>
      </p:sp>
      <p:sp>
        <p:nvSpPr>
          <p:cNvPr id="3" name="Text Placeholder 2">
            <a:extLst>
              <a:ext uri="{FF2B5EF4-FFF2-40B4-BE49-F238E27FC236}">
                <a16:creationId xmlns:a16="http://schemas.microsoft.com/office/drawing/2014/main" id="{03151D1F-6094-4DB5-8D9A-1606C19769CB}"/>
              </a:ext>
            </a:extLst>
          </p:cNvPr>
          <p:cNvSpPr>
            <a:spLocks noGrp="1"/>
          </p:cNvSpPr>
          <p:nvPr>
            <p:ph type="body" sz="quarter" idx="13"/>
          </p:nvPr>
        </p:nvSpPr>
        <p:spPr>
          <a:xfrm>
            <a:off x="462500" y="954258"/>
            <a:ext cx="11523174" cy="3962401"/>
          </a:xfrm>
        </p:spPr>
        <p:txBody>
          <a:bodyPr/>
          <a:lstStyle/>
          <a:p>
            <a:pPr algn="just"/>
            <a:r>
              <a:rPr lang="en-US" sz="2600" dirty="0"/>
              <a:t>Components are the most common of the directives. It contains the details of how the component should be processed, instantiated, and used at runtime. The component comprises meta-data.</a:t>
            </a:r>
          </a:p>
        </p:txBody>
      </p:sp>
      <p:sp>
        <p:nvSpPr>
          <p:cNvPr id="4" name="Slide Number Placeholder 3">
            <a:extLst>
              <a:ext uri="{FF2B5EF4-FFF2-40B4-BE49-F238E27FC236}">
                <a16:creationId xmlns:a16="http://schemas.microsoft.com/office/drawing/2014/main" id="{FF87BA7C-D0E0-4F6A-ACDD-6A91138EA48A}"/>
              </a:ext>
            </a:extLst>
          </p:cNvPr>
          <p:cNvSpPr>
            <a:spLocks noGrp="1"/>
          </p:cNvSpPr>
          <p:nvPr>
            <p:ph type="sldNum" sz="quarter" idx="12"/>
          </p:nvPr>
        </p:nvSpPr>
        <p:spPr/>
        <p:txBody>
          <a:bodyPr/>
          <a:lstStyle/>
          <a:p>
            <a:fld id="{C51EAA63-D034-42AE-91FA-B13B9518C7BE}" type="slidenum">
              <a:rPr lang="en-US" smtClean="0"/>
              <a:pPr/>
              <a:t>6</a:t>
            </a:fld>
            <a:endParaRPr lang="en-US" dirty="0"/>
          </a:p>
        </p:txBody>
      </p:sp>
    </p:spTree>
    <p:extLst>
      <p:ext uri="{BB962C8B-B14F-4D97-AF65-F5344CB8AC3E}">
        <p14:creationId xmlns:p14="http://schemas.microsoft.com/office/powerpoint/2010/main" val="399107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F111-351B-49D3-BA5A-F50228221173}"/>
              </a:ext>
            </a:extLst>
          </p:cNvPr>
          <p:cNvSpPr>
            <a:spLocks noGrp="1"/>
          </p:cNvSpPr>
          <p:nvPr>
            <p:ph type="title"/>
          </p:nvPr>
        </p:nvSpPr>
        <p:spPr>
          <a:xfrm>
            <a:off x="306735" y="149211"/>
            <a:ext cx="11125199" cy="507610"/>
          </a:xfrm>
        </p:spPr>
        <p:txBody>
          <a:bodyPr/>
          <a:lstStyle/>
          <a:p>
            <a:r>
              <a:rPr lang="en-IN" dirty="0"/>
              <a:t>Angular – Structural Directive</a:t>
            </a:r>
            <a:endParaRPr lang="en-US" dirty="0"/>
          </a:p>
        </p:txBody>
      </p:sp>
      <p:sp>
        <p:nvSpPr>
          <p:cNvPr id="3" name="Text Placeholder 2">
            <a:extLst>
              <a:ext uri="{FF2B5EF4-FFF2-40B4-BE49-F238E27FC236}">
                <a16:creationId xmlns:a16="http://schemas.microsoft.com/office/drawing/2014/main" id="{CF120BCD-54F8-4B14-8B78-40E0C4462A44}"/>
              </a:ext>
            </a:extLst>
          </p:cNvPr>
          <p:cNvSpPr>
            <a:spLocks noGrp="1"/>
          </p:cNvSpPr>
          <p:nvPr>
            <p:ph type="body" sz="quarter" idx="13"/>
          </p:nvPr>
        </p:nvSpPr>
        <p:spPr>
          <a:xfrm>
            <a:off x="306736" y="768843"/>
            <a:ext cx="11678938" cy="3962401"/>
          </a:xfrm>
        </p:spPr>
        <p:txBody>
          <a:bodyPr/>
          <a:lstStyle/>
          <a:p>
            <a:pPr algn="just"/>
            <a:r>
              <a:rPr lang="en-US" sz="2000" dirty="0"/>
              <a:t>Structural Directives are done in the elements section. These directives are used to manipulate and change the structure of the DOM elements. Structural directives have a star (*) sign before the directive. </a:t>
            </a:r>
            <a:r>
              <a:rPr lang="en-US" sz="2000" b="1" dirty="0"/>
              <a:t>Like as,* ngIf</a:t>
            </a:r>
            <a:r>
              <a:rPr lang="en-US" sz="2000" dirty="0"/>
              <a:t>, </a:t>
            </a:r>
            <a:r>
              <a:rPr lang="en-US" sz="2000" b="1" dirty="0"/>
              <a:t>*ngFor, and *</a:t>
            </a:r>
            <a:r>
              <a:rPr lang="en-US" sz="2000" b="1" dirty="0" err="1"/>
              <a:t>ngSwitch</a:t>
            </a:r>
            <a:r>
              <a:rPr lang="en-US" sz="2000" b="1" dirty="0"/>
              <a:t> directive.</a:t>
            </a:r>
          </a:p>
          <a:p>
            <a:pPr marL="458788" indent="-457200" algn="just">
              <a:spcBef>
                <a:spcPts val="1200"/>
              </a:spcBef>
              <a:buFont typeface="Arial" panose="020B0604020202020204" pitchFamily="34" charset="0"/>
              <a:buChar char="•"/>
            </a:pPr>
            <a:r>
              <a:rPr lang="en-US" sz="2000" b="1" dirty="0"/>
              <a:t>*ngIf Directive:</a:t>
            </a:r>
            <a:r>
              <a:rPr lang="en-US" sz="2000" dirty="0"/>
              <a:t> The *ngIf allows us to Add/Remove DOM Element.</a:t>
            </a:r>
          </a:p>
          <a:p>
            <a:pPr algn="just">
              <a:spcBef>
                <a:spcPts val="1200"/>
              </a:spcBef>
            </a:pPr>
            <a:r>
              <a:rPr lang="en-US" sz="2000" b="1" dirty="0"/>
              <a:t>Syntax</a:t>
            </a:r>
          </a:p>
          <a:p>
            <a:pPr marL="458788" indent="-457200" algn="just">
              <a:spcBef>
                <a:spcPts val="1200"/>
              </a:spcBef>
              <a:buFont typeface="Arial" panose="020B0604020202020204" pitchFamily="34" charset="0"/>
              <a:buChar char="•"/>
            </a:pPr>
            <a:endParaRPr lang="en-US" sz="2000" dirty="0"/>
          </a:p>
          <a:p>
            <a:pPr marL="458788" indent="-457200" algn="just">
              <a:spcBef>
                <a:spcPts val="1200"/>
              </a:spcBef>
              <a:buFont typeface="Arial" panose="020B0604020202020204" pitchFamily="34" charset="0"/>
              <a:buChar char="•"/>
            </a:pPr>
            <a:endParaRPr lang="en-US" sz="2000" dirty="0"/>
          </a:p>
          <a:p>
            <a:pPr marL="458788" indent="-457200" algn="just">
              <a:spcBef>
                <a:spcPts val="1200"/>
              </a:spcBef>
              <a:buFont typeface="Arial" panose="020B0604020202020204" pitchFamily="34" charset="0"/>
              <a:buChar char="•"/>
            </a:pPr>
            <a:endParaRPr lang="en-US" sz="2000" dirty="0"/>
          </a:p>
          <a:p>
            <a:pPr marL="458788" indent="-457200" algn="just">
              <a:spcBef>
                <a:spcPts val="0"/>
              </a:spcBef>
              <a:buFont typeface="Arial" panose="020B0604020202020204" pitchFamily="34" charset="0"/>
              <a:buChar char="•"/>
            </a:pPr>
            <a:r>
              <a:rPr lang="en-US" sz="2000" b="1" dirty="0"/>
              <a:t>*</a:t>
            </a:r>
            <a:r>
              <a:rPr lang="en-US" sz="2000" b="1" dirty="0" err="1"/>
              <a:t>ngSwitch</a:t>
            </a:r>
            <a:r>
              <a:rPr lang="en-US" sz="2000" b="1" dirty="0"/>
              <a:t> Directive:</a:t>
            </a:r>
            <a:r>
              <a:rPr lang="en-US" sz="2000" dirty="0"/>
              <a:t> The *</a:t>
            </a:r>
            <a:r>
              <a:rPr lang="en-US" sz="2000" dirty="0" err="1"/>
              <a:t>ngSwitch</a:t>
            </a:r>
            <a:r>
              <a:rPr lang="en-US" sz="2000" dirty="0"/>
              <a:t> will enable us to Add/Remove DOM element. It is same as the switch statement of C#.</a:t>
            </a:r>
          </a:p>
          <a:p>
            <a:pPr algn="just"/>
            <a:r>
              <a:rPr lang="en-US" sz="2000" b="1" dirty="0"/>
              <a:t>Syntax</a:t>
            </a:r>
          </a:p>
          <a:p>
            <a:pPr marL="458788" indent="-457200" algn="just">
              <a:buFont typeface="Arial" panose="020B0604020202020204" pitchFamily="34" charset="0"/>
              <a:buChar char="•"/>
            </a:pPr>
            <a:endParaRPr lang="en-US" sz="2000" dirty="0"/>
          </a:p>
          <a:p>
            <a:pPr marL="458788" indent="-457200" algn="just">
              <a:spcBef>
                <a:spcPts val="0"/>
              </a:spcBef>
              <a:buFont typeface="Arial" panose="020B0604020202020204" pitchFamily="34" charset="0"/>
              <a:buChar char="•"/>
            </a:pPr>
            <a:r>
              <a:rPr lang="en-US" sz="2000" b="1" dirty="0"/>
              <a:t>*ngFor Directive:</a:t>
            </a:r>
            <a:r>
              <a:rPr lang="en-US" sz="2000" dirty="0"/>
              <a:t> The *ngFor directive is used to repeat a part of HTML template once per each item from an </a:t>
            </a:r>
            <a:r>
              <a:rPr lang="en-US" sz="2000" dirty="0" err="1"/>
              <a:t>iterable</a:t>
            </a:r>
            <a:r>
              <a:rPr lang="en-US" sz="2000" dirty="0"/>
              <a:t> list (Collection).</a:t>
            </a:r>
          </a:p>
          <a:p>
            <a:pPr algn="just"/>
            <a:endParaRPr lang="en-US" sz="2000" dirty="0"/>
          </a:p>
        </p:txBody>
      </p:sp>
      <p:sp>
        <p:nvSpPr>
          <p:cNvPr id="4" name="Slide Number Placeholder 3">
            <a:extLst>
              <a:ext uri="{FF2B5EF4-FFF2-40B4-BE49-F238E27FC236}">
                <a16:creationId xmlns:a16="http://schemas.microsoft.com/office/drawing/2014/main" id="{94C1932D-DA64-4321-A315-BF1FFF99DFA6}"/>
              </a:ext>
            </a:extLst>
          </p:cNvPr>
          <p:cNvSpPr>
            <a:spLocks noGrp="1"/>
          </p:cNvSpPr>
          <p:nvPr>
            <p:ph type="sldNum" sz="quarter" idx="12"/>
          </p:nvPr>
        </p:nvSpPr>
        <p:spPr/>
        <p:txBody>
          <a:bodyPr/>
          <a:lstStyle/>
          <a:p>
            <a:fld id="{C51EAA63-D034-42AE-91FA-B13B9518C7BE}" type="slidenum">
              <a:rPr lang="en-US" smtClean="0"/>
              <a:pPr/>
              <a:t>7</a:t>
            </a:fld>
            <a:endParaRPr lang="en-US" dirty="0"/>
          </a:p>
        </p:txBody>
      </p:sp>
      <p:pic>
        <p:nvPicPr>
          <p:cNvPr id="5" name="Picture 4">
            <a:extLst>
              <a:ext uri="{FF2B5EF4-FFF2-40B4-BE49-F238E27FC236}">
                <a16:creationId xmlns:a16="http://schemas.microsoft.com/office/drawing/2014/main" id="{7B79FB94-B881-4767-AC1D-BED3E778CD3D}"/>
              </a:ext>
            </a:extLst>
          </p:cNvPr>
          <p:cNvPicPr>
            <a:picLocks noChangeAspect="1"/>
          </p:cNvPicPr>
          <p:nvPr/>
        </p:nvPicPr>
        <p:blipFill>
          <a:blip r:embed="rId2"/>
          <a:stretch>
            <a:fillRect/>
          </a:stretch>
        </p:blipFill>
        <p:spPr>
          <a:xfrm>
            <a:off x="4011872" y="5869994"/>
            <a:ext cx="4892286" cy="438326"/>
          </a:xfrm>
          <a:prstGeom prst="rect">
            <a:avLst/>
          </a:prstGeom>
        </p:spPr>
      </p:pic>
      <p:pic>
        <p:nvPicPr>
          <p:cNvPr id="6" name="Picture 5">
            <a:extLst>
              <a:ext uri="{FF2B5EF4-FFF2-40B4-BE49-F238E27FC236}">
                <a16:creationId xmlns:a16="http://schemas.microsoft.com/office/drawing/2014/main" id="{C1FA7366-8F47-4E51-A35C-E5BE8D29AA3C}"/>
              </a:ext>
            </a:extLst>
          </p:cNvPr>
          <p:cNvPicPr>
            <a:picLocks noChangeAspect="1"/>
          </p:cNvPicPr>
          <p:nvPr/>
        </p:nvPicPr>
        <p:blipFill>
          <a:blip r:embed="rId3"/>
          <a:stretch>
            <a:fillRect/>
          </a:stretch>
        </p:blipFill>
        <p:spPr>
          <a:xfrm>
            <a:off x="3307332" y="2032941"/>
            <a:ext cx="4367632" cy="1618129"/>
          </a:xfrm>
          <a:prstGeom prst="rect">
            <a:avLst/>
          </a:prstGeom>
        </p:spPr>
      </p:pic>
      <p:pic>
        <p:nvPicPr>
          <p:cNvPr id="7" name="Picture 6">
            <a:extLst>
              <a:ext uri="{FF2B5EF4-FFF2-40B4-BE49-F238E27FC236}">
                <a16:creationId xmlns:a16="http://schemas.microsoft.com/office/drawing/2014/main" id="{B2EC0825-65A1-48BC-89A4-72349FF4EBF2}"/>
              </a:ext>
            </a:extLst>
          </p:cNvPr>
          <p:cNvPicPr>
            <a:picLocks noChangeAspect="1"/>
          </p:cNvPicPr>
          <p:nvPr/>
        </p:nvPicPr>
        <p:blipFill>
          <a:blip r:embed="rId4"/>
          <a:stretch>
            <a:fillRect/>
          </a:stretch>
        </p:blipFill>
        <p:spPr>
          <a:xfrm>
            <a:off x="4703277" y="4025508"/>
            <a:ext cx="4200881" cy="1411469"/>
          </a:xfrm>
          <a:prstGeom prst="rect">
            <a:avLst/>
          </a:prstGeom>
        </p:spPr>
      </p:pic>
    </p:spTree>
    <p:extLst>
      <p:ext uri="{BB962C8B-B14F-4D97-AF65-F5344CB8AC3E}">
        <p14:creationId xmlns:p14="http://schemas.microsoft.com/office/powerpoint/2010/main" val="2225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D120-589F-49BF-A07D-282B6E146D98}"/>
              </a:ext>
            </a:extLst>
          </p:cNvPr>
          <p:cNvSpPr>
            <a:spLocks noGrp="1"/>
          </p:cNvSpPr>
          <p:nvPr>
            <p:ph type="title"/>
          </p:nvPr>
        </p:nvSpPr>
        <p:spPr>
          <a:xfrm>
            <a:off x="292667" y="295422"/>
            <a:ext cx="11125199" cy="507610"/>
          </a:xfrm>
        </p:spPr>
        <p:txBody>
          <a:bodyPr/>
          <a:lstStyle/>
          <a:p>
            <a:r>
              <a:rPr lang="en-IN" dirty="0"/>
              <a:t>Angular – Attribute Directive </a:t>
            </a:r>
            <a:endParaRPr lang="en-US" dirty="0"/>
          </a:p>
        </p:txBody>
      </p:sp>
      <p:sp>
        <p:nvSpPr>
          <p:cNvPr id="3" name="Text Placeholder 2">
            <a:extLst>
              <a:ext uri="{FF2B5EF4-FFF2-40B4-BE49-F238E27FC236}">
                <a16:creationId xmlns:a16="http://schemas.microsoft.com/office/drawing/2014/main" id="{DA5CC004-BAA4-47AE-9DB0-7CF179E5A384}"/>
              </a:ext>
            </a:extLst>
          </p:cNvPr>
          <p:cNvSpPr>
            <a:spLocks noGrp="1"/>
          </p:cNvSpPr>
          <p:nvPr>
            <p:ph type="body" sz="quarter" idx="13"/>
          </p:nvPr>
        </p:nvSpPr>
        <p:spPr>
          <a:xfrm>
            <a:off x="292667" y="1066799"/>
            <a:ext cx="11707075" cy="3823253"/>
          </a:xfrm>
        </p:spPr>
        <p:txBody>
          <a:bodyPr/>
          <a:lstStyle/>
          <a:p>
            <a:pPr algn="just"/>
            <a:r>
              <a:rPr lang="en-US" sz="2600" dirty="0"/>
              <a:t>It deals with changing the look and behavior of the DOM element. For example: </a:t>
            </a:r>
            <a:r>
              <a:rPr lang="en-US" sz="2600" b="1" dirty="0"/>
              <a:t>ngStyle, ngClass</a:t>
            </a:r>
            <a:r>
              <a:rPr lang="en-US" sz="2600" dirty="0"/>
              <a:t>  etc.</a:t>
            </a:r>
          </a:p>
          <a:p>
            <a:pPr marL="458788" indent="-457200" algn="just">
              <a:spcBef>
                <a:spcPts val="1200"/>
              </a:spcBef>
              <a:buFont typeface="Arial" panose="020B0604020202020204" pitchFamily="34" charset="0"/>
              <a:buChar char="•"/>
            </a:pPr>
            <a:r>
              <a:rPr lang="en-US" sz="2600" b="1" dirty="0"/>
              <a:t>NgStyle Directive:</a:t>
            </a:r>
            <a:r>
              <a:rPr lang="en-US" sz="2600" dirty="0"/>
              <a:t> The ngStyle Directive facilitates you to modify the style of an HTML element using the expression. We can also use the ngStyle Directive to change the style of our HTML element dynamically.</a:t>
            </a:r>
          </a:p>
          <a:p>
            <a:pPr algn="just">
              <a:spcBef>
                <a:spcPts val="600"/>
              </a:spcBef>
            </a:pPr>
            <a:r>
              <a:rPr lang="en-US" sz="2600" b="1" dirty="0"/>
              <a:t>      Syntax:</a:t>
            </a:r>
          </a:p>
          <a:p>
            <a:pPr marL="458788" indent="-457200" algn="just">
              <a:spcBef>
                <a:spcPts val="600"/>
              </a:spcBef>
              <a:buFont typeface="Arial" panose="020B0604020202020204" pitchFamily="34" charset="0"/>
              <a:buChar char="•"/>
            </a:pPr>
            <a:r>
              <a:rPr lang="en-US" sz="2600" dirty="0"/>
              <a:t>Ex.</a:t>
            </a:r>
            <a:r>
              <a:rPr lang="en-US" sz="1600" b="0" i="0" dirty="0">
                <a:solidFill>
                  <a:srgbClr val="242729"/>
                </a:solidFill>
                <a:effectLst/>
                <a:latin typeface="Arial" panose="020B0604020202020204" pitchFamily="34" charset="0"/>
              </a:rPr>
              <a:t> </a:t>
            </a:r>
            <a:r>
              <a:rPr lang="en-US" sz="2600" dirty="0"/>
              <a:t>ng-style=“{color:’red’}” will be translated to style="color:red“ </a:t>
            </a:r>
          </a:p>
          <a:p>
            <a:pPr marL="458788" indent="-457200" algn="just">
              <a:spcBef>
                <a:spcPts val="1200"/>
              </a:spcBef>
              <a:buFont typeface="Arial" panose="020B0604020202020204" pitchFamily="34" charset="0"/>
              <a:buChar char="•"/>
            </a:pPr>
            <a:r>
              <a:rPr lang="en-US" sz="2600" b="1" dirty="0"/>
              <a:t>NgClass Directive: The ngClass Directive is used to add or remove CSS classes to an element.</a:t>
            </a:r>
          </a:p>
          <a:p>
            <a:pPr marL="458788" indent="-457200" algn="just">
              <a:spcBef>
                <a:spcPts val="1200"/>
              </a:spcBef>
              <a:buFont typeface="Arial" panose="020B0604020202020204" pitchFamily="34" charset="0"/>
              <a:buChar char="•"/>
            </a:pPr>
            <a:r>
              <a:rPr lang="en-US" sz="2600" b="1" dirty="0"/>
              <a:t>Syntax:</a:t>
            </a:r>
          </a:p>
          <a:p>
            <a:pPr algn="just"/>
            <a:r>
              <a:rPr lang="en-US" sz="2600" dirty="0"/>
              <a:t>Ex</a:t>
            </a:r>
            <a:r>
              <a:rPr lang="en-US" sz="2600" b="1" dirty="0"/>
              <a:t>. </a:t>
            </a:r>
            <a:r>
              <a:rPr lang="en-US" sz="2600" dirty="0"/>
              <a:t>ng-class=“{‘deleted’:isDeleted}” </a:t>
            </a:r>
            <a:r>
              <a:rPr lang="en-US" sz="1600" b="1" i="0" dirty="0">
                <a:solidFill>
                  <a:srgbClr val="242729"/>
                </a:solidFill>
                <a:effectLst/>
                <a:latin typeface="Arial" panose="020B0604020202020204" pitchFamily="34" charset="0"/>
              </a:rPr>
              <a:t>will be translated to </a:t>
            </a:r>
            <a:r>
              <a:rPr lang="en-US" sz="1600" b="1" i="1" dirty="0">
                <a:solidFill>
                  <a:srgbClr val="242729"/>
                </a:solidFill>
                <a:effectLst/>
                <a:latin typeface="Arial" panose="020B0604020202020204" pitchFamily="34" charset="0"/>
              </a:rPr>
              <a:t>class="deleted"</a:t>
            </a:r>
            <a:r>
              <a:rPr lang="en-US" sz="1600" b="1" i="0" dirty="0">
                <a:solidFill>
                  <a:srgbClr val="242729"/>
                </a:solidFill>
                <a:effectLst/>
                <a:latin typeface="Arial" panose="020B0604020202020204" pitchFamily="34" charset="0"/>
              </a:rPr>
              <a:t> when isDeleted variable is </a:t>
            </a:r>
            <a:r>
              <a:rPr lang="en-US" sz="1600" b="1" i="1" dirty="0">
                <a:solidFill>
                  <a:srgbClr val="242729"/>
                </a:solidFill>
                <a:effectLst/>
                <a:latin typeface="Arial" panose="020B0604020202020204" pitchFamily="34" charset="0"/>
              </a:rPr>
              <a:t>true</a:t>
            </a:r>
            <a:r>
              <a:rPr lang="en-US" sz="1600" b="1" i="0" dirty="0">
                <a:solidFill>
                  <a:srgbClr val="242729"/>
                </a:solidFill>
                <a:effectLst/>
                <a:latin typeface="Arial" panose="020B0604020202020204" pitchFamily="34" charset="0"/>
              </a:rPr>
              <a:t>.</a:t>
            </a:r>
            <a:endParaRPr lang="en-US" sz="1600" b="1" dirty="0"/>
          </a:p>
        </p:txBody>
      </p:sp>
      <p:sp>
        <p:nvSpPr>
          <p:cNvPr id="4" name="Slide Number Placeholder 3">
            <a:extLst>
              <a:ext uri="{FF2B5EF4-FFF2-40B4-BE49-F238E27FC236}">
                <a16:creationId xmlns:a16="http://schemas.microsoft.com/office/drawing/2014/main" id="{A4284D50-2FE8-4C9E-B9D1-180DF39D9BC8}"/>
              </a:ext>
            </a:extLst>
          </p:cNvPr>
          <p:cNvSpPr>
            <a:spLocks noGrp="1"/>
          </p:cNvSpPr>
          <p:nvPr>
            <p:ph type="sldNum" sz="quarter" idx="12"/>
          </p:nvPr>
        </p:nvSpPr>
        <p:spPr/>
        <p:txBody>
          <a:bodyPr/>
          <a:lstStyle/>
          <a:p>
            <a:fld id="{C51EAA63-D034-42AE-91FA-B13B9518C7BE}" type="slidenum">
              <a:rPr lang="en-US" smtClean="0"/>
              <a:pPr/>
              <a:t>8</a:t>
            </a:fld>
            <a:endParaRPr lang="en-US" dirty="0"/>
          </a:p>
        </p:txBody>
      </p:sp>
      <p:pic>
        <p:nvPicPr>
          <p:cNvPr id="5" name="Picture 4">
            <a:extLst>
              <a:ext uri="{FF2B5EF4-FFF2-40B4-BE49-F238E27FC236}">
                <a16:creationId xmlns:a16="http://schemas.microsoft.com/office/drawing/2014/main" id="{B367F7D3-E716-4488-87EE-6224E3C31DAF}"/>
              </a:ext>
            </a:extLst>
          </p:cNvPr>
          <p:cNvPicPr>
            <a:picLocks noChangeAspect="1"/>
          </p:cNvPicPr>
          <p:nvPr/>
        </p:nvPicPr>
        <p:blipFill>
          <a:blip r:embed="rId2"/>
          <a:stretch>
            <a:fillRect/>
          </a:stretch>
        </p:blipFill>
        <p:spPr>
          <a:xfrm>
            <a:off x="3575492" y="4780938"/>
            <a:ext cx="5037839" cy="559760"/>
          </a:xfrm>
          <a:prstGeom prst="rect">
            <a:avLst/>
          </a:prstGeom>
        </p:spPr>
      </p:pic>
      <p:pic>
        <p:nvPicPr>
          <p:cNvPr id="6" name="Picture 5">
            <a:extLst>
              <a:ext uri="{FF2B5EF4-FFF2-40B4-BE49-F238E27FC236}">
                <a16:creationId xmlns:a16="http://schemas.microsoft.com/office/drawing/2014/main" id="{FDAB5C30-1088-4975-8DF0-DC2E9E8127F6}"/>
              </a:ext>
            </a:extLst>
          </p:cNvPr>
          <p:cNvPicPr>
            <a:picLocks noChangeAspect="1"/>
          </p:cNvPicPr>
          <p:nvPr/>
        </p:nvPicPr>
        <p:blipFill>
          <a:blip r:embed="rId3"/>
          <a:stretch>
            <a:fillRect/>
          </a:stretch>
        </p:blipFill>
        <p:spPr>
          <a:xfrm>
            <a:off x="3603830" y="2955287"/>
            <a:ext cx="4981164" cy="473713"/>
          </a:xfrm>
          <a:prstGeom prst="rect">
            <a:avLst/>
          </a:prstGeom>
        </p:spPr>
      </p:pic>
    </p:spTree>
    <p:extLst>
      <p:ext uri="{BB962C8B-B14F-4D97-AF65-F5344CB8AC3E}">
        <p14:creationId xmlns:p14="http://schemas.microsoft.com/office/powerpoint/2010/main" val="307897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06AC-2AB0-4B5F-A25D-0C0544635DEC}"/>
              </a:ext>
            </a:extLst>
          </p:cNvPr>
          <p:cNvSpPr>
            <a:spLocks noGrp="1"/>
          </p:cNvSpPr>
          <p:nvPr>
            <p:ph type="title"/>
          </p:nvPr>
        </p:nvSpPr>
        <p:spPr>
          <a:xfrm>
            <a:off x="348938" y="295421"/>
            <a:ext cx="11125199" cy="479475"/>
          </a:xfrm>
        </p:spPr>
        <p:txBody>
          <a:bodyPr/>
          <a:lstStyle/>
          <a:p>
            <a:r>
              <a:rPr lang="en-IN" dirty="0"/>
              <a:t>Angular – Directives </a:t>
            </a:r>
            <a:endParaRPr lang="en-US" dirty="0"/>
          </a:p>
        </p:txBody>
      </p:sp>
      <p:sp>
        <p:nvSpPr>
          <p:cNvPr id="4" name="Slide Number Placeholder 3">
            <a:extLst>
              <a:ext uri="{FF2B5EF4-FFF2-40B4-BE49-F238E27FC236}">
                <a16:creationId xmlns:a16="http://schemas.microsoft.com/office/drawing/2014/main" id="{EADB02BB-2D59-4A9D-83E6-D151252EBF4E}"/>
              </a:ext>
            </a:extLst>
          </p:cNvPr>
          <p:cNvSpPr>
            <a:spLocks noGrp="1"/>
          </p:cNvSpPr>
          <p:nvPr>
            <p:ph type="sldNum" sz="quarter" idx="12"/>
          </p:nvPr>
        </p:nvSpPr>
        <p:spPr/>
        <p:txBody>
          <a:bodyPr/>
          <a:lstStyle/>
          <a:p>
            <a:fld id="{C51EAA63-D034-42AE-91FA-B13B9518C7BE}" type="slidenum">
              <a:rPr lang="en-US" smtClean="0"/>
              <a:pPr/>
              <a:t>9</a:t>
            </a:fld>
            <a:endParaRPr lang="en-US" dirty="0"/>
          </a:p>
        </p:txBody>
      </p:sp>
      <p:graphicFrame>
        <p:nvGraphicFramePr>
          <p:cNvPr id="5" name="Table 4">
            <a:extLst>
              <a:ext uri="{FF2B5EF4-FFF2-40B4-BE49-F238E27FC236}">
                <a16:creationId xmlns:a16="http://schemas.microsoft.com/office/drawing/2014/main" id="{DEE4B6CB-458F-47EF-BA44-F4EE34D502E9}"/>
              </a:ext>
            </a:extLst>
          </p:cNvPr>
          <p:cNvGraphicFramePr>
            <a:graphicFrameLocks noGrp="1"/>
          </p:cNvGraphicFramePr>
          <p:nvPr>
            <p:extLst>
              <p:ext uri="{D42A27DB-BD31-4B8C-83A1-F6EECF244321}">
                <p14:modId xmlns:p14="http://schemas.microsoft.com/office/powerpoint/2010/main" val="359035324"/>
              </p:ext>
            </p:extLst>
          </p:nvPr>
        </p:nvGraphicFramePr>
        <p:xfrm>
          <a:off x="759567" y="1428457"/>
          <a:ext cx="10669690" cy="1828800"/>
        </p:xfrm>
        <a:graphic>
          <a:graphicData uri="http://schemas.openxmlformats.org/drawingml/2006/table">
            <a:tbl>
              <a:tblPr>
                <a:tableStyleId>{16D9F66E-5EB9-4882-86FB-DCBF35E3C3E4}</a:tableStyleId>
              </a:tblPr>
              <a:tblGrid>
                <a:gridCol w="5334845">
                  <a:extLst>
                    <a:ext uri="{9D8B030D-6E8A-4147-A177-3AD203B41FA5}">
                      <a16:colId xmlns:a16="http://schemas.microsoft.com/office/drawing/2014/main" val="385960281"/>
                    </a:ext>
                  </a:extLst>
                </a:gridCol>
                <a:gridCol w="5334845">
                  <a:extLst>
                    <a:ext uri="{9D8B030D-6E8A-4147-A177-3AD203B41FA5}">
                      <a16:colId xmlns:a16="http://schemas.microsoft.com/office/drawing/2014/main" val="2783406681"/>
                    </a:ext>
                  </a:extLst>
                </a:gridCol>
              </a:tblGrid>
              <a:tr h="504153">
                <a:tc>
                  <a:txBody>
                    <a:bodyPr/>
                    <a:lstStyle/>
                    <a:p>
                      <a:pPr algn="ctr"/>
                      <a:r>
                        <a:rPr lang="en-US" sz="2400" b="1" dirty="0">
                          <a:effectLst/>
                        </a:rPr>
                        <a:t>Structural Directive</a:t>
                      </a:r>
                    </a:p>
                  </a:txBody>
                  <a:tcPr marL="76200" marR="76200" marT="76200" marB="76200" anchor="ctr"/>
                </a:tc>
                <a:tc>
                  <a:txBody>
                    <a:bodyPr/>
                    <a:lstStyle/>
                    <a:p>
                      <a:pPr algn="ctr"/>
                      <a:r>
                        <a:rPr lang="en-US" sz="2400" b="1" dirty="0">
                          <a:effectLst/>
                        </a:rPr>
                        <a:t>Attribute Directive</a:t>
                      </a:r>
                    </a:p>
                  </a:txBody>
                  <a:tcPr marL="76200" marR="76200" marT="76200" marB="76200" anchor="ctr"/>
                </a:tc>
                <a:extLst>
                  <a:ext uri="{0D108BD9-81ED-4DB2-BD59-A6C34878D82A}">
                    <a16:rowId xmlns:a16="http://schemas.microsoft.com/office/drawing/2014/main" val="3885912190"/>
                  </a:ext>
                </a:extLst>
              </a:tr>
              <a:tr h="737381">
                <a:tc>
                  <a:txBody>
                    <a:bodyPr/>
                    <a:lstStyle/>
                    <a:p>
                      <a:pPr fontAlgn="base"/>
                      <a:r>
                        <a:rPr lang="en-US" sz="1900" b="0" i="0" kern="1200" dirty="0">
                          <a:solidFill>
                            <a:schemeClr val="dk1"/>
                          </a:solidFill>
                          <a:effectLst/>
                          <a:latin typeface="+mn-lt"/>
                          <a:ea typeface="+mn-ea"/>
                          <a:cs typeface="+mn-cs"/>
                        </a:rPr>
                        <a:t>It changes the structure of the DOM.</a:t>
                      </a:r>
                    </a:p>
                    <a:p>
                      <a:pPr fontAlgn="base"/>
                      <a:r>
                        <a:rPr lang="en-US" sz="1900" b="0" i="0" kern="1200" dirty="0">
                          <a:solidFill>
                            <a:schemeClr val="dk1"/>
                          </a:solidFill>
                          <a:effectLst/>
                          <a:latin typeface="+mn-lt"/>
                          <a:ea typeface="+mn-ea"/>
                          <a:cs typeface="+mn-cs"/>
                        </a:rPr>
                        <a:t>* is prefixed to the structural directives.</a:t>
                      </a:r>
                    </a:p>
                    <a:p>
                      <a:pPr fontAlgn="base"/>
                      <a:r>
                        <a:rPr lang="en-US" sz="1900" b="0" i="0" kern="1200" dirty="0">
                          <a:solidFill>
                            <a:schemeClr val="dk1"/>
                          </a:solidFill>
                          <a:effectLst/>
                          <a:latin typeface="+mn-lt"/>
                          <a:ea typeface="+mn-ea"/>
                          <a:cs typeface="+mn-cs"/>
                        </a:rPr>
                        <a:t>*ngIf, *ngFor are the examples of structural directives.</a:t>
                      </a:r>
                    </a:p>
                  </a:txBody>
                  <a:tcPr marL="76200" marR="76200" marT="76200" marB="76200" anchor="ctr"/>
                </a:tc>
                <a:tc>
                  <a:txBody>
                    <a:bodyPr/>
                    <a:lstStyle/>
                    <a:p>
                      <a:pPr marL="0" algn="l" defTabSz="914361" rtl="0" eaLnBrk="1" fontAlgn="base" latinLnBrk="0" hangingPunct="1"/>
                      <a:r>
                        <a:rPr lang="en-US" sz="1900" b="0" i="0" kern="1200" dirty="0">
                          <a:solidFill>
                            <a:schemeClr val="dk1"/>
                          </a:solidFill>
                          <a:effectLst/>
                          <a:latin typeface="+mn-lt"/>
                          <a:ea typeface="+mn-ea"/>
                          <a:cs typeface="+mn-cs"/>
                        </a:rPr>
                        <a:t>It just changes the appearance of the DOM.</a:t>
                      </a:r>
                    </a:p>
                    <a:p>
                      <a:pPr marL="0" algn="l" defTabSz="914361" rtl="0" eaLnBrk="1" fontAlgn="base" latinLnBrk="0" hangingPunct="1"/>
                      <a:r>
                        <a:rPr lang="en-US" sz="1900" b="0" i="0" kern="1200" dirty="0">
                          <a:solidFill>
                            <a:schemeClr val="dk1"/>
                          </a:solidFill>
                          <a:effectLst/>
                          <a:latin typeface="+mn-lt"/>
                          <a:ea typeface="+mn-ea"/>
                          <a:cs typeface="+mn-cs"/>
                        </a:rPr>
                        <a:t>It is not prefixed with *.</a:t>
                      </a:r>
                    </a:p>
                    <a:p>
                      <a:pPr marL="0" algn="l" defTabSz="914361" rtl="0" eaLnBrk="1" fontAlgn="base" latinLnBrk="0" hangingPunct="1"/>
                      <a:r>
                        <a:rPr lang="en-US" sz="1900" b="0" i="0" kern="1200" dirty="0">
                          <a:solidFill>
                            <a:schemeClr val="dk1"/>
                          </a:solidFill>
                          <a:effectLst/>
                          <a:latin typeface="+mn-lt"/>
                          <a:ea typeface="+mn-ea"/>
                          <a:cs typeface="+mn-cs"/>
                        </a:rPr>
                        <a:t>ngClass, ngStyle are the examples of attribute directives.</a:t>
                      </a:r>
                    </a:p>
                  </a:txBody>
                  <a:tcPr marL="76200" marR="76200" marT="76200" marB="76200" anchor="ctr"/>
                </a:tc>
                <a:extLst>
                  <a:ext uri="{0D108BD9-81ED-4DB2-BD59-A6C34878D82A}">
                    <a16:rowId xmlns:a16="http://schemas.microsoft.com/office/drawing/2014/main" val="2858927370"/>
                  </a:ext>
                </a:extLst>
              </a:tr>
            </a:tbl>
          </a:graphicData>
        </a:graphic>
      </p:graphicFrame>
    </p:spTree>
    <p:extLst>
      <p:ext uri="{BB962C8B-B14F-4D97-AF65-F5344CB8AC3E}">
        <p14:creationId xmlns:p14="http://schemas.microsoft.com/office/powerpoint/2010/main" val="3445136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19092</TotalTime>
  <Words>1301</Words>
  <Application>Microsoft Office PowerPoint</Application>
  <PresentationFormat>Custom</PresentationFormat>
  <Paragraphs>190</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Oracle_16x9_2014_521</vt:lpstr>
      <vt:lpstr>PowerPoint Presentation</vt:lpstr>
      <vt:lpstr>Angular Directive &amp; Pipes</vt:lpstr>
      <vt:lpstr>Agenda</vt:lpstr>
      <vt:lpstr>Angular – Directives </vt:lpstr>
      <vt:lpstr>Angular – Directives </vt:lpstr>
      <vt:lpstr>Angular – Component Directives</vt:lpstr>
      <vt:lpstr>Angular – Structural Directive</vt:lpstr>
      <vt:lpstr>Angular – Attribute Directive </vt:lpstr>
      <vt:lpstr>Angular – Directives </vt:lpstr>
      <vt:lpstr>Angular – Create Custom Directive</vt:lpstr>
      <vt:lpstr>Angular – Create Custom Directive</vt:lpstr>
      <vt:lpstr>Angular – Create Custom Directive</vt:lpstr>
      <vt:lpstr>Angular – Create Custom Directive</vt:lpstr>
      <vt:lpstr>Angular – Pipes </vt:lpstr>
      <vt:lpstr>Angular – Pipes </vt:lpstr>
      <vt:lpstr>Built-in Angular Pipes</vt:lpstr>
      <vt:lpstr>Angular – Parameterizing a Pipe</vt:lpstr>
      <vt:lpstr>Angular – Pure and Impure pipes</vt:lpstr>
      <vt:lpstr>Angular – Create a Custom Angular Pipe </vt:lpstr>
      <vt:lpstr>Angular – Create a Custom Angular Pipe </vt:lpstr>
      <vt:lpstr>Angular – Create a Custom Angular Pipe </vt:lpstr>
      <vt:lpstr>PowerPoint Presentation</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Antra</cp:lastModifiedBy>
  <cp:revision>1412</cp:revision>
  <dcterms:created xsi:type="dcterms:W3CDTF">2014-05-22T00:02:59Z</dcterms:created>
  <dcterms:modified xsi:type="dcterms:W3CDTF">2021-03-02T11:56:41Z</dcterms:modified>
</cp:coreProperties>
</file>