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682" r:id="rId2"/>
    <p:sldId id="752" r:id="rId3"/>
    <p:sldId id="908" r:id="rId4"/>
    <p:sldId id="909" r:id="rId5"/>
    <p:sldId id="910" r:id="rId6"/>
    <p:sldId id="911" r:id="rId7"/>
    <p:sldId id="912" r:id="rId8"/>
    <p:sldId id="913" r:id="rId9"/>
    <p:sldId id="914" r:id="rId10"/>
    <p:sldId id="915" r:id="rId11"/>
    <p:sldId id="916" r:id="rId12"/>
    <p:sldId id="917" r:id="rId13"/>
    <p:sldId id="918" r:id="rId14"/>
    <p:sldId id="919" r:id="rId15"/>
    <p:sldId id="920" r:id="rId16"/>
    <p:sldId id="921" r:id="rId17"/>
    <p:sldId id="922" r:id="rId18"/>
    <p:sldId id="923" r:id="rId19"/>
    <p:sldId id="924" r:id="rId20"/>
    <p:sldId id="940" r:id="rId21"/>
    <p:sldId id="925" r:id="rId22"/>
    <p:sldId id="926" r:id="rId23"/>
    <p:sldId id="927" r:id="rId24"/>
    <p:sldId id="928" r:id="rId25"/>
    <p:sldId id="929" r:id="rId26"/>
    <p:sldId id="930" r:id="rId27"/>
    <p:sldId id="931" r:id="rId28"/>
    <p:sldId id="932" r:id="rId29"/>
    <p:sldId id="933" r:id="rId30"/>
    <p:sldId id="934" r:id="rId31"/>
    <p:sldId id="935" r:id="rId32"/>
    <p:sldId id="936" r:id="rId33"/>
    <p:sldId id="937" r:id="rId34"/>
    <p:sldId id="938" r:id="rId35"/>
    <p:sldId id="939" r:id="rId36"/>
    <p:sldId id="907" r:id="rId37"/>
  </p:sldIdLst>
  <p:sldSz cx="12188825" cy="6858000"/>
  <p:notesSz cx="6858000" cy="9144000"/>
  <p:custDataLst>
    <p:tags r:id="rId40"/>
  </p:custDataLst>
  <p:defaultText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guide id="8" orient="horz" pos="768">
          <p15:clr>
            <a:srgbClr val="A4A3A4"/>
          </p15:clr>
        </p15:guide>
        <p15:guide id="9" pos="646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084D9"/>
    <a:srgbClr val="FC5656"/>
    <a:srgbClr val="CAECF6"/>
    <a:srgbClr val="7F7F7F"/>
    <a:srgbClr val="D6E9F7"/>
    <a:srgbClr val="E6F1F8"/>
    <a:srgbClr val="C4EDFC"/>
    <a:srgbClr val="BEE5F8"/>
    <a:srgbClr val="E5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12" autoAdjust="0"/>
    <p:restoredTop sz="86462" autoAdjust="0"/>
  </p:normalViewPr>
  <p:slideViewPr>
    <p:cSldViewPr snapToGrid="0">
      <p:cViewPr varScale="1">
        <p:scale>
          <a:sx n="72" d="100"/>
          <a:sy n="72" d="100"/>
        </p:scale>
        <p:origin x="480" y="72"/>
      </p:cViewPr>
      <p:guideLst>
        <p:guide orient="horz" pos="2160"/>
        <p:guide pos="335"/>
        <p:guide orient="horz" pos="768"/>
        <p:guide pos="6466"/>
      </p:guideLst>
    </p:cSldViewPr>
  </p:slideViewPr>
  <p:outlineViewPr>
    <p:cViewPr>
      <p:scale>
        <a:sx n="33" d="100"/>
        <a:sy n="33" d="100"/>
      </p:scale>
      <p:origin x="0" y="-52356"/>
    </p:cViewPr>
  </p:outlineViewPr>
  <p:notesTextViewPr>
    <p:cViewPr>
      <p:scale>
        <a:sx n="1" d="1"/>
        <a:sy n="1" d="1"/>
      </p:scale>
      <p:origin x="0" y="0"/>
    </p:cViewPr>
  </p:notesTextViewPr>
  <p:sorterViewPr>
    <p:cViewPr>
      <p:scale>
        <a:sx n="32" d="100"/>
        <a:sy n="32" d="100"/>
      </p:scale>
      <p:origin x="0" y="0"/>
    </p:cViewPr>
  </p:sorterViewPr>
  <p:notesViewPr>
    <p:cSldViewPr snapToGrid="0">
      <p:cViewPr varScale="1">
        <p:scale>
          <a:sx n="55" d="100"/>
          <a:sy n="55" d="100"/>
        </p:scale>
        <p:origin x="-312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3/1/2021</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361" rtl="0" eaLnBrk="1" latinLnBrk="0" hangingPunct="1">
      <a:spcBef>
        <a:spcPts val="600"/>
      </a:spcBef>
      <a:defRPr sz="1100" kern="1200">
        <a:solidFill>
          <a:schemeClr val="tx1"/>
        </a:solidFill>
        <a:latin typeface="+mn-lt"/>
        <a:ea typeface="+mn-ea"/>
        <a:cs typeface="+mn-cs"/>
      </a:defRPr>
    </a:lvl1pPr>
    <a:lvl2pPr marL="228591" indent="-114295" algn="l" defTabSz="914361" rtl="0" eaLnBrk="1" latinLnBrk="0" hangingPunct="1">
      <a:spcBef>
        <a:spcPts val="600"/>
      </a:spcBef>
      <a:buFont typeface="Arial" panose="020B0604020202020204" pitchFamily="34" charset="0"/>
      <a:buChar char="•"/>
      <a:defRPr sz="1100" kern="1200">
        <a:solidFill>
          <a:schemeClr val="tx1"/>
        </a:solidFill>
        <a:latin typeface="+mn-lt"/>
        <a:ea typeface="+mn-ea"/>
        <a:cs typeface="+mn-cs"/>
      </a:defRPr>
    </a:lvl2pPr>
    <a:lvl3pPr marL="400034"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476"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19" indent="-114295" algn="l" defTabSz="914361"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5905" algn="l" defTabSz="914361" rtl="0" eaLnBrk="1" latinLnBrk="0" hangingPunct="1">
      <a:defRPr sz="1200" kern="1200">
        <a:solidFill>
          <a:schemeClr val="tx1"/>
        </a:solidFill>
        <a:latin typeface="+mn-lt"/>
        <a:ea typeface="+mn-ea"/>
        <a:cs typeface="+mn-cs"/>
      </a:defRPr>
    </a:lvl6pPr>
    <a:lvl7pPr marL="2743085" algn="l" defTabSz="914361" rtl="0" eaLnBrk="1" latinLnBrk="0" hangingPunct="1">
      <a:defRPr sz="1200" kern="1200">
        <a:solidFill>
          <a:schemeClr val="tx1"/>
        </a:solidFill>
        <a:latin typeface="+mn-lt"/>
        <a:ea typeface="+mn-ea"/>
        <a:cs typeface="+mn-cs"/>
      </a:defRPr>
    </a:lvl7pPr>
    <a:lvl8pPr marL="3200267" algn="l" defTabSz="914361" rtl="0" eaLnBrk="1" latinLnBrk="0" hangingPunct="1">
      <a:defRPr sz="1200" kern="1200">
        <a:solidFill>
          <a:schemeClr val="tx1"/>
        </a:solidFill>
        <a:latin typeface="+mn-lt"/>
        <a:ea typeface="+mn-ea"/>
        <a:cs typeface="+mn-cs"/>
      </a:defRPr>
    </a:lvl8pPr>
    <a:lvl9pPr marL="3657448" algn="l" defTabSz="9143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242756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with Picture">
    <p:spTree>
      <p:nvGrpSpPr>
        <p:cNvPr id="1" name=""/>
        <p:cNvGrpSpPr/>
        <p:nvPr/>
      </p:nvGrpSpPr>
      <p:grpSpPr>
        <a:xfrm>
          <a:off x="0" y="0"/>
          <a:ext cx="0" cy="0"/>
          <a:chOff x="0" y="0"/>
          <a:chExt cx="0" cy="0"/>
        </a:xfrm>
      </p:grpSpPr>
      <p:sp>
        <p:nvSpPr>
          <p:cNvPr id="5" name="Rectangle 4"/>
          <p:cNvSpPr/>
          <p:nvPr userDrawn="1"/>
        </p:nvSpPr>
        <p:spPr>
          <a:xfrm>
            <a:off x="0" y="0"/>
            <a:ext cx="12216257" cy="6858000"/>
          </a:xfrm>
          <a:prstGeom prst="rect">
            <a:avLst/>
          </a:prstGeom>
          <a:solidFill>
            <a:schemeClr val="accent5">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tx1"/>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tx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715973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6" y="1905000"/>
            <a:ext cx="2194560" cy="3072384"/>
          </a:xfrm>
          <a:noFill/>
        </p:spPr>
        <p:txBody>
          <a:bodyPr tIns="91436">
            <a:noAutofit/>
          </a:bodyPr>
          <a:lstStyle>
            <a:lvl1pPr marL="0" indent="0" algn="ctr">
              <a:spcBef>
                <a:spcPts val="0"/>
              </a:spcBef>
              <a:buNone/>
              <a:defRPr sz="19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E034DFF6-3723-A448-95A8-BD1191C13A2D}" type="datetime1">
              <a:rPr lang="en-US" smtClean="0"/>
              <a:pPr/>
              <a:t>3/1/2021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20" y="1524001"/>
            <a:ext cx="5410197"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AB1998-0579-A34D-928E-B5F399E2564A}" type="datetime1">
              <a:rPr lang="en-US" smtClean="0"/>
              <a:pPr/>
              <a:t>3/1/2021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20"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8"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7"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D4F12F-5D2B-0E48-ACDD-1035AD746EF1}" type="datetime1">
              <a:rPr lang="en-US" smtClean="0"/>
              <a:pPr/>
              <a:t>3/1/2021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20" y="1524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E546C3-1D59-CF4C-AE28-5947B736609B}" type="datetime1">
              <a:rPr lang="en-US" smtClean="0"/>
              <a:pPr/>
              <a:t>3/1/2021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20" y="3810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dirty="0"/>
          </a:p>
        </p:txBody>
      </p:sp>
      <p:sp>
        <p:nvSpPr>
          <p:cNvPr id="12" name="Text Placeholder 11"/>
          <p:cNvSpPr>
            <a:spLocks noGrp="1"/>
          </p:cNvSpPr>
          <p:nvPr>
            <p:ph type="body" sz="quarter" idx="15"/>
          </p:nvPr>
        </p:nvSpPr>
        <p:spPr>
          <a:xfrm>
            <a:off x="2436810"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0"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2E703A6F-DAB5-1948-87D0-440553A38235}" type="datetime1">
              <a:rPr lang="en-US" smtClean="0"/>
              <a:pPr/>
              <a:t>3/1/2021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9" y="1524000"/>
            <a:ext cx="4076699" cy="2743200"/>
          </a:xfrm>
        </p:spPr>
        <p:txBody>
          <a:bodyPr anchor="ctr"/>
          <a:lstStyle>
            <a:lvl1pPr algn="r">
              <a:defRPr sz="16700" b="1">
                <a:solidFill>
                  <a:schemeClr val="accent5"/>
                </a:solidFill>
              </a:defRPr>
            </a:lvl1pPr>
          </a:lstStyle>
          <a:p>
            <a:r>
              <a:rPr lang="en-US" dirty="0"/>
              <a:t>XX</a:t>
            </a:r>
          </a:p>
        </p:txBody>
      </p:sp>
      <p:sp>
        <p:nvSpPr>
          <p:cNvPr id="12" name="Text Placeholder 11"/>
          <p:cNvSpPr>
            <a:spLocks noGrp="1"/>
          </p:cNvSpPr>
          <p:nvPr>
            <p:ph type="body" sz="quarter" idx="15"/>
          </p:nvPr>
        </p:nvSpPr>
        <p:spPr>
          <a:xfrm>
            <a:off x="5256218" y="1524000"/>
            <a:ext cx="5029201" cy="2743200"/>
          </a:xfrm>
        </p:spPr>
        <p:txBody>
          <a:bodyPr anchor="ctr">
            <a:noAutofit/>
          </a:bodyPr>
          <a:lstStyle>
            <a:lvl1pPr marL="0" indent="0">
              <a:spcBef>
                <a:spcPts val="1200"/>
              </a:spcBef>
              <a:buFont typeface="Arial" panose="020B0604020202020204" pitchFamily="34" charset="0"/>
              <a:buNone/>
              <a:defRPr sz="28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3312C769-D580-B848-9BB4-4B0EEAD5A748}" type="datetime1">
              <a:rPr lang="en-US" smtClean="0"/>
              <a:pPr/>
              <a:t>3/1/2021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Text Placeholder 2"/>
          <p:cNvSpPr>
            <a:spLocks noGrp="1"/>
          </p:cNvSpPr>
          <p:nvPr>
            <p:ph type="body" idx="1"/>
          </p:nvPr>
        </p:nvSpPr>
        <p:spPr>
          <a:xfrm>
            <a:off x="531812"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3764"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noAutofit/>
          </a:bodyPr>
          <a:lstStyle/>
          <a:p>
            <a:fld id="{51FD1A58-660B-304C-8A32-AFAF42B12CD9}" type="datetime1">
              <a:rPr lang="en-US" smtClean="0"/>
              <a:pPr/>
              <a:t>3/1/2021</a:t>
            </a:fld>
            <a:endParaRPr dirty="0"/>
          </a:p>
        </p:txBody>
      </p:sp>
      <p:sp>
        <p:nvSpPr>
          <p:cNvPr id="9" name="Slide Number Placeholder 8"/>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90E21F-DA01-8449-859B-926C7DC39C39}" type="datetime1">
              <a:rPr lang="en-US" smtClean="0"/>
              <a:pPr/>
              <a:t>3/1/2021</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dirty="0"/>
          </a:p>
        </p:txBody>
      </p:sp>
      <p:sp>
        <p:nvSpPr>
          <p:cNvPr id="6" name="Text Placeholder 12"/>
          <p:cNvSpPr>
            <a:spLocks noGrp="1"/>
          </p:cNvSpPr>
          <p:nvPr>
            <p:ph type="body" sz="quarter" idx="13" hasCustomPrompt="1"/>
          </p:nvPr>
        </p:nvSpPr>
        <p:spPr>
          <a:xfrm>
            <a:off x="531814" y="1373742"/>
            <a:ext cx="11125198"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F1F4D9BD-3365-934B-A79D-F6B125569C9C}" type="datetime1">
              <a:rPr lang="en-US" smtClean="0"/>
              <a:pPr/>
              <a:t>3/1/2021</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6EF8F-C530-B34E-87EA-BFDE0E663C9E}" type="datetime1">
              <a:rPr lang="en-US" smtClean="0"/>
              <a:pPr/>
              <a:t>3/1/2021</a:t>
            </a:fld>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with Picture">
    <p:spTree>
      <p:nvGrpSpPr>
        <p:cNvPr id="1" name=""/>
        <p:cNvGrpSpPr/>
        <p:nvPr/>
      </p:nvGrpSpPr>
      <p:grpSpPr>
        <a:xfrm>
          <a:off x="0" y="0"/>
          <a:ext cx="0" cy="0"/>
          <a:chOff x="0" y="0"/>
          <a:chExt cx="0" cy="0"/>
        </a:xfrm>
      </p:grpSpPr>
      <p:sp>
        <p:nvSpPr>
          <p:cNvPr id="11" name="Rectangle 10"/>
          <p:cNvSpPr/>
          <p:nvPr userDrawn="1"/>
        </p:nvSpPr>
        <p:spPr>
          <a:xfrm>
            <a:off x="0" y="0"/>
            <a:ext cx="12216257" cy="6858000"/>
          </a:xfrm>
          <a:prstGeom prst="rect">
            <a:avLst/>
          </a:prstGeom>
          <a:solidFill>
            <a:schemeClr val="accent5">
              <a:lumMod val="60000"/>
              <a:lumOff val="40000"/>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bg1">
                    <a:lumMod val="75000"/>
                    <a:lumOff val="25000"/>
                  </a:schemeClr>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bg1">
                    <a:lumMod val="75000"/>
                    <a:lumOff val="25000"/>
                  </a:schemeClr>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bg1">
                    <a:lumMod val="75000"/>
                    <a:lumOff val="25000"/>
                  </a:schemeClr>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13437020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5CEE37-C347-8E4E-9AC4-D2B0AF4181A9}" type="datetime1">
              <a:rPr lang="en-US" smtClean="0"/>
              <a:pPr/>
              <a:t>3/1/2021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008816" y="1524000"/>
            <a:ext cx="4648201"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52E27-870E-2C42-913D-79E2486E4762}" type="datetime1">
              <a:rPr lang="en-US" smtClean="0"/>
              <a:pPr/>
              <a:t>3/1/2021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Picture Placeholder 2" descr="Two 4-color photos can be included here"/>
          <p:cNvSpPr>
            <a:spLocks noGrp="1"/>
          </p:cNvSpPr>
          <p:nvPr>
            <p:ph type="pic" idx="1"/>
          </p:nvPr>
        </p:nvSpPr>
        <p:spPr bwMode="gray">
          <a:xfrm>
            <a:off x="531812"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1"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6246817"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6350A0-62EC-294A-9E0D-A89F93B97E74}" type="datetime1">
              <a:rPr lang="en-US" smtClean="0"/>
              <a:pPr/>
              <a:t>3/1/2021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Three 4-color photos can be included here"/>
          <p:cNvSpPr>
            <a:spLocks noGrp="1"/>
          </p:cNvSpPr>
          <p:nvPr>
            <p:ph type="pic" idx="1"/>
          </p:nvPr>
        </p:nvSpPr>
        <p:spPr bwMode="gray">
          <a:xfrm>
            <a:off x="531820"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1" name="Straight Connector 10"/>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8"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435705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7"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4" name="Text Placeholder 3"/>
          <p:cNvSpPr>
            <a:spLocks noGrp="1"/>
          </p:cNvSpPr>
          <p:nvPr>
            <p:ph type="body" sz="half" idx="16"/>
          </p:nvPr>
        </p:nvSpPr>
        <p:spPr>
          <a:xfrm>
            <a:off x="8182297"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EB3238-F95D-9649-9ED3-3CD654C2CD73}" type="datetime1">
              <a:rPr lang="en-US" smtClean="0"/>
              <a:pPr/>
              <a:t>3/1/2021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8" y="1371600"/>
            <a:ext cx="11125199"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8" y="2514600"/>
            <a:ext cx="11125199"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a:t>
            </a:r>
            <a:r>
              <a:rPr lang="en-US" sz="2400" dirty="0">
                <a:latin typeface="+mn-lt"/>
              </a:rPr>
              <a:t>information</a:t>
            </a:r>
            <a:r>
              <a:rPr sz="2400" dirty="0">
                <a:latin typeface="+mn-lt"/>
              </a:rPr>
              <a:t> described for </a:t>
            </a:r>
            <a:r>
              <a:rPr lang="en-US" sz="2400" dirty="0">
                <a:latin typeface="+mn-lt"/>
              </a:rPr>
              <a:t>Antra</a:t>
            </a:r>
            <a:r>
              <a:rPr sz="2400" dirty="0">
                <a:latin typeface="+mn-lt"/>
              </a:rPr>
              <a:t>’s </a:t>
            </a:r>
            <a:r>
              <a:rPr lang="en-US" sz="2400" dirty="0">
                <a:latin typeface="+mn-lt"/>
              </a:rPr>
              <a:t>solutions </a:t>
            </a:r>
            <a:r>
              <a:rPr sz="2400" dirty="0">
                <a:latin typeface="+mn-lt"/>
              </a:rPr>
              <a:t>remains at the sole discretion of </a:t>
            </a:r>
            <a:r>
              <a:rPr lang="en-US" sz="2400" dirty="0">
                <a:latin typeface="+mn-lt"/>
              </a:rPr>
              <a:t>Antra, Inc</a:t>
            </a:r>
            <a:r>
              <a:rPr sz="2400" dirty="0">
                <a:latin typeface="+mn-lt"/>
              </a:rPr>
              <a:t>.</a:t>
            </a:r>
          </a:p>
        </p:txBody>
      </p:sp>
      <p:sp>
        <p:nvSpPr>
          <p:cNvPr id="2" name="Date Placeholder 1"/>
          <p:cNvSpPr>
            <a:spLocks noGrp="1"/>
          </p:cNvSpPr>
          <p:nvPr>
            <p:ph type="dt" sz="half" idx="10"/>
          </p:nvPr>
        </p:nvSpPr>
        <p:spPr/>
        <p:txBody>
          <a:bodyPr>
            <a:noAutofit/>
          </a:bodyPr>
          <a:lstStyle/>
          <a:p>
            <a:fld id="{B1F72EE3-3431-0F4E-AA5A-FF56130B3CA9}" type="datetime1">
              <a:rPr lang="en-US" smtClean="0"/>
              <a:pPr/>
              <a:t>3/1/2021</a:t>
            </a:fld>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Oracle logo">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3822129" y="2843829"/>
            <a:ext cx="4544568" cy="569548"/>
          </a:xfrm>
          <a:prstGeom prst="rect">
            <a:avLst/>
          </a:prstGeom>
        </p:spPr>
      </p:pic>
      <p:pic>
        <p:nvPicPr>
          <p:cNvPr id="2" name="Picture 1" descr="Antra_Logo_72dpi_RGB_Tagline_XLarge.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230949"/>
            <a:ext cx="12188825" cy="4431395"/>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7"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A7B7964A-2914-114F-B367-A7001AEEC067}" type="datetime1">
              <a:rPr lang="en-US" smtClean="0"/>
              <a:pPr/>
              <a:t>3/1/2021</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7" name="Text Placeholder 12"/>
          <p:cNvSpPr>
            <a:spLocks noGrp="1"/>
          </p:cNvSpPr>
          <p:nvPr>
            <p:ph type="body" sz="quarter" idx="13" hasCustomPrompt="1"/>
          </p:nvPr>
        </p:nvSpPr>
        <p:spPr>
          <a:xfrm>
            <a:off x="531820" y="1373742"/>
            <a:ext cx="11125199"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7"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BEC462B-83F0-A04D-9BCD-79712597AF25}" type="datetime1">
              <a:rPr lang="en-US" smtClean="0"/>
              <a:pPr/>
              <a:t>3/1/2021</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Box 7"/>
          <p:cNvSpPr txBox="1"/>
          <p:nvPr userDrawn="1"/>
        </p:nvSpPr>
        <p:spPr>
          <a:xfrm>
            <a:off x="531818" y="6172200"/>
            <a:ext cx="914400" cy="914400"/>
          </a:xfrm>
          <a:prstGeom prst="rect">
            <a:avLst/>
          </a:prstGeom>
          <a:noFill/>
        </p:spPr>
        <p:txBody>
          <a:bodyPr wrap="none" lIns="0" tIns="0" rIns="0" bIns="0" rtlCol="0">
            <a:noAutofit/>
          </a:bodyPr>
          <a:lstStyle/>
          <a:p>
            <a:pPr>
              <a:lnSpc>
                <a:spcPct val="90000"/>
              </a:lnSpc>
            </a:pPr>
            <a:endParaRPr lang="en-US" dirty="0"/>
          </a:p>
        </p:txBody>
      </p:sp>
      <p:sp>
        <p:nvSpPr>
          <p:cNvPr id="9" name="TextBox 8"/>
          <p:cNvSpPr txBox="1"/>
          <p:nvPr userDrawn="1"/>
        </p:nvSpPr>
        <p:spPr>
          <a:xfrm>
            <a:off x="531818" y="6019800"/>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
        <p:nvSpPr>
          <p:cNvPr id="8" name="Text Placeholder 7"/>
          <p:cNvSpPr>
            <a:spLocks noGrp="1"/>
          </p:cNvSpPr>
          <p:nvPr>
            <p:ph type="body" sz="quarter" idx="13"/>
          </p:nvPr>
        </p:nvSpPr>
        <p:spPr>
          <a:xfrm>
            <a:off x="2795937"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noAutofit/>
          </a:bodyPr>
          <a:lstStyle/>
          <a:p>
            <a:fld id="{382C4881-1486-4748-B649-8156805DE820}" type="datetime1">
              <a:rPr lang="en-US" smtClean="0"/>
              <a:pPr/>
              <a:t>3/1/2021</a:t>
            </a:fld>
            <a:endParaRPr dirty="0"/>
          </a:p>
        </p:txBody>
      </p:sp>
      <p:sp>
        <p:nvSpPr>
          <p:cNvPr id="6" name="Slide Number Placeholder 5"/>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20" y="2600324"/>
            <a:ext cx="11125199"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20" y="4038599"/>
            <a:ext cx="11125199" cy="914400"/>
          </a:xfrm>
        </p:spPr>
        <p:txBody>
          <a:bodyPr anchor="t">
            <a:noAutofit/>
          </a:bodyPr>
          <a:lstStyle>
            <a:lvl1pPr marL="0" indent="0">
              <a:spcBef>
                <a:spcPts val="0"/>
              </a:spcBef>
              <a:buNone/>
              <a:defRPr sz="2400" b="1">
                <a:solidFill>
                  <a:schemeClr val="tx1"/>
                </a:solidFill>
              </a:defRPr>
            </a:lvl1pPr>
            <a:lvl2pPr marL="457181" indent="0">
              <a:buNone/>
              <a:defRPr sz="1900">
                <a:solidFill>
                  <a:schemeClr val="tx1">
                    <a:tint val="75000"/>
                  </a:schemeClr>
                </a:solidFill>
              </a:defRPr>
            </a:lvl2pPr>
            <a:lvl3pPr marL="914361" indent="0">
              <a:buNone/>
              <a:defRPr sz="1600">
                <a:solidFill>
                  <a:schemeClr val="tx1">
                    <a:tint val="75000"/>
                  </a:schemeClr>
                </a:solidFill>
              </a:defRPr>
            </a:lvl3pPr>
            <a:lvl4pPr marL="1371543" indent="0">
              <a:buNone/>
              <a:defRPr sz="1500">
                <a:solidFill>
                  <a:schemeClr val="tx1">
                    <a:tint val="75000"/>
                  </a:schemeClr>
                </a:solidFill>
              </a:defRPr>
            </a:lvl4pPr>
            <a:lvl5pPr marL="1828724" indent="0">
              <a:buNone/>
              <a:defRPr sz="1500">
                <a:solidFill>
                  <a:schemeClr val="tx1">
                    <a:tint val="75000"/>
                  </a:schemeClr>
                </a:solidFill>
              </a:defRPr>
            </a:lvl5pPr>
            <a:lvl6pPr marL="2285905" indent="0">
              <a:buNone/>
              <a:defRPr sz="1500">
                <a:solidFill>
                  <a:schemeClr val="tx1">
                    <a:tint val="75000"/>
                  </a:schemeClr>
                </a:solidFill>
              </a:defRPr>
            </a:lvl6pPr>
            <a:lvl7pPr marL="2743085" indent="0">
              <a:buNone/>
              <a:defRPr sz="1500">
                <a:solidFill>
                  <a:schemeClr val="tx1">
                    <a:tint val="75000"/>
                  </a:schemeClr>
                </a:solidFill>
              </a:defRPr>
            </a:lvl7pPr>
            <a:lvl8pPr marL="3200267" indent="0">
              <a:buNone/>
              <a:defRPr sz="1500">
                <a:solidFill>
                  <a:schemeClr val="tx1">
                    <a:tint val="75000"/>
                  </a:schemeClr>
                </a:solidFill>
              </a:defRPr>
            </a:lvl8pPr>
            <a:lvl9pPr marL="3657448"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6E63E-B473-C74B-A815-40AD3F51AA55}" type="datetime1">
              <a:rPr lang="en-US" smtClean="0"/>
              <a:pPr/>
              <a:t>3/1/2021</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dirty="0"/>
          </a:p>
        </p:txBody>
      </p:sp>
      <p:sp>
        <p:nvSpPr>
          <p:cNvPr id="4" name="Text Placeholder 3"/>
          <p:cNvSpPr>
            <a:spLocks noGrp="1"/>
          </p:cNvSpPr>
          <p:nvPr>
            <p:ph type="body" sz="half" idx="2"/>
          </p:nvPr>
        </p:nvSpPr>
        <p:spPr>
          <a:xfrm>
            <a:off x="531818" y="3657600"/>
            <a:ext cx="4800599" cy="1645920"/>
          </a:xfrm>
        </p:spPr>
        <p:txBody>
          <a:bodyPr>
            <a:noAutofit/>
          </a:bodyPr>
          <a:lstStyle>
            <a:lvl1pPr marL="0" indent="0">
              <a:spcBef>
                <a:spcPts val="0"/>
              </a:spcBef>
              <a:buNone/>
              <a:defRPr sz="2400" b="1"/>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60B1F908-F93C-DA41-989F-4AB77F9BB2D5}" type="datetime1">
              <a:rPr lang="en-US" smtClean="0"/>
              <a:pPr/>
              <a:t>3/1/2021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4F1573-3879-8A46-8E93-BD50947CC398}" type="datetime1">
              <a:rPr lang="en-US" smtClean="0"/>
              <a:pPr/>
              <a:t>3/1/2021</a:t>
            </a:fld>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6005" y="1828800"/>
            <a:ext cx="3474720" cy="3841445"/>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1" name="Text Placeholder 10"/>
          <p:cNvSpPr>
            <a:spLocks noGrp="1"/>
          </p:cNvSpPr>
          <p:nvPr>
            <p:ph type="body" sz="quarter" idx="14"/>
          </p:nvPr>
        </p:nvSpPr>
        <p:spPr>
          <a:xfrm>
            <a:off x="6035046" y="1828799"/>
            <a:ext cx="5102352" cy="3840480"/>
          </a:xfrm>
        </p:spPr>
        <p:txBody>
          <a:bodyPr anchor="ctr" anchorCtr="0"/>
          <a:lstStyle>
            <a:lvl1pPr>
              <a:spcBef>
                <a:spcPts val="0"/>
              </a:spcBef>
              <a:spcAft>
                <a:spcPts val="800"/>
              </a:spcAft>
              <a:buClr>
                <a:schemeClr val="bg1"/>
              </a:buClr>
              <a:defRPr b="1"/>
            </a:lvl1pPr>
            <a:lvl2pPr marL="228591">
              <a:spcBef>
                <a:spcPts val="0"/>
              </a:spcBef>
              <a:buClr>
                <a:schemeClr val="bg1"/>
              </a:buClr>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DBFDA23F-32FE-1346-92AD-E4923E472CF6}" type="datetime1">
              <a:rPr lang="en-US" smtClean="0"/>
              <a:pPr/>
              <a:t>3/1/2021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818" y="406401"/>
            <a:ext cx="11125199"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7" y="1524001"/>
            <a:ext cx="11126522" cy="44196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928174" y="6556248"/>
            <a:ext cx="1226398" cy="182880"/>
          </a:xfrm>
          <a:prstGeom prst="rect">
            <a:avLst/>
          </a:prstGeom>
        </p:spPr>
        <p:txBody>
          <a:bodyPr vert="horz" wrap="none" lIns="0" tIns="0" rIns="0" bIns="0" rtlCol="0" anchor="ctr"/>
          <a:lstStyle>
            <a:lvl1pPr algn="r">
              <a:defRPr sz="900">
                <a:solidFill>
                  <a:schemeClr val="tx1">
                    <a:lumMod val="60000"/>
                    <a:lumOff val="40000"/>
                  </a:schemeClr>
                </a:solidFill>
              </a:defRPr>
            </a:lvl1pPr>
          </a:lstStyle>
          <a:p>
            <a:fld id="{BEA73947-65C3-4E4B-A7EE-B27A99C2547E}" type="datetime1">
              <a:rPr lang="en-US" smtClean="0"/>
              <a:pPr/>
              <a:t>3/1/2021</a:t>
            </a:fld>
            <a:endParaRPr lang="en-US" dirty="0"/>
          </a:p>
        </p:txBody>
      </p:sp>
      <p:sp>
        <p:nvSpPr>
          <p:cNvPr id="15" name="TextBox 14"/>
          <p:cNvSpPr txBox="1"/>
          <p:nvPr/>
        </p:nvSpPr>
        <p:spPr>
          <a:xfrm>
            <a:off x="5354605" y="6556248"/>
            <a:ext cx="2787651" cy="182880"/>
          </a:xfrm>
          <a:prstGeom prst="rect">
            <a:avLst/>
          </a:prstGeom>
          <a:noFill/>
        </p:spPr>
        <p:txBody>
          <a:bodyPr wrap="none" lIns="0" tIns="0" rIns="0" bIns="0" rtlCol="0" anchor="ctr" anchorCtr="0">
            <a:noAutofit/>
          </a:bodyPr>
          <a:lstStyle/>
          <a:p>
            <a:r>
              <a:rPr sz="900" dirty="0">
                <a:solidFill>
                  <a:schemeClr val="tx1">
                    <a:lumMod val="60000"/>
                    <a:lumOff val="40000"/>
                  </a:schemeClr>
                </a:solidFill>
              </a:rPr>
              <a:t>Copyright © 201</a:t>
            </a:r>
            <a:r>
              <a:rPr lang="en-US" sz="900" dirty="0">
                <a:solidFill>
                  <a:schemeClr val="tx1">
                    <a:lumMod val="60000"/>
                    <a:lumOff val="40000"/>
                  </a:schemeClr>
                </a:solidFill>
              </a:rPr>
              <a:t>5</a:t>
            </a:r>
            <a:r>
              <a:rPr sz="900" dirty="0">
                <a:solidFill>
                  <a:schemeClr val="tx1">
                    <a:lumMod val="60000"/>
                    <a:lumOff val="40000"/>
                  </a:schemeClr>
                </a:solidFill>
              </a:rPr>
              <a:t> </a:t>
            </a:r>
            <a:r>
              <a:rPr lang="en-US" sz="900" dirty="0">
                <a:solidFill>
                  <a:schemeClr val="tx1">
                    <a:lumMod val="60000"/>
                    <a:lumOff val="40000"/>
                  </a:schemeClr>
                </a:solidFill>
              </a:rPr>
              <a:t>Antra,</a:t>
            </a:r>
            <a:r>
              <a:rPr lang="en-US" sz="900" baseline="0" dirty="0">
                <a:solidFill>
                  <a:schemeClr val="tx1">
                    <a:lumMod val="60000"/>
                    <a:lumOff val="40000"/>
                  </a:schemeClr>
                </a:solidFill>
              </a:rPr>
              <a:t> Inc</a:t>
            </a:r>
            <a:r>
              <a:rPr sz="900" dirty="0">
                <a:solidFill>
                  <a:schemeClr val="tx1">
                    <a:lumMod val="60000"/>
                    <a:lumOff val="40000"/>
                  </a:schemeClr>
                </a:solidFill>
              </a:rPr>
              <a:t>. All rights reserved. </a:t>
            </a:r>
          </a:p>
        </p:txBody>
      </p:sp>
      <p:sp>
        <p:nvSpPr>
          <p:cNvPr id="6" name="Slide Number Placeholder 5"/>
          <p:cNvSpPr>
            <a:spLocks noGrp="1"/>
          </p:cNvSpPr>
          <p:nvPr>
            <p:ph type="sldNum" sz="quarter" idx="4"/>
          </p:nvPr>
        </p:nvSpPr>
        <p:spPr>
          <a:xfrm>
            <a:off x="9132752" y="6556248"/>
            <a:ext cx="381661" cy="182880"/>
          </a:xfrm>
          <a:prstGeom prst="rect">
            <a:avLst/>
          </a:prstGeom>
        </p:spPr>
        <p:txBody>
          <a:bodyPr vert="horz" wrap="none" lIns="0" tIns="0" rIns="0" bIns="0" rtlCol="0" anchor="ctr"/>
          <a:lstStyle>
            <a:lvl1pPr algn="r">
              <a:defRPr sz="1100">
                <a:solidFill>
                  <a:schemeClr val="tx1">
                    <a:lumMod val="60000"/>
                    <a:lumOff val="40000"/>
                  </a:schemeClr>
                </a:solidFill>
              </a:defRPr>
            </a:lvl1pPr>
          </a:lstStyle>
          <a:p>
            <a:fld id="{C51EAA63-D034-42AE-91FA-B13B9518C7BE}" type="slidenum">
              <a:rPr lang="en-US" smtClean="0"/>
              <a:pPr/>
              <a:t>‹#›</a:t>
            </a:fld>
            <a:endParaRPr lang="en-US" dirty="0"/>
          </a:p>
        </p:txBody>
      </p:sp>
      <p:pic>
        <p:nvPicPr>
          <p:cNvPr id="12" name="Picture 11" descr="Antra_Logo_72dpi_RGB_NoTagline_Small.jpg"/>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10635178" y="6373212"/>
            <a:ext cx="1515982" cy="467045"/>
          </a:xfrm>
          <a:prstGeom prst="rect">
            <a:avLst/>
          </a:prstGeom>
        </p:spPr>
      </p:pic>
      <p:sp>
        <p:nvSpPr>
          <p:cNvPr id="5" name="Rectangle 4"/>
          <p:cNvSpPr/>
          <p:nvPr userDrawn="1"/>
        </p:nvSpPr>
        <p:spPr>
          <a:xfrm>
            <a:off x="0" y="6349072"/>
            <a:ext cx="12216257" cy="38828"/>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50" r:id="rId3"/>
    <p:sldLayoutId id="2147483663" r:id="rId4"/>
    <p:sldLayoutId id="2147483686" r:id="rId5"/>
    <p:sldLayoutId id="2147483651" r:id="rId6"/>
    <p:sldLayoutId id="2147483669" r:id="rId7"/>
    <p:sldLayoutId id="2147483692" r:id="rId8"/>
    <p:sldLayoutId id="2147483683" r:id="rId9"/>
    <p:sldLayoutId id="2147483670" r:id="rId10"/>
    <p:sldLayoutId id="2147483652" r:id="rId11"/>
    <p:sldLayoutId id="2147483671" r:id="rId12"/>
    <p:sldLayoutId id="2147483672" r:id="rId13"/>
    <p:sldLayoutId id="2147483679" r:id="rId14"/>
    <p:sldLayoutId id="2147483685" r:id="rId15"/>
    <p:sldLayoutId id="2147483688" r:id="rId16"/>
    <p:sldLayoutId id="2147483654" r:id="rId17"/>
    <p:sldLayoutId id="2147483666" r:id="rId18"/>
    <p:sldLayoutId id="2147483655" r:id="rId19"/>
    <p:sldLayoutId id="2147483656" r:id="rId20"/>
    <p:sldLayoutId id="2147483657" r:id="rId21"/>
    <p:sldLayoutId id="2147483673" r:id="rId22"/>
    <p:sldLayoutId id="2147483674" r:id="rId23"/>
    <p:sldLayoutId id="2147483676" r:id="rId24"/>
    <p:sldLayoutId id="2147483661"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61"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591" indent="-228591" algn="l" defTabSz="914361"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899" indent="-228591" algn="l" defTabSz="914361"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489"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080"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900" kern="1200">
          <a:solidFill>
            <a:schemeClr val="tx1"/>
          </a:solidFill>
          <a:latin typeface="+mn-lt"/>
          <a:ea typeface="+mn-ea"/>
          <a:cs typeface="+mn-cs"/>
        </a:defRPr>
      </a:lvl4pPr>
      <a:lvl5pPr marL="118867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26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85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44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03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11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9F2FA-CA96-4C80-854A-355C8D03A95C}"/>
              </a:ext>
            </a:extLst>
          </p:cNvPr>
          <p:cNvSpPr>
            <a:spLocks noGrp="1"/>
          </p:cNvSpPr>
          <p:nvPr>
            <p:ph type="title"/>
          </p:nvPr>
        </p:nvSpPr>
        <p:spPr>
          <a:xfrm>
            <a:off x="236395" y="196946"/>
            <a:ext cx="11125199" cy="521678"/>
          </a:xfrm>
        </p:spPr>
        <p:txBody>
          <a:bodyPr/>
          <a:lstStyle/>
          <a:p>
            <a:r>
              <a:rPr lang="en-IN" dirty="0"/>
              <a:t>Angular – @Input Decorator</a:t>
            </a:r>
            <a:endParaRPr lang="en-US" dirty="0"/>
          </a:p>
        </p:txBody>
      </p:sp>
      <p:sp>
        <p:nvSpPr>
          <p:cNvPr id="3" name="Content Placeholder 2">
            <a:extLst>
              <a:ext uri="{FF2B5EF4-FFF2-40B4-BE49-F238E27FC236}">
                <a16:creationId xmlns:a16="http://schemas.microsoft.com/office/drawing/2014/main" id="{097AB557-3E18-41E7-B44F-C57C0EB9D3C8}"/>
              </a:ext>
            </a:extLst>
          </p:cNvPr>
          <p:cNvSpPr>
            <a:spLocks noGrp="1"/>
          </p:cNvSpPr>
          <p:nvPr>
            <p:ph idx="1"/>
          </p:nvPr>
        </p:nvSpPr>
        <p:spPr>
          <a:xfrm>
            <a:off x="331639" y="4443983"/>
            <a:ext cx="11525546" cy="1773937"/>
          </a:xfrm>
        </p:spPr>
        <p:txBody>
          <a:bodyPr/>
          <a:lstStyle/>
          <a:p>
            <a:pPr marL="0" indent="0">
              <a:buNone/>
            </a:pPr>
            <a:r>
              <a:rPr lang="en-US" sz="2200" dirty="0"/>
              <a:t>In the image, we have declared a variable( </a:t>
            </a:r>
            <a:r>
              <a:rPr lang="en-US" sz="2200" dirty="0" err="1"/>
              <a:t>myInputMessage</a:t>
            </a:r>
            <a:r>
              <a:rPr lang="en-US" sz="2200" dirty="0"/>
              <a:t>).</a:t>
            </a:r>
          </a:p>
          <a:p>
            <a:endParaRPr lang="en-US" sz="2200" dirty="0"/>
          </a:p>
          <a:p>
            <a:pPr marL="0" indent="0">
              <a:buNone/>
            </a:pPr>
            <a:r>
              <a:rPr lang="en-US" sz="2200" dirty="0"/>
              <a:t>Now, let's open parent component views (app.component.html) pass this variable inside child component instance, which is passed inside parent component.</a:t>
            </a:r>
          </a:p>
        </p:txBody>
      </p:sp>
      <p:sp>
        <p:nvSpPr>
          <p:cNvPr id="4" name="Slide Number Placeholder 3">
            <a:extLst>
              <a:ext uri="{FF2B5EF4-FFF2-40B4-BE49-F238E27FC236}">
                <a16:creationId xmlns:a16="http://schemas.microsoft.com/office/drawing/2014/main" id="{7857F92D-51F0-4AD5-A5D2-E0940706C12A}"/>
              </a:ext>
            </a:extLst>
          </p:cNvPr>
          <p:cNvSpPr>
            <a:spLocks noGrp="1"/>
          </p:cNvSpPr>
          <p:nvPr>
            <p:ph type="sldNum" sz="quarter" idx="12"/>
          </p:nvPr>
        </p:nvSpPr>
        <p:spPr/>
        <p:txBody>
          <a:bodyPr/>
          <a:lstStyle/>
          <a:p>
            <a:fld id="{C51EAA63-D034-42AE-91FA-B13B9518C7BE}" type="slidenum">
              <a:rPr lang="en-US" smtClean="0"/>
              <a:pPr/>
              <a:t>10</a:t>
            </a:fld>
            <a:endParaRPr lang="en-US" dirty="0"/>
          </a:p>
        </p:txBody>
      </p:sp>
      <p:pic>
        <p:nvPicPr>
          <p:cNvPr id="5" name="Picture 4">
            <a:extLst>
              <a:ext uri="{FF2B5EF4-FFF2-40B4-BE49-F238E27FC236}">
                <a16:creationId xmlns:a16="http://schemas.microsoft.com/office/drawing/2014/main" id="{D2E7251A-1613-4E35-9860-EADA842690A0}"/>
              </a:ext>
            </a:extLst>
          </p:cNvPr>
          <p:cNvPicPr>
            <a:picLocks noChangeAspect="1"/>
          </p:cNvPicPr>
          <p:nvPr/>
        </p:nvPicPr>
        <p:blipFill>
          <a:blip r:embed="rId2"/>
          <a:stretch>
            <a:fillRect/>
          </a:stretch>
        </p:blipFill>
        <p:spPr>
          <a:xfrm>
            <a:off x="3456432" y="738662"/>
            <a:ext cx="4773168" cy="3618536"/>
          </a:xfrm>
          <a:prstGeom prst="rect">
            <a:avLst/>
          </a:prstGeom>
        </p:spPr>
      </p:pic>
    </p:spTree>
    <p:extLst>
      <p:ext uri="{BB962C8B-B14F-4D97-AF65-F5344CB8AC3E}">
        <p14:creationId xmlns:p14="http://schemas.microsoft.com/office/powerpoint/2010/main" val="118122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D2193-02F9-4AAC-B47F-04A74BD84701}"/>
              </a:ext>
            </a:extLst>
          </p:cNvPr>
          <p:cNvSpPr>
            <a:spLocks noGrp="1"/>
          </p:cNvSpPr>
          <p:nvPr>
            <p:ph type="title"/>
          </p:nvPr>
        </p:nvSpPr>
        <p:spPr>
          <a:xfrm>
            <a:off x="264532" y="264239"/>
            <a:ext cx="11125199" cy="384047"/>
          </a:xfrm>
        </p:spPr>
        <p:txBody>
          <a:bodyPr/>
          <a:lstStyle/>
          <a:p>
            <a:r>
              <a:rPr lang="en-IN" dirty="0"/>
              <a:t>Angular – @Input Decorator</a:t>
            </a:r>
            <a:endParaRPr lang="en-US" dirty="0"/>
          </a:p>
        </p:txBody>
      </p:sp>
      <p:sp>
        <p:nvSpPr>
          <p:cNvPr id="3" name="Content Placeholder 2">
            <a:extLst>
              <a:ext uri="{FF2B5EF4-FFF2-40B4-BE49-F238E27FC236}">
                <a16:creationId xmlns:a16="http://schemas.microsoft.com/office/drawing/2014/main" id="{52B20309-6803-49F5-A64E-71FC1FCF680D}"/>
              </a:ext>
            </a:extLst>
          </p:cNvPr>
          <p:cNvSpPr>
            <a:spLocks noGrp="1"/>
          </p:cNvSpPr>
          <p:nvPr>
            <p:ph idx="1"/>
          </p:nvPr>
        </p:nvSpPr>
        <p:spPr>
          <a:xfrm>
            <a:off x="264532" y="1524001"/>
            <a:ext cx="11393147" cy="4419600"/>
          </a:xfrm>
        </p:spPr>
        <p:txBody>
          <a:bodyPr/>
          <a:lstStyle/>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marL="457200" indent="-457200" algn="just">
              <a:spcBef>
                <a:spcPts val="2400"/>
              </a:spcBef>
              <a:buFont typeface="+mj-lt"/>
              <a:buAutoNum type="arabicPeriod"/>
            </a:pPr>
            <a:r>
              <a:rPr lang="en-US" sz="2400" dirty="0"/>
              <a:t>Denotes those variables which will be used by child component (student component) with @Input decorator to fetch the message from parent component and,</a:t>
            </a:r>
          </a:p>
          <a:p>
            <a:pPr marL="457200" indent="-457200" algn="just">
              <a:buFont typeface="+mj-lt"/>
              <a:buAutoNum type="arabicPeriod"/>
            </a:pPr>
            <a:r>
              <a:rPr lang="en-US" sz="2400" dirty="0"/>
              <a:t>denotes those variables which are passed the parent component message to child component.</a:t>
            </a:r>
          </a:p>
          <a:p>
            <a:pPr algn="just"/>
            <a:endParaRPr lang="en-US" sz="2400" dirty="0"/>
          </a:p>
        </p:txBody>
      </p:sp>
      <p:sp>
        <p:nvSpPr>
          <p:cNvPr id="4" name="Slide Number Placeholder 3">
            <a:extLst>
              <a:ext uri="{FF2B5EF4-FFF2-40B4-BE49-F238E27FC236}">
                <a16:creationId xmlns:a16="http://schemas.microsoft.com/office/drawing/2014/main" id="{C9D69E0C-7C9B-4D70-BD7B-B250D3971BD7}"/>
              </a:ext>
            </a:extLst>
          </p:cNvPr>
          <p:cNvSpPr>
            <a:spLocks noGrp="1"/>
          </p:cNvSpPr>
          <p:nvPr>
            <p:ph type="sldNum" sz="quarter" idx="12"/>
          </p:nvPr>
        </p:nvSpPr>
        <p:spPr/>
        <p:txBody>
          <a:bodyPr/>
          <a:lstStyle/>
          <a:p>
            <a:fld id="{C51EAA63-D034-42AE-91FA-B13B9518C7BE}" type="slidenum">
              <a:rPr lang="en-US" smtClean="0"/>
              <a:pPr/>
              <a:t>11</a:t>
            </a:fld>
            <a:endParaRPr lang="en-US" dirty="0"/>
          </a:p>
        </p:txBody>
      </p:sp>
      <p:pic>
        <p:nvPicPr>
          <p:cNvPr id="5" name="Picture 4">
            <a:extLst>
              <a:ext uri="{FF2B5EF4-FFF2-40B4-BE49-F238E27FC236}">
                <a16:creationId xmlns:a16="http://schemas.microsoft.com/office/drawing/2014/main" id="{D9EA352F-2A20-4D80-AFFF-E031452D4266}"/>
              </a:ext>
            </a:extLst>
          </p:cNvPr>
          <p:cNvPicPr>
            <a:picLocks noChangeAspect="1"/>
          </p:cNvPicPr>
          <p:nvPr/>
        </p:nvPicPr>
        <p:blipFill>
          <a:blip r:embed="rId2"/>
          <a:stretch>
            <a:fillRect/>
          </a:stretch>
        </p:blipFill>
        <p:spPr>
          <a:xfrm>
            <a:off x="2166424" y="770677"/>
            <a:ext cx="6676175" cy="2889172"/>
          </a:xfrm>
          <a:prstGeom prst="rect">
            <a:avLst/>
          </a:prstGeom>
        </p:spPr>
      </p:pic>
    </p:spTree>
    <p:extLst>
      <p:ext uri="{BB962C8B-B14F-4D97-AF65-F5344CB8AC3E}">
        <p14:creationId xmlns:p14="http://schemas.microsoft.com/office/powerpoint/2010/main" val="2069678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77A19-3387-431B-AB6D-A5B28078DD85}"/>
              </a:ext>
            </a:extLst>
          </p:cNvPr>
          <p:cNvSpPr>
            <a:spLocks noGrp="1"/>
          </p:cNvSpPr>
          <p:nvPr>
            <p:ph type="title"/>
          </p:nvPr>
        </p:nvSpPr>
        <p:spPr>
          <a:xfrm>
            <a:off x="151989" y="126607"/>
            <a:ext cx="11125199" cy="507610"/>
          </a:xfrm>
        </p:spPr>
        <p:txBody>
          <a:bodyPr/>
          <a:lstStyle/>
          <a:p>
            <a:r>
              <a:rPr lang="en-IN" dirty="0"/>
              <a:t>Angular – @Input Decorator</a:t>
            </a:r>
            <a:endParaRPr lang="en-US" dirty="0"/>
          </a:p>
        </p:txBody>
      </p:sp>
      <p:sp>
        <p:nvSpPr>
          <p:cNvPr id="3" name="Content Placeholder 2">
            <a:extLst>
              <a:ext uri="{FF2B5EF4-FFF2-40B4-BE49-F238E27FC236}">
                <a16:creationId xmlns:a16="http://schemas.microsoft.com/office/drawing/2014/main" id="{1E017A79-0AA7-4120-B856-3D4F66EED57A}"/>
              </a:ext>
            </a:extLst>
          </p:cNvPr>
          <p:cNvSpPr>
            <a:spLocks noGrp="1"/>
          </p:cNvSpPr>
          <p:nvPr>
            <p:ph idx="1"/>
          </p:nvPr>
        </p:nvSpPr>
        <p:spPr>
          <a:xfrm>
            <a:off x="277928" y="792480"/>
            <a:ext cx="11693677" cy="4419600"/>
          </a:xfrm>
        </p:spPr>
        <p:txBody>
          <a:bodyPr/>
          <a:lstStyle/>
          <a:p>
            <a:pPr algn="just"/>
            <a:r>
              <a:rPr lang="en-US" sz="2000" dirty="0"/>
              <a:t>Now, open the child components </a:t>
            </a:r>
            <a:r>
              <a:rPr lang="en-US" sz="2000" b="1" dirty="0"/>
              <a:t>.</a:t>
            </a:r>
            <a:r>
              <a:rPr lang="en-US" sz="2000" b="1" dirty="0" err="1"/>
              <a:t>ts</a:t>
            </a:r>
            <a:r>
              <a:rPr lang="en-US" sz="2000" b="1" dirty="0"/>
              <a:t> </a:t>
            </a:r>
            <a:r>
              <a:rPr lang="en-US" sz="2000" dirty="0"/>
              <a:t>file (</a:t>
            </a:r>
            <a:r>
              <a:rPr lang="en-US" sz="2000" b="1" dirty="0" err="1"/>
              <a:t>student.component.ts</a:t>
            </a:r>
            <a:r>
              <a:rPr lang="en-US" sz="2000" dirty="0"/>
              <a:t>) and import Input decorator, using the </a:t>
            </a:r>
            <a:r>
              <a:rPr lang="en-US" sz="2000" b="1" dirty="0" err="1"/>
              <a:t>myinputMsg</a:t>
            </a:r>
            <a:r>
              <a:rPr lang="en-US" sz="2000" dirty="0"/>
              <a:t> variable with </a:t>
            </a:r>
            <a:r>
              <a:rPr lang="en-US" sz="2000" b="1" dirty="0"/>
              <a:t>@Input </a:t>
            </a:r>
            <a:r>
              <a:rPr lang="en-US" sz="2000" dirty="0"/>
              <a:t>decorator and print it inside constructor or </a:t>
            </a:r>
            <a:r>
              <a:rPr lang="en-US" sz="2000" b="1" dirty="0" err="1"/>
              <a:t>ngOnInit</a:t>
            </a:r>
            <a:r>
              <a:rPr lang="en-US" sz="2000" b="1" dirty="0"/>
              <a:t>()</a:t>
            </a:r>
            <a:r>
              <a:rPr lang="en-US" sz="2000" dirty="0"/>
              <a:t>. </a:t>
            </a:r>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marL="457200" indent="-457200">
              <a:buFont typeface="+mj-lt"/>
              <a:buAutoNum type="arabicPeriod"/>
            </a:pPr>
            <a:r>
              <a:rPr lang="en-US" sz="2000" dirty="0"/>
              <a:t>First import the Input decorator, which is provided by angular and full path is @</a:t>
            </a:r>
            <a:r>
              <a:rPr lang="en-US" sz="2000" dirty="0" err="1"/>
              <a:t>anuglar</a:t>
            </a:r>
            <a:r>
              <a:rPr lang="en-US" sz="2000" dirty="0"/>
              <a:t>/core.</a:t>
            </a:r>
          </a:p>
          <a:p>
            <a:pPr marL="457200" indent="-457200">
              <a:spcBef>
                <a:spcPts val="600"/>
              </a:spcBef>
              <a:buFont typeface="+mj-lt"/>
              <a:buAutoNum type="arabicPeriod"/>
            </a:pPr>
            <a:r>
              <a:rPr lang="en-US" sz="2000" dirty="0"/>
              <a:t>Use @Input decorator and declare those variables which are passed by parent component Html(app.component.html) file's point 1.  When we declare those variable (</a:t>
            </a:r>
            <a:r>
              <a:rPr lang="en-US" sz="2000" dirty="0" err="1"/>
              <a:t>myinputMsg</a:t>
            </a:r>
            <a:r>
              <a:rPr lang="en-US" sz="2000" dirty="0"/>
              <a:t>) with @Input decorator it automatically fetches the value of the parent component variable with the help of @Input decorator.</a:t>
            </a:r>
          </a:p>
          <a:p>
            <a:pPr marL="457200" indent="-457200">
              <a:spcBef>
                <a:spcPts val="600"/>
              </a:spcBef>
              <a:buFont typeface="+mj-lt"/>
              <a:buAutoNum type="arabicPeriod"/>
            </a:pPr>
            <a:r>
              <a:rPr lang="en-US" sz="2000" dirty="0"/>
              <a:t>Print the values of this variable inside constructor or </a:t>
            </a:r>
            <a:r>
              <a:rPr lang="en-US" sz="2000" dirty="0" err="1"/>
              <a:t>ngOnInit</a:t>
            </a:r>
            <a:r>
              <a:rPr lang="en-US" sz="2000" dirty="0"/>
              <a:t>(). We have used inside </a:t>
            </a:r>
            <a:r>
              <a:rPr lang="en-US" sz="2000" dirty="0" err="1"/>
              <a:t>ngOnInit</a:t>
            </a:r>
            <a:r>
              <a:rPr lang="en-US" sz="2000" dirty="0"/>
              <a:t>().</a:t>
            </a:r>
          </a:p>
          <a:p>
            <a:pPr algn="just"/>
            <a:endParaRPr lang="en-US" sz="2000" dirty="0"/>
          </a:p>
        </p:txBody>
      </p:sp>
      <p:sp>
        <p:nvSpPr>
          <p:cNvPr id="4" name="Slide Number Placeholder 3">
            <a:extLst>
              <a:ext uri="{FF2B5EF4-FFF2-40B4-BE49-F238E27FC236}">
                <a16:creationId xmlns:a16="http://schemas.microsoft.com/office/drawing/2014/main" id="{1E6F5AA0-E5D1-443E-B0E8-A7EAFE6F68B0}"/>
              </a:ext>
            </a:extLst>
          </p:cNvPr>
          <p:cNvSpPr>
            <a:spLocks noGrp="1"/>
          </p:cNvSpPr>
          <p:nvPr>
            <p:ph type="sldNum" sz="quarter" idx="12"/>
          </p:nvPr>
        </p:nvSpPr>
        <p:spPr/>
        <p:txBody>
          <a:bodyPr/>
          <a:lstStyle/>
          <a:p>
            <a:fld id="{C51EAA63-D034-42AE-91FA-B13B9518C7BE}" type="slidenum">
              <a:rPr lang="en-US" smtClean="0"/>
              <a:pPr/>
              <a:t>12</a:t>
            </a:fld>
            <a:endParaRPr lang="en-US" dirty="0"/>
          </a:p>
        </p:txBody>
      </p:sp>
      <p:pic>
        <p:nvPicPr>
          <p:cNvPr id="5" name="Picture 4">
            <a:extLst>
              <a:ext uri="{FF2B5EF4-FFF2-40B4-BE49-F238E27FC236}">
                <a16:creationId xmlns:a16="http://schemas.microsoft.com/office/drawing/2014/main" id="{263A4040-4815-4B83-BF4B-1809EA65D8A1}"/>
              </a:ext>
            </a:extLst>
          </p:cNvPr>
          <p:cNvPicPr>
            <a:picLocks noChangeAspect="1"/>
          </p:cNvPicPr>
          <p:nvPr/>
        </p:nvPicPr>
        <p:blipFill>
          <a:blip r:embed="rId2"/>
          <a:stretch>
            <a:fillRect/>
          </a:stretch>
        </p:blipFill>
        <p:spPr>
          <a:xfrm>
            <a:off x="3195225" y="1344930"/>
            <a:ext cx="4654547" cy="3061970"/>
          </a:xfrm>
          <a:prstGeom prst="rect">
            <a:avLst/>
          </a:prstGeom>
        </p:spPr>
      </p:pic>
    </p:spTree>
    <p:extLst>
      <p:ext uri="{BB962C8B-B14F-4D97-AF65-F5344CB8AC3E}">
        <p14:creationId xmlns:p14="http://schemas.microsoft.com/office/powerpoint/2010/main" val="509088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0BAC-CA35-41CA-BAAF-3DB0FAB001C4}"/>
              </a:ext>
            </a:extLst>
          </p:cNvPr>
          <p:cNvSpPr>
            <a:spLocks noGrp="1"/>
          </p:cNvSpPr>
          <p:nvPr>
            <p:ph type="title"/>
          </p:nvPr>
        </p:nvSpPr>
        <p:spPr>
          <a:xfrm>
            <a:off x="334871" y="253218"/>
            <a:ext cx="11125199" cy="521678"/>
          </a:xfrm>
        </p:spPr>
        <p:txBody>
          <a:bodyPr/>
          <a:lstStyle/>
          <a:p>
            <a:r>
              <a:rPr lang="en-IN" dirty="0"/>
              <a:t>Angular – @Input Decorator</a:t>
            </a:r>
            <a:endParaRPr lang="en-US" dirty="0"/>
          </a:p>
        </p:txBody>
      </p:sp>
      <p:sp>
        <p:nvSpPr>
          <p:cNvPr id="3" name="Content Placeholder 2">
            <a:extLst>
              <a:ext uri="{FF2B5EF4-FFF2-40B4-BE49-F238E27FC236}">
                <a16:creationId xmlns:a16="http://schemas.microsoft.com/office/drawing/2014/main" id="{AE4458E3-84DF-4512-AC31-A11BE693E9DC}"/>
              </a:ext>
            </a:extLst>
          </p:cNvPr>
          <p:cNvSpPr>
            <a:spLocks noGrp="1"/>
          </p:cNvSpPr>
          <p:nvPr>
            <p:ph idx="1"/>
          </p:nvPr>
        </p:nvSpPr>
        <p:spPr>
          <a:xfrm>
            <a:off x="531151" y="1003496"/>
            <a:ext cx="11126522" cy="4419600"/>
          </a:xfrm>
        </p:spPr>
        <p:txBody>
          <a:bodyPr/>
          <a:lstStyle/>
          <a:p>
            <a:r>
              <a:rPr lang="en-IN" b="1" dirty="0"/>
              <a:t>Output:</a:t>
            </a:r>
            <a:endParaRPr lang="en-US" b="1" dirty="0"/>
          </a:p>
        </p:txBody>
      </p:sp>
      <p:sp>
        <p:nvSpPr>
          <p:cNvPr id="4" name="Slide Number Placeholder 3">
            <a:extLst>
              <a:ext uri="{FF2B5EF4-FFF2-40B4-BE49-F238E27FC236}">
                <a16:creationId xmlns:a16="http://schemas.microsoft.com/office/drawing/2014/main" id="{0B2AE932-3CE5-4F37-88A7-5E52EF55FAC1}"/>
              </a:ext>
            </a:extLst>
          </p:cNvPr>
          <p:cNvSpPr>
            <a:spLocks noGrp="1"/>
          </p:cNvSpPr>
          <p:nvPr>
            <p:ph type="sldNum" sz="quarter" idx="12"/>
          </p:nvPr>
        </p:nvSpPr>
        <p:spPr/>
        <p:txBody>
          <a:bodyPr/>
          <a:lstStyle/>
          <a:p>
            <a:fld id="{C51EAA63-D034-42AE-91FA-B13B9518C7BE}" type="slidenum">
              <a:rPr lang="en-US" smtClean="0"/>
              <a:pPr/>
              <a:t>13</a:t>
            </a:fld>
            <a:endParaRPr lang="en-US" dirty="0"/>
          </a:p>
        </p:txBody>
      </p:sp>
      <p:pic>
        <p:nvPicPr>
          <p:cNvPr id="5" name="Picture 4">
            <a:extLst>
              <a:ext uri="{FF2B5EF4-FFF2-40B4-BE49-F238E27FC236}">
                <a16:creationId xmlns:a16="http://schemas.microsoft.com/office/drawing/2014/main" id="{153241A9-B282-415A-A9D3-B4FFCC05F367}"/>
              </a:ext>
            </a:extLst>
          </p:cNvPr>
          <p:cNvPicPr>
            <a:picLocks noChangeAspect="1"/>
          </p:cNvPicPr>
          <p:nvPr/>
        </p:nvPicPr>
        <p:blipFill>
          <a:blip r:embed="rId2"/>
          <a:stretch>
            <a:fillRect/>
          </a:stretch>
        </p:blipFill>
        <p:spPr>
          <a:xfrm>
            <a:off x="2136774" y="1771650"/>
            <a:ext cx="7915275" cy="3314700"/>
          </a:xfrm>
          <a:prstGeom prst="rect">
            <a:avLst/>
          </a:prstGeom>
        </p:spPr>
      </p:pic>
    </p:spTree>
    <p:extLst>
      <p:ext uri="{BB962C8B-B14F-4D97-AF65-F5344CB8AC3E}">
        <p14:creationId xmlns:p14="http://schemas.microsoft.com/office/powerpoint/2010/main" val="3287951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4D722-7AFB-4AD5-8601-90113524DA1E}"/>
              </a:ext>
            </a:extLst>
          </p:cNvPr>
          <p:cNvSpPr>
            <a:spLocks noGrp="1"/>
          </p:cNvSpPr>
          <p:nvPr>
            <p:ph type="title"/>
          </p:nvPr>
        </p:nvSpPr>
        <p:spPr>
          <a:xfrm>
            <a:off x="264532" y="306443"/>
            <a:ext cx="11125199" cy="384047"/>
          </a:xfrm>
        </p:spPr>
        <p:txBody>
          <a:bodyPr/>
          <a:lstStyle/>
          <a:p>
            <a:r>
              <a:rPr lang="en-IN" dirty="0"/>
              <a:t>Angular – @Output Decorator </a:t>
            </a:r>
            <a:endParaRPr lang="en-US" dirty="0"/>
          </a:p>
        </p:txBody>
      </p:sp>
      <p:sp>
        <p:nvSpPr>
          <p:cNvPr id="3" name="Content Placeholder 2">
            <a:extLst>
              <a:ext uri="{FF2B5EF4-FFF2-40B4-BE49-F238E27FC236}">
                <a16:creationId xmlns:a16="http://schemas.microsoft.com/office/drawing/2014/main" id="{0F406207-8C93-4B86-BC70-BBFBDEC675C5}"/>
              </a:ext>
            </a:extLst>
          </p:cNvPr>
          <p:cNvSpPr>
            <a:spLocks noGrp="1"/>
          </p:cNvSpPr>
          <p:nvPr>
            <p:ph idx="1"/>
          </p:nvPr>
        </p:nvSpPr>
        <p:spPr>
          <a:xfrm>
            <a:off x="376412" y="905022"/>
            <a:ext cx="11126522" cy="5115949"/>
          </a:xfrm>
        </p:spPr>
        <p:txBody>
          <a:bodyPr/>
          <a:lstStyle/>
          <a:p>
            <a:pPr algn="just"/>
            <a:r>
              <a:rPr lang="en-US" sz="2500" dirty="0"/>
              <a:t>@Output decorator is used to pass the data from child to parent component.  @Output decorator binds a property of a component, to send data from one component to the calling component.  @Output binds a property of the type of angular </a:t>
            </a:r>
            <a:r>
              <a:rPr lang="en-US" sz="2500" dirty="0" err="1"/>
              <a:t>EventEmitter</a:t>
            </a:r>
            <a:r>
              <a:rPr lang="en-US" sz="2500" dirty="0"/>
              <a:t> class.</a:t>
            </a:r>
          </a:p>
          <a:p>
            <a:pPr marL="0" indent="0" algn="just">
              <a:buNone/>
            </a:pPr>
            <a:endParaRPr lang="en-US" sz="2500" dirty="0"/>
          </a:p>
          <a:p>
            <a:pPr algn="just"/>
            <a:r>
              <a:rPr lang="en-US" sz="2500" dirty="0"/>
              <a:t>To transfer the data from child to parent component, we use @Output decorator.</a:t>
            </a:r>
          </a:p>
          <a:p>
            <a:pPr marL="0" indent="0" algn="just">
              <a:buNone/>
            </a:pPr>
            <a:endParaRPr lang="en-US" sz="2500" dirty="0"/>
          </a:p>
          <a:p>
            <a:pPr algn="just"/>
            <a:r>
              <a:rPr lang="en-US" sz="2500" dirty="0"/>
              <a:t>Let's Open the child component' .</a:t>
            </a:r>
            <a:r>
              <a:rPr lang="en-US" sz="2500" dirty="0" err="1"/>
              <a:t>ts</a:t>
            </a:r>
            <a:r>
              <a:rPr lang="en-US" sz="2500" dirty="0"/>
              <a:t> file (</a:t>
            </a:r>
            <a:r>
              <a:rPr lang="en-US" sz="2500" dirty="0" err="1"/>
              <a:t>student.component.ts</a:t>
            </a:r>
            <a:r>
              <a:rPr lang="en-US" sz="2500" dirty="0"/>
              <a:t>).</a:t>
            </a:r>
          </a:p>
          <a:p>
            <a:pPr marL="0" indent="0" algn="just">
              <a:buNone/>
            </a:pPr>
            <a:endParaRPr lang="en-US" sz="2500" dirty="0"/>
          </a:p>
          <a:p>
            <a:pPr algn="just"/>
            <a:r>
              <a:rPr lang="en-US" sz="2500" dirty="0"/>
              <a:t>For use the @Output decorator we have to import, two important decorators, they are </a:t>
            </a:r>
            <a:r>
              <a:rPr lang="en-US" sz="2500" b="1" dirty="0"/>
              <a:t>Output </a:t>
            </a:r>
            <a:r>
              <a:rPr lang="en-US" sz="2500" dirty="0"/>
              <a:t>and </a:t>
            </a:r>
            <a:r>
              <a:rPr lang="en-US" sz="2500" b="1" dirty="0" err="1"/>
              <a:t>EventEmitter</a:t>
            </a:r>
            <a:r>
              <a:rPr lang="en-US" sz="2500" dirty="0"/>
              <a:t>.</a:t>
            </a:r>
          </a:p>
          <a:p>
            <a:pPr algn="just"/>
            <a:endParaRPr lang="en-US" sz="2500" dirty="0"/>
          </a:p>
        </p:txBody>
      </p:sp>
      <p:sp>
        <p:nvSpPr>
          <p:cNvPr id="4" name="Slide Number Placeholder 3">
            <a:extLst>
              <a:ext uri="{FF2B5EF4-FFF2-40B4-BE49-F238E27FC236}">
                <a16:creationId xmlns:a16="http://schemas.microsoft.com/office/drawing/2014/main" id="{3B3A80E6-424B-4696-B76B-EF7D07C71F26}"/>
              </a:ext>
            </a:extLst>
          </p:cNvPr>
          <p:cNvSpPr>
            <a:spLocks noGrp="1"/>
          </p:cNvSpPr>
          <p:nvPr>
            <p:ph type="sldNum" sz="quarter" idx="12"/>
          </p:nvPr>
        </p:nvSpPr>
        <p:spPr/>
        <p:txBody>
          <a:bodyPr/>
          <a:lstStyle/>
          <a:p>
            <a:fld id="{C51EAA63-D034-42AE-91FA-B13B9518C7BE}" type="slidenum">
              <a:rPr lang="en-US" smtClean="0"/>
              <a:pPr/>
              <a:t>14</a:t>
            </a:fld>
            <a:endParaRPr lang="en-US" dirty="0"/>
          </a:p>
        </p:txBody>
      </p:sp>
    </p:spTree>
    <p:extLst>
      <p:ext uri="{BB962C8B-B14F-4D97-AF65-F5344CB8AC3E}">
        <p14:creationId xmlns:p14="http://schemas.microsoft.com/office/powerpoint/2010/main" val="2105837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5ACB6-AE0F-40D2-BC3A-3020B3D091E7}"/>
              </a:ext>
            </a:extLst>
          </p:cNvPr>
          <p:cNvSpPr>
            <a:spLocks noGrp="1"/>
          </p:cNvSpPr>
          <p:nvPr>
            <p:ph type="title"/>
          </p:nvPr>
        </p:nvSpPr>
        <p:spPr>
          <a:xfrm>
            <a:off x="278600" y="267287"/>
            <a:ext cx="11125199" cy="507610"/>
          </a:xfrm>
        </p:spPr>
        <p:txBody>
          <a:bodyPr/>
          <a:lstStyle/>
          <a:p>
            <a:r>
              <a:rPr lang="en-IN" dirty="0"/>
              <a:t>Angular – @Output Decorator </a:t>
            </a:r>
            <a:endParaRPr lang="en-US" dirty="0"/>
          </a:p>
        </p:txBody>
      </p:sp>
      <p:sp>
        <p:nvSpPr>
          <p:cNvPr id="3" name="Content Placeholder 2">
            <a:extLst>
              <a:ext uri="{FF2B5EF4-FFF2-40B4-BE49-F238E27FC236}">
                <a16:creationId xmlns:a16="http://schemas.microsoft.com/office/drawing/2014/main" id="{47286E79-7A6F-4594-9AB2-02D8FB87B154}"/>
              </a:ext>
            </a:extLst>
          </p:cNvPr>
          <p:cNvSpPr>
            <a:spLocks noGrp="1"/>
          </p:cNvSpPr>
          <p:nvPr>
            <p:ph idx="1"/>
          </p:nvPr>
        </p:nvSpPr>
        <p:spPr>
          <a:xfrm>
            <a:off x="278600" y="1017564"/>
            <a:ext cx="11763345" cy="4419600"/>
          </a:xfrm>
        </p:spPr>
        <p:txBody>
          <a:bodyPr/>
          <a:lstStyle/>
          <a:p>
            <a:r>
              <a:rPr lang="en-IN" sz="2400" b="1" dirty="0" err="1"/>
              <a:t>EventEmitter</a:t>
            </a:r>
            <a:endParaRPr lang="en-IN" sz="2400" b="1" dirty="0"/>
          </a:p>
          <a:p>
            <a:pPr marL="0" indent="0" algn="just">
              <a:buNone/>
            </a:pPr>
            <a:r>
              <a:rPr lang="en-US" sz="2400" dirty="0"/>
              <a:t>Use in components with the @Output directive to emit custom events synchronously or asynchronously and register handlers for those events by subscribing to an instance. </a:t>
            </a:r>
          </a:p>
          <a:p>
            <a:pPr marL="0" indent="0" algn="just">
              <a:buNone/>
            </a:pPr>
            <a:endParaRPr lang="en-US" sz="2400" b="1" dirty="0"/>
          </a:p>
          <a:p>
            <a:pPr marL="0" indent="0" algn="just">
              <a:buNone/>
            </a:pPr>
            <a:r>
              <a:rPr lang="en-US" sz="2400" dirty="0"/>
              <a:t>Now, create any variable with @Output decorator.</a:t>
            </a:r>
          </a:p>
          <a:p>
            <a:pPr marL="0" indent="0" algn="just">
              <a:buNone/>
            </a:pPr>
            <a:endParaRPr lang="en-US" sz="2400" b="1" dirty="0"/>
          </a:p>
          <a:p>
            <a:pPr marL="0" indent="0">
              <a:buNone/>
            </a:pPr>
            <a:r>
              <a:rPr lang="en-US" sz="2400" dirty="0"/>
              <a:t>Here in the place of string, we can pass different types of </a:t>
            </a:r>
            <a:r>
              <a:rPr lang="en-US" sz="2400" dirty="0" err="1"/>
              <a:t>DataTypes</a:t>
            </a:r>
            <a:r>
              <a:rPr lang="en-US" sz="2400" dirty="0"/>
              <a:t>.</a:t>
            </a:r>
          </a:p>
          <a:p>
            <a:pPr marL="0" indent="0">
              <a:buNone/>
            </a:pPr>
            <a:r>
              <a:rPr lang="en-US" sz="2400" dirty="0"/>
              <a:t>After that create a variable to store and pass the message to the parent component.</a:t>
            </a:r>
          </a:p>
          <a:p>
            <a:pPr marL="0" indent="0" algn="just">
              <a:buNone/>
            </a:pPr>
            <a:endParaRPr lang="en-US" sz="2400" b="1" dirty="0"/>
          </a:p>
        </p:txBody>
      </p:sp>
      <p:sp>
        <p:nvSpPr>
          <p:cNvPr id="4" name="Slide Number Placeholder 3">
            <a:extLst>
              <a:ext uri="{FF2B5EF4-FFF2-40B4-BE49-F238E27FC236}">
                <a16:creationId xmlns:a16="http://schemas.microsoft.com/office/drawing/2014/main" id="{129B6552-4D51-4519-BABF-D0755746EB19}"/>
              </a:ext>
            </a:extLst>
          </p:cNvPr>
          <p:cNvSpPr>
            <a:spLocks noGrp="1"/>
          </p:cNvSpPr>
          <p:nvPr>
            <p:ph type="sldNum" sz="quarter" idx="12"/>
          </p:nvPr>
        </p:nvSpPr>
        <p:spPr/>
        <p:txBody>
          <a:bodyPr/>
          <a:lstStyle/>
          <a:p>
            <a:fld id="{C51EAA63-D034-42AE-91FA-B13B9518C7BE}" type="slidenum">
              <a:rPr lang="en-US" smtClean="0"/>
              <a:pPr/>
              <a:t>15</a:t>
            </a:fld>
            <a:endParaRPr lang="en-US" dirty="0"/>
          </a:p>
        </p:txBody>
      </p:sp>
      <p:pic>
        <p:nvPicPr>
          <p:cNvPr id="5" name="Picture 4">
            <a:extLst>
              <a:ext uri="{FF2B5EF4-FFF2-40B4-BE49-F238E27FC236}">
                <a16:creationId xmlns:a16="http://schemas.microsoft.com/office/drawing/2014/main" id="{EF068F2D-0283-4480-8C72-91C086674240}"/>
              </a:ext>
            </a:extLst>
          </p:cNvPr>
          <p:cNvPicPr>
            <a:picLocks noChangeAspect="1"/>
          </p:cNvPicPr>
          <p:nvPr/>
        </p:nvPicPr>
        <p:blipFill>
          <a:blip r:embed="rId2"/>
          <a:stretch>
            <a:fillRect/>
          </a:stretch>
        </p:blipFill>
        <p:spPr>
          <a:xfrm>
            <a:off x="1576045" y="2306589"/>
            <a:ext cx="8158798" cy="306621"/>
          </a:xfrm>
          <a:prstGeom prst="rect">
            <a:avLst/>
          </a:prstGeom>
        </p:spPr>
      </p:pic>
      <p:pic>
        <p:nvPicPr>
          <p:cNvPr id="6" name="Picture 5">
            <a:extLst>
              <a:ext uri="{FF2B5EF4-FFF2-40B4-BE49-F238E27FC236}">
                <a16:creationId xmlns:a16="http://schemas.microsoft.com/office/drawing/2014/main" id="{4CFD332F-2B84-4160-8BBB-E0FD565559C5}"/>
              </a:ext>
            </a:extLst>
          </p:cNvPr>
          <p:cNvPicPr>
            <a:picLocks noChangeAspect="1"/>
          </p:cNvPicPr>
          <p:nvPr/>
        </p:nvPicPr>
        <p:blipFill>
          <a:blip r:embed="rId3"/>
          <a:stretch>
            <a:fillRect/>
          </a:stretch>
        </p:blipFill>
        <p:spPr>
          <a:xfrm>
            <a:off x="2449310" y="3275689"/>
            <a:ext cx="6305728" cy="306621"/>
          </a:xfrm>
          <a:prstGeom prst="rect">
            <a:avLst/>
          </a:prstGeom>
        </p:spPr>
      </p:pic>
      <p:pic>
        <p:nvPicPr>
          <p:cNvPr id="7" name="Picture 6">
            <a:extLst>
              <a:ext uri="{FF2B5EF4-FFF2-40B4-BE49-F238E27FC236}">
                <a16:creationId xmlns:a16="http://schemas.microsoft.com/office/drawing/2014/main" id="{E2753B1E-0FA1-4B81-8EED-1C84D183D541}"/>
              </a:ext>
            </a:extLst>
          </p:cNvPr>
          <p:cNvPicPr>
            <a:picLocks noChangeAspect="1"/>
          </p:cNvPicPr>
          <p:nvPr/>
        </p:nvPicPr>
        <p:blipFill>
          <a:blip r:embed="rId4"/>
          <a:stretch>
            <a:fillRect/>
          </a:stretch>
        </p:blipFill>
        <p:spPr>
          <a:xfrm>
            <a:off x="2711279" y="4709055"/>
            <a:ext cx="5110350" cy="306621"/>
          </a:xfrm>
          <a:prstGeom prst="rect">
            <a:avLst/>
          </a:prstGeom>
        </p:spPr>
      </p:pic>
    </p:spTree>
    <p:extLst>
      <p:ext uri="{BB962C8B-B14F-4D97-AF65-F5344CB8AC3E}">
        <p14:creationId xmlns:p14="http://schemas.microsoft.com/office/powerpoint/2010/main" val="181447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F43BD-5225-4604-BC59-6CF20C26BFDA}"/>
              </a:ext>
            </a:extLst>
          </p:cNvPr>
          <p:cNvSpPr>
            <a:spLocks noGrp="1"/>
          </p:cNvSpPr>
          <p:nvPr>
            <p:ph type="title"/>
          </p:nvPr>
        </p:nvSpPr>
        <p:spPr>
          <a:xfrm>
            <a:off x="222328" y="225084"/>
            <a:ext cx="11125199" cy="507610"/>
          </a:xfrm>
        </p:spPr>
        <p:txBody>
          <a:bodyPr/>
          <a:lstStyle/>
          <a:p>
            <a:r>
              <a:rPr lang="en-IN" dirty="0"/>
              <a:t>Angular – @Output Decorator </a:t>
            </a:r>
            <a:endParaRPr lang="en-US" dirty="0"/>
          </a:p>
        </p:txBody>
      </p:sp>
      <p:sp>
        <p:nvSpPr>
          <p:cNvPr id="3" name="Content Placeholder 2">
            <a:extLst>
              <a:ext uri="{FF2B5EF4-FFF2-40B4-BE49-F238E27FC236}">
                <a16:creationId xmlns:a16="http://schemas.microsoft.com/office/drawing/2014/main" id="{B80EABD5-502A-4F24-BB1C-A3238D27C407}"/>
              </a:ext>
            </a:extLst>
          </p:cNvPr>
          <p:cNvSpPr>
            <a:spLocks noGrp="1"/>
          </p:cNvSpPr>
          <p:nvPr>
            <p:ph idx="1"/>
          </p:nvPr>
        </p:nvSpPr>
        <p:spPr>
          <a:xfrm>
            <a:off x="362345" y="947226"/>
            <a:ext cx="11126522" cy="4419600"/>
          </a:xfrm>
        </p:spPr>
        <p:txBody>
          <a:bodyPr/>
          <a:lstStyle/>
          <a:p>
            <a:endParaRPr lang="en-IN" dirty="0"/>
          </a:p>
          <a:p>
            <a:endParaRPr lang="en-US" dirty="0"/>
          </a:p>
          <a:p>
            <a:endParaRPr lang="en-US" dirty="0"/>
          </a:p>
          <a:p>
            <a:endParaRPr lang="en-US" dirty="0"/>
          </a:p>
          <a:p>
            <a:endParaRPr lang="en-US" dirty="0"/>
          </a:p>
          <a:p>
            <a:endParaRPr lang="en-US" dirty="0"/>
          </a:p>
          <a:p>
            <a:endParaRPr lang="en-US" dirty="0"/>
          </a:p>
          <a:p>
            <a:endParaRPr lang="en-US" dirty="0"/>
          </a:p>
          <a:p>
            <a:pPr algn="just"/>
            <a:r>
              <a:rPr lang="en-US" sz="2400" dirty="0"/>
              <a:t>Send the value of output message, to the parent component.  Then we create a button and click on this button.  We will send the values to the parent component.</a:t>
            </a:r>
          </a:p>
        </p:txBody>
      </p:sp>
      <p:sp>
        <p:nvSpPr>
          <p:cNvPr id="4" name="Slide Number Placeholder 3">
            <a:extLst>
              <a:ext uri="{FF2B5EF4-FFF2-40B4-BE49-F238E27FC236}">
                <a16:creationId xmlns:a16="http://schemas.microsoft.com/office/drawing/2014/main" id="{699B6061-BEE9-453E-A71F-F49B9E6CC91A}"/>
              </a:ext>
            </a:extLst>
          </p:cNvPr>
          <p:cNvSpPr>
            <a:spLocks noGrp="1"/>
          </p:cNvSpPr>
          <p:nvPr>
            <p:ph type="sldNum" sz="quarter" idx="12"/>
          </p:nvPr>
        </p:nvSpPr>
        <p:spPr/>
        <p:txBody>
          <a:bodyPr/>
          <a:lstStyle/>
          <a:p>
            <a:fld id="{C51EAA63-D034-42AE-91FA-B13B9518C7BE}" type="slidenum">
              <a:rPr lang="en-US" smtClean="0"/>
              <a:pPr/>
              <a:t>16</a:t>
            </a:fld>
            <a:endParaRPr lang="en-US" dirty="0"/>
          </a:p>
        </p:txBody>
      </p:sp>
      <p:pic>
        <p:nvPicPr>
          <p:cNvPr id="5" name="Picture 4">
            <a:extLst>
              <a:ext uri="{FF2B5EF4-FFF2-40B4-BE49-F238E27FC236}">
                <a16:creationId xmlns:a16="http://schemas.microsoft.com/office/drawing/2014/main" id="{9A70BAAB-EA00-4F10-9697-3E5315223B58}"/>
              </a:ext>
            </a:extLst>
          </p:cNvPr>
          <p:cNvPicPr>
            <a:picLocks noChangeAspect="1"/>
          </p:cNvPicPr>
          <p:nvPr/>
        </p:nvPicPr>
        <p:blipFill>
          <a:blip r:embed="rId2"/>
          <a:stretch>
            <a:fillRect/>
          </a:stretch>
        </p:blipFill>
        <p:spPr>
          <a:xfrm>
            <a:off x="2129564" y="947226"/>
            <a:ext cx="7384849" cy="4001642"/>
          </a:xfrm>
          <a:prstGeom prst="rect">
            <a:avLst/>
          </a:prstGeom>
        </p:spPr>
      </p:pic>
    </p:spTree>
    <p:extLst>
      <p:ext uri="{BB962C8B-B14F-4D97-AF65-F5344CB8AC3E}">
        <p14:creationId xmlns:p14="http://schemas.microsoft.com/office/powerpoint/2010/main" val="2845325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1CF55-AA8E-4A83-A12D-236482D98CF3}"/>
              </a:ext>
            </a:extLst>
          </p:cNvPr>
          <p:cNvSpPr>
            <a:spLocks noGrp="1"/>
          </p:cNvSpPr>
          <p:nvPr>
            <p:ph type="title"/>
          </p:nvPr>
        </p:nvSpPr>
        <p:spPr>
          <a:xfrm>
            <a:off x="236396" y="179831"/>
            <a:ext cx="11125199" cy="384047"/>
          </a:xfrm>
        </p:spPr>
        <p:txBody>
          <a:bodyPr/>
          <a:lstStyle/>
          <a:p>
            <a:r>
              <a:rPr lang="en-IN" dirty="0"/>
              <a:t>Angular – @Output Decorator </a:t>
            </a:r>
            <a:endParaRPr lang="en-US" dirty="0"/>
          </a:p>
        </p:txBody>
      </p:sp>
      <p:sp>
        <p:nvSpPr>
          <p:cNvPr id="3" name="Content Placeholder 2">
            <a:extLst>
              <a:ext uri="{FF2B5EF4-FFF2-40B4-BE49-F238E27FC236}">
                <a16:creationId xmlns:a16="http://schemas.microsoft.com/office/drawing/2014/main" id="{A822B6C4-06D5-49ED-9705-AD5708AA3E6E}"/>
              </a:ext>
            </a:extLst>
          </p:cNvPr>
          <p:cNvSpPr>
            <a:spLocks noGrp="1"/>
          </p:cNvSpPr>
          <p:nvPr>
            <p:ph idx="1"/>
          </p:nvPr>
        </p:nvSpPr>
        <p:spPr>
          <a:xfrm>
            <a:off x="376413" y="694003"/>
            <a:ext cx="11126522" cy="4419600"/>
          </a:xfrm>
        </p:spPr>
        <p:txBody>
          <a:bodyPr/>
          <a:lstStyle/>
          <a:p>
            <a:pPr algn="just"/>
            <a:r>
              <a:rPr lang="en-US" sz="2400" dirty="0"/>
              <a:t>Let's open the child component Html page and create a button and click event of this button.  We then send the values.</a:t>
            </a:r>
          </a:p>
          <a:p>
            <a:pPr marL="0" indent="0" algn="just">
              <a:buNone/>
            </a:pPr>
            <a:r>
              <a:rPr lang="en-US" sz="2400" b="1" dirty="0"/>
              <a:t>student.component.html</a:t>
            </a:r>
          </a:p>
          <a:p>
            <a:pPr marL="0" indent="0" algn="just">
              <a:buNone/>
            </a:pPr>
            <a:endParaRPr lang="en-US" sz="2400" b="1" dirty="0"/>
          </a:p>
          <a:p>
            <a:pPr marL="0" indent="0" algn="just">
              <a:spcBef>
                <a:spcPts val="0"/>
              </a:spcBef>
              <a:buNone/>
            </a:pPr>
            <a:r>
              <a:rPr lang="en-US" sz="2400" dirty="0"/>
              <a:t>Now fire the click on </a:t>
            </a:r>
            <a:r>
              <a:rPr lang="en-US" sz="2400" b="1" dirty="0" err="1"/>
              <a:t>student.component.ts</a:t>
            </a:r>
            <a:r>
              <a:rPr lang="en-US" sz="2400" dirty="0"/>
              <a:t>.</a:t>
            </a:r>
          </a:p>
          <a:p>
            <a:pPr marL="0" indent="0" algn="just">
              <a:buNone/>
            </a:pPr>
            <a:endParaRPr lang="en-US" sz="2400" dirty="0"/>
          </a:p>
        </p:txBody>
      </p:sp>
      <p:sp>
        <p:nvSpPr>
          <p:cNvPr id="4" name="Slide Number Placeholder 3">
            <a:extLst>
              <a:ext uri="{FF2B5EF4-FFF2-40B4-BE49-F238E27FC236}">
                <a16:creationId xmlns:a16="http://schemas.microsoft.com/office/drawing/2014/main" id="{6ED7B46C-5747-4B8C-84C7-2C6FFF11A6AC}"/>
              </a:ext>
            </a:extLst>
          </p:cNvPr>
          <p:cNvSpPr>
            <a:spLocks noGrp="1"/>
          </p:cNvSpPr>
          <p:nvPr>
            <p:ph type="sldNum" sz="quarter" idx="12"/>
          </p:nvPr>
        </p:nvSpPr>
        <p:spPr/>
        <p:txBody>
          <a:bodyPr/>
          <a:lstStyle/>
          <a:p>
            <a:fld id="{C51EAA63-D034-42AE-91FA-B13B9518C7BE}" type="slidenum">
              <a:rPr lang="en-US" smtClean="0"/>
              <a:pPr/>
              <a:t>17</a:t>
            </a:fld>
            <a:endParaRPr lang="en-US" dirty="0"/>
          </a:p>
        </p:txBody>
      </p:sp>
      <p:pic>
        <p:nvPicPr>
          <p:cNvPr id="5" name="Picture 4">
            <a:extLst>
              <a:ext uri="{FF2B5EF4-FFF2-40B4-BE49-F238E27FC236}">
                <a16:creationId xmlns:a16="http://schemas.microsoft.com/office/drawing/2014/main" id="{529EA2DD-9C11-4AF2-A07B-A4BEE854FF3F}"/>
              </a:ext>
            </a:extLst>
          </p:cNvPr>
          <p:cNvPicPr>
            <a:picLocks noChangeAspect="1"/>
          </p:cNvPicPr>
          <p:nvPr/>
        </p:nvPicPr>
        <p:blipFill>
          <a:blip r:embed="rId2"/>
          <a:stretch>
            <a:fillRect/>
          </a:stretch>
        </p:blipFill>
        <p:spPr>
          <a:xfrm>
            <a:off x="2403534" y="1941340"/>
            <a:ext cx="6790921" cy="297985"/>
          </a:xfrm>
          <a:prstGeom prst="rect">
            <a:avLst/>
          </a:prstGeom>
        </p:spPr>
      </p:pic>
      <p:pic>
        <p:nvPicPr>
          <p:cNvPr id="7" name="Picture 6">
            <a:extLst>
              <a:ext uri="{FF2B5EF4-FFF2-40B4-BE49-F238E27FC236}">
                <a16:creationId xmlns:a16="http://schemas.microsoft.com/office/drawing/2014/main" id="{CF1ED363-3880-4ACB-BA8C-961A3233300A}"/>
              </a:ext>
            </a:extLst>
          </p:cNvPr>
          <p:cNvPicPr>
            <a:picLocks noChangeAspect="1"/>
          </p:cNvPicPr>
          <p:nvPr/>
        </p:nvPicPr>
        <p:blipFill>
          <a:blip r:embed="rId3"/>
          <a:stretch>
            <a:fillRect/>
          </a:stretch>
        </p:blipFill>
        <p:spPr>
          <a:xfrm>
            <a:off x="6203852" y="2257180"/>
            <a:ext cx="5677154" cy="4038711"/>
          </a:xfrm>
          <a:prstGeom prst="rect">
            <a:avLst/>
          </a:prstGeom>
        </p:spPr>
      </p:pic>
    </p:spTree>
    <p:extLst>
      <p:ext uri="{BB962C8B-B14F-4D97-AF65-F5344CB8AC3E}">
        <p14:creationId xmlns:p14="http://schemas.microsoft.com/office/powerpoint/2010/main" val="56695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886EF-0E71-4A8D-A696-49A71629AED2}"/>
              </a:ext>
            </a:extLst>
          </p:cNvPr>
          <p:cNvSpPr>
            <a:spLocks noGrp="1"/>
          </p:cNvSpPr>
          <p:nvPr>
            <p:ph type="title"/>
          </p:nvPr>
        </p:nvSpPr>
        <p:spPr>
          <a:xfrm>
            <a:off x="208261" y="264239"/>
            <a:ext cx="11125199" cy="384047"/>
          </a:xfrm>
        </p:spPr>
        <p:txBody>
          <a:bodyPr/>
          <a:lstStyle/>
          <a:p>
            <a:r>
              <a:rPr lang="en-IN" dirty="0"/>
              <a:t>Angular – @Output Decorator </a:t>
            </a:r>
            <a:endParaRPr lang="en-US" dirty="0"/>
          </a:p>
        </p:txBody>
      </p:sp>
      <p:sp>
        <p:nvSpPr>
          <p:cNvPr id="3" name="Content Placeholder 2">
            <a:extLst>
              <a:ext uri="{FF2B5EF4-FFF2-40B4-BE49-F238E27FC236}">
                <a16:creationId xmlns:a16="http://schemas.microsoft.com/office/drawing/2014/main" id="{8FEDEB47-07C1-48D6-ADE3-107858AD04DD}"/>
              </a:ext>
            </a:extLst>
          </p:cNvPr>
          <p:cNvSpPr>
            <a:spLocks noGrp="1"/>
          </p:cNvSpPr>
          <p:nvPr>
            <p:ph idx="1"/>
          </p:nvPr>
        </p:nvSpPr>
        <p:spPr>
          <a:xfrm>
            <a:off x="334209" y="806549"/>
            <a:ext cx="11693667" cy="4419600"/>
          </a:xfrm>
        </p:spPr>
        <p:txBody>
          <a:bodyPr/>
          <a:lstStyle/>
          <a:p>
            <a:pPr marL="0" indent="0">
              <a:buNone/>
            </a:pPr>
            <a:r>
              <a:rPr lang="en-US" sz="2400" dirty="0"/>
              <a:t>Now, to fetch the value we have to go </a:t>
            </a:r>
            <a:r>
              <a:rPr lang="en-US" sz="2400" i="1" dirty="0"/>
              <a:t>app.component.html</a:t>
            </a:r>
            <a:r>
              <a:rPr lang="en-US" sz="2400" dirty="0"/>
              <a:t> file and use the below code.</a:t>
            </a:r>
          </a:p>
          <a:p>
            <a:pPr marL="0" indent="0">
              <a:buNone/>
            </a:pPr>
            <a:endParaRPr lang="en-US" sz="2400" dirty="0"/>
          </a:p>
          <a:p>
            <a:pPr marL="0" indent="0">
              <a:buNone/>
            </a:pPr>
            <a:endParaRPr lang="en-US" sz="2400" dirty="0"/>
          </a:p>
          <a:p>
            <a:pPr marL="0" indent="0">
              <a:buNone/>
            </a:pPr>
            <a:r>
              <a:rPr lang="en-US" sz="2400" b="1" dirty="0"/>
              <a:t>function</a:t>
            </a:r>
            <a:r>
              <a:rPr lang="en-US" sz="2400" dirty="0"/>
              <a:t> which is </a:t>
            </a:r>
            <a:r>
              <a:rPr lang="en-US" sz="2400" dirty="0" err="1"/>
              <a:t>GetChildData</a:t>
            </a:r>
            <a:r>
              <a:rPr lang="en-US" sz="2400" dirty="0"/>
              <a:t>() on parent component' .</a:t>
            </a:r>
            <a:r>
              <a:rPr lang="en-US" sz="2400" dirty="0" err="1"/>
              <a:t>ts</a:t>
            </a:r>
            <a:r>
              <a:rPr lang="en-US" sz="2400" dirty="0"/>
              <a:t> file, for fetch the data from child component. </a:t>
            </a:r>
          </a:p>
        </p:txBody>
      </p:sp>
      <p:sp>
        <p:nvSpPr>
          <p:cNvPr id="4" name="Slide Number Placeholder 3">
            <a:extLst>
              <a:ext uri="{FF2B5EF4-FFF2-40B4-BE49-F238E27FC236}">
                <a16:creationId xmlns:a16="http://schemas.microsoft.com/office/drawing/2014/main" id="{638C3D3B-A168-48B7-AF1D-1D92C009713A}"/>
              </a:ext>
            </a:extLst>
          </p:cNvPr>
          <p:cNvSpPr>
            <a:spLocks noGrp="1"/>
          </p:cNvSpPr>
          <p:nvPr>
            <p:ph type="sldNum" sz="quarter" idx="12"/>
          </p:nvPr>
        </p:nvSpPr>
        <p:spPr/>
        <p:txBody>
          <a:bodyPr/>
          <a:lstStyle/>
          <a:p>
            <a:fld id="{C51EAA63-D034-42AE-91FA-B13B9518C7BE}" type="slidenum">
              <a:rPr lang="en-US" smtClean="0"/>
              <a:pPr/>
              <a:t>18</a:t>
            </a:fld>
            <a:endParaRPr lang="en-US" dirty="0"/>
          </a:p>
        </p:txBody>
      </p:sp>
      <p:pic>
        <p:nvPicPr>
          <p:cNvPr id="5" name="Picture 4">
            <a:extLst>
              <a:ext uri="{FF2B5EF4-FFF2-40B4-BE49-F238E27FC236}">
                <a16:creationId xmlns:a16="http://schemas.microsoft.com/office/drawing/2014/main" id="{E5D2CBF5-1C5A-43D2-9E80-98ADA5B8B5FA}"/>
              </a:ext>
            </a:extLst>
          </p:cNvPr>
          <p:cNvPicPr>
            <a:picLocks noChangeAspect="1"/>
          </p:cNvPicPr>
          <p:nvPr/>
        </p:nvPicPr>
        <p:blipFill>
          <a:blip r:embed="rId2"/>
          <a:stretch>
            <a:fillRect/>
          </a:stretch>
        </p:blipFill>
        <p:spPr>
          <a:xfrm>
            <a:off x="599843" y="1372166"/>
            <a:ext cx="10733617" cy="519369"/>
          </a:xfrm>
          <a:prstGeom prst="rect">
            <a:avLst/>
          </a:prstGeom>
        </p:spPr>
      </p:pic>
      <p:pic>
        <p:nvPicPr>
          <p:cNvPr id="6" name="Picture 5">
            <a:extLst>
              <a:ext uri="{FF2B5EF4-FFF2-40B4-BE49-F238E27FC236}">
                <a16:creationId xmlns:a16="http://schemas.microsoft.com/office/drawing/2014/main" id="{1B61C56D-970B-42C6-A0C8-A0A01A233F23}"/>
              </a:ext>
            </a:extLst>
          </p:cNvPr>
          <p:cNvPicPr>
            <a:picLocks noChangeAspect="1"/>
          </p:cNvPicPr>
          <p:nvPr/>
        </p:nvPicPr>
        <p:blipFill>
          <a:blip r:embed="rId3"/>
          <a:stretch>
            <a:fillRect/>
          </a:stretch>
        </p:blipFill>
        <p:spPr>
          <a:xfrm>
            <a:off x="2859314" y="2690154"/>
            <a:ext cx="5573486" cy="3657600"/>
          </a:xfrm>
          <a:prstGeom prst="rect">
            <a:avLst/>
          </a:prstGeom>
        </p:spPr>
      </p:pic>
    </p:spTree>
    <p:extLst>
      <p:ext uri="{BB962C8B-B14F-4D97-AF65-F5344CB8AC3E}">
        <p14:creationId xmlns:p14="http://schemas.microsoft.com/office/powerpoint/2010/main" val="297899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E2647-A430-4E04-B512-B520B19E82B2}"/>
              </a:ext>
            </a:extLst>
          </p:cNvPr>
          <p:cNvSpPr>
            <a:spLocks noGrp="1"/>
          </p:cNvSpPr>
          <p:nvPr>
            <p:ph type="title"/>
          </p:nvPr>
        </p:nvSpPr>
        <p:spPr>
          <a:xfrm>
            <a:off x="299590" y="159369"/>
            <a:ext cx="11125199" cy="384047"/>
          </a:xfrm>
        </p:spPr>
        <p:txBody>
          <a:bodyPr/>
          <a:lstStyle/>
          <a:p>
            <a:r>
              <a:rPr lang="en-IN" dirty="0"/>
              <a:t>Angular – @Output Decorator </a:t>
            </a:r>
            <a:endParaRPr lang="en-US" dirty="0"/>
          </a:p>
        </p:txBody>
      </p:sp>
      <p:sp>
        <p:nvSpPr>
          <p:cNvPr id="3" name="Content Placeholder 2">
            <a:extLst>
              <a:ext uri="{FF2B5EF4-FFF2-40B4-BE49-F238E27FC236}">
                <a16:creationId xmlns:a16="http://schemas.microsoft.com/office/drawing/2014/main" id="{9F298303-3E0F-4894-89FF-6E101F79759D}"/>
              </a:ext>
            </a:extLst>
          </p:cNvPr>
          <p:cNvSpPr>
            <a:spLocks noGrp="1"/>
          </p:cNvSpPr>
          <p:nvPr>
            <p:ph idx="1"/>
          </p:nvPr>
        </p:nvSpPr>
        <p:spPr>
          <a:xfrm>
            <a:off x="531151" y="812801"/>
            <a:ext cx="11126522" cy="4419600"/>
          </a:xfrm>
        </p:spPr>
        <p:txBody>
          <a:bodyPr/>
          <a:lstStyle/>
          <a:p>
            <a:r>
              <a:rPr lang="en-IN" b="1" dirty="0"/>
              <a:t>Output</a:t>
            </a:r>
            <a:endParaRPr lang="en-US" b="1" dirty="0"/>
          </a:p>
        </p:txBody>
      </p:sp>
      <p:sp>
        <p:nvSpPr>
          <p:cNvPr id="4" name="Slide Number Placeholder 3">
            <a:extLst>
              <a:ext uri="{FF2B5EF4-FFF2-40B4-BE49-F238E27FC236}">
                <a16:creationId xmlns:a16="http://schemas.microsoft.com/office/drawing/2014/main" id="{AC314333-7D87-4774-9B22-61FC9A44B0B8}"/>
              </a:ext>
            </a:extLst>
          </p:cNvPr>
          <p:cNvSpPr>
            <a:spLocks noGrp="1"/>
          </p:cNvSpPr>
          <p:nvPr>
            <p:ph type="sldNum" sz="quarter" idx="12"/>
          </p:nvPr>
        </p:nvSpPr>
        <p:spPr/>
        <p:txBody>
          <a:bodyPr/>
          <a:lstStyle/>
          <a:p>
            <a:fld id="{C51EAA63-D034-42AE-91FA-B13B9518C7BE}" type="slidenum">
              <a:rPr lang="en-US" smtClean="0"/>
              <a:pPr/>
              <a:t>19</a:t>
            </a:fld>
            <a:endParaRPr lang="en-US" dirty="0"/>
          </a:p>
        </p:txBody>
      </p:sp>
      <p:pic>
        <p:nvPicPr>
          <p:cNvPr id="5" name="Picture 4">
            <a:extLst>
              <a:ext uri="{FF2B5EF4-FFF2-40B4-BE49-F238E27FC236}">
                <a16:creationId xmlns:a16="http://schemas.microsoft.com/office/drawing/2014/main" id="{BF1AFF90-D871-40A2-8D36-EA5D536A608E}"/>
              </a:ext>
            </a:extLst>
          </p:cNvPr>
          <p:cNvPicPr>
            <a:picLocks noChangeAspect="1"/>
          </p:cNvPicPr>
          <p:nvPr/>
        </p:nvPicPr>
        <p:blipFill>
          <a:blip r:embed="rId2"/>
          <a:stretch>
            <a:fillRect/>
          </a:stretch>
        </p:blipFill>
        <p:spPr>
          <a:xfrm>
            <a:off x="1777510" y="1625599"/>
            <a:ext cx="8633803" cy="3071313"/>
          </a:xfrm>
          <a:prstGeom prst="rect">
            <a:avLst/>
          </a:prstGeom>
        </p:spPr>
      </p:pic>
    </p:spTree>
    <p:extLst>
      <p:ext uri="{BB962C8B-B14F-4D97-AF65-F5344CB8AC3E}">
        <p14:creationId xmlns:p14="http://schemas.microsoft.com/office/powerpoint/2010/main" val="54441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6000" b="-16000"/>
          </a:stretch>
        </a:blip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a:xfrm>
            <a:off x="1712912" y="2164132"/>
            <a:ext cx="8763000" cy="1470025"/>
          </a:xfrm>
        </p:spPr>
        <p:txBody>
          <a:bodyPr/>
          <a:lstStyle/>
          <a:p>
            <a:pPr algn="ctr"/>
            <a:r>
              <a:rPr lang="en-IN" dirty="0"/>
              <a:t>Angular </a:t>
            </a:r>
            <a:br>
              <a:rPr lang="en-IN" dirty="0"/>
            </a:br>
            <a:r>
              <a:rPr lang="en-IN" dirty="0"/>
              <a:t>Component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E2647-A430-4E04-B512-B520B19E82B2}"/>
              </a:ext>
            </a:extLst>
          </p:cNvPr>
          <p:cNvSpPr>
            <a:spLocks noGrp="1"/>
          </p:cNvSpPr>
          <p:nvPr>
            <p:ph type="title"/>
          </p:nvPr>
        </p:nvSpPr>
        <p:spPr>
          <a:xfrm>
            <a:off x="299590" y="159369"/>
            <a:ext cx="11125199" cy="384047"/>
          </a:xfrm>
        </p:spPr>
        <p:txBody>
          <a:bodyPr/>
          <a:lstStyle/>
          <a:p>
            <a:r>
              <a:rPr lang="en-IN" dirty="0"/>
              <a:t>Angular – ViewEncapsulation</a:t>
            </a:r>
            <a:endParaRPr lang="en-US" dirty="0"/>
          </a:p>
        </p:txBody>
      </p:sp>
      <p:sp>
        <p:nvSpPr>
          <p:cNvPr id="3" name="Content Placeholder 2">
            <a:extLst>
              <a:ext uri="{FF2B5EF4-FFF2-40B4-BE49-F238E27FC236}">
                <a16:creationId xmlns:a16="http://schemas.microsoft.com/office/drawing/2014/main" id="{9F298303-3E0F-4894-89FF-6E101F79759D}"/>
              </a:ext>
            </a:extLst>
          </p:cNvPr>
          <p:cNvSpPr>
            <a:spLocks noGrp="1"/>
          </p:cNvSpPr>
          <p:nvPr>
            <p:ph idx="1"/>
          </p:nvPr>
        </p:nvSpPr>
        <p:spPr>
          <a:xfrm>
            <a:off x="531151" y="812801"/>
            <a:ext cx="11126522" cy="4419600"/>
          </a:xfrm>
        </p:spPr>
        <p:txBody>
          <a:bodyPr/>
          <a:lstStyle/>
          <a:p>
            <a:pPr marL="0" indent="0">
              <a:buNone/>
            </a:pPr>
            <a:r>
              <a:rPr lang="en-US" sz="2600" b="1" dirty="0"/>
              <a:t>View encapsulation </a:t>
            </a:r>
            <a:r>
              <a:rPr lang="en-US" sz="2600" dirty="0"/>
              <a:t>defines whether the template and styles defined within the component can affect the whole application or vice versa. </a:t>
            </a:r>
          </a:p>
          <a:p>
            <a:pPr marL="0" indent="0">
              <a:buNone/>
            </a:pPr>
            <a:r>
              <a:rPr lang="en-US" sz="2600" dirty="0"/>
              <a:t>Angular provides three encapsulation strategies: </a:t>
            </a:r>
          </a:p>
          <a:p>
            <a:pPr marL="0" indent="0">
              <a:buNone/>
            </a:pPr>
            <a:r>
              <a:rPr lang="en-US" sz="2600" dirty="0"/>
              <a:t>*</a:t>
            </a:r>
            <a:r>
              <a:rPr lang="en-US" sz="2600" b="1" dirty="0"/>
              <a:t>None</a:t>
            </a:r>
            <a:r>
              <a:rPr lang="en-US" sz="2600" dirty="0"/>
              <a:t> - There is no shadow DOM. Style is not scoped to the component.</a:t>
            </a:r>
          </a:p>
          <a:p>
            <a:pPr marL="0" indent="0">
              <a:buNone/>
            </a:pPr>
            <a:r>
              <a:rPr lang="en-US" sz="2600" dirty="0"/>
              <a:t>*</a:t>
            </a:r>
            <a:r>
              <a:rPr lang="en-US" sz="2600" b="1" dirty="0"/>
              <a:t>Emulated</a:t>
            </a:r>
            <a:r>
              <a:rPr lang="en-US" sz="2600" dirty="0"/>
              <a:t> - Angular will not create a Shadow DOM for the component. Style will be scoped to the component. This is the default value for encapsulation.</a:t>
            </a:r>
          </a:p>
          <a:p>
            <a:pPr marL="0" indent="0">
              <a:buNone/>
            </a:pPr>
            <a:r>
              <a:rPr lang="en-US" sz="2600" dirty="0"/>
              <a:t>*</a:t>
            </a:r>
            <a:r>
              <a:rPr lang="en-US" sz="2600" b="1" dirty="0"/>
              <a:t>ShadowDom</a:t>
            </a:r>
            <a:r>
              <a:rPr lang="en-US" sz="2600" dirty="0"/>
              <a:t> - Angular will create Shadow DOM for the component. Style is scoped to the component.</a:t>
            </a:r>
          </a:p>
          <a:p>
            <a:pPr marL="0" indent="0">
              <a:buNone/>
            </a:pPr>
            <a:endParaRPr lang="en-US" sz="2600" dirty="0"/>
          </a:p>
          <a:p>
            <a:pPr marL="0" indent="0">
              <a:buNone/>
            </a:pPr>
            <a:endParaRPr lang="en-US" sz="2600" dirty="0"/>
          </a:p>
        </p:txBody>
      </p:sp>
      <p:sp>
        <p:nvSpPr>
          <p:cNvPr id="4" name="Slide Number Placeholder 3">
            <a:extLst>
              <a:ext uri="{FF2B5EF4-FFF2-40B4-BE49-F238E27FC236}">
                <a16:creationId xmlns:a16="http://schemas.microsoft.com/office/drawing/2014/main" id="{AC314333-7D87-4774-9B22-61FC9A44B0B8}"/>
              </a:ext>
            </a:extLst>
          </p:cNvPr>
          <p:cNvSpPr>
            <a:spLocks noGrp="1"/>
          </p:cNvSpPr>
          <p:nvPr>
            <p:ph type="sldNum" sz="quarter" idx="12"/>
          </p:nvPr>
        </p:nvSpPr>
        <p:spPr/>
        <p:txBody>
          <a:bodyPr/>
          <a:lstStyle/>
          <a:p>
            <a:fld id="{C51EAA63-D034-42AE-91FA-B13B9518C7BE}" type="slidenum">
              <a:rPr lang="en-US" smtClean="0"/>
              <a:pPr/>
              <a:t>20</a:t>
            </a:fld>
            <a:endParaRPr lang="en-US" dirty="0"/>
          </a:p>
        </p:txBody>
      </p:sp>
    </p:spTree>
    <p:extLst>
      <p:ext uri="{BB962C8B-B14F-4D97-AF65-F5344CB8AC3E}">
        <p14:creationId xmlns:p14="http://schemas.microsoft.com/office/powerpoint/2010/main" val="154060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F078A-5276-44D9-A7BA-A1E0C404F6B7}"/>
              </a:ext>
            </a:extLst>
          </p:cNvPr>
          <p:cNvSpPr>
            <a:spLocks noGrp="1"/>
          </p:cNvSpPr>
          <p:nvPr>
            <p:ph type="title"/>
          </p:nvPr>
        </p:nvSpPr>
        <p:spPr>
          <a:xfrm>
            <a:off x="261995" y="266775"/>
            <a:ext cx="11125199" cy="384047"/>
          </a:xfrm>
        </p:spPr>
        <p:txBody>
          <a:bodyPr/>
          <a:lstStyle/>
          <a:p>
            <a:r>
              <a:rPr lang="en-IN" dirty="0"/>
              <a:t>Angular – Data Binding  </a:t>
            </a:r>
            <a:endParaRPr lang="en-US" dirty="0"/>
          </a:p>
        </p:txBody>
      </p:sp>
      <p:sp>
        <p:nvSpPr>
          <p:cNvPr id="3" name="Content Placeholder 2">
            <a:extLst>
              <a:ext uri="{FF2B5EF4-FFF2-40B4-BE49-F238E27FC236}">
                <a16:creationId xmlns:a16="http://schemas.microsoft.com/office/drawing/2014/main" id="{E9DB7023-8B3A-490B-A039-F442409D3805}"/>
              </a:ext>
            </a:extLst>
          </p:cNvPr>
          <p:cNvSpPr>
            <a:spLocks noGrp="1"/>
          </p:cNvSpPr>
          <p:nvPr>
            <p:ph idx="1"/>
          </p:nvPr>
        </p:nvSpPr>
        <p:spPr>
          <a:xfrm>
            <a:off x="381256" y="834453"/>
            <a:ext cx="11126522" cy="4419600"/>
          </a:xfrm>
        </p:spPr>
        <p:txBody>
          <a:bodyPr/>
          <a:lstStyle/>
          <a:p>
            <a:pPr algn="just"/>
            <a:r>
              <a:rPr lang="en-US" sz="2600" dirty="0"/>
              <a:t>Data binding is the core concept of Angular and used to define the communication between a component and the DOM. It is a data binding is a communication between typescript code of component and template which user sees. It makes easy to define interactive applications without worrying about pushing and pulling data.</a:t>
            </a:r>
          </a:p>
        </p:txBody>
      </p:sp>
      <p:sp>
        <p:nvSpPr>
          <p:cNvPr id="4" name="Slide Number Placeholder 3">
            <a:extLst>
              <a:ext uri="{FF2B5EF4-FFF2-40B4-BE49-F238E27FC236}">
                <a16:creationId xmlns:a16="http://schemas.microsoft.com/office/drawing/2014/main" id="{927F60EA-2109-43F4-8ABE-21F1FBD5E30F}"/>
              </a:ext>
            </a:extLst>
          </p:cNvPr>
          <p:cNvSpPr>
            <a:spLocks noGrp="1"/>
          </p:cNvSpPr>
          <p:nvPr>
            <p:ph type="sldNum" sz="quarter" idx="12"/>
          </p:nvPr>
        </p:nvSpPr>
        <p:spPr/>
        <p:txBody>
          <a:bodyPr/>
          <a:lstStyle/>
          <a:p>
            <a:fld id="{C51EAA63-D034-42AE-91FA-B13B9518C7BE}" type="slidenum">
              <a:rPr lang="en-US" smtClean="0"/>
              <a:pPr/>
              <a:t>21</a:t>
            </a:fld>
            <a:endParaRPr lang="en-US" dirty="0"/>
          </a:p>
        </p:txBody>
      </p:sp>
    </p:spTree>
    <p:extLst>
      <p:ext uri="{BB962C8B-B14F-4D97-AF65-F5344CB8AC3E}">
        <p14:creationId xmlns:p14="http://schemas.microsoft.com/office/powerpoint/2010/main" val="266761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72467-E6E7-4387-92F9-0F3A32959447}"/>
              </a:ext>
            </a:extLst>
          </p:cNvPr>
          <p:cNvSpPr>
            <a:spLocks noGrp="1"/>
          </p:cNvSpPr>
          <p:nvPr>
            <p:ph type="title"/>
          </p:nvPr>
        </p:nvSpPr>
        <p:spPr>
          <a:xfrm>
            <a:off x="278599" y="306443"/>
            <a:ext cx="11125199" cy="384047"/>
          </a:xfrm>
        </p:spPr>
        <p:txBody>
          <a:bodyPr/>
          <a:lstStyle/>
          <a:p>
            <a:r>
              <a:rPr lang="en-IN" dirty="0"/>
              <a:t>Angular – Data Binding </a:t>
            </a:r>
            <a:endParaRPr lang="en-US" dirty="0"/>
          </a:p>
        </p:txBody>
      </p:sp>
      <p:sp>
        <p:nvSpPr>
          <p:cNvPr id="3" name="Content Placeholder 2">
            <a:extLst>
              <a:ext uri="{FF2B5EF4-FFF2-40B4-BE49-F238E27FC236}">
                <a16:creationId xmlns:a16="http://schemas.microsoft.com/office/drawing/2014/main" id="{B13AA801-9D4A-4B8B-8EFB-2726224A1F15}"/>
              </a:ext>
            </a:extLst>
          </p:cNvPr>
          <p:cNvSpPr>
            <a:spLocks noGrp="1"/>
          </p:cNvSpPr>
          <p:nvPr>
            <p:ph idx="1"/>
          </p:nvPr>
        </p:nvSpPr>
        <p:spPr>
          <a:xfrm>
            <a:off x="531151" y="933158"/>
            <a:ext cx="11126522" cy="4419600"/>
          </a:xfrm>
        </p:spPr>
        <p:txBody>
          <a:bodyPr/>
          <a:lstStyle/>
          <a:p>
            <a:pPr marL="0" indent="0">
              <a:buNone/>
            </a:pPr>
            <a:r>
              <a:rPr lang="en-IN" sz="2600" b="1" dirty="0"/>
              <a:t>One-way databinding</a:t>
            </a:r>
          </a:p>
          <a:p>
            <a:pPr marL="0" indent="0" algn="just">
              <a:spcBef>
                <a:spcPts val="0"/>
              </a:spcBef>
              <a:buNone/>
            </a:pPr>
            <a:r>
              <a:rPr lang="en-US" sz="2200" dirty="0"/>
              <a:t>In one-way databinding, the value of the Model is used in the View (HTML page) but we can't update Model from the View. Angular Interpolation / String Interpolation, Property Binding, and Event Binding are the example of one-way databinding.</a:t>
            </a:r>
          </a:p>
          <a:p>
            <a:pPr marL="0" indent="0" algn="just">
              <a:buNone/>
            </a:pPr>
            <a:endParaRPr lang="en-US" sz="2200" dirty="0"/>
          </a:p>
          <a:p>
            <a:pPr marL="0" indent="0" algn="just">
              <a:spcBef>
                <a:spcPts val="0"/>
              </a:spcBef>
              <a:buNone/>
            </a:pPr>
            <a:r>
              <a:rPr lang="en-US" sz="2600" b="1" dirty="0"/>
              <a:t>Two-way databinding</a:t>
            </a:r>
          </a:p>
          <a:p>
            <a:pPr marL="0" indent="0" algn="just">
              <a:spcBef>
                <a:spcPts val="0"/>
              </a:spcBef>
              <a:buNone/>
            </a:pPr>
            <a:r>
              <a:rPr lang="en-US" sz="2200" dirty="0"/>
              <a:t>In two-way databinding, automatic synchronization of data happens between the Model and the View. Here, change is reflected in both components. Whenever you make changes in the Model, it will be reflected in the View and when you make changes in View, it will be reflected in Model.</a:t>
            </a:r>
          </a:p>
          <a:p>
            <a:pPr marL="0" indent="0" algn="just">
              <a:spcBef>
                <a:spcPts val="0"/>
              </a:spcBef>
              <a:buNone/>
            </a:pPr>
            <a:endParaRPr lang="en-US" sz="2200" dirty="0"/>
          </a:p>
          <a:p>
            <a:pPr marL="0" indent="0" algn="just">
              <a:spcBef>
                <a:spcPts val="0"/>
              </a:spcBef>
              <a:buNone/>
            </a:pPr>
            <a:r>
              <a:rPr lang="en-US" sz="2200" dirty="0"/>
              <a:t>This happens immediately and automatically, ensures that the HTML template and the TypeScript code are updated at all times.</a:t>
            </a:r>
          </a:p>
        </p:txBody>
      </p:sp>
      <p:sp>
        <p:nvSpPr>
          <p:cNvPr id="4" name="Slide Number Placeholder 3">
            <a:extLst>
              <a:ext uri="{FF2B5EF4-FFF2-40B4-BE49-F238E27FC236}">
                <a16:creationId xmlns:a16="http://schemas.microsoft.com/office/drawing/2014/main" id="{11A5CF6E-4B8A-422E-AE4E-D4A0FE4B416B}"/>
              </a:ext>
            </a:extLst>
          </p:cNvPr>
          <p:cNvSpPr>
            <a:spLocks noGrp="1"/>
          </p:cNvSpPr>
          <p:nvPr>
            <p:ph type="sldNum" sz="quarter" idx="12"/>
          </p:nvPr>
        </p:nvSpPr>
        <p:spPr/>
        <p:txBody>
          <a:bodyPr/>
          <a:lstStyle/>
          <a:p>
            <a:fld id="{C51EAA63-D034-42AE-91FA-B13B9518C7BE}" type="slidenum">
              <a:rPr lang="en-US" smtClean="0"/>
              <a:pPr/>
              <a:t>22</a:t>
            </a:fld>
            <a:endParaRPr lang="en-US" dirty="0"/>
          </a:p>
        </p:txBody>
      </p:sp>
      <p:sp>
        <p:nvSpPr>
          <p:cNvPr id="5" name="Rectangle: Rounded Corners 4">
            <a:extLst>
              <a:ext uri="{FF2B5EF4-FFF2-40B4-BE49-F238E27FC236}">
                <a16:creationId xmlns:a16="http://schemas.microsoft.com/office/drawing/2014/main" id="{06605BA3-73F9-4EAA-AFE8-676CDD1E354D}"/>
              </a:ext>
            </a:extLst>
          </p:cNvPr>
          <p:cNvSpPr/>
          <p:nvPr/>
        </p:nvSpPr>
        <p:spPr>
          <a:xfrm>
            <a:off x="1631852" y="5036234"/>
            <a:ext cx="2377440" cy="888608"/>
          </a:xfrm>
          <a:prstGeom prst="round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t>TypeScript Code</a:t>
            </a:r>
            <a:endParaRPr lang="en-US" dirty="0"/>
          </a:p>
        </p:txBody>
      </p:sp>
      <p:sp>
        <p:nvSpPr>
          <p:cNvPr id="6" name="Rectangle: Rounded Corners 5">
            <a:extLst>
              <a:ext uri="{FF2B5EF4-FFF2-40B4-BE49-F238E27FC236}">
                <a16:creationId xmlns:a16="http://schemas.microsoft.com/office/drawing/2014/main" id="{B7A11576-0C26-450A-A38B-A72AADA4D075}"/>
              </a:ext>
            </a:extLst>
          </p:cNvPr>
          <p:cNvSpPr/>
          <p:nvPr/>
        </p:nvSpPr>
        <p:spPr>
          <a:xfrm>
            <a:off x="6644762" y="5036234"/>
            <a:ext cx="2377440" cy="888608"/>
          </a:xfrm>
          <a:prstGeom prst="round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t>HTML Template</a:t>
            </a:r>
            <a:endParaRPr lang="en-US" dirty="0"/>
          </a:p>
        </p:txBody>
      </p:sp>
      <p:cxnSp>
        <p:nvCxnSpPr>
          <p:cNvPr id="8" name="Straight Arrow Connector 7">
            <a:extLst>
              <a:ext uri="{FF2B5EF4-FFF2-40B4-BE49-F238E27FC236}">
                <a16:creationId xmlns:a16="http://schemas.microsoft.com/office/drawing/2014/main" id="{6D383285-3021-4798-9EF7-1DF24380DBE4}"/>
              </a:ext>
            </a:extLst>
          </p:cNvPr>
          <p:cNvCxnSpPr/>
          <p:nvPr/>
        </p:nvCxnSpPr>
        <p:spPr>
          <a:xfrm>
            <a:off x="4009292" y="5190978"/>
            <a:ext cx="263547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8EC1302E-7650-463F-BDCC-525928B23936}"/>
              </a:ext>
            </a:extLst>
          </p:cNvPr>
          <p:cNvCxnSpPr/>
          <p:nvPr/>
        </p:nvCxnSpPr>
        <p:spPr>
          <a:xfrm flipH="1">
            <a:off x="4009292" y="5739618"/>
            <a:ext cx="263547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7417F332-7F94-4563-9C36-8833C2BEE63B}"/>
              </a:ext>
            </a:extLst>
          </p:cNvPr>
          <p:cNvSpPr txBox="1"/>
          <p:nvPr/>
        </p:nvSpPr>
        <p:spPr>
          <a:xfrm>
            <a:off x="4629663" y="4868010"/>
            <a:ext cx="914400" cy="201634"/>
          </a:xfrm>
          <a:prstGeom prst="rect">
            <a:avLst/>
          </a:prstGeom>
          <a:noFill/>
        </p:spPr>
        <p:txBody>
          <a:bodyPr wrap="none" lIns="0" tIns="0" rIns="0" bIns="0" rtlCol="0">
            <a:noAutofit/>
          </a:bodyPr>
          <a:lstStyle/>
          <a:p>
            <a:pPr>
              <a:lnSpc>
                <a:spcPct val="90000"/>
              </a:lnSpc>
            </a:pPr>
            <a:r>
              <a:rPr lang="en-IN" dirty="0"/>
              <a:t>Output Data</a:t>
            </a:r>
            <a:endParaRPr lang="en-US" dirty="0"/>
          </a:p>
        </p:txBody>
      </p:sp>
      <p:sp>
        <p:nvSpPr>
          <p:cNvPr id="12" name="TextBox 11">
            <a:extLst>
              <a:ext uri="{FF2B5EF4-FFF2-40B4-BE49-F238E27FC236}">
                <a16:creationId xmlns:a16="http://schemas.microsoft.com/office/drawing/2014/main" id="{0BE002F4-FDDE-4023-BD35-DF602C0AFB58}"/>
              </a:ext>
            </a:extLst>
          </p:cNvPr>
          <p:cNvSpPr txBox="1"/>
          <p:nvPr/>
        </p:nvSpPr>
        <p:spPr>
          <a:xfrm>
            <a:off x="4629663" y="5855207"/>
            <a:ext cx="914400" cy="914400"/>
          </a:xfrm>
          <a:prstGeom prst="rect">
            <a:avLst/>
          </a:prstGeom>
          <a:noFill/>
        </p:spPr>
        <p:txBody>
          <a:bodyPr wrap="none" lIns="0" tIns="0" rIns="0" bIns="0" rtlCol="0">
            <a:noAutofit/>
          </a:bodyPr>
          <a:lstStyle/>
          <a:p>
            <a:pPr>
              <a:lnSpc>
                <a:spcPct val="90000"/>
              </a:lnSpc>
            </a:pPr>
            <a:r>
              <a:rPr lang="en-IN" dirty="0"/>
              <a:t>User Interaction</a:t>
            </a:r>
            <a:endParaRPr lang="en-US" dirty="0"/>
          </a:p>
        </p:txBody>
      </p:sp>
    </p:spTree>
    <p:extLst>
      <p:ext uri="{BB962C8B-B14F-4D97-AF65-F5344CB8AC3E}">
        <p14:creationId xmlns:p14="http://schemas.microsoft.com/office/powerpoint/2010/main" val="3640717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17639-36A8-4052-AFD5-34E2FCC86F77}"/>
              </a:ext>
            </a:extLst>
          </p:cNvPr>
          <p:cNvSpPr>
            <a:spLocks noGrp="1"/>
          </p:cNvSpPr>
          <p:nvPr>
            <p:ph type="title"/>
          </p:nvPr>
        </p:nvSpPr>
        <p:spPr>
          <a:xfrm>
            <a:off x="292667" y="267285"/>
            <a:ext cx="11125199" cy="493543"/>
          </a:xfrm>
        </p:spPr>
        <p:txBody>
          <a:bodyPr/>
          <a:lstStyle/>
          <a:p>
            <a:r>
              <a:rPr lang="en-IN" dirty="0"/>
              <a:t>Angular – Data Binding </a:t>
            </a:r>
            <a:endParaRPr lang="en-US" dirty="0"/>
          </a:p>
        </p:txBody>
      </p:sp>
      <p:sp>
        <p:nvSpPr>
          <p:cNvPr id="3" name="Content Placeholder 2">
            <a:extLst>
              <a:ext uri="{FF2B5EF4-FFF2-40B4-BE49-F238E27FC236}">
                <a16:creationId xmlns:a16="http://schemas.microsoft.com/office/drawing/2014/main" id="{9E8AA7D1-3C95-4BAB-A70A-E13EB826911D}"/>
              </a:ext>
            </a:extLst>
          </p:cNvPr>
          <p:cNvSpPr>
            <a:spLocks noGrp="1"/>
          </p:cNvSpPr>
          <p:nvPr>
            <p:ph idx="1"/>
          </p:nvPr>
        </p:nvSpPr>
        <p:spPr>
          <a:xfrm>
            <a:off x="404548" y="961293"/>
            <a:ext cx="11126522" cy="4419600"/>
          </a:xfrm>
        </p:spPr>
        <p:txBody>
          <a:bodyPr/>
          <a:lstStyle/>
          <a:p>
            <a:pPr marL="0" indent="0">
              <a:buNone/>
            </a:pPr>
            <a:r>
              <a:rPr lang="en-US" sz="2600" dirty="0"/>
              <a:t>Angular provides four types of data binding and they are different on the way of data flowing.</a:t>
            </a:r>
          </a:p>
          <a:p>
            <a:r>
              <a:rPr lang="en-US" sz="2600" dirty="0"/>
              <a:t>String Interpolation</a:t>
            </a:r>
          </a:p>
          <a:p>
            <a:r>
              <a:rPr lang="en-US" sz="2600" dirty="0"/>
              <a:t>Property Binding</a:t>
            </a:r>
          </a:p>
          <a:p>
            <a:r>
              <a:rPr lang="en-US" sz="2600" dirty="0"/>
              <a:t>Event Binding</a:t>
            </a:r>
          </a:p>
          <a:p>
            <a:r>
              <a:rPr lang="en-US" sz="2600" dirty="0"/>
              <a:t>Two-way binding</a:t>
            </a:r>
          </a:p>
        </p:txBody>
      </p:sp>
      <p:sp>
        <p:nvSpPr>
          <p:cNvPr id="4" name="Slide Number Placeholder 3">
            <a:extLst>
              <a:ext uri="{FF2B5EF4-FFF2-40B4-BE49-F238E27FC236}">
                <a16:creationId xmlns:a16="http://schemas.microsoft.com/office/drawing/2014/main" id="{9873C443-5581-44B0-B410-166BE2ABA790}"/>
              </a:ext>
            </a:extLst>
          </p:cNvPr>
          <p:cNvSpPr>
            <a:spLocks noGrp="1"/>
          </p:cNvSpPr>
          <p:nvPr>
            <p:ph type="sldNum" sz="quarter" idx="12"/>
          </p:nvPr>
        </p:nvSpPr>
        <p:spPr/>
        <p:txBody>
          <a:bodyPr/>
          <a:lstStyle/>
          <a:p>
            <a:fld id="{C51EAA63-D034-42AE-91FA-B13B9518C7BE}" type="slidenum">
              <a:rPr lang="en-US" smtClean="0"/>
              <a:pPr/>
              <a:t>23</a:t>
            </a:fld>
            <a:endParaRPr lang="en-US" dirty="0"/>
          </a:p>
        </p:txBody>
      </p:sp>
    </p:spTree>
    <p:extLst>
      <p:ext uri="{BB962C8B-B14F-4D97-AF65-F5344CB8AC3E}">
        <p14:creationId xmlns:p14="http://schemas.microsoft.com/office/powerpoint/2010/main" val="884665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3C3BC-B60D-4F4A-A987-4EDDA9ADA6BA}"/>
              </a:ext>
            </a:extLst>
          </p:cNvPr>
          <p:cNvSpPr>
            <a:spLocks noGrp="1"/>
          </p:cNvSpPr>
          <p:nvPr>
            <p:ph type="title"/>
          </p:nvPr>
        </p:nvSpPr>
        <p:spPr>
          <a:xfrm>
            <a:off x="222329" y="225082"/>
            <a:ext cx="11125199" cy="493543"/>
          </a:xfrm>
        </p:spPr>
        <p:txBody>
          <a:bodyPr/>
          <a:lstStyle/>
          <a:p>
            <a:r>
              <a:rPr lang="en-IN" dirty="0"/>
              <a:t>Angular – String Interpolation </a:t>
            </a:r>
            <a:endParaRPr lang="en-US" dirty="0"/>
          </a:p>
        </p:txBody>
      </p:sp>
      <p:sp>
        <p:nvSpPr>
          <p:cNvPr id="3" name="Content Placeholder 2">
            <a:extLst>
              <a:ext uri="{FF2B5EF4-FFF2-40B4-BE49-F238E27FC236}">
                <a16:creationId xmlns:a16="http://schemas.microsoft.com/office/drawing/2014/main" id="{8EABCA5A-626C-4EA2-A565-51A167B54FD7}"/>
              </a:ext>
            </a:extLst>
          </p:cNvPr>
          <p:cNvSpPr>
            <a:spLocks noGrp="1"/>
          </p:cNvSpPr>
          <p:nvPr>
            <p:ph idx="1"/>
          </p:nvPr>
        </p:nvSpPr>
        <p:spPr>
          <a:xfrm>
            <a:off x="404548" y="792477"/>
            <a:ext cx="11126522" cy="4419600"/>
          </a:xfrm>
        </p:spPr>
        <p:txBody>
          <a:bodyPr/>
          <a:lstStyle/>
          <a:p>
            <a:pPr algn="just"/>
            <a:r>
              <a:rPr lang="en-US" sz="2500" dirty="0"/>
              <a:t>String Interpolation is a </a:t>
            </a:r>
            <a:r>
              <a:rPr lang="en-US" sz="2500" b="1" dirty="0"/>
              <a:t>one-way databinding</a:t>
            </a:r>
            <a:r>
              <a:rPr lang="en-US" sz="2500" dirty="0"/>
              <a:t> technique which is used to output the data from a TypeScript code to HTML template (view). It uses the template expression in </a:t>
            </a:r>
            <a:r>
              <a:rPr lang="en-US" sz="2500" b="1" dirty="0"/>
              <a:t>double curly braces</a:t>
            </a:r>
            <a:r>
              <a:rPr lang="en-US" sz="2500" dirty="0"/>
              <a:t> to display the data from the component to the view. String interpolation adds the value of a property from the component.</a:t>
            </a:r>
          </a:p>
          <a:p>
            <a:pPr marL="0" indent="0" algn="just">
              <a:buNone/>
            </a:pPr>
            <a:r>
              <a:rPr lang="en-US" sz="2500" b="1" dirty="0"/>
              <a:t>Example   {{ data }}</a:t>
            </a:r>
          </a:p>
          <a:p>
            <a:pPr marL="0" indent="0" algn="just">
              <a:buNone/>
            </a:pPr>
            <a:r>
              <a:rPr lang="en-US" sz="2500" dirty="0"/>
              <a:t>Open </a:t>
            </a:r>
            <a:r>
              <a:rPr lang="en-US" sz="2500" b="1" dirty="0" err="1"/>
              <a:t>app.component.ts</a:t>
            </a:r>
            <a:r>
              <a:rPr lang="en-US" sz="2500" dirty="0"/>
              <a:t> file and use the following code within the file:</a:t>
            </a:r>
          </a:p>
        </p:txBody>
      </p:sp>
      <p:sp>
        <p:nvSpPr>
          <p:cNvPr id="4" name="Slide Number Placeholder 3">
            <a:extLst>
              <a:ext uri="{FF2B5EF4-FFF2-40B4-BE49-F238E27FC236}">
                <a16:creationId xmlns:a16="http://schemas.microsoft.com/office/drawing/2014/main" id="{C846C304-047C-4589-8BC2-3EC2B6F33D72}"/>
              </a:ext>
            </a:extLst>
          </p:cNvPr>
          <p:cNvSpPr>
            <a:spLocks noGrp="1"/>
          </p:cNvSpPr>
          <p:nvPr>
            <p:ph type="sldNum" sz="quarter" idx="12"/>
          </p:nvPr>
        </p:nvSpPr>
        <p:spPr/>
        <p:txBody>
          <a:bodyPr/>
          <a:lstStyle/>
          <a:p>
            <a:fld id="{C51EAA63-D034-42AE-91FA-B13B9518C7BE}" type="slidenum">
              <a:rPr lang="en-US" smtClean="0"/>
              <a:pPr/>
              <a:t>24</a:t>
            </a:fld>
            <a:endParaRPr lang="en-US" dirty="0"/>
          </a:p>
        </p:txBody>
      </p:sp>
      <p:pic>
        <p:nvPicPr>
          <p:cNvPr id="6" name="Picture 5">
            <a:extLst>
              <a:ext uri="{FF2B5EF4-FFF2-40B4-BE49-F238E27FC236}">
                <a16:creationId xmlns:a16="http://schemas.microsoft.com/office/drawing/2014/main" id="{6D5F6A60-228B-4E38-8ECB-71D7A5C4FC18}"/>
              </a:ext>
            </a:extLst>
          </p:cNvPr>
          <p:cNvPicPr>
            <a:picLocks noChangeAspect="1"/>
          </p:cNvPicPr>
          <p:nvPr/>
        </p:nvPicPr>
        <p:blipFill>
          <a:blip r:embed="rId2"/>
          <a:stretch>
            <a:fillRect/>
          </a:stretch>
        </p:blipFill>
        <p:spPr>
          <a:xfrm>
            <a:off x="3242700" y="3098455"/>
            <a:ext cx="4789952" cy="3249201"/>
          </a:xfrm>
          <a:prstGeom prst="rect">
            <a:avLst/>
          </a:prstGeom>
        </p:spPr>
      </p:pic>
    </p:spTree>
    <p:extLst>
      <p:ext uri="{BB962C8B-B14F-4D97-AF65-F5344CB8AC3E}">
        <p14:creationId xmlns:p14="http://schemas.microsoft.com/office/powerpoint/2010/main" val="373528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BB6C7-EA9C-46DF-A15E-6F02B985A493}"/>
              </a:ext>
            </a:extLst>
          </p:cNvPr>
          <p:cNvSpPr>
            <a:spLocks noGrp="1"/>
          </p:cNvSpPr>
          <p:nvPr>
            <p:ph type="title"/>
          </p:nvPr>
        </p:nvSpPr>
        <p:spPr>
          <a:xfrm>
            <a:off x="250464" y="278307"/>
            <a:ext cx="11125199" cy="384047"/>
          </a:xfrm>
        </p:spPr>
        <p:txBody>
          <a:bodyPr/>
          <a:lstStyle/>
          <a:p>
            <a:r>
              <a:rPr lang="en-IN" dirty="0"/>
              <a:t>Angular – String Interpolation </a:t>
            </a:r>
            <a:endParaRPr lang="en-US" dirty="0"/>
          </a:p>
        </p:txBody>
      </p:sp>
      <p:sp>
        <p:nvSpPr>
          <p:cNvPr id="3" name="Content Placeholder 2">
            <a:extLst>
              <a:ext uri="{FF2B5EF4-FFF2-40B4-BE49-F238E27FC236}">
                <a16:creationId xmlns:a16="http://schemas.microsoft.com/office/drawing/2014/main" id="{47A4852D-3503-46C8-AFB8-878666A2978A}"/>
              </a:ext>
            </a:extLst>
          </p:cNvPr>
          <p:cNvSpPr>
            <a:spLocks noGrp="1"/>
          </p:cNvSpPr>
          <p:nvPr>
            <p:ph idx="1"/>
          </p:nvPr>
        </p:nvSpPr>
        <p:spPr>
          <a:xfrm>
            <a:off x="250463" y="848752"/>
            <a:ext cx="11938361" cy="4419600"/>
          </a:xfrm>
        </p:spPr>
        <p:txBody>
          <a:bodyPr/>
          <a:lstStyle/>
          <a:p>
            <a:r>
              <a:rPr lang="en-US" sz="2600" dirty="0"/>
              <a:t>Now, open app.component.html and use the following code to see string interpolation.</a:t>
            </a:r>
          </a:p>
          <a:p>
            <a:endParaRPr lang="en-US" sz="2600" dirty="0"/>
          </a:p>
          <a:p>
            <a:endParaRPr lang="en-US" sz="2600" dirty="0"/>
          </a:p>
          <a:p>
            <a:endParaRPr lang="en-US" sz="2600" dirty="0"/>
          </a:p>
          <a:p>
            <a:r>
              <a:rPr lang="en-US" sz="2600" dirty="0"/>
              <a:t>Now, open command prompt and run the </a:t>
            </a:r>
            <a:r>
              <a:rPr lang="en-US" sz="2600" b="1" dirty="0"/>
              <a:t>ng serve</a:t>
            </a:r>
            <a:r>
              <a:rPr lang="en-US" sz="2600" dirty="0"/>
              <a:t> command to see the result.</a:t>
            </a:r>
          </a:p>
        </p:txBody>
      </p:sp>
      <p:sp>
        <p:nvSpPr>
          <p:cNvPr id="4" name="Slide Number Placeholder 3">
            <a:extLst>
              <a:ext uri="{FF2B5EF4-FFF2-40B4-BE49-F238E27FC236}">
                <a16:creationId xmlns:a16="http://schemas.microsoft.com/office/drawing/2014/main" id="{D4F9D016-213A-4A67-A31E-00F7FF6D6269}"/>
              </a:ext>
            </a:extLst>
          </p:cNvPr>
          <p:cNvSpPr>
            <a:spLocks noGrp="1"/>
          </p:cNvSpPr>
          <p:nvPr>
            <p:ph type="sldNum" sz="quarter" idx="12"/>
          </p:nvPr>
        </p:nvSpPr>
        <p:spPr/>
        <p:txBody>
          <a:bodyPr/>
          <a:lstStyle/>
          <a:p>
            <a:fld id="{C51EAA63-D034-42AE-91FA-B13B9518C7BE}" type="slidenum">
              <a:rPr lang="en-US" smtClean="0"/>
              <a:pPr/>
              <a:t>25</a:t>
            </a:fld>
            <a:endParaRPr lang="en-US" dirty="0"/>
          </a:p>
        </p:txBody>
      </p:sp>
      <p:pic>
        <p:nvPicPr>
          <p:cNvPr id="7" name="Picture 6">
            <a:extLst>
              <a:ext uri="{FF2B5EF4-FFF2-40B4-BE49-F238E27FC236}">
                <a16:creationId xmlns:a16="http://schemas.microsoft.com/office/drawing/2014/main" id="{76C91D0B-009B-4460-9AF3-FA8AFFFFDED2}"/>
              </a:ext>
            </a:extLst>
          </p:cNvPr>
          <p:cNvPicPr>
            <a:picLocks noChangeAspect="1"/>
          </p:cNvPicPr>
          <p:nvPr/>
        </p:nvPicPr>
        <p:blipFill>
          <a:blip r:embed="rId2"/>
          <a:stretch>
            <a:fillRect/>
          </a:stretch>
        </p:blipFill>
        <p:spPr>
          <a:xfrm>
            <a:off x="2639399" y="1462738"/>
            <a:ext cx="5533835" cy="1032218"/>
          </a:xfrm>
          <a:prstGeom prst="rect">
            <a:avLst/>
          </a:prstGeom>
        </p:spPr>
      </p:pic>
      <p:pic>
        <p:nvPicPr>
          <p:cNvPr id="8" name="Picture 7">
            <a:extLst>
              <a:ext uri="{FF2B5EF4-FFF2-40B4-BE49-F238E27FC236}">
                <a16:creationId xmlns:a16="http://schemas.microsoft.com/office/drawing/2014/main" id="{B31BFB03-2CF6-484B-B5D0-964272E69E9C}"/>
              </a:ext>
            </a:extLst>
          </p:cNvPr>
          <p:cNvPicPr>
            <a:picLocks noChangeAspect="1"/>
          </p:cNvPicPr>
          <p:nvPr/>
        </p:nvPicPr>
        <p:blipFill>
          <a:blip r:embed="rId3"/>
          <a:stretch>
            <a:fillRect/>
          </a:stretch>
        </p:blipFill>
        <p:spPr>
          <a:xfrm>
            <a:off x="3016591" y="3611953"/>
            <a:ext cx="5308302" cy="1656399"/>
          </a:xfrm>
          <a:prstGeom prst="rect">
            <a:avLst/>
          </a:prstGeom>
        </p:spPr>
      </p:pic>
    </p:spTree>
    <p:extLst>
      <p:ext uri="{BB962C8B-B14F-4D97-AF65-F5344CB8AC3E}">
        <p14:creationId xmlns:p14="http://schemas.microsoft.com/office/powerpoint/2010/main" val="20146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8DD-ED76-4685-B931-3FDEA6DB07C8}"/>
              </a:ext>
            </a:extLst>
          </p:cNvPr>
          <p:cNvSpPr>
            <a:spLocks noGrp="1"/>
          </p:cNvSpPr>
          <p:nvPr>
            <p:ph type="title"/>
          </p:nvPr>
        </p:nvSpPr>
        <p:spPr>
          <a:xfrm>
            <a:off x="278600" y="264240"/>
            <a:ext cx="11125199" cy="384047"/>
          </a:xfrm>
        </p:spPr>
        <p:txBody>
          <a:bodyPr/>
          <a:lstStyle/>
          <a:p>
            <a:r>
              <a:rPr lang="en-IN" dirty="0"/>
              <a:t>Angular – Property Binding </a:t>
            </a:r>
            <a:endParaRPr lang="en-US" dirty="0"/>
          </a:p>
        </p:txBody>
      </p:sp>
      <p:sp>
        <p:nvSpPr>
          <p:cNvPr id="3" name="Content Placeholder 2">
            <a:extLst>
              <a:ext uri="{FF2B5EF4-FFF2-40B4-BE49-F238E27FC236}">
                <a16:creationId xmlns:a16="http://schemas.microsoft.com/office/drawing/2014/main" id="{0FA53F4E-67C2-4802-9821-822E9BC44725}"/>
              </a:ext>
            </a:extLst>
          </p:cNvPr>
          <p:cNvSpPr>
            <a:spLocks noGrp="1"/>
          </p:cNvSpPr>
          <p:nvPr>
            <p:ph idx="1"/>
          </p:nvPr>
        </p:nvSpPr>
        <p:spPr>
          <a:xfrm>
            <a:off x="531151" y="876887"/>
            <a:ext cx="11126522" cy="4419600"/>
          </a:xfrm>
        </p:spPr>
        <p:txBody>
          <a:bodyPr/>
          <a:lstStyle/>
          <a:p>
            <a:pPr algn="just"/>
            <a:r>
              <a:rPr lang="en-US" sz="2600" dirty="0"/>
              <a:t>Property Binding is also a one-way data binding technique. In property binding, we bind a property of a DOM element to a field which is a defined property in our component TypeScript code. Actually Angular internally converts string interpolation into property binding.</a:t>
            </a:r>
          </a:p>
          <a:p>
            <a:pPr algn="just"/>
            <a:r>
              <a:rPr lang="en-US" sz="2600" b="1" dirty="0"/>
              <a:t>For example:</a:t>
            </a:r>
            <a:endParaRPr lang="en-US" sz="2600" dirty="0"/>
          </a:p>
          <a:p>
            <a:pPr marL="0" indent="0" algn="just">
              <a:buNone/>
            </a:pPr>
            <a:r>
              <a:rPr lang="en-US" sz="2600" dirty="0"/>
              <a:t>&lt;</a:t>
            </a:r>
            <a:r>
              <a:rPr lang="en-US" sz="2600" dirty="0" err="1"/>
              <a:t>img</a:t>
            </a:r>
            <a:r>
              <a:rPr lang="en-US" sz="2600" dirty="0"/>
              <a:t> [</a:t>
            </a:r>
            <a:r>
              <a:rPr lang="en-US" sz="2600" dirty="0" err="1"/>
              <a:t>src</a:t>
            </a:r>
            <a:r>
              <a:rPr lang="en-US" sz="2600" dirty="0"/>
              <a:t>]="</a:t>
            </a:r>
            <a:r>
              <a:rPr lang="en-US" sz="2600" dirty="0" err="1"/>
              <a:t>imgUrl</a:t>
            </a:r>
            <a:r>
              <a:rPr lang="en-US" sz="2600" dirty="0"/>
              <a:t>" /&gt;</a:t>
            </a:r>
          </a:p>
          <a:p>
            <a:pPr algn="just"/>
            <a:endParaRPr lang="en-US" sz="2600" dirty="0"/>
          </a:p>
          <a:p>
            <a:pPr algn="just"/>
            <a:r>
              <a:rPr lang="en-US" sz="2600" dirty="0"/>
              <a:t>Property binding is preferred over string interpolation because it has shorter and cleaner code String interpolation should be used when you want to simply display some dynamic data from a component on the view between headings like h1, h2, p etc.</a:t>
            </a:r>
          </a:p>
          <a:p>
            <a:pPr algn="just"/>
            <a:endParaRPr lang="en-US" sz="2600" dirty="0"/>
          </a:p>
        </p:txBody>
      </p:sp>
      <p:sp>
        <p:nvSpPr>
          <p:cNvPr id="4" name="Slide Number Placeholder 3">
            <a:extLst>
              <a:ext uri="{FF2B5EF4-FFF2-40B4-BE49-F238E27FC236}">
                <a16:creationId xmlns:a16="http://schemas.microsoft.com/office/drawing/2014/main" id="{72EB4961-DA11-41F1-A57A-61D7FAD2599A}"/>
              </a:ext>
            </a:extLst>
          </p:cNvPr>
          <p:cNvSpPr>
            <a:spLocks noGrp="1"/>
          </p:cNvSpPr>
          <p:nvPr>
            <p:ph type="sldNum" sz="quarter" idx="12"/>
          </p:nvPr>
        </p:nvSpPr>
        <p:spPr/>
        <p:txBody>
          <a:bodyPr/>
          <a:lstStyle/>
          <a:p>
            <a:fld id="{C51EAA63-D034-42AE-91FA-B13B9518C7BE}" type="slidenum">
              <a:rPr lang="en-US" smtClean="0"/>
              <a:pPr/>
              <a:t>26</a:t>
            </a:fld>
            <a:endParaRPr lang="en-US" dirty="0"/>
          </a:p>
        </p:txBody>
      </p:sp>
    </p:spTree>
    <p:extLst>
      <p:ext uri="{BB962C8B-B14F-4D97-AF65-F5344CB8AC3E}">
        <p14:creationId xmlns:p14="http://schemas.microsoft.com/office/powerpoint/2010/main" val="4075781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6AB07-DD59-43B3-AB36-3D9CC6D720CB}"/>
              </a:ext>
            </a:extLst>
          </p:cNvPr>
          <p:cNvSpPr>
            <a:spLocks noGrp="1"/>
          </p:cNvSpPr>
          <p:nvPr>
            <p:ph type="title"/>
          </p:nvPr>
        </p:nvSpPr>
        <p:spPr>
          <a:xfrm>
            <a:off x="194193" y="168809"/>
            <a:ext cx="11125199" cy="493543"/>
          </a:xfrm>
        </p:spPr>
        <p:txBody>
          <a:bodyPr/>
          <a:lstStyle/>
          <a:p>
            <a:r>
              <a:rPr lang="en-IN" dirty="0"/>
              <a:t>Angular – Property Binding </a:t>
            </a:r>
            <a:endParaRPr lang="en-US" dirty="0"/>
          </a:p>
        </p:txBody>
      </p:sp>
      <p:sp>
        <p:nvSpPr>
          <p:cNvPr id="3" name="Content Placeholder 2">
            <a:extLst>
              <a:ext uri="{FF2B5EF4-FFF2-40B4-BE49-F238E27FC236}">
                <a16:creationId xmlns:a16="http://schemas.microsoft.com/office/drawing/2014/main" id="{A37AA0EF-3C5D-4725-8425-4A516970BF44}"/>
              </a:ext>
            </a:extLst>
          </p:cNvPr>
          <p:cNvSpPr>
            <a:spLocks noGrp="1"/>
          </p:cNvSpPr>
          <p:nvPr>
            <p:ph idx="1"/>
          </p:nvPr>
        </p:nvSpPr>
        <p:spPr>
          <a:xfrm>
            <a:off x="320802" y="820613"/>
            <a:ext cx="11580465" cy="4419600"/>
          </a:xfrm>
        </p:spPr>
        <p:txBody>
          <a:bodyPr/>
          <a:lstStyle/>
          <a:p>
            <a:r>
              <a:rPr lang="en-US" sz="2600" dirty="0"/>
              <a:t>Open </a:t>
            </a:r>
            <a:r>
              <a:rPr lang="en-US" sz="2600" b="1" dirty="0" err="1"/>
              <a:t>app.componnt.ts</a:t>
            </a:r>
            <a:r>
              <a:rPr lang="en-US" sz="2600" dirty="0"/>
              <a:t> file and add the following code:</a:t>
            </a:r>
          </a:p>
          <a:p>
            <a:endParaRPr lang="en-US" sz="2600" dirty="0"/>
          </a:p>
          <a:p>
            <a:endParaRPr lang="en-US" sz="2600" dirty="0"/>
          </a:p>
          <a:p>
            <a:endParaRPr lang="en-US" sz="2600" dirty="0"/>
          </a:p>
          <a:p>
            <a:endParaRPr lang="en-US" sz="2600" dirty="0"/>
          </a:p>
          <a:p>
            <a:endParaRPr lang="en-US" sz="2600" dirty="0"/>
          </a:p>
          <a:p>
            <a:pPr>
              <a:spcBef>
                <a:spcPts val="1800"/>
              </a:spcBef>
            </a:pPr>
            <a:r>
              <a:rPr lang="en-US" sz="2600" dirty="0"/>
              <a:t>Now, open </a:t>
            </a:r>
            <a:r>
              <a:rPr lang="en-US" sz="2600" b="1" dirty="0"/>
              <a:t>app.component.html</a:t>
            </a:r>
            <a:r>
              <a:rPr lang="en-US" sz="2600" dirty="0"/>
              <a:t> and use the following code for property binding:</a:t>
            </a:r>
          </a:p>
        </p:txBody>
      </p:sp>
      <p:sp>
        <p:nvSpPr>
          <p:cNvPr id="4" name="Slide Number Placeholder 3">
            <a:extLst>
              <a:ext uri="{FF2B5EF4-FFF2-40B4-BE49-F238E27FC236}">
                <a16:creationId xmlns:a16="http://schemas.microsoft.com/office/drawing/2014/main" id="{FCBD9669-77EB-4318-9050-E830BAC11606}"/>
              </a:ext>
            </a:extLst>
          </p:cNvPr>
          <p:cNvSpPr>
            <a:spLocks noGrp="1"/>
          </p:cNvSpPr>
          <p:nvPr>
            <p:ph type="sldNum" sz="quarter" idx="12"/>
          </p:nvPr>
        </p:nvSpPr>
        <p:spPr/>
        <p:txBody>
          <a:bodyPr/>
          <a:lstStyle/>
          <a:p>
            <a:fld id="{C51EAA63-D034-42AE-91FA-B13B9518C7BE}" type="slidenum">
              <a:rPr lang="en-US" smtClean="0"/>
              <a:pPr/>
              <a:t>27</a:t>
            </a:fld>
            <a:endParaRPr lang="en-US" dirty="0"/>
          </a:p>
        </p:txBody>
      </p:sp>
      <p:pic>
        <p:nvPicPr>
          <p:cNvPr id="5" name="Picture 4">
            <a:extLst>
              <a:ext uri="{FF2B5EF4-FFF2-40B4-BE49-F238E27FC236}">
                <a16:creationId xmlns:a16="http://schemas.microsoft.com/office/drawing/2014/main" id="{CCFB4969-D6C2-4EA9-9BCE-59E26CC30843}"/>
              </a:ext>
            </a:extLst>
          </p:cNvPr>
          <p:cNvPicPr>
            <a:picLocks noChangeAspect="1"/>
          </p:cNvPicPr>
          <p:nvPr/>
        </p:nvPicPr>
        <p:blipFill>
          <a:blip r:embed="rId2"/>
          <a:stretch>
            <a:fillRect/>
          </a:stretch>
        </p:blipFill>
        <p:spPr>
          <a:xfrm>
            <a:off x="2264898" y="1276790"/>
            <a:ext cx="7106114" cy="2623478"/>
          </a:xfrm>
          <a:prstGeom prst="rect">
            <a:avLst/>
          </a:prstGeom>
        </p:spPr>
      </p:pic>
      <p:pic>
        <p:nvPicPr>
          <p:cNvPr id="6" name="Picture 5">
            <a:extLst>
              <a:ext uri="{FF2B5EF4-FFF2-40B4-BE49-F238E27FC236}">
                <a16:creationId xmlns:a16="http://schemas.microsoft.com/office/drawing/2014/main" id="{23E845D5-C812-4116-B8FD-509FDC8F572A}"/>
              </a:ext>
            </a:extLst>
          </p:cNvPr>
          <p:cNvPicPr>
            <a:picLocks noChangeAspect="1"/>
          </p:cNvPicPr>
          <p:nvPr/>
        </p:nvPicPr>
        <p:blipFill>
          <a:blip r:embed="rId3"/>
          <a:stretch>
            <a:fillRect/>
          </a:stretch>
        </p:blipFill>
        <p:spPr>
          <a:xfrm>
            <a:off x="2793401" y="4555533"/>
            <a:ext cx="6049108" cy="1369359"/>
          </a:xfrm>
          <a:prstGeom prst="rect">
            <a:avLst/>
          </a:prstGeom>
        </p:spPr>
      </p:pic>
    </p:spTree>
    <p:extLst>
      <p:ext uri="{BB962C8B-B14F-4D97-AF65-F5344CB8AC3E}">
        <p14:creationId xmlns:p14="http://schemas.microsoft.com/office/powerpoint/2010/main" val="234030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FC0DE-71EE-460C-8497-EBE97C483CBA}"/>
              </a:ext>
            </a:extLst>
          </p:cNvPr>
          <p:cNvSpPr>
            <a:spLocks noGrp="1"/>
          </p:cNvSpPr>
          <p:nvPr>
            <p:ph type="title"/>
          </p:nvPr>
        </p:nvSpPr>
        <p:spPr>
          <a:xfrm>
            <a:off x="306735" y="267285"/>
            <a:ext cx="11125199" cy="493543"/>
          </a:xfrm>
        </p:spPr>
        <p:txBody>
          <a:bodyPr/>
          <a:lstStyle/>
          <a:p>
            <a:r>
              <a:rPr lang="en-IN" dirty="0"/>
              <a:t>Angular – Property Binding</a:t>
            </a:r>
            <a:endParaRPr lang="en-US" dirty="0"/>
          </a:p>
        </p:txBody>
      </p:sp>
      <p:sp>
        <p:nvSpPr>
          <p:cNvPr id="3" name="Content Placeholder 2">
            <a:extLst>
              <a:ext uri="{FF2B5EF4-FFF2-40B4-BE49-F238E27FC236}">
                <a16:creationId xmlns:a16="http://schemas.microsoft.com/office/drawing/2014/main" id="{A218ADF5-65EF-48D9-A293-53707F530FF7}"/>
              </a:ext>
            </a:extLst>
          </p:cNvPr>
          <p:cNvSpPr>
            <a:spLocks noGrp="1"/>
          </p:cNvSpPr>
          <p:nvPr>
            <p:ph idx="1"/>
          </p:nvPr>
        </p:nvSpPr>
        <p:spPr>
          <a:xfrm>
            <a:off x="531151" y="947226"/>
            <a:ext cx="11126522" cy="4419600"/>
          </a:xfrm>
        </p:spPr>
        <p:txBody>
          <a:bodyPr/>
          <a:lstStyle/>
          <a:p>
            <a:pPr marL="0" indent="0">
              <a:buNone/>
            </a:pPr>
            <a:r>
              <a:rPr lang="en-US" sz="2600" dirty="0"/>
              <a:t>Run the ng serve command and open local host to see the result.</a:t>
            </a:r>
          </a:p>
        </p:txBody>
      </p:sp>
      <p:sp>
        <p:nvSpPr>
          <p:cNvPr id="4" name="Slide Number Placeholder 3">
            <a:extLst>
              <a:ext uri="{FF2B5EF4-FFF2-40B4-BE49-F238E27FC236}">
                <a16:creationId xmlns:a16="http://schemas.microsoft.com/office/drawing/2014/main" id="{2F2EEA2A-061F-4B9D-AC83-75045913FB22}"/>
              </a:ext>
            </a:extLst>
          </p:cNvPr>
          <p:cNvSpPr>
            <a:spLocks noGrp="1"/>
          </p:cNvSpPr>
          <p:nvPr>
            <p:ph type="sldNum" sz="quarter" idx="12"/>
          </p:nvPr>
        </p:nvSpPr>
        <p:spPr/>
        <p:txBody>
          <a:bodyPr/>
          <a:lstStyle/>
          <a:p>
            <a:fld id="{C51EAA63-D034-42AE-91FA-B13B9518C7BE}" type="slidenum">
              <a:rPr lang="en-US" smtClean="0"/>
              <a:pPr/>
              <a:t>28</a:t>
            </a:fld>
            <a:endParaRPr lang="en-US" dirty="0"/>
          </a:p>
        </p:txBody>
      </p:sp>
      <p:pic>
        <p:nvPicPr>
          <p:cNvPr id="5" name="Picture 4">
            <a:extLst>
              <a:ext uri="{FF2B5EF4-FFF2-40B4-BE49-F238E27FC236}">
                <a16:creationId xmlns:a16="http://schemas.microsoft.com/office/drawing/2014/main" id="{8A7B4090-A70E-4E61-A83A-8E730E427A0F}"/>
              </a:ext>
            </a:extLst>
          </p:cNvPr>
          <p:cNvPicPr>
            <a:picLocks noChangeAspect="1"/>
          </p:cNvPicPr>
          <p:nvPr/>
        </p:nvPicPr>
        <p:blipFill>
          <a:blip r:embed="rId2"/>
          <a:stretch>
            <a:fillRect/>
          </a:stretch>
        </p:blipFill>
        <p:spPr>
          <a:xfrm>
            <a:off x="4021483" y="1621667"/>
            <a:ext cx="4187671" cy="3745159"/>
          </a:xfrm>
          <a:prstGeom prst="rect">
            <a:avLst/>
          </a:prstGeom>
        </p:spPr>
      </p:pic>
    </p:spTree>
    <p:extLst>
      <p:ext uri="{BB962C8B-B14F-4D97-AF65-F5344CB8AC3E}">
        <p14:creationId xmlns:p14="http://schemas.microsoft.com/office/powerpoint/2010/main" val="2336946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6B0D7-E39A-4026-90CF-D3FE15F3DBE9}"/>
              </a:ext>
            </a:extLst>
          </p:cNvPr>
          <p:cNvSpPr>
            <a:spLocks noGrp="1"/>
          </p:cNvSpPr>
          <p:nvPr>
            <p:ph type="title"/>
          </p:nvPr>
        </p:nvSpPr>
        <p:spPr>
          <a:xfrm>
            <a:off x="334870" y="320510"/>
            <a:ext cx="11125199" cy="384047"/>
          </a:xfrm>
        </p:spPr>
        <p:txBody>
          <a:bodyPr/>
          <a:lstStyle/>
          <a:p>
            <a:r>
              <a:rPr lang="en-IN" dirty="0"/>
              <a:t>Angular – Event Binding</a:t>
            </a:r>
            <a:endParaRPr lang="en-US" dirty="0"/>
          </a:p>
        </p:txBody>
      </p:sp>
      <p:sp>
        <p:nvSpPr>
          <p:cNvPr id="3" name="Content Placeholder 2">
            <a:extLst>
              <a:ext uri="{FF2B5EF4-FFF2-40B4-BE49-F238E27FC236}">
                <a16:creationId xmlns:a16="http://schemas.microsoft.com/office/drawing/2014/main" id="{D8DDBA8A-A7B0-42E9-9A73-C0E9C3A36C96}"/>
              </a:ext>
            </a:extLst>
          </p:cNvPr>
          <p:cNvSpPr>
            <a:spLocks noGrp="1"/>
          </p:cNvSpPr>
          <p:nvPr>
            <p:ph idx="1"/>
          </p:nvPr>
        </p:nvSpPr>
        <p:spPr>
          <a:xfrm>
            <a:off x="531151" y="890955"/>
            <a:ext cx="11126522" cy="4419600"/>
          </a:xfrm>
        </p:spPr>
        <p:txBody>
          <a:bodyPr/>
          <a:lstStyle/>
          <a:p>
            <a:pPr marL="0" indent="0" algn="just">
              <a:buNone/>
            </a:pPr>
            <a:r>
              <a:rPr lang="en-US" sz="2600"/>
              <a:t>In Angular, </a:t>
            </a:r>
            <a:r>
              <a:rPr lang="en-US" sz="2600" dirty="0"/>
              <a:t>event binding is used to handle the events raised from the DOM like button click, mouse move etc. When the DOM event happens (</a:t>
            </a:r>
            <a:r>
              <a:rPr lang="en-US" sz="2600" dirty="0" err="1"/>
              <a:t>eg.</a:t>
            </a:r>
            <a:r>
              <a:rPr lang="en-US" sz="2600" dirty="0"/>
              <a:t> click, change, </a:t>
            </a:r>
            <a:r>
              <a:rPr lang="en-US" sz="2600" dirty="0" err="1"/>
              <a:t>keyup</a:t>
            </a:r>
            <a:r>
              <a:rPr lang="en-US" sz="2600" dirty="0"/>
              <a:t>), it calls the specified method in the component. In the following example, the </a:t>
            </a:r>
            <a:r>
              <a:rPr lang="en-US" sz="2600" dirty="0" err="1"/>
              <a:t>cookBacon</a:t>
            </a:r>
            <a:r>
              <a:rPr lang="en-US" sz="2600" dirty="0"/>
              <a:t>() method from the component is called when the button is clicked:</a:t>
            </a:r>
          </a:p>
          <a:p>
            <a:pPr marL="0" indent="0" algn="just">
              <a:buNone/>
            </a:pPr>
            <a:endParaRPr lang="en-US" sz="2600" dirty="0"/>
          </a:p>
          <a:p>
            <a:pPr marL="0" indent="0" algn="just">
              <a:buNone/>
            </a:pPr>
            <a:r>
              <a:rPr lang="en-US" sz="2600" b="1" dirty="0"/>
              <a:t>Example: </a:t>
            </a:r>
          </a:p>
          <a:p>
            <a:pPr marL="0" indent="0" algn="just">
              <a:buNone/>
            </a:pPr>
            <a:endParaRPr lang="en-US" sz="2600" dirty="0"/>
          </a:p>
        </p:txBody>
      </p:sp>
      <p:sp>
        <p:nvSpPr>
          <p:cNvPr id="4" name="Slide Number Placeholder 3">
            <a:extLst>
              <a:ext uri="{FF2B5EF4-FFF2-40B4-BE49-F238E27FC236}">
                <a16:creationId xmlns:a16="http://schemas.microsoft.com/office/drawing/2014/main" id="{2D6731F0-BD88-4D06-A75D-1FD21F4D492D}"/>
              </a:ext>
            </a:extLst>
          </p:cNvPr>
          <p:cNvSpPr>
            <a:spLocks noGrp="1"/>
          </p:cNvSpPr>
          <p:nvPr>
            <p:ph type="sldNum" sz="quarter" idx="12"/>
          </p:nvPr>
        </p:nvSpPr>
        <p:spPr/>
        <p:txBody>
          <a:bodyPr/>
          <a:lstStyle/>
          <a:p>
            <a:fld id="{C51EAA63-D034-42AE-91FA-B13B9518C7BE}" type="slidenum">
              <a:rPr lang="en-US" smtClean="0"/>
              <a:pPr/>
              <a:t>29</a:t>
            </a:fld>
            <a:endParaRPr lang="en-US" dirty="0"/>
          </a:p>
        </p:txBody>
      </p:sp>
      <p:pic>
        <p:nvPicPr>
          <p:cNvPr id="5" name="Picture 4">
            <a:extLst>
              <a:ext uri="{FF2B5EF4-FFF2-40B4-BE49-F238E27FC236}">
                <a16:creationId xmlns:a16="http://schemas.microsoft.com/office/drawing/2014/main" id="{99F38454-FF19-4C10-83B8-BEF667C9A524}"/>
              </a:ext>
            </a:extLst>
          </p:cNvPr>
          <p:cNvPicPr>
            <a:picLocks noChangeAspect="1"/>
          </p:cNvPicPr>
          <p:nvPr/>
        </p:nvPicPr>
        <p:blipFill>
          <a:blip r:embed="rId2"/>
          <a:stretch>
            <a:fillRect/>
          </a:stretch>
        </p:blipFill>
        <p:spPr>
          <a:xfrm>
            <a:off x="3713900" y="3084341"/>
            <a:ext cx="4096140" cy="344659"/>
          </a:xfrm>
          <a:prstGeom prst="rect">
            <a:avLst/>
          </a:prstGeom>
        </p:spPr>
      </p:pic>
    </p:spTree>
    <p:extLst>
      <p:ext uri="{BB962C8B-B14F-4D97-AF65-F5344CB8AC3E}">
        <p14:creationId xmlns:p14="http://schemas.microsoft.com/office/powerpoint/2010/main" val="4156689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0361D-4F84-456A-95F3-562C4C190F1B}"/>
              </a:ext>
            </a:extLst>
          </p:cNvPr>
          <p:cNvSpPr>
            <a:spLocks noGrp="1"/>
          </p:cNvSpPr>
          <p:nvPr>
            <p:ph type="title"/>
          </p:nvPr>
        </p:nvSpPr>
        <p:spPr>
          <a:xfrm>
            <a:off x="303218" y="307196"/>
            <a:ext cx="11125199" cy="384047"/>
          </a:xfrm>
        </p:spPr>
        <p:txBody>
          <a:bodyPr/>
          <a:lstStyle/>
          <a:p>
            <a:r>
              <a:rPr lang="en-IN" dirty="0"/>
              <a:t>Angular – Component lifecycle hooks</a:t>
            </a:r>
            <a:endParaRPr lang="en-US" dirty="0"/>
          </a:p>
        </p:txBody>
      </p:sp>
      <p:sp>
        <p:nvSpPr>
          <p:cNvPr id="3" name="Content Placeholder 2">
            <a:extLst>
              <a:ext uri="{FF2B5EF4-FFF2-40B4-BE49-F238E27FC236}">
                <a16:creationId xmlns:a16="http://schemas.microsoft.com/office/drawing/2014/main" id="{B82F47D0-3528-438E-ABD0-2D952A810C16}"/>
              </a:ext>
            </a:extLst>
          </p:cNvPr>
          <p:cNvSpPr>
            <a:spLocks noGrp="1"/>
          </p:cNvSpPr>
          <p:nvPr>
            <p:ph idx="1"/>
          </p:nvPr>
        </p:nvSpPr>
        <p:spPr>
          <a:xfrm>
            <a:off x="531151" y="870858"/>
            <a:ext cx="11126522" cy="5072742"/>
          </a:xfrm>
        </p:spPr>
        <p:txBody>
          <a:bodyPr/>
          <a:lstStyle/>
          <a:p>
            <a:pPr algn="just"/>
            <a:r>
              <a:rPr lang="en-US" sz="2200" dirty="0"/>
              <a:t>When the angular application starts it creates and renders the root component. It then creates and renders its Children. For each loaded component, it checks when its data bound properties change and updates them. It destroys the component and removes it from the DOM when no longer in use.</a:t>
            </a:r>
          </a:p>
          <a:p>
            <a:pPr algn="just"/>
            <a:r>
              <a:rPr lang="en-US" sz="2200" dirty="0"/>
              <a:t>The Angular life cycle hooks are callback function, which angular invokes when a certain event occurs during the component’s life cycle.</a:t>
            </a:r>
          </a:p>
          <a:p>
            <a:pPr algn="just"/>
            <a:endParaRPr lang="en-US" sz="2200" dirty="0"/>
          </a:p>
          <a:p>
            <a:pPr marL="0" indent="0" algn="just">
              <a:buNone/>
            </a:pPr>
            <a:r>
              <a:rPr lang="en-US" sz="2200" dirty="0"/>
              <a:t>For example</a:t>
            </a:r>
          </a:p>
          <a:p>
            <a:pPr algn="just"/>
            <a:r>
              <a:rPr lang="en-US" sz="2200" dirty="0"/>
              <a:t>When component is initialized, Angular invokes </a:t>
            </a:r>
            <a:r>
              <a:rPr lang="en-US" sz="2200" dirty="0" err="1"/>
              <a:t>ngOnInit</a:t>
            </a:r>
            <a:endParaRPr lang="en-US" sz="2200" dirty="0"/>
          </a:p>
          <a:p>
            <a:pPr algn="just"/>
            <a:r>
              <a:rPr lang="en-US" sz="2200" dirty="0"/>
              <a:t>When a component’s input properties change, Angular invokes </a:t>
            </a:r>
            <a:r>
              <a:rPr lang="en-US" sz="2200" dirty="0" err="1"/>
              <a:t>ngOnChanges</a:t>
            </a:r>
            <a:endParaRPr lang="en-US" sz="2200" dirty="0"/>
          </a:p>
          <a:p>
            <a:pPr algn="just"/>
            <a:r>
              <a:rPr lang="en-US" sz="2200" dirty="0"/>
              <a:t>When a component is destroyed, Angular invokes </a:t>
            </a:r>
            <a:r>
              <a:rPr lang="en-US" sz="2200" dirty="0" err="1"/>
              <a:t>ngOnDestroy</a:t>
            </a:r>
            <a:endParaRPr lang="en-US" sz="2200" dirty="0"/>
          </a:p>
        </p:txBody>
      </p:sp>
      <p:sp>
        <p:nvSpPr>
          <p:cNvPr id="4" name="Slide Number Placeholder 3">
            <a:extLst>
              <a:ext uri="{FF2B5EF4-FFF2-40B4-BE49-F238E27FC236}">
                <a16:creationId xmlns:a16="http://schemas.microsoft.com/office/drawing/2014/main" id="{2456F14A-2F98-4CBB-9C87-179D8C28A355}"/>
              </a:ext>
            </a:extLst>
          </p:cNvPr>
          <p:cNvSpPr>
            <a:spLocks noGrp="1"/>
          </p:cNvSpPr>
          <p:nvPr>
            <p:ph type="sldNum" sz="quarter" idx="12"/>
          </p:nvPr>
        </p:nvSpPr>
        <p:spPr/>
        <p:txBody>
          <a:bodyPr/>
          <a:lstStyle/>
          <a:p>
            <a:fld id="{C51EAA63-D034-42AE-91FA-B13B9518C7BE}" type="slidenum">
              <a:rPr lang="en-US" smtClean="0"/>
              <a:pPr/>
              <a:t>3</a:t>
            </a:fld>
            <a:endParaRPr lang="en-US" dirty="0"/>
          </a:p>
        </p:txBody>
      </p:sp>
    </p:spTree>
    <p:extLst>
      <p:ext uri="{BB962C8B-B14F-4D97-AF65-F5344CB8AC3E}">
        <p14:creationId xmlns:p14="http://schemas.microsoft.com/office/powerpoint/2010/main" val="861382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5ED2E-308D-45FB-B478-3CAC0C5DC785}"/>
              </a:ext>
            </a:extLst>
          </p:cNvPr>
          <p:cNvSpPr>
            <a:spLocks noGrp="1"/>
          </p:cNvSpPr>
          <p:nvPr>
            <p:ph type="title"/>
          </p:nvPr>
        </p:nvSpPr>
        <p:spPr>
          <a:xfrm>
            <a:off x="264532" y="267285"/>
            <a:ext cx="11125199" cy="493543"/>
          </a:xfrm>
        </p:spPr>
        <p:txBody>
          <a:bodyPr/>
          <a:lstStyle/>
          <a:p>
            <a:r>
              <a:rPr lang="en-IN" dirty="0"/>
              <a:t>Angular – Event Binding </a:t>
            </a:r>
            <a:endParaRPr lang="en-US" dirty="0"/>
          </a:p>
        </p:txBody>
      </p:sp>
      <p:sp>
        <p:nvSpPr>
          <p:cNvPr id="3" name="Content Placeholder 2">
            <a:extLst>
              <a:ext uri="{FF2B5EF4-FFF2-40B4-BE49-F238E27FC236}">
                <a16:creationId xmlns:a16="http://schemas.microsoft.com/office/drawing/2014/main" id="{45323846-E852-4B00-87B8-8908D8242C4F}"/>
              </a:ext>
            </a:extLst>
          </p:cNvPr>
          <p:cNvSpPr>
            <a:spLocks noGrp="1"/>
          </p:cNvSpPr>
          <p:nvPr>
            <p:ph idx="1"/>
          </p:nvPr>
        </p:nvSpPr>
        <p:spPr>
          <a:xfrm>
            <a:off x="264532" y="947225"/>
            <a:ext cx="11721142" cy="4419600"/>
          </a:xfrm>
        </p:spPr>
        <p:txBody>
          <a:bodyPr/>
          <a:lstStyle/>
          <a:p>
            <a:pPr marL="0" indent="0">
              <a:buNone/>
            </a:pPr>
            <a:r>
              <a:rPr lang="en-IN" sz="2500" b="1" dirty="0"/>
              <a:t>Example</a:t>
            </a:r>
          </a:p>
          <a:p>
            <a:r>
              <a:rPr lang="en-US" sz="2500" dirty="0"/>
              <a:t>Let's take a button in the HTML template and handle the click event of this button. To implement event binding, we will bind click event of a button with a method of the component.</a:t>
            </a:r>
          </a:p>
          <a:p>
            <a:r>
              <a:rPr lang="en-US" sz="2500" dirty="0"/>
              <a:t>Now, open the </a:t>
            </a:r>
            <a:r>
              <a:rPr lang="en-US" sz="2500" b="1" dirty="0" err="1"/>
              <a:t>app.component.ts</a:t>
            </a:r>
            <a:r>
              <a:rPr lang="en-US" sz="2500" dirty="0"/>
              <a:t> file and use the following code:</a:t>
            </a:r>
          </a:p>
          <a:p>
            <a:pPr marL="0" indent="0">
              <a:buNone/>
            </a:pPr>
            <a:endParaRPr lang="en-US" sz="2500" b="1" dirty="0"/>
          </a:p>
        </p:txBody>
      </p:sp>
      <p:sp>
        <p:nvSpPr>
          <p:cNvPr id="4" name="Slide Number Placeholder 3">
            <a:extLst>
              <a:ext uri="{FF2B5EF4-FFF2-40B4-BE49-F238E27FC236}">
                <a16:creationId xmlns:a16="http://schemas.microsoft.com/office/drawing/2014/main" id="{232E06E7-40EF-4389-A0A6-1B72906E80BA}"/>
              </a:ext>
            </a:extLst>
          </p:cNvPr>
          <p:cNvSpPr>
            <a:spLocks noGrp="1"/>
          </p:cNvSpPr>
          <p:nvPr>
            <p:ph type="sldNum" sz="quarter" idx="12"/>
          </p:nvPr>
        </p:nvSpPr>
        <p:spPr/>
        <p:txBody>
          <a:bodyPr/>
          <a:lstStyle/>
          <a:p>
            <a:fld id="{C51EAA63-D034-42AE-91FA-B13B9518C7BE}" type="slidenum">
              <a:rPr lang="en-US" smtClean="0"/>
              <a:pPr/>
              <a:t>30</a:t>
            </a:fld>
            <a:endParaRPr lang="en-US" dirty="0"/>
          </a:p>
        </p:txBody>
      </p:sp>
      <p:pic>
        <p:nvPicPr>
          <p:cNvPr id="5" name="Picture 4">
            <a:extLst>
              <a:ext uri="{FF2B5EF4-FFF2-40B4-BE49-F238E27FC236}">
                <a16:creationId xmlns:a16="http://schemas.microsoft.com/office/drawing/2014/main" id="{5ECF7C8A-1555-4D52-8186-20C67711A308}"/>
              </a:ext>
            </a:extLst>
          </p:cNvPr>
          <p:cNvPicPr>
            <a:picLocks noChangeAspect="1"/>
          </p:cNvPicPr>
          <p:nvPr/>
        </p:nvPicPr>
        <p:blipFill>
          <a:blip r:embed="rId2"/>
          <a:stretch>
            <a:fillRect/>
          </a:stretch>
        </p:blipFill>
        <p:spPr>
          <a:xfrm>
            <a:off x="2834151" y="2990556"/>
            <a:ext cx="5332170" cy="3297701"/>
          </a:xfrm>
          <a:prstGeom prst="rect">
            <a:avLst/>
          </a:prstGeom>
        </p:spPr>
      </p:pic>
    </p:spTree>
    <p:extLst>
      <p:ext uri="{BB962C8B-B14F-4D97-AF65-F5344CB8AC3E}">
        <p14:creationId xmlns:p14="http://schemas.microsoft.com/office/powerpoint/2010/main" val="1095887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A589D-E4C7-4FC0-A3FA-9E1680DCD728}"/>
              </a:ext>
            </a:extLst>
          </p:cNvPr>
          <p:cNvSpPr>
            <a:spLocks noGrp="1"/>
          </p:cNvSpPr>
          <p:nvPr>
            <p:ph type="title"/>
          </p:nvPr>
        </p:nvSpPr>
        <p:spPr>
          <a:xfrm>
            <a:off x="236397" y="278307"/>
            <a:ext cx="11125199" cy="384047"/>
          </a:xfrm>
        </p:spPr>
        <p:txBody>
          <a:bodyPr/>
          <a:lstStyle/>
          <a:p>
            <a:r>
              <a:rPr lang="en-IN" dirty="0"/>
              <a:t>Angular – Event Binding </a:t>
            </a:r>
            <a:endParaRPr lang="en-US" dirty="0"/>
          </a:p>
        </p:txBody>
      </p:sp>
      <p:sp>
        <p:nvSpPr>
          <p:cNvPr id="3" name="Content Placeholder 2">
            <a:extLst>
              <a:ext uri="{FF2B5EF4-FFF2-40B4-BE49-F238E27FC236}">
                <a16:creationId xmlns:a16="http://schemas.microsoft.com/office/drawing/2014/main" id="{360F0CE6-34D2-4A5E-9794-45ACFF13D9A4}"/>
              </a:ext>
            </a:extLst>
          </p:cNvPr>
          <p:cNvSpPr>
            <a:spLocks noGrp="1"/>
          </p:cNvSpPr>
          <p:nvPr>
            <p:ph idx="1"/>
          </p:nvPr>
        </p:nvSpPr>
        <p:spPr>
          <a:xfrm>
            <a:off x="390480" y="876887"/>
            <a:ext cx="11126522" cy="4419600"/>
          </a:xfrm>
        </p:spPr>
        <p:txBody>
          <a:bodyPr/>
          <a:lstStyle/>
          <a:p>
            <a:pPr marL="0" indent="0">
              <a:buNone/>
            </a:pPr>
            <a:r>
              <a:rPr lang="en-IN" sz="2400" b="1" dirty="0" err="1"/>
              <a:t>app.component</a:t>
            </a:r>
            <a:r>
              <a:rPr lang="en-IN" sz="2400" b="1" dirty="0"/>
              <a:t> .html</a:t>
            </a:r>
          </a:p>
          <a:p>
            <a:pPr marL="0" indent="0">
              <a:buNone/>
            </a:pPr>
            <a:endParaRPr lang="en-IN" sz="2400" b="1" dirty="0"/>
          </a:p>
          <a:p>
            <a:pPr marL="0" indent="0">
              <a:buNone/>
            </a:pPr>
            <a:endParaRPr lang="en-IN" sz="2400" b="1" dirty="0"/>
          </a:p>
          <a:p>
            <a:pPr marL="0" indent="0">
              <a:spcBef>
                <a:spcPts val="0"/>
              </a:spcBef>
              <a:buNone/>
            </a:pPr>
            <a:endParaRPr lang="en-IN" sz="2400" b="1" dirty="0"/>
          </a:p>
          <a:p>
            <a:pPr marL="0" indent="0">
              <a:spcBef>
                <a:spcPts val="0"/>
              </a:spcBef>
              <a:buNone/>
            </a:pPr>
            <a:r>
              <a:rPr lang="en-IN" sz="2400" b="1" dirty="0"/>
              <a:t>Output:</a:t>
            </a:r>
          </a:p>
          <a:p>
            <a:pPr marL="0" indent="0">
              <a:spcBef>
                <a:spcPts val="0"/>
              </a:spcBef>
              <a:buNone/>
            </a:pPr>
            <a:endParaRPr lang="en-IN" sz="2400" b="1" dirty="0"/>
          </a:p>
          <a:p>
            <a:pPr marL="0" indent="0">
              <a:spcBef>
                <a:spcPts val="0"/>
              </a:spcBef>
              <a:buNone/>
            </a:pPr>
            <a:endParaRPr lang="en-IN" sz="2400" b="1" dirty="0"/>
          </a:p>
          <a:p>
            <a:pPr marL="0" indent="0">
              <a:spcBef>
                <a:spcPts val="0"/>
              </a:spcBef>
              <a:buNone/>
            </a:pPr>
            <a:endParaRPr lang="en-IN" sz="2400" b="1" dirty="0"/>
          </a:p>
          <a:p>
            <a:pPr marL="0" indent="0">
              <a:spcBef>
                <a:spcPts val="0"/>
              </a:spcBef>
              <a:buNone/>
            </a:pPr>
            <a:endParaRPr lang="en-IN" sz="2400" b="1" dirty="0"/>
          </a:p>
          <a:p>
            <a:pPr marL="0" indent="0">
              <a:spcBef>
                <a:spcPts val="0"/>
              </a:spcBef>
              <a:buNone/>
            </a:pPr>
            <a:r>
              <a:rPr lang="en-US" sz="2400" dirty="0"/>
              <a:t>Click on the "Save" button and open console to see result.</a:t>
            </a:r>
            <a:endParaRPr lang="en-IN" sz="2400" b="1" dirty="0"/>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US" sz="2400" b="1" dirty="0"/>
          </a:p>
        </p:txBody>
      </p:sp>
      <p:sp>
        <p:nvSpPr>
          <p:cNvPr id="4" name="Slide Number Placeholder 3">
            <a:extLst>
              <a:ext uri="{FF2B5EF4-FFF2-40B4-BE49-F238E27FC236}">
                <a16:creationId xmlns:a16="http://schemas.microsoft.com/office/drawing/2014/main" id="{B9434D52-D871-470F-9A43-BBC622BFF28B}"/>
              </a:ext>
            </a:extLst>
          </p:cNvPr>
          <p:cNvSpPr>
            <a:spLocks noGrp="1"/>
          </p:cNvSpPr>
          <p:nvPr>
            <p:ph type="sldNum" sz="quarter" idx="12"/>
          </p:nvPr>
        </p:nvSpPr>
        <p:spPr/>
        <p:txBody>
          <a:bodyPr/>
          <a:lstStyle/>
          <a:p>
            <a:fld id="{C51EAA63-D034-42AE-91FA-B13B9518C7BE}" type="slidenum">
              <a:rPr lang="en-US" smtClean="0"/>
              <a:pPr/>
              <a:t>31</a:t>
            </a:fld>
            <a:endParaRPr lang="en-US" dirty="0"/>
          </a:p>
        </p:txBody>
      </p:sp>
      <p:pic>
        <p:nvPicPr>
          <p:cNvPr id="5" name="Picture 4">
            <a:extLst>
              <a:ext uri="{FF2B5EF4-FFF2-40B4-BE49-F238E27FC236}">
                <a16:creationId xmlns:a16="http://schemas.microsoft.com/office/drawing/2014/main" id="{8931DBAE-08BF-45E3-A4E3-9623849F6CBA}"/>
              </a:ext>
            </a:extLst>
          </p:cNvPr>
          <p:cNvPicPr>
            <a:picLocks noChangeAspect="1"/>
          </p:cNvPicPr>
          <p:nvPr/>
        </p:nvPicPr>
        <p:blipFill>
          <a:blip r:embed="rId2"/>
          <a:stretch>
            <a:fillRect/>
          </a:stretch>
        </p:blipFill>
        <p:spPr>
          <a:xfrm>
            <a:off x="3577900" y="876887"/>
            <a:ext cx="7335331" cy="1182712"/>
          </a:xfrm>
          <a:prstGeom prst="rect">
            <a:avLst/>
          </a:prstGeom>
        </p:spPr>
      </p:pic>
      <p:pic>
        <p:nvPicPr>
          <p:cNvPr id="6" name="Picture 5">
            <a:extLst>
              <a:ext uri="{FF2B5EF4-FFF2-40B4-BE49-F238E27FC236}">
                <a16:creationId xmlns:a16="http://schemas.microsoft.com/office/drawing/2014/main" id="{0F8B1C3E-3128-4F88-A1CA-2D779798912A}"/>
              </a:ext>
            </a:extLst>
          </p:cNvPr>
          <p:cNvPicPr>
            <a:picLocks noChangeAspect="1"/>
          </p:cNvPicPr>
          <p:nvPr/>
        </p:nvPicPr>
        <p:blipFill>
          <a:blip r:embed="rId3"/>
          <a:stretch>
            <a:fillRect/>
          </a:stretch>
        </p:blipFill>
        <p:spPr>
          <a:xfrm>
            <a:off x="4382182" y="2371450"/>
            <a:ext cx="2524125" cy="1619250"/>
          </a:xfrm>
          <a:prstGeom prst="rect">
            <a:avLst/>
          </a:prstGeom>
        </p:spPr>
      </p:pic>
      <p:pic>
        <p:nvPicPr>
          <p:cNvPr id="7" name="Picture 6">
            <a:extLst>
              <a:ext uri="{FF2B5EF4-FFF2-40B4-BE49-F238E27FC236}">
                <a16:creationId xmlns:a16="http://schemas.microsoft.com/office/drawing/2014/main" id="{7C40E02C-60DB-430B-A531-0CFB5EB61DF8}"/>
              </a:ext>
            </a:extLst>
          </p:cNvPr>
          <p:cNvPicPr>
            <a:picLocks noChangeAspect="1"/>
          </p:cNvPicPr>
          <p:nvPr/>
        </p:nvPicPr>
        <p:blipFill>
          <a:blip r:embed="rId4"/>
          <a:stretch>
            <a:fillRect/>
          </a:stretch>
        </p:blipFill>
        <p:spPr>
          <a:xfrm>
            <a:off x="7737234" y="4107499"/>
            <a:ext cx="4187720" cy="2157908"/>
          </a:xfrm>
          <a:prstGeom prst="rect">
            <a:avLst/>
          </a:prstGeom>
        </p:spPr>
      </p:pic>
    </p:spTree>
    <p:extLst>
      <p:ext uri="{BB962C8B-B14F-4D97-AF65-F5344CB8AC3E}">
        <p14:creationId xmlns:p14="http://schemas.microsoft.com/office/powerpoint/2010/main" val="4168553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62FB6-F51D-48AB-A431-312B7FB70F92}"/>
              </a:ext>
            </a:extLst>
          </p:cNvPr>
          <p:cNvSpPr>
            <a:spLocks noGrp="1"/>
          </p:cNvSpPr>
          <p:nvPr>
            <p:ph type="title"/>
          </p:nvPr>
        </p:nvSpPr>
        <p:spPr>
          <a:xfrm>
            <a:off x="292667" y="225083"/>
            <a:ext cx="11125199" cy="507610"/>
          </a:xfrm>
        </p:spPr>
        <p:txBody>
          <a:bodyPr/>
          <a:lstStyle/>
          <a:p>
            <a:r>
              <a:rPr lang="en-IN" dirty="0"/>
              <a:t>Angular – Two-way Data binding</a:t>
            </a:r>
            <a:endParaRPr lang="en-US" dirty="0"/>
          </a:p>
        </p:txBody>
      </p:sp>
      <p:sp>
        <p:nvSpPr>
          <p:cNvPr id="3" name="Content Placeholder 2">
            <a:extLst>
              <a:ext uri="{FF2B5EF4-FFF2-40B4-BE49-F238E27FC236}">
                <a16:creationId xmlns:a16="http://schemas.microsoft.com/office/drawing/2014/main" id="{9C729F31-C811-498E-865D-4BD7EBEE4E88}"/>
              </a:ext>
            </a:extLst>
          </p:cNvPr>
          <p:cNvSpPr>
            <a:spLocks noGrp="1"/>
          </p:cNvSpPr>
          <p:nvPr>
            <p:ph idx="1"/>
          </p:nvPr>
        </p:nvSpPr>
        <p:spPr>
          <a:xfrm>
            <a:off x="531151" y="947226"/>
            <a:ext cx="11126522" cy="4419600"/>
          </a:xfrm>
        </p:spPr>
        <p:txBody>
          <a:bodyPr/>
          <a:lstStyle/>
          <a:p>
            <a:pPr algn="just">
              <a:spcBef>
                <a:spcPts val="600"/>
              </a:spcBef>
            </a:pPr>
            <a:r>
              <a:rPr lang="en-US" sz="2400" dirty="0"/>
              <a:t>In two-way databinding, automatic synchronization of data happens between the Model and the View. Here, change is reflected in both components. Whenever you make changes in the Model, it will be reflected in the View and when you make changes in View, it will be reflected in Model.</a:t>
            </a:r>
          </a:p>
          <a:p>
            <a:pPr algn="just">
              <a:spcBef>
                <a:spcPts val="600"/>
              </a:spcBef>
            </a:pPr>
            <a:endParaRPr lang="en-US" sz="2400" dirty="0"/>
          </a:p>
          <a:p>
            <a:pPr algn="just">
              <a:spcBef>
                <a:spcPts val="600"/>
              </a:spcBef>
            </a:pPr>
            <a:r>
              <a:rPr lang="en-US" sz="2400" dirty="0"/>
              <a:t>This happens immediately and automatically, ensures that the HTML template and the TypeScript code are updated at all times.</a:t>
            </a:r>
          </a:p>
          <a:p>
            <a:pPr algn="just">
              <a:spcBef>
                <a:spcPts val="600"/>
              </a:spcBef>
            </a:pPr>
            <a:endParaRPr lang="en-US" sz="2400" dirty="0"/>
          </a:p>
          <a:p>
            <a:pPr algn="just">
              <a:spcBef>
                <a:spcPts val="600"/>
              </a:spcBef>
            </a:pPr>
            <a:r>
              <a:rPr lang="en-US" sz="2400" dirty="0"/>
              <a:t>In two-way data binding, property binding and event binding are combined together.</a:t>
            </a:r>
          </a:p>
          <a:p>
            <a:pPr algn="just">
              <a:spcBef>
                <a:spcPts val="600"/>
              </a:spcBef>
            </a:pPr>
            <a:endParaRPr lang="en-US" sz="2400" dirty="0"/>
          </a:p>
          <a:p>
            <a:pPr algn="just">
              <a:spcBef>
                <a:spcPts val="600"/>
              </a:spcBef>
            </a:pPr>
            <a:r>
              <a:rPr lang="en-US" sz="2400" b="1" dirty="0"/>
              <a:t>Syntax:   </a:t>
            </a:r>
            <a:r>
              <a:rPr lang="en-US" dirty="0"/>
              <a:t>[(</a:t>
            </a:r>
            <a:r>
              <a:rPr lang="en-US" dirty="0" err="1"/>
              <a:t>ngModel</a:t>
            </a:r>
            <a:r>
              <a:rPr lang="en-US" dirty="0"/>
              <a:t>)] = "[property of your component]"  </a:t>
            </a:r>
            <a:endParaRPr lang="en-US" sz="2400" b="1" dirty="0"/>
          </a:p>
        </p:txBody>
      </p:sp>
      <p:sp>
        <p:nvSpPr>
          <p:cNvPr id="4" name="Slide Number Placeholder 3">
            <a:extLst>
              <a:ext uri="{FF2B5EF4-FFF2-40B4-BE49-F238E27FC236}">
                <a16:creationId xmlns:a16="http://schemas.microsoft.com/office/drawing/2014/main" id="{C29FB1C3-BD5A-44D4-B779-F7817CD198E6}"/>
              </a:ext>
            </a:extLst>
          </p:cNvPr>
          <p:cNvSpPr>
            <a:spLocks noGrp="1"/>
          </p:cNvSpPr>
          <p:nvPr>
            <p:ph type="sldNum" sz="quarter" idx="12"/>
          </p:nvPr>
        </p:nvSpPr>
        <p:spPr/>
        <p:txBody>
          <a:bodyPr/>
          <a:lstStyle/>
          <a:p>
            <a:fld id="{C51EAA63-D034-42AE-91FA-B13B9518C7BE}" type="slidenum">
              <a:rPr lang="en-US" smtClean="0"/>
              <a:pPr/>
              <a:t>32</a:t>
            </a:fld>
            <a:endParaRPr lang="en-US" dirty="0"/>
          </a:p>
        </p:txBody>
      </p:sp>
    </p:spTree>
    <p:extLst>
      <p:ext uri="{BB962C8B-B14F-4D97-AF65-F5344CB8AC3E}">
        <p14:creationId xmlns:p14="http://schemas.microsoft.com/office/powerpoint/2010/main" val="145392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51EC5-8D79-4ADE-A682-8A12C0A6A224}"/>
              </a:ext>
            </a:extLst>
          </p:cNvPr>
          <p:cNvSpPr>
            <a:spLocks noGrp="1"/>
          </p:cNvSpPr>
          <p:nvPr>
            <p:ph type="title"/>
          </p:nvPr>
        </p:nvSpPr>
        <p:spPr>
          <a:xfrm>
            <a:off x="264532" y="250172"/>
            <a:ext cx="11125199" cy="384047"/>
          </a:xfrm>
        </p:spPr>
        <p:txBody>
          <a:bodyPr/>
          <a:lstStyle/>
          <a:p>
            <a:r>
              <a:rPr lang="en-IN" dirty="0"/>
              <a:t>Angular – Two-way data binding </a:t>
            </a:r>
            <a:endParaRPr lang="en-US" dirty="0"/>
          </a:p>
        </p:txBody>
      </p:sp>
      <p:sp>
        <p:nvSpPr>
          <p:cNvPr id="3" name="Content Placeholder 2">
            <a:extLst>
              <a:ext uri="{FF2B5EF4-FFF2-40B4-BE49-F238E27FC236}">
                <a16:creationId xmlns:a16="http://schemas.microsoft.com/office/drawing/2014/main" id="{3D23617A-588D-4C1A-9041-BA5D1937A23E}"/>
              </a:ext>
            </a:extLst>
          </p:cNvPr>
          <p:cNvSpPr>
            <a:spLocks noGrp="1"/>
          </p:cNvSpPr>
          <p:nvPr>
            <p:ph idx="1"/>
          </p:nvPr>
        </p:nvSpPr>
        <p:spPr>
          <a:xfrm>
            <a:off x="390480" y="848752"/>
            <a:ext cx="11126522" cy="4419600"/>
          </a:xfrm>
        </p:spPr>
        <p:txBody>
          <a:bodyPr/>
          <a:lstStyle/>
          <a:p>
            <a:pPr marL="0" indent="0">
              <a:buNone/>
            </a:pPr>
            <a:r>
              <a:rPr lang="en-IN" sz="2600" b="1" dirty="0"/>
              <a:t>Example: </a:t>
            </a:r>
            <a:r>
              <a:rPr lang="en-IN" sz="2600" dirty="0"/>
              <a:t>Open the </a:t>
            </a:r>
            <a:r>
              <a:rPr lang="en-IN" sz="2600" dirty="0" err="1"/>
              <a:t>app.module.ts</a:t>
            </a:r>
            <a:r>
              <a:rPr lang="en-IN" sz="2600" dirty="0"/>
              <a:t> file</a:t>
            </a:r>
            <a:endParaRPr lang="en-US" sz="2600" dirty="0"/>
          </a:p>
        </p:txBody>
      </p:sp>
      <p:sp>
        <p:nvSpPr>
          <p:cNvPr id="4" name="Slide Number Placeholder 3">
            <a:extLst>
              <a:ext uri="{FF2B5EF4-FFF2-40B4-BE49-F238E27FC236}">
                <a16:creationId xmlns:a16="http://schemas.microsoft.com/office/drawing/2014/main" id="{0B5E0745-BACB-46DA-94C5-19278DC8291A}"/>
              </a:ext>
            </a:extLst>
          </p:cNvPr>
          <p:cNvSpPr>
            <a:spLocks noGrp="1"/>
          </p:cNvSpPr>
          <p:nvPr>
            <p:ph type="sldNum" sz="quarter" idx="12"/>
          </p:nvPr>
        </p:nvSpPr>
        <p:spPr/>
        <p:txBody>
          <a:bodyPr/>
          <a:lstStyle/>
          <a:p>
            <a:fld id="{C51EAA63-D034-42AE-91FA-B13B9518C7BE}" type="slidenum">
              <a:rPr lang="en-US" smtClean="0"/>
              <a:pPr/>
              <a:t>33</a:t>
            </a:fld>
            <a:endParaRPr lang="en-US" dirty="0"/>
          </a:p>
        </p:txBody>
      </p:sp>
      <p:pic>
        <p:nvPicPr>
          <p:cNvPr id="6" name="Picture 5">
            <a:extLst>
              <a:ext uri="{FF2B5EF4-FFF2-40B4-BE49-F238E27FC236}">
                <a16:creationId xmlns:a16="http://schemas.microsoft.com/office/drawing/2014/main" id="{38CF2914-4639-478B-ABAD-C78228B521DF}"/>
              </a:ext>
            </a:extLst>
          </p:cNvPr>
          <p:cNvPicPr>
            <a:picLocks noChangeAspect="1"/>
          </p:cNvPicPr>
          <p:nvPr/>
        </p:nvPicPr>
        <p:blipFill>
          <a:blip r:embed="rId2"/>
          <a:stretch>
            <a:fillRect/>
          </a:stretch>
        </p:blipFill>
        <p:spPr>
          <a:xfrm>
            <a:off x="2475915" y="1563683"/>
            <a:ext cx="6057556" cy="4248620"/>
          </a:xfrm>
          <a:prstGeom prst="rect">
            <a:avLst/>
          </a:prstGeom>
        </p:spPr>
      </p:pic>
    </p:spTree>
    <p:extLst>
      <p:ext uri="{BB962C8B-B14F-4D97-AF65-F5344CB8AC3E}">
        <p14:creationId xmlns:p14="http://schemas.microsoft.com/office/powerpoint/2010/main" val="1123624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19BD8-EFB0-4E42-8A6A-6CF2100B482D}"/>
              </a:ext>
            </a:extLst>
          </p:cNvPr>
          <p:cNvSpPr>
            <a:spLocks noGrp="1"/>
          </p:cNvSpPr>
          <p:nvPr>
            <p:ph type="title"/>
          </p:nvPr>
        </p:nvSpPr>
        <p:spPr>
          <a:xfrm>
            <a:off x="264532" y="278306"/>
            <a:ext cx="11125199" cy="384047"/>
          </a:xfrm>
        </p:spPr>
        <p:txBody>
          <a:bodyPr/>
          <a:lstStyle/>
          <a:p>
            <a:r>
              <a:rPr lang="en-IN" dirty="0"/>
              <a:t>Angular – Two-way data binding </a:t>
            </a:r>
            <a:endParaRPr lang="en-US" dirty="0"/>
          </a:p>
        </p:txBody>
      </p:sp>
      <p:sp>
        <p:nvSpPr>
          <p:cNvPr id="3" name="Content Placeholder 2">
            <a:extLst>
              <a:ext uri="{FF2B5EF4-FFF2-40B4-BE49-F238E27FC236}">
                <a16:creationId xmlns:a16="http://schemas.microsoft.com/office/drawing/2014/main" id="{1CB572FC-AB1D-49CE-853B-2014AEE13033}"/>
              </a:ext>
            </a:extLst>
          </p:cNvPr>
          <p:cNvSpPr>
            <a:spLocks noGrp="1"/>
          </p:cNvSpPr>
          <p:nvPr>
            <p:ph idx="1"/>
          </p:nvPr>
        </p:nvSpPr>
        <p:spPr>
          <a:xfrm>
            <a:off x="376413" y="806549"/>
            <a:ext cx="11126522" cy="4419600"/>
          </a:xfrm>
        </p:spPr>
        <p:txBody>
          <a:bodyPr/>
          <a:lstStyle/>
          <a:p>
            <a:r>
              <a:rPr lang="en-US" sz="2500" b="1" dirty="0" err="1"/>
              <a:t>app.component.ts</a:t>
            </a:r>
            <a:r>
              <a:rPr lang="en-US" sz="2500" b="1" dirty="0"/>
              <a:t> file:</a:t>
            </a:r>
          </a:p>
          <a:p>
            <a:endParaRPr lang="en-US" sz="2500" b="1" dirty="0"/>
          </a:p>
          <a:p>
            <a:endParaRPr lang="en-US" sz="2500" b="1" dirty="0"/>
          </a:p>
          <a:p>
            <a:endParaRPr lang="en-US" sz="2500" b="1" dirty="0"/>
          </a:p>
          <a:p>
            <a:endParaRPr lang="en-US" sz="2500" b="1" dirty="0"/>
          </a:p>
          <a:p>
            <a:endParaRPr lang="en-US" sz="2500" b="1" dirty="0"/>
          </a:p>
          <a:p>
            <a:endParaRPr lang="en-US" sz="2500" b="1" dirty="0"/>
          </a:p>
          <a:p>
            <a:r>
              <a:rPr lang="en-US" sz="2500" b="1" dirty="0" err="1"/>
              <a:t>app.component</a:t>
            </a:r>
            <a:r>
              <a:rPr lang="en-US" sz="2500" b="1" dirty="0"/>
              <a:t> .html:</a:t>
            </a:r>
            <a:endParaRPr lang="en-US" sz="2500" dirty="0"/>
          </a:p>
        </p:txBody>
      </p:sp>
      <p:sp>
        <p:nvSpPr>
          <p:cNvPr id="4" name="Slide Number Placeholder 3">
            <a:extLst>
              <a:ext uri="{FF2B5EF4-FFF2-40B4-BE49-F238E27FC236}">
                <a16:creationId xmlns:a16="http://schemas.microsoft.com/office/drawing/2014/main" id="{CD2A07DF-0D87-4BF5-9A9F-3CF46CE5FE76}"/>
              </a:ext>
            </a:extLst>
          </p:cNvPr>
          <p:cNvSpPr>
            <a:spLocks noGrp="1"/>
          </p:cNvSpPr>
          <p:nvPr>
            <p:ph type="sldNum" sz="quarter" idx="12"/>
          </p:nvPr>
        </p:nvSpPr>
        <p:spPr/>
        <p:txBody>
          <a:bodyPr/>
          <a:lstStyle/>
          <a:p>
            <a:fld id="{C51EAA63-D034-42AE-91FA-B13B9518C7BE}" type="slidenum">
              <a:rPr lang="en-US" smtClean="0"/>
              <a:pPr/>
              <a:t>34</a:t>
            </a:fld>
            <a:endParaRPr lang="en-US" dirty="0"/>
          </a:p>
        </p:txBody>
      </p:sp>
      <p:pic>
        <p:nvPicPr>
          <p:cNvPr id="5" name="Picture 4">
            <a:extLst>
              <a:ext uri="{FF2B5EF4-FFF2-40B4-BE49-F238E27FC236}">
                <a16:creationId xmlns:a16="http://schemas.microsoft.com/office/drawing/2014/main" id="{5D5A7FCD-BB02-41A5-BD9F-92A8F1C19E72}"/>
              </a:ext>
            </a:extLst>
          </p:cNvPr>
          <p:cNvPicPr>
            <a:picLocks noChangeAspect="1"/>
          </p:cNvPicPr>
          <p:nvPr/>
        </p:nvPicPr>
        <p:blipFill>
          <a:blip r:embed="rId2"/>
          <a:stretch>
            <a:fillRect/>
          </a:stretch>
        </p:blipFill>
        <p:spPr>
          <a:xfrm>
            <a:off x="2402089" y="1296719"/>
            <a:ext cx="5832164" cy="2928386"/>
          </a:xfrm>
          <a:prstGeom prst="rect">
            <a:avLst/>
          </a:prstGeom>
        </p:spPr>
      </p:pic>
      <p:pic>
        <p:nvPicPr>
          <p:cNvPr id="6" name="Picture 5">
            <a:extLst>
              <a:ext uri="{FF2B5EF4-FFF2-40B4-BE49-F238E27FC236}">
                <a16:creationId xmlns:a16="http://schemas.microsoft.com/office/drawing/2014/main" id="{EF032F7C-8135-4CDF-86FF-1EF5EF74E951}"/>
              </a:ext>
            </a:extLst>
          </p:cNvPr>
          <p:cNvPicPr>
            <a:picLocks noChangeAspect="1"/>
          </p:cNvPicPr>
          <p:nvPr/>
        </p:nvPicPr>
        <p:blipFill>
          <a:blip r:embed="rId3"/>
          <a:stretch>
            <a:fillRect/>
          </a:stretch>
        </p:blipFill>
        <p:spPr>
          <a:xfrm>
            <a:off x="2402089" y="4788857"/>
            <a:ext cx="6456672" cy="1544848"/>
          </a:xfrm>
          <a:prstGeom prst="rect">
            <a:avLst/>
          </a:prstGeom>
        </p:spPr>
      </p:pic>
    </p:spTree>
    <p:extLst>
      <p:ext uri="{BB962C8B-B14F-4D97-AF65-F5344CB8AC3E}">
        <p14:creationId xmlns:p14="http://schemas.microsoft.com/office/powerpoint/2010/main" val="3628173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8624B-9A42-493A-BE3E-C5AD55D93E75}"/>
              </a:ext>
            </a:extLst>
          </p:cNvPr>
          <p:cNvSpPr>
            <a:spLocks noGrp="1"/>
          </p:cNvSpPr>
          <p:nvPr>
            <p:ph type="title"/>
          </p:nvPr>
        </p:nvSpPr>
        <p:spPr>
          <a:xfrm>
            <a:off x="236396" y="239150"/>
            <a:ext cx="11125199" cy="493543"/>
          </a:xfrm>
        </p:spPr>
        <p:txBody>
          <a:bodyPr/>
          <a:lstStyle/>
          <a:p>
            <a:r>
              <a:rPr lang="en-IN" dirty="0"/>
              <a:t>Angular – Two-way data binding</a:t>
            </a:r>
            <a:endParaRPr lang="en-US" dirty="0"/>
          </a:p>
        </p:txBody>
      </p:sp>
      <p:sp>
        <p:nvSpPr>
          <p:cNvPr id="3" name="Content Placeholder 2">
            <a:extLst>
              <a:ext uri="{FF2B5EF4-FFF2-40B4-BE49-F238E27FC236}">
                <a16:creationId xmlns:a16="http://schemas.microsoft.com/office/drawing/2014/main" id="{D41BEA3E-CDA3-4E6D-B02B-ED4B7714E16B}"/>
              </a:ext>
            </a:extLst>
          </p:cNvPr>
          <p:cNvSpPr>
            <a:spLocks noGrp="1"/>
          </p:cNvSpPr>
          <p:nvPr>
            <p:ph idx="1"/>
          </p:nvPr>
        </p:nvSpPr>
        <p:spPr>
          <a:xfrm>
            <a:off x="236396" y="862819"/>
            <a:ext cx="11735210" cy="4419600"/>
          </a:xfrm>
        </p:spPr>
        <p:txBody>
          <a:bodyPr/>
          <a:lstStyle/>
          <a:p>
            <a:r>
              <a:rPr lang="en-US" sz="2600" dirty="0"/>
              <a:t>Now, start server and open local host browser to see the result.</a:t>
            </a:r>
          </a:p>
          <a:p>
            <a:endParaRPr lang="en-US" sz="2600" dirty="0"/>
          </a:p>
          <a:p>
            <a:endParaRPr lang="en-US" sz="2600" dirty="0"/>
          </a:p>
          <a:p>
            <a:endParaRPr lang="en-US" sz="2600" dirty="0"/>
          </a:p>
          <a:p>
            <a:endParaRPr lang="en-US" sz="2600" dirty="0"/>
          </a:p>
          <a:p>
            <a:endParaRPr lang="en-US" sz="2600" dirty="0"/>
          </a:p>
          <a:p>
            <a:endParaRPr lang="en-US" sz="2200" dirty="0"/>
          </a:p>
          <a:p>
            <a:r>
              <a:rPr lang="en-US" sz="2200" dirty="0"/>
              <a:t>Here, we can see that changing textbox values update property value in component.</a:t>
            </a:r>
          </a:p>
          <a:p>
            <a:r>
              <a:rPr lang="en-US" sz="2200" dirty="0"/>
              <a:t>Fetched value from component.</a:t>
            </a:r>
          </a:p>
        </p:txBody>
      </p:sp>
      <p:sp>
        <p:nvSpPr>
          <p:cNvPr id="4" name="Slide Number Placeholder 3">
            <a:extLst>
              <a:ext uri="{FF2B5EF4-FFF2-40B4-BE49-F238E27FC236}">
                <a16:creationId xmlns:a16="http://schemas.microsoft.com/office/drawing/2014/main" id="{51482462-5D7C-43D3-B7EB-433573BFC8A2}"/>
              </a:ext>
            </a:extLst>
          </p:cNvPr>
          <p:cNvSpPr>
            <a:spLocks noGrp="1"/>
          </p:cNvSpPr>
          <p:nvPr>
            <p:ph type="sldNum" sz="quarter" idx="12"/>
          </p:nvPr>
        </p:nvSpPr>
        <p:spPr/>
        <p:txBody>
          <a:bodyPr/>
          <a:lstStyle/>
          <a:p>
            <a:fld id="{C51EAA63-D034-42AE-91FA-B13B9518C7BE}" type="slidenum">
              <a:rPr lang="en-US" smtClean="0"/>
              <a:pPr/>
              <a:t>35</a:t>
            </a:fld>
            <a:endParaRPr lang="en-US" dirty="0"/>
          </a:p>
        </p:txBody>
      </p:sp>
      <p:pic>
        <p:nvPicPr>
          <p:cNvPr id="5" name="Picture 4">
            <a:extLst>
              <a:ext uri="{FF2B5EF4-FFF2-40B4-BE49-F238E27FC236}">
                <a16:creationId xmlns:a16="http://schemas.microsoft.com/office/drawing/2014/main" id="{AE984DCC-ABEF-4D8C-8967-9F9B03F96660}"/>
              </a:ext>
            </a:extLst>
          </p:cNvPr>
          <p:cNvPicPr>
            <a:picLocks noChangeAspect="1"/>
          </p:cNvPicPr>
          <p:nvPr/>
        </p:nvPicPr>
        <p:blipFill>
          <a:blip r:embed="rId2"/>
          <a:stretch>
            <a:fillRect/>
          </a:stretch>
        </p:blipFill>
        <p:spPr>
          <a:xfrm>
            <a:off x="837641" y="1350500"/>
            <a:ext cx="3509275" cy="2634992"/>
          </a:xfrm>
          <a:prstGeom prst="rect">
            <a:avLst/>
          </a:prstGeom>
        </p:spPr>
      </p:pic>
      <p:pic>
        <p:nvPicPr>
          <p:cNvPr id="6" name="Picture 5">
            <a:extLst>
              <a:ext uri="{FF2B5EF4-FFF2-40B4-BE49-F238E27FC236}">
                <a16:creationId xmlns:a16="http://schemas.microsoft.com/office/drawing/2014/main" id="{8008EF0F-32F5-4F03-B1D3-327BA9A61182}"/>
              </a:ext>
            </a:extLst>
          </p:cNvPr>
          <p:cNvPicPr>
            <a:picLocks noChangeAspect="1"/>
          </p:cNvPicPr>
          <p:nvPr/>
        </p:nvPicPr>
        <p:blipFill>
          <a:blip r:embed="rId3"/>
          <a:stretch>
            <a:fillRect/>
          </a:stretch>
        </p:blipFill>
        <p:spPr>
          <a:xfrm>
            <a:off x="6104000" y="1350500"/>
            <a:ext cx="3658977" cy="2608257"/>
          </a:xfrm>
          <a:prstGeom prst="rect">
            <a:avLst/>
          </a:prstGeom>
        </p:spPr>
      </p:pic>
    </p:spTree>
    <p:extLst>
      <p:ext uri="{BB962C8B-B14F-4D97-AF65-F5344CB8AC3E}">
        <p14:creationId xmlns:p14="http://schemas.microsoft.com/office/powerpoint/2010/main" val="280177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CD885-0641-4D4F-9A06-66170485F93A}"/>
              </a:ext>
            </a:extLst>
          </p:cNvPr>
          <p:cNvSpPr>
            <a:spLocks noGrp="1"/>
          </p:cNvSpPr>
          <p:nvPr>
            <p:ph type="title"/>
          </p:nvPr>
        </p:nvSpPr>
        <p:spPr>
          <a:xfrm>
            <a:off x="531812" y="2821796"/>
            <a:ext cx="11125199" cy="384047"/>
          </a:xfrm>
        </p:spPr>
        <p:txBody>
          <a:bodyPr/>
          <a:lstStyle/>
          <a:p>
            <a:pPr algn="ctr"/>
            <a:r>
              <a:rPr lang="en-IN" dirty="0"/>
              <a:t>Thank You</a:t>
            </a:r>
            <a:endParaRPr lang="en-US" dirty="0"/>
          </a:p>
        </p:txBody>
      </p:sp>
      <p:sp>
        <p:nvSpPr>
          <p:cNvPr id="4" name="Slide Number Placeholder 3">
            <a:extLst>
              <a:ext uri="{FF2B5EF4-FFF2-40B4-BE49-F238E27FC236}">
                <a16:creationId xmlns:a16="http://schemas.microsoft.com/office/drawing/2014/main" id="{1B9E35C2-635F-4D40-B946-E82BD88751E5}"/>
              </a:ext>
            </a:extLst>
          </p:cNvPr>
          <p:cNvSpPr>
            <a:spLocks noGrp="1"/>
          </p:cNvSpPr>
          <p:nvPr>
            <p:ph type="sldNum" sz="quarter" idx="12"/>
          </p:nvPr>
        </p:nvSpPr>
        <p:spPr/>
        <p:txBody>
          <a:bodyPr/>
          <a:lstStyle/>
          <a:p>
            <a:fld id="{C51EAA63-D034-42AE-91FA-B13B9518C7BE}" type="slidenum">
              <a:rPr lang="en-US" smtClean="0"/>
              <a:pPr/>
              <a:t>36</a:t>
            </a:fld>
            <a:endParaRPr lang="en-US" dirty="0"/>
          </a:p>
        </p:txBody>
      </p:sp>
    </p:spTree>
    <p:extLst>
      <p:ext uri="{BB962C8B-B14F-4D97-AF65-F5344CB8AC3E}">
        <p14:creationId xmlns:p14="http://schemas.microsoft.com/office/powerpoint/2010/main" val="4281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8349A-17F9-44C2-B30C-CC83AB5BD7A6}"/>
              </a:ext>
            </a:extLst>
          </p:cNvPr>
          <p:cNvSpPr>
            <a:spLocks noGrp="1"/>
          </p:cNvSpPr>
          <p:nvPr>
            <p:ph type="title"/>
          </p:nvPr>
        </p:nvSpPr>
        <p:spPr>
          <a:xfrm>
            <a:off x="306735" y="253219"/>
            <a:ext cx="11125199" cy="507610"/>
          </a:xfrm>
        </p:spPr>
        <p:txBody>
          <a:bodyPr/>
          <a:lstStyle/>
          <a:p>
            <a:r>
              <a:rPr lang="en-IN" dirty="0"/>
              <a:t>Angular – Lifecycle hooks</a:t>
            </a:r>
            <a:endParaRPr lang="en-US" dirty="0"/>
          </a:p>
        </p:txBody>
      </p:sp>
      <p:sp>
        <p:nvSpPr>
          <p:cNvPr id="3" name="Content Placeholder 2">
            <a:extLst>
              <a:ext uri="{FF2B5EF4-FFF2-40B4-BE49-F238E27FC236}">
                <a16:creationId xmlns:a16="http://schemas.microsoft.com/office/drawing/2014/main" id="{A1B9498E-84E2-415D-9BA2-6125152443C3}"/>
              </a:ext>
            </a:extLst>
          </p:cNvPr>
          <p:cNvSpPr>
            <a:spLocks noGrp="1"/>
          </p:cNvSpPr>
          <p:nvPr>
            <p:ph idx="1"/>
          </p:nvPr>
        </p:nvSpPr>
        <p:spPr>
          <a:xfrm>
            <a:off x="306735" y="975361"/>
            <a:ext cx="11350938" cy="4419600"/>
          </a:xfrm>
        </p:spPr>
        <p:txBody>
          <a:bodyPr/>
          <a:lstStyle/>
          <a:p>
            <a:pPr marL="0" indent="0" algn="just">
              <a:buNone/>
            </a:pPr>
            <a:r>
              <a:rPr lang="en-US" sz="2200" dirty="0"/>
              <a:t>Here is the complete list of life cycle hooks provided by the Angular</a:t>
            </a:r>
          </a:p>
          <a:p>
            <a:pPr algn="just"/>
            <a:r>
              <a:rPr lang="en-US" sz="2200" b="1" dirty="0" err="1"/>
              <a:t>ngOnchanges</a:t>
            </a:r>
            <a:r>
              <a:rPr lang="en-US" sz="2200" dirty="0"/>
              <a:t>- It is called when a bound input property change.</a:t>
            </a:r>
          </a:p>
          <a:p>
            <a:pPr algn="just"/>
            <a:r>
              <a:rPr lang="en-US" sz="2200" b="1" dirty="0" err="1"/>
              <a:t>ngOnInit</a:t>
            </a:r>
            <a:r>
              <a:rPr lang="en-US" sz="2200" dirty="0"/>
              <a:t>- It is called once the component is initialized.</a:t>
            </a:r>
          </a:p>
          <a:p>
            <a:pPr algn="just"/>
            <a:r>
              <a:rPr lang="en-US" sz="2200" b="1" dirty="0" err="1"/>
              <a:t>ngDocheck</a:t>
            </a:r>
            <a:r>
              <a:rPr lang="en-US" sz="2200" dirty="0"/>
              <a:t> – it is called on every change detection runs</a:t>
            </a:r>
          </a:p>
          <a:p>
            <a:pPr algn="just"/>
            <a:r>
              <a:rPr lang="en-US" sz="2200" b="1" dirty="0" err="1"/>
              <a:t>ngAfterContentInit</a:t>
            </a:r>
            <a:r>
              <a:rPr lang="en-US" sz="2200" dirty="0"/>
              <a:t>- it is called when external content is projected into the component’s view.</a:t>
            </a:r>
          </a:p>
          <a:p>
            <a:pPr algn="just"/>
            <a:r>
              <a:rPr lang="en-US" sz="2200" b="1" dirty="0" err="1"/>
              <a:t>ngAfterContentChecked</a:t>
            </a:r>
            <a:r>
              <a:rPr lang="en-US" sz="2200" dirty="0"/>
              <a:t>- It is called whenever projected content has been checked</a:t>
            </a:r>
          </a:p>
          <a:p>
            <a:pPr algn="just"/>
            <a:r>
              <a:rPr lang="en-US" sz="2200" b="1" dirty="0" err="1"/>
              <a:t>ngAfterviewInit</a:t>
            </a:r>
            <a:r>
              <a:rPr lang="en-US" sz="2200" dirty="0"/>
              <a:t>- It is called after component view/child view is initialized</a:t>
            </a:r>
          </a:p>
          <a:p>
            <a:pPr algn="just"/>
            <a:r>
              <a:rPr lang="en-US" sz="2200" b="1" dirty="0" err="1"/>
              <a:t>ngAfterViewChecked</a:t>
            </a:r>
            <a:r>
              <a:rPr lang="en-US" sz="2200" dirty="0"/>
              <a:t>- it is called whenever view /child view is checked</a:t>
            </a:r>
          </a:p>
          <a:p>
            <a:pPr algn="just"/>
            <a:r>
              <a:rPr lang="en-US" sz="2200" b="1" dirty="0" err="1"/>
              <a:t>ngOnDestroy</a:t>
            </a:r>
            <a:r>
              <a:rPr lang="en-US" sz="2200" dirty="0"/>
              <a:t>- Called just before Angular destroys the directive/component and is a very good place to clean up resources.</a:t>
            </a:r>
          </a:p>
          <a:p>
            <a:pPr algn="just"/>
            <a:endParaRPr lang="en-US" sz="2200" dirty="0"/>
          </a:p>
        </p:txBody>
      </p:sp>
      <p:sp>
        <p:nvSpPr>
          <p:cNvPr id="4" name="Slide Number Placeholder 3">
            <a:extLst>
              <a:ext uri="{FF2B5EF4-FFF2-40B4-BE49-F238E27FC236}">
                <a16:creationId xmlns:a16="http://schemas.microsoft.com/office/drawing/2014/main" id="{07FB0B57-B13A-4133-93F6-56322D5E5CA1}"/>
              </a:ext>
            </a:extLst>
          </p:cNvPr>
          <p:cNvSpPr>
            <a:spLocks noGrp="1"/>
          </p:cNvSpPr>
          <p:nvPr>
            <p:ph type="sldNum" sz="quarter" idx="12"/>
          </p:nvPr>
        </p:nvSpPr>
        <p:spPr/>
        <p:txBody>
          <a:bodyPr/>
          <a:lstStyle/>
          <a:p>
            <a:fld id="{C51EAA63-D034-42AE-91FA-B13B9518C7BE}" type="slidenum">
              <a:rPr lang="en-US" smtClean="0"/>
              <a:pPr/>
              <a:t>4</a:t>
            </a:fld>
            <a:endParaRPr lang="en-US" dirty="0"/>
          </a:p>
        </p:txBody>
      </p:sp>
    </p:spTree>
    <p:extLst>
      <p:ext uri="{BB962C8B-B14F-4D97-AF65-F5344CB8AC3E}">
        <p14:creationId xmlns:p14="http://schemas.microsoft.com/office/powerpoint/2010/main" val="1301440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799FC-80DA-44C7-9080-C3CCC1F59833}"/>
              </a:ext>
            </a:extLst>
          </p:cNvPr>
          <p:cNvSpPr>
            <a:spLocks noGrp="1"/>
          </p:cNvSpPr>
          <p:nvPr>
            <p:ph type="title"/>
          </p:nvPr>
        </p:nvSpPr>
        <p:spPr>
          <a:xfrm>
            <a:off x="264532" y="320510"/>
            <a:ext cx="11125199" cy="384047"/>
          </a:xfrm>
        </p:spPr>
        <p:txBody>
          <a:bodyPr/>
          <a:lstStyle/>
          <a:p>
            <a:r>
              <a:rPr lang="en-IN" dirty="0"/>
              <a:t>Angular – Component Interaction </a:t>
            </a:r>
            <a:endParaRPr lang="en-US" dirty="0"/>
          </a:p>
        </p:txBody>
      </p:sp>
      <p:sp>
        <p:nvSpPr>
          <p:cNvPr id="4" name="Slide Number Placeholder 3">
            <a:extLst>
              <a:ext uri="{FF2B5EF4-FFF2-40B4-BE49-F238E27FC236}">
                <a16:creationId xmlns:a16="http://schemas.microsoft.com/office/drawing/2014/main" id="{26E836F5-47B2-42D7-85A5-B7C5F349C404}"/>
              </a:ext>
            </a:extLst>
          </p:cNvPr>
          <p:cNvSpPr>
            <a:spLocks noGrp="1"/>
          </p:cNvSpPr>
          <p:nvPr>
            <p:ph type="sldNum" sz="quarter" idx="12"/>
          </p:nvPr>
        </p:nvSpPr>
        <p:spPr/>
        <p:txBody>
          <a:bodyPr/>
          <a:lstStyle/>
          <a:p>
            <a:fld id="{C51EAA63-D034-42AE-91FA-B13B9518C7BE}" type="slidenum">
              <a:rPr lang="en-US" smtClean="0"/>
              <a:pPr/>
              <a:t>5</a:t>
            </a:fld>
            <a:endParaRPr lang="en-US" dirty="0"/>
          </a:p>
        </p:txBody>
      </p:sp>
      <p:sp>
        <p:nvSpPr>
          <p:cNvPr id="5" name="Rectangle: Rounded Corners 4">
            <a:extLst>
              <a:ext uri="{FF2B5EF4-FFF2-40B4-BE49-F238E27FC236}">
                <a16:creationId xmlns:a16="http://schemas.microsoft.com/office/drawing/2014/main" id="{7BF0E14C-BB99-4515-8EE3-B7722E34E1E8}"/>
              </a:ext>
            </a:extLst>
          </p:cNvPr>
          <p:cNvSpPr/>
          <p:nvPr/>
        </p:nvSpPr>
        <p:spPr>
          <a:xfrm>
            <a:off x="801859" y="2546252"/>
            <a:ext cx="2461846" cy="1012874"/>
          </a:xfrm>
          <a:prstGeom prst="round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t>Parent Component </a:t>
            </a:r>
            <a:endParaRPr lang="en-US" dirty="0"/>
          </a:p>
        </p:txBody>
      </p:sp>
      <p:sp>
        <p:nvSpPr>
          <p:cNvPr id="6" name="Rectangle: Rounded Corners 5">
            <a:extLst>
              <a:ext uri="{FF2B5EF4-FFF2-40B4-BE49-F238E27FC236}">
                <a16:creationId xmlns:a16="http://schemas.microsoft.com/office/drawing/2014/main" id="{B0ED92DB-72FB-466C-92AA-D249F418D261}"/>
              </a:ext>
            </a:extLst>
          </p:cNvPr>
          <p:cNvSpPr/>
          <p:nvPr/>
        </p:nvSpPr>
        <p:spPr>
          <a:xfrm>
            <a:off x="8092659" y="2546252"/>
            <a:ext cx="2461846" cy="1012874"/>
          </a:xfrm>
          <a:prstGeom prst="round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t>Child Component</a:t>
            </a:r>
            <a:endParaRPr lang="en-US" dirty="0"/>
          </a:p>
        </p:txBody>
      </p:sp>
      <p:cxnSp>
        <p:nvCxnSpPr>
          <p:cNvPr id="8" name="Connector: Curved 7">
            <a:extLst>
              <a:ext uri="{FF2B5EF4-FFF2-40B4-BE49-F238E27FC236}">
                <a16:creationId xmlns:a16="http://schemas.microsoft.com/office/drawing/2014/main" id="{E1580608-C2BC-4D65-9882-E6CA5A1B9700}"/>
              </a:ext>
            </a:extLst>
          </p:cNvPr>
          <p:cNvCxnSpPr/>
          <p:nvPr/>
        </p:nvCxnSpPr>
        <p:spPr>
          <a:xfrm>
            <a:off x="3263705" y="2715064"/>
            <a:ext cx="4828954" cy="12700"/>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869C9F7A-766D-40F1-B096-48BDBADD6994}"/>
              </a:ext>
            </a:extLst>
          </p:cNvPr>
          <p:cNvCxnSpPr/>
          <p:nvPr/>
        </p:nvCxnSpPr>
        <p:spPr>
          <a:xfrm flipH="1">
            <a:off x="3263705" y="3429000"/>
            <a:ext cx="48289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7B0BEE71-0EF4-4F3A-8E73-51430B6D3623}"/>
              </a:ext>
            </a:extLst>
          </p:cNvPr>
          <p:cNvSpPr txBox="1"/>
          <p:nvPr/>
        </p:nvSpPr>
        <p:spPr>
          <a:xfrm>
            <a:off x="4797083" y="2433711"/>
            <a:ext cx="914400" cy="914400"/>
          </a:xfrm>
          <a:prstGeom prst="rect">
            <a:avLst/>
          </a:prstGeom>
          <a:noFill/>
        </p:spPr>
        <p:txBody>
          <a:bodyPr wrap="none" lIns="0" tIns="0" rIns="0" bIns="0" rtlCol="0">
            <a:noAutofit/>
          </a:bodyPr>
          <a:lstStyle/>
          <a:p>
            <a:pPr>
              <a:lnSpc>
                <a:spcPct val="90000"/>
              </a:lnSpc>
            </a:pPr>
            <a:r>
              <a:rPr lang="en-IN" dirty="0"/>
              <a:t>@Input Parameter</a:t>
            </a:r>
            <a:endParaRPr lang="en-US" dirty="0"/>
          </a:p>
        </p:txBody>
      </p:sp>
      <p:sp>
        <p:nvSpPr>
          <p:cNvPr id="12" name="TextBox 11">
            <a:extLst>
              <a:ext uri="{FF2B5EF4-FFF2-40B4-BE49-F238E27FC236}">
                <a16:creationId xmlns:a16="http://schemas.microsoft.com/office/drawing/2014/main" id="{1AA21629-CF7D-4C36-B22A-6DFD314B74C2}"/>
              </a:ext>
            </a:extLst>
          </p:cNvPr>
          <p:cNvSpPr txBox="1"/>
          <p:nvPr/>
        </p:nvSpPr>
        <p:spPr>
          <a:xfrm>
            <a:off x="4730481" y="3509890"/>
            <a:ext cx="914400" cy="914400"/>
          </a:xfrm>
          <a:prstGeom prst="rect">
            <a:avLst/>
          </a:prstGeom>
          <a:noFill/>
        </p:spPr>
        <p:txBody>
          <a:bodyPr wrap="none" lIns="0" tIns="0" rIns="0" bIns="0" rtlCol="0">
            <a:noAutofit/>
          </a:bodyPr>
          <a:lstStyle/>
          <a:p>
            <a:pPr>
              <a:lnSpc>
                <a:spcPct val="90000"/>
              </a:lnSpc>
            </a:pPr>
            <a:r>
              <a:rPr lang="en-IN" dirty="0"/>
              <a:t>@Output Parameter</a:t>
            </a:r>
            <a:endParaRPr lang="en-US" dirty="0"/>
          </a:p>
        </p:txBody>
      </p:sp>
    </p:spTree>
    <p:extLst>
      <p:ext uri="{BB962C8B-B14F-4D97-AF65-F5344CB8AC3E}">
        <p14:creationId xmlns:p14="http://schemas.microsoft.com/office/powerpoint/2010/main" val="3886095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9231D-94D6-43E9-B5BA-040374666AB1}"/>
              </a:ext>
            </a:extLst>
          </p:cNvPr>
          <p:cNvSpPr>
            <a:spLocks noGrp="1"/>
          </p:cNvSpPr>
          <p:nvPr>
            <p:ph type="title"/>
          </p:nvPr>
        </p:nvSpPr>
        <p:spPr>
          <a:xfrm>
            <a:off x="292668" y="278307"/>
            <a:ext cx="11125199" cy="384047"/>
          </a:xfrm>
        </p:spPr>
        <p:txBody>
          <a:bodyPr/>
          <a:lstStyle/>
          <a:p>
            <a:r>
              <a:rPr lang="en-IN" dirty="0"/>
              <a:t>Angular – Component Interaction </a:t>
            </a:r>
            <a:endParaRPr lang="en-US" dirty="0"/>
          </a:p>
        </p:txBody>
      </p:sp>
      <p:sp>
        <p:nvSpPr>
          <p:cNvPr id="3" name="Content Placeholder 2">
            <a:extLst>
              <a:ext uri="{FF2B5EF4-FFF2-40B4-BE49-F238E27FC236}">
                <a16:creationId xmlns:a16="http://schemas.microsoft.com/office/drawing/2014/main" id="{11A24509-D578-47EB-AB09-C3248F9D6344}"/>
              </a:ext>
            </a:extLst>
          </p:cNvPr>
          <p:cNvSpPr>
            <a:spLocks noGrp="1"/>
          </p:cNvSpPr>
          <p:nvPr>
            <p:ph idx="1"/>
          </p:nvPr>
        </p:nvSpPr>
        <p:spPr>
          <a:xfrm>
            <a:off x="531151" y="975361"/>
            <a:ext cx="11126522" cy="4419600"/>
          </a:xfrm>
        </p:spPr>
        <p:txBody>
          <a:bodyPr/>
          <a:lstStyle/>
          <a:p>
            <a:pPr marL="0" indent="0">
              <a:buNone/>
            </a:pPr>
            <a:r>
              <a:rPr lang="en-IN" sz="2400" b="1" dirty="0"/>
              <a:t>Pass data to a child component </a:t>
            </a:r>
          </a:p>
          <a:p>
            <a:pPr marL="0" indent="0" algn="just">
              <a:buNone/>
            </a:pPr>
            <a:r>
              <a:rPr lang="en-US" sz="2400" dirty="0"/>
              <a:t>In Angular, the Parent Component can communicate with the child component by setting its Property. To do that the Child component must expose its properties to the parent component. The Child Component does this by using the @Input decorator.</a:t>
            </a:r>
          </a:p>
          <a:p>
            <a:pPr marL="0" indent="0" algn="just">
              <a:spcBef>
                <a:spcPts val="0"/>
              </a:spcBef>
              <a:buNone/>
            </a:pPr>
            <a:endParaRPr lang="en-US" sz="2400" dirty="0"/>
          </a:p>
          <a:p>
            <a:pPr marL="0" indent="0" algn="just">
              <a:spcBef>
                <a:spcPts val="0"/>
              </a:spcBef>
              <a:buNone/>
            </a:pPr>
            <a:r>
              <a:rPr lang="en-US" sz="2400" b="1" dirty="0"/>
              <a:t>In the Child Component</a:t>
            </a:r>
          </a:p>
          <a:p>
            <a:pPr marL="0" indent="0" algn="just">
              <a:buNone/>
            </a:pPr>
            <a:r>
              <a:rPr lang="en-US" sz="2400" dirty="0"/>
              <a:t>Import the @Input module from @angular/Core Library</a:t>
            </a:r>
          </a:p>
          <a:p>
            <a:pPr marL="0" indent="0" algn="just">
              <a:buNone/>
            </a:pPr>
            <a:r>
              <a:rPr lang="en-US" sz="2400" dirty="0"/>
              <a:t>Mark those property, which need data from parent as input property using @Input decorator</a:t>
            </a:r>
          </a:p>
          <a:p>
            <a:pPr marL="0" indent="0" algn="just">
              <a:spcBef>
                <a:spcPts val="1800"/>
              </a:spcBef>
              <a:buNone/>
            </a:pPr>
            <a:r>
              <a:rPr lang="en-US" sz="2400" b="1" dirty="0"/>
              <a:t>In the Parent Component</a:t>
            </a:r>
          </a:p>
          <a:p>
            <a:pPr marL="0" indent="0" algn="just">
              <a:buNone/>
            </a:pPr>
            <a:r>
              <a:rPr lang="en-US" sz="2400" dirty="0"/>
              <a:t>Bind the Child component property in the Parent Component when instantiating the Child</a:t>
            </a:r>
          </a:p>
        </p:txBody>
      </p:sp>
      <p:sp>
        <p:nvSpPr>
          <p:cNvPr id="4" name="Slide Number Placeholder 3">
            <a:extLst>
              <a:ext uri="{FF2B5EF4-FFF2-40B4-BE49-F238E27FC236}">
                <a16:creationId xmlns:a16="http://schemas.microsoft.com/office/drawing/2014/main" id="{97065F4C-FED2-467B-8DAF-DFCDAC688BBC}"/>
              </a:ext>
            </a:extLst>
          </p:cNvPr>
          <p:cNvSpPr>
            <a:spLocks noGrp="1"/>
          </p:cNvSpPr>
          <p:nvPr>
            <p:ph type="sldNum" sz="quarter" idx="12"/>
          </p:nvPr>
        </p:nvSpPr>
        <p:spPr/>
        <p:txBody>
          <a:bodyPr/>
          <a:lstStyle/>
          <a:p>
            <a:fld id="{C51EAA63-D034-42AE-91FA-B13B9518C7BE}" type="slidenum">
              <a:rPr lang="en-US" smtClean="0"/>
              <a:pPr/>
              <a:t>6</a:t>
            </a:fld>
            <a:endParaRPr lang="en-US" dirty="0"/>
          </a:p>
        </p:txBody>
      </p:sp>
    </p:spTree>
    <p:extLst>
      <p:ext uri="{BB962C8B-B14F-4D97-AF65-F5344CB8AC3E}">
        <p14:creationId xmlns:p14="http://schemas.microsoft.com/office/powerpoint/2010/main" val="1748578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63A59-BECC-4B73-AC32-1B8E5B252F01}"/>
              </a:ext>
            </a:extLst>
          </p:cNvPr>
          <p:cNvSpPr>
            <a:spLocks noGrp="1"/>
          </p:cNvSpPr>
          <p:nvPr>
            <p:ph type="title"/>
          </p:nvPr>
        </p:nvSpPr>
        <p:spPr>
          <a:xfrm>
            <a:off x="250464" y="306442"/>
            <a:ext cx="11125199" cy="384047"/>
          </a:xfrm>
        </p:spPr>
        <p:txBody>
          <a:bodyPr/>
          <a:lstStyle/>
          <a:p>
            <a:r>
              <a:rPr lang="en-IN" dirty="0"/>
              <a:t>Angular – @Input Decorator</a:t>
            </a:r>
            <a:endParaRPr lang="en-US" dirty="0"/>
          </a:p>
        </p:txBody>
      </p:sp>
      <p:sp>
        <p:nvSpPr>
          <p:cNvPr id="3" name="Content Placeholder 2">
            <a:extLst>
              <a:ext uri="{FF2B5EF4-FFF2-40B4-BE49-F238E27FC236}">
                <a16:creationId xmlns:a16="http://schemas.microsoft.com/office/drawing/2014/main" id="{E9C6A67D-F36F-4656-BFA9-714B3DCE5AB9}"/>
              </a:ext>
            </a:extLst>
          </p:cNvPr>
          <p:cNvSpPr>
            <a:spLocks noGrp="1"/>
          </p:cNvSpPr>
          <p:nvPr>
            <p:ph idx="1"/>
          </p:nvPr>
        </p:nvSpPr>
        <p:spPr>
          <a:xfrm>
            <a:off x="404548" y="919091"/>
            <a:ext cx="11126522" cy="4419600"/>
          </a:xfrm>
        </p:spPr>
        <p:txBody>
          <a:bodyPr/>
          <a:lstStyle/>
          <a:p>
            <a:pPr marL="0" indent="0">
              <a:buNone/>
            </a:pPr>
            <a:r>
              <a:rPr lang="en-IN" sz="2400" b="1" dirty="0"/>
              <a:t>@Input Decorator</a:t>
            </a:r>
          </a:p>
          <a:p>
            <a:pPr marL="0" indent="0" algn="just">
              <a:buNone/>
            </a:pPr>
            <a:r>
              <a:rPr lang="en-US" sz="2600" dirty="0"/>
              <a:t>@Input is a decorator to mark a property as an input.  @Input is used to define an input property, to achieve component property binding.  @Input decorator is used to pass data (property binding) from parent to child component.  The component property should be annotated with @Input decorator to act as input property.</a:t>
            </a:r>
            <a:endParaRPr lang="en-US" sz="2600" b="1" dirty="0"/>
          </a:p>
        </p:txBody>
      </p:sp>
      <p:sp>
        <p:nvSpPr>
          <p:cNvPr id="4" name="Slide Number Placeholder 3">
            <a:extLst>
              <a:ext uri="{FF2B5EF4-FFF2-40B4-BE49-F238E27FC236}">
                <a16:creationId xmlns:a16="http://schemas.microsoft.com/office/drawing/2014/main" id="{77B2BD13-E4ED-443F-907E-BC060A4C0D74}"/>
              </a:ext>
            </a:extLst>
          </p:cNvPr>
          <p:cNvSpPr>
            <a:spLocks noGrp="1"/>
          </p:cNvSpPr>
          <p:nvPr>
            <p:ph type="sldNum" sz="quarter" idx="12"/>
          </p:nvPr>
        </p:nvSpPr>
        <p:spPr/>
        <p:txBody>
          <a:bodyPr/>
          <a:lstStyle/>
          <a:p>
            <a:fld id="{C51EAA63-D034-42AE-91FA-B13B9518C7BE}" type="slidenum">
              <a:rPr lang="en-US" smtClean="0"/>
              <a:pPr/>
              <a:t>7</a:t>
            </a:fld>
            <a:endParaRPr lang="en-US" dirty="0"/>
          </a:p>
        </p:txBody>
      </p:sp>
    </p:spTree>
    <p:extLst>
      <p:ext uri="{BB962C8B-B14F-4D97-AF65-F5344CB8AC3E}">
        <p14:creationId xmlns:p14="http://schemas.microsoft.com/office/powerpoint/2010/main" val="1288749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8F862-2E90-4411-83E7-1CB11EF02DCF}"/>
              </a:ext>
            </a:extLst>
          </p:cNvPr>
          <p:cNvSpPr>
            <a:spLocks noGrp="1"/>
          </p:cNvSpPr>
          <p:nvPr>
            <p:ph type="title"/>
          </p:nvPr>
        </p:nvSpPr>
        <p:spPr>
          <a:xfrm>
            <a:off x="236397" y="264239"/>
            <a:ext cx="11125199" cy="384047"/>
          </a:xfrm>
        </p:spPr>
        <p:txBody>
          <a:bodyPr/>
          <a:lstStyle/>
          <a:p>
            <a:r>
              <a:rPr lang="en-IN" dirty="0"/>
              <a:t>Angular – @Input Decorator</a:t>
            </a:r>
            <a:endParaRPr lang="en-US" dirty="0"/>
          </a:p>
        </p:txBody>
      </p:sp>
      <p:sp>
        <p:nvSpPr>
          <p:cNvPr id="3" name="Content Placeholder 2">
            <a:extLst>
              <a:ext uri="{FF2B5EF4-FFF2-40B4-BE49-F238E27FC236}">
                <a16:creationId xmlns:a16="http://schemas.microsoft.com/office/drawing/2014/main" id="{B6E7C61F-9A78-4378-B7CB-93309DFF415A}"/>
              </a:ext>
            </a:extLst>
          </p:cNvPr>
          <p:cNvSpPr>
            <a:spLocks noGrp="1"/>
          </p:cNvSpPr>
          <p:nvPr>
            <p:ph idx="1"/>
          </p:nvPr>
        </p:nvSpPr>
        <p:spPr>
          <a:xfrm>
            <a:off x="418615" y="876887"/>
            <a:ext cx="11126522" cy="4419600"/>
          </a:xfrm>
        </p:spPr>
        <p:txBody>
          <a:bodyPr/>
          <a:lstStyle/>
          <a:p>
            <a:pPr algn="just"/>
            <a:r>
              <a:rPr lang="en-IN" sz="2400" dirty="0"/>
              <a:t>Let's create an angular application. We have created two components. </a:t>
            </a:r>
            <a:r>
              <a:rPr lang="en-US" sz="2400" dirty="0"/>
              <a:t>They are app components and student components.  We will transfer the data from parent to child component, using @Input decorator.  Let’s assume, app-component is the parent component and student-component is the child component.</a:t>
            </a:r>
          </a:p>
          <a:p>
            <a:pPr algn="just"/>
            <a:r>
              <a:rPr lang="en-US" sz="2400" dirty="0"/>
              <a:t> To make the parent-child relation, keep the instance (selector of student component) of student component inside the template URL (app.component.html) of app component.</a:t>
            </a:r>
          </a:p>
          <a:p>
            <a:pPr algn="just"/>
            <a:endParaRPr lang="en-US" sz="2400" dirty="0"/>
          </a:p>
          <a:p>
            <a:pPr marL="0" indent="0" algn="just">
              <a:spcBef>
                <a:spcPts val="0"/>
              </a:spcBef>
              <a:buNone/>
            </a:pPr>
            <a:r>
              <a:rPr lang="en-US" sz="2400" dirty="0"/>
              <a:t>In the image, the selected area is the child component. </a:t>
            </a:r>
          </a:p>
          <a:p>
            <a:pPr marL="0" indent="0">
              <a:buNone/>
            </a:pPr>
            <a:endParaRPr lang="en-US" sz="2400" dirty="0"/>
          </a:p>
        </p:txBody>
      </p:sp>
      <p:sp>
        <p:nvSpPr>
          <p:cNvPr id="4" name="Slide Number Placeholder 3">
            <a:extLst>
              <a:ext uri="{FF2B5EF4-FFF2-40B4-BE49-F238E27FC236}">
                <a16:creationId xmlns:a16="http://schemas.microsoft.com/office/drawing/2014/main" id="{64C61BB7-81AF-49E2-9B66-B0A3651CE8AB}"/>
              </a:ext>
            </a:extLst>
          </p:cNvPr>
          <p:cNvSpPr>
            <a:spLocks noGrp="1"/>
          </p:cNvSpPr>
          <p:nvPr>
            <p:ph type="sldNum" sz="quarter" idx="12"/>
          </p:nvPr>
        </p:nvSpPr>
        <p:spPr/>
        <p:txBody>
          <a:bodyPr/>
          <a:lstStyle/>
          <a:p>
            <a:fld id="{C51EAA63-D034-42AE-91FA-B13B9518C7BE}" type="slidenum">
              <a:rPr lang="en-US" smtClean="0"/>
              <a:pPr/>
              <a:t>8</a:t>
            </a:fld>
            <a:endParaRPr lang="en-US" dirty="0"/>
          </a:p>
        </p:txBody>
      </p:sp>
      <p:pic>
        <p:nvPicPr>
          <p:cNvPr id="5" name="Picture 4">
            <a:extLst>
              <a:ext uri="{FF2B5EF4-FFF2-40B4-BE49-F238E27FC236}">
                <a16:creationId xmlns:a16="http://schemas.microsoft.com/office/drawing/2014/main" id="{5F747329-DE30-485A-A34B-084CD4C424E7}"/>
              </a:ext>
            </a:extLst>
          </p:cNvPr>
          <p:cNvPicPr>
            <a:picLocks noChangeAspect="1"/>
          </p:cNvPicPr>
          <p:nvPr/>
        </p:nvPicPr>
        <p:blipFill>
          <a:blip r:embed="rId2"/>
          <a:stretch>
            <a:fillRect/>
          </a:stretch>
        </p:blipFill>
        <p:spPr>
          <a:xfrm>
            <a:off x="7907461" y="2978428"/>
            <a:ext cx="3740591" cy="3337087"/>
          </a:xfrm>
          <a:prstGeom prst="rect">
            <a:avLst/>
          </a:prstGeom>
        </p:spPr>
      </p:pic>
    </p:spTree>
    <p:extLst>
      <p:ext uri="{BB962C8B-B14F-4D97-AF65-F5344CB8AC3E}">
        <p14:creationId xmlns:p14="http://schemas.microsoft.com/office/powerpoint/2010/main" val="315155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CC9D4-705A-4BEB-A872-7B1428C9E2C7}"/>
              </a:ext>
            </a:extLst>
          </p:cNvPr>
          <p:cNvSpPr>
            <a:spLocks noGrp="1"/>
          </p:cNvSpPr>
          <p:nvPr>
            <p:ph type="title"/>
          </p:nvPr>
        </p:nvSpPr>
        <p:spPr>
          <a:xfrm>
            <a:off x="222329" y="292374"/>
            <a:ext cx="11125199" cy="384047"/>
          </a:xfrm>
        </p:spPr>
        <p:txBody>
          <a:bodyPr/>
          <a:lstStyle/>
          <a:p>
            <a:r>
              <a:rPr lang="en-IN" dirty="0"/>
              <a:t>Angular – @Input Decorator</a:t>
            </a:r>
            <a:endParaRPr lang="en-US" dirty="0"/>
          </a:p>
        </p:txBody>
      </p:sp>
      <p:sp>
        <p:nvSpPr>
          <p:cNvPr id="3" name="Content Placeholder 2">
            <a:extLst>
              <a:ext uri="{FF2B5EF4-FFF2-40B4-BE49-F238E27FC236}">
                <a16:creationId xmlns:a16="http://schemas.microsoft.com/office/drawing/2014/main" id="{B41C7E3D-3F81-49C8-81C5-216FED8202AD}"/>
              </a:ext>
            </a:extLst>
          </p:cNvPr>
          <p:cNvSpPr>
            <a:spLocks noGrp="1"/>
          </p:cNvSpPr>
          <p:nvPr>
            <p:ph idx="1"/>
          </p:nvPr>
        </p:nvSpPr>
        <p:spPr>
          <a:xfrm>
            <a:off x="531151" y="848751"/>
            <a:ext cx="11126522" cy="4419600"/>
          </a:xfrm>
        </p:spPr>
        <p:txBody>
          <a:bodyPr/>
          <a:lstStyle/>
          <a:p>
            <a:pPr algn="just"/>
            <a:r>
              <a:rPr lang="en-US" sz="2400" dirty="0"/>
              <a:t>Now, we want to send the message from parent to child component.</a:t>
            </a:r>
          </a:p>
          <a:p>
            <a:pPr algn="just"/>
            <a:r>
              <a:rPr lang="en-US" sz="2400" dirty="0"/>
              <a:t>Let's open the parent components .</a:t>
            </a:r>
            <a:r>
              <a:rPr lang="en-US" sz="2400" dirty="0" err="1"/>
              <a:t>ts</a:t>
            </a:r>
            <a:r>
              <a:rPr lang="en-US" sz="2400" dirty="0"/>
              <a:t> file (</a:t>
            </a:r>
            <a:r>
              <a:rPr lang="en-US" sz="2400" dirty="0" err="1"/>
              <a:t>app.component.ts</a:t>
            </a:r>
            <a:r>
              <a:rPr lang="en-US" sz="2400" dirty="0"/>
              <a:t>) and declare a variable inside </a:t>
            </a:r>
            <a:r>
              <a:rPr lang="en-US" sz="2400" dirty="0" err="1"/>
              <a:t>AppComponent</a:t>
            </a:r>
            <a:r>
              <a:rPr lang="en-US" sz="2400" dirty="0"/>
              <a:t> class, to store the message.  This message is received by the child component. </a:t>
            </a:r>
          </a:p>
          <a:p>
            <a:pPr algn="just"/>
            <a:endParaRPr lang="en-US" sz="2400" dirty="0"/>
          </a:p>
        </p:txBody>
      </p:sp>
      <p:sp>
        <p:nvSpPr>
          <p:cNvPr id="4" name="Slide Number Placeholder 3">
            <a:extLst>
              <a:ext uri="{FF2B5EF4-FFF2-40B4-BE49-F238E27FC236}">
                <a16:creationId xmlns:a16="http://schemas.microsoft.com/office/drawing/2014/main" id="{93551FA5-63FB-49E3-944A-C9F30092D74E}"/>
              </a:ext>
            </a:extLst>
          </p:cNvPr>
          <p:cNvSpPr>
            <a:spLocks noGrp="1"/>
          </p:cNvSpPr>
          <p:nvPr>
            <p:ph type="sldNum" sz="quarter" idx="12"/>
          </p:nvPr>
        </p:nvSpPr>
        <p:spPr/>
        <p:txBody>
          <a:bodyPr/>
          <a:lstStyle/>
          <a:p>
            <a:fld id="{C51EAA63-D034-42AE-91FA-B13B9518C7BE}" type="slidenum">
              <a:rPr lang="en-US" smtClean="0"/>
              <a:pPr/>
              <a:t>9</a:t>
            </a:fld>
            <a:endParaRPr lang="en-US" dirty="0"/>
          </a:p>
        </p:txBody>
      </p:sp>
      <p:pic>
        <p:nvPicPr>
          <p:cNvPr id="5" name="Picture 4">
            <a:extLst>
              <a:ext uri="{FF2B5EF4-FFF2-40B4-BE49-F238E27FC236}">
                <a16:creationId xmlns:a16="http://schemas.microsoft.com/office/drawing/2014/main" id="{5EFCF652-3C3A-4837-8472-D7E132DA35A0}"/>
              </a:ext>
            </a:extLst>
          </p:cNvPr>
          <p:cNvPicPr>
            <a:picLocks noChangeAspect="1"/>
          </p:cNvPicPr>
          <p:nvPr/>
        </p:nvPicPr>
        <p:blipFill>
          <a:blip r:embed="rId2"/>
          <a:stretch>
            <a:fillRect/>
          </a:stretch>
        </p:blipFill>
        <p:spPr>
          <a:xfrm>
            <a:off x="2747034" y="2536435"/>
            <a:ext cx="5564624" cy="2904246"/>
          </a:xfrm>
          <a:prstGeom prst="rect">
            <a:avLst/>
          </a:prstGeom>
        </p:spPr>
      </p:pic>
    </p:spTree>
    <p:extLst>
      <p:ext uri="{BB962C8B-B14F-4D97-AF65-F5344CB8AC3E}">
        <p14:creationId xmlns:p14="http://schemas.microsoft.com/office/powerpoint/2010/main" val="2414815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4_521">
  <a:themeElements>
    <a:clrScheme name="Antra Color Palette 2">
      <a:dk1>
        <a:sysClr val="windowText" lastClr="000000"/>
      </a:dk1>
      <a:lt1>
        <a:sysClr val="window" lastClr="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22411</TotalTime>
  <Words>2096</Words>
  <Application>Microsoft Office PowerPoint</Application>
  <PresentationFormat>Custom</PresentationFormat>
  <Paragraphs>246</Paragraphs>
  <Slides>36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Calibri</vt:lpstr>
      <vt:lpstr>Oracle_16x9_2014_521</vt:lpstr>
      <vt:lpstr>PowerPoint Presentation</vt:lpstr>
      <vt:lpstr>Angular  Component </vt:lpstr>
      <vt:lpstr>Angular – Component lifecycle hooks</vt:lpstr>
      <vt:lpstr>Angular – Lifecycle hooks</vt:lpstr>
      <vt:lpstr>Angular – Component Interaction </vt:lpstr>
      <vt:lpstr>Angular – Component Interaction </vt:lpstr>
      <vt:lpstr>Angular – @Input Decorator</vt:lpstr>
      <vt:lpstr>Angular – @Input Decorator</vt:lpstr>
      <vt:lpstr>Angular – @Input Decorator</vt:lpstr>
      <vt:lpstr>Angular – @Input Decorator</vt:lpstr>
      <vt:lpstr>Angular – @Input Decorator</vt:lpstr>
      <vt:lpstr>Angular – @Input Decorator</vt:lpstr>
      <vt:lpstr>Angular – @Input Decorator</vt:lpstr>
      <vt:lpstr>Angular – @Output Decorator </vt:lpstr>
      <vt:lpstr>Angular – @Output Decorator </vt:lpstr>
      <vt:lpstr>Angular – @Output Decorator </vt:lpstr>
      <vt:lpstr>Angular – @Output Decorator </vt:lpstr>
      <vt:lpstr>Angular – @Output Decorator </vt:lpstr>
      <vt:lpstr>Angular – @Output Decorator </vt:lpstr>
      <vt:lpstr>Angular – ViewEncapsulation</vt:lpstr>
      <vt:lpstr>Angular – Data Binding  </vt:lpstr>
      <vt:lpstr>Angular – Data Binding </vt:lpstr>
      <vt:lpstr>Angular – Data Binding </vt:lpstr>
      <vt:lpstr>Angular – String Interpolation </vt:lpstr>
      <vt:lpstr>Angular – String Interpolation </vt:lpstr>
      <vt:lpstr>Angular – Property Binding </vt:lpstr>
      <vt:lpstr>Angular – Property Binding </vt:lpstr>
      <vt:lpstr>Angular – Property Binding</vt:lpstr>
      <vt:lpstr>Angular – Event Binding</vt:lpstr>
      <vt:lpstr>Angular – Event Binding </vt:lpstr>
      <vt:lpstr>Angular – Event Binding </vt:lpstr>
      <vt:lpstr>Angular – Two-way Data binding</vt:lpstr>
      <vt:lpstr>Angular – Two-way data binding </vt:lpstr>
      <vt:lpstr>Angular – Two-way data binding </vt:lpstr>
      <vt:lpstr>Angular – Two-way data binding</vt:lpstr>
      <vt:lpstr>Thank You</vt:lpstr>
    </vt:vector>
  </TitlesOfParts>
  <Company>Antra,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Antra, Inc. PowerPoint Template</dc:title>
  <dc:creator>Madhu Reddy</dc:creator>
  <cp:lastModifiedBy>Antra</cp:lastModifiedBy>
  <cp:revision>1566</cp:revision>
  <dcterms:created xsi:type="dcterms:W3CDTF">2014-05-22T00:02:59Z</dcterms:created>
  <dcterms:modified xsi:type="dcterms:W3CDTF">2021-03-01T11:02:11Z</dcterms:modified>
</cp:coreProperties>
</file>