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682" r:id="rId2"/>
    <p:sldId id="752" r:id="rId3"/>
    <p:sldId id="872" r:id="rId4"/>
    <p:sldId id="879" r:id="rId5"/>
    <p:sldId id="880" r:id="rId6"/>
    <p:sldId id="881" r:id="rId7"/>
    <p:sldId id="882" r:id="rId8"/>
    <p:sldId id="883" r:id="rId9"/>
    <p:sldId id="884" r:id="rId10"/>
    <p:sldId id="885" r:id="rId11"/>
    <p:sldId id="886" r:id="rId12"/>
    <p:sldId id="887" r:id="rId13"/>
    <p:sldId id="888" r:id="rId14"/>
    <p:sldId id="889" r:id="rId15"/>
    <p:sldId id="897" r:id="rId16"/>
    <p:sldId id="898" r:id="rId17"/>
    <p:sldId id="899" r:id="rId18"/>
    <p:sldId id="900" r:id="rId19"/>
    <p:sldId id="890" r:id="rId20"/>
    <p:sldId id="901" r:id="rId21"/>
    <p:sldId id="891" r:id="rId22"/>
    <p:sldId id="892" r:id="rId23"/>
    <p:sldId id="893" r:id="rId24"/>
    <p:sldId id="894" r:id="rId25"/>
    <p:sldId id="896" r:id="rId26"/>
    <p:sldId id="895" r:id="rId27"/>
    <p:sldId id="902" r:id="rId28"/>
    <p:sldId id="903" r:id="rId29"/>
    <p:sldId id="904" r:id="rId30"/>
    <p:sldId id="905" r:id="rId31"/>
    <p:sldId id="874" r:id="rId32"/>
  </p:sldIdLst>
  <p:sldSz cx="12188825" cy="6858000"/>
  <p:notesSz cx="6858000" cy="9144000"/>
  <p:custDataLst>
    <p:tags r:id="rId35"/>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84D9"/>
    <a:srgbClr val="FC5656"/>
    <a:srgbClr val="CAECF6"/>
    <a:srgbClr val="7F7F7F"/>
    <a:srgbClr val="D6E9F7"/>
    <a:srgbClr val="E6F1F8"/>
    <a:srgbClr val="C4EDFC"/>
    <a:srgbClr val="BEE5F8"/>
    <a:srgbClr val="000000"/>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2" autoAdjust="0"/>
    <p:restoredTop sz="86492" autoAdjust="0"/>
  </p:normalViewPr>
  <p:slideViewPr>
    <p:cSldViewPr snapToGrid="0">
      <p:cViewPr varScale="1">
        <p:scale>
          <a:sx n="55" d="100"/>
          <a:sy n="55" d="100"/>
        </p:scale>
        <p:origin x="918" y="72"/>
      </p:cViewPr>
      <p:guideLst>
        <p:guide orient="horz" pos="2160"/>
        <p:guide pos="335"/>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2/21/2020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3</a:t>
            </a:fld>
            <a:endParaRPr lang="en-US" dirty="0"/>
          </a:p>
        </p:txBody>
      </p:sp>
    </p:spTree>
    <p:extLst>
      <p:ext uri="{BB962C8B-B14F-4D97-AF65-F5344CB8AC3E}">
        <p14:creationId xmlns:p14="http://schemas.microsoft.com/office/powerpoint/2010/main" val="61344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Don't forget to add the routing module in </a:t>
            </a:r>
            <a:r>
              <a:rPr lang="en-US" sz="1100" b="0" i="0" kern="1200" dirty="0" err="1">
                <a:solidFill>
                  <a:schemeClr val="tx1"/>
                </a:solidFill>
                <a:effectLst/>
                <a:latin typeface="+mn-lt"/>
                <a:ea typeface="+mn-ea"/>
                <a:cs typeface="+mn-cs"/>
              </a:rPr>
              <a:t>lazy.module.ts</a:t>
            </a:r>
            <a:r>
              <a:rPr lang="en-US" sz="1100" b="0" i="0" kern="1200" dirty="0">
                <a:solidFill>
                  <a:schemeClr val="tx1"/>
                </a:solidFill>
                <a:effectLst/>
                <a:latin typeface="+mn-lt"/>
                <a:ea typeface="+mn-ea"/>
                <a:cs typeface="+mn-cs"/>
              </a:rPr>
              <a:t> file.</a:t>
            </a:r>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30</a:t>
            </a:fld>
            <a:endParaRPr lang="en-US" dirty="0"/>
          </a:p>
        </p:txBody>
      </p:sp>
    </p:spTree>
    <p:extLst>
      <p:ext uri="{BB962C8B-B14F-4D97-AF65-F5344CB8AC3E}">
        <p14:creationId xmlns:p14="http://schemas.microsoft.com/office/powerpoint/2010/main" val="2092742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2/21/2020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2/21/2020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2/21/2020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2/21/2020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2/21/2020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2/21/2020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2/21/2020</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2/21/2020</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2/21/2020</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2/21/2020</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2/21/2020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2/21/2020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2/21/2020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2/21/2020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2/21/2020</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Oracle logo">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2/21/2020</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2/21/2020</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2/21/2020</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2/21/2020</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2/21/2020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2/21/2020</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2/21/2020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2/21/2020</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0184A-B484-4926-9C9F-8DDBB8B1B334}"/>
              </a:ext>
            </a:extLst>
          </p:cNvPr>
          <p:cNvSpPr>
            <a:spLocks noGrp="1"/>
          </p:cNvSpPr>
          <p:nvPr>
            <p:ph type="title"/>
          </p:nvPr>
        </p:nvSpPr>
        <p:spPr>
          <a:xfrm>
            <a:off x="320803" y="204215"/>
            <a:ext cx="11125199" cy="535746"/>
          </a:xfrm>
        </p:spPr>
        <p:txBody>
          <a:bodyPr/>
          <a:lstStyle/>
          <a:p>
            <a:r>
              <a:rPr lang="en-IN" dirty="0"/>
              <a:t>Angular – Configure Router</a:t>
            </a:r>
            <a:endParaRPr lang="en-US" dirty="0"/>
          </a:p>
        </p:txBody>
      </p:sp>
      <p:sp>
        <p:nvSpPr>
          <p:cNvPr id="3" name="Text Placeholder 2">
            <a:extLst>
              <a:ext uri="{FF2B5EF4-FFF2-40B4-BE49-F238E27FC236}">
                <a16:creationId xmlns:a16="http://schemas.microsoft.com/office/drawing/2014/main" id="{B358F4F7-4B8E-4BB9-8658-AEF409981918}"/>
              </a:ext>
            </a:extLst>
          </p:cNvPr>
          <p:cNvSpPr>
            <a:spLocks noGrp="1"/>
          </p:cNvSpPr>
          <p:nvPr>
            <p:ph type="body" sz="quarter" idx="13"/>
          </p:nvPr>
        </p:nvSpPr>
        <p:spPr>
          <a:xfrm>
            <a:off x="462500" y="1038665"/>
            <a:ext cx="11537242" cy="3962401"/>
          </a:xfrm>
        </p:spPr>
        <p:txBody>
          <a:bodyPr/>
          <a:lstStyle/>
          <a:p>
            <a:pPr algn="just"/>
            <a:r>
              <a:rPr lang="en-IN" sz="2400" b="1" dirty="0"/>
              <a:t>---Set the &lt;base </a:t>
            </a:r>
            <a:r>
              <a:rPr lang="en-IN" sz="2400" b="1" dirty="0" err="1"/>
              <a:t>href</a:t>
            </a:r>
            <a:r>
              <a:rPr lang="en-IN" sz="2400" b="1" dirty="0"/>
              <a:t>&gt;---</a:t>
            </a:r>
            <a:endParaRPr lang="en-US" sz="2600" b="1" dirty="0"/>
          </a:p>
          <a:p>
            <a:pPr algn="just">
              <a:spcBef>
                <a:spcPts val="1200"/>
              </a:spcBef>
            </a:pPr>
            <a:r>
              <a:rPr lang="en-US" sz="2600" dirty="0"/>
              <a:t>The HTML &lt;base&gt; element specifies the base URL to use for all relative URLs contained within a document.</a:t>
            </a:r>
          </a:p>
          <a:p>
            <a:pPr algn="just"/>
            <a:r>
              <a:rPr lang="en-US" sz="2600" dirty="0"/>
              <a:t>The Angular Router uses the HTML5 style of Routing (or </a:t>
            </a:r>
            <a:r>
              <a:rPr lang="en-US" sz="2600" dirty="0" err="1"/>
              <a:t>PathLocationStrategy</a:t>
            </a:r>
            <a:r>
              <a:rPr lang="en-US" sz="2600" dirty="0"/>
              <a:t>) as the default option. The router makes use of the browser’s history API for navigation and URL interaction.</a:t>
            </a:r>
          </a:p>
          <a:p>
            <a:pPr algn="just"/>
            <a:r>
              <a:rPr lang="en-US" sz="2600" dirty="0"/>
              <a:t>                                                &lt;base </a:t>
            </a:r>
            <a:r>
              <a:rPr lang="en-US" sz="2600" dirty="0" err="1"/>
              <a:t>href</a:t>
            </a:r>
            <a:r>
              <a:rPr lang="en-US" sz="2600" dirty="0"/>
              <a:t>= “/”&gt;</a:t>
            </a:r>
          </a:p>
          <a:p>
            <a:pPr algn="just"/>
            <a:r>
              <a:rPr lang="en-US" sz="2600" dirty="0"/>
              <a:t>To make HTML5 routing to work, we need to set up the “</a:t>
            </a:r>
            <a:r>
              <a:rPr lang="en-US" sz="2600" b="1" dirty="0"/>
              <a:t>base </a:t>
            </a:r>
            <a:r>
              <a:rPr lang="en-US" sz="2600" b="1" dirty="0" err="1"/>
              <a:t>href</a:t>
            </a:r>
            <a:r>
              <a:rPr lang="en-US" sz="2600" b="1" dirty="0"/>
              <a:t>”</a:t>
            </a:r>
            <a:r>
              <a:rPr lang="en-US" sz="2600" dirty="0"/>
              <a:t> in the DOM. This is done in app’s </a:t>
            </a:r>
            <a:r>
              <a:rPr lang="en-US" sz="2600" b="1" i="1" dirty="0"/>
              <a:t>index.html</a:t>
            </a:r>
            <a:r>
              <a:rPr lang="en-US" sz="2600" b="1" dirty="0"/>
              <a:t> </a:t>
            </a:r>
            <a:r>
              <a:rPr lang="en-US" sz="2600" dirty="0"/>
              <a:t>file immediately after the head tag.</a:t>
            </a:r>
          </a:p>
          <a:p>
            <a:pPr algn="just"/>
            <a:endParaRPr lang="en-US" sz="2600" dirty="0"/>
          </a:p>
        </p:txBody>
      </p:sp>
      <p:sp>
        <p:nvSpPr>
          <p:cNvPr id="4" name="Slide Number Placeholder 3">
            <a:extLst>
              <a:ext uri="{FF2B5EF4-FFF2-40B4-BE49-F238E27FC236}">
                <a16:creationId xmlns:a16="http://schemas.microsoft.com/office/drawing/2014/main" id="{EB107AC9-544D-4DA4-8B03-6795034E22DB}"/>
              </a:ext>
            </a:extLst>
          </p:cNvPr>
          <p:cNvSpPr>
            <a:spLocks noGrp="1"/>
          </p:cNvSpPr>
          <p:nvPr>
            <p:ph type="sldNum" sz="quarter" idx="12"/>
          </p:nvPr>
        </p:nvSpPr>
        <p:spPr/>
        <p:txBody>
          <a:bodyPr/>
          <a:lstStyle/>
          <a:p>
            <a:fld id="{C51EAA63-D034-42AE-91FA-B13B9518C7BE}" type="slidenum">
              <a:rPr lang="en-US" smtClean="0"/>
              <a:pPr/>
              <a:t>10</a:t>
            </a:fld>
            <a:endParaRPr lang="en-US" dirty="0"/>
          </a:p>
        </p:txBody>
      </p:sp>
    </p:spTree>
    <p:extLst>
      <p:ext uri="{BB962C8B-B14F-4D97-AF65-F5344CB8AC3E}">
        <p14:creationId xmlns:p14="http://schemas.microsoft.com/office/powerpoint/2010/main" val="275837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55FCE-7C1E-4F5F-A0FF-AF3123D8A36E}"/>
              </a:ext>
            </a:extLst>
          </p:cNvPr>
          <p:cNvSpPr>
            <a:spLocks noGrp="1"/>
          </p:cNvSpPr>
          <p:nvPr>
            <p:ph type="title"/>
          </p:nvPr>
        </p:nvSpPr>
        <p:spPr>
          <a:xfrm>
            <a:off x="208261" y="267285"/>
            <a:ext cx="11125199" cy="479475"/>
          </a:xfrm>
        </p:spPr>
        <p:txBody>
          <a:bodyPr/>
          <a:lstStyle/>
          <a:p>
            <a:r>
              <a:rPr lang="en-IN" dirty="0"/>
              <a:t> Angular – Configure Router</a:t>
            </a:r>
            <a:endParaRPr lang="en-US" dirty="0"/>
          </a:p>
        </p:txBody>
      </p:sp>
      <p:sp>
        <p:nvSpPr>
          <p:cNvPr id="3" name="Text Placeholder 2">
            <a:extLst>
              <a:ext uri="{FF2B5EF4-FFF2-40B4-BE49-F238E27FC236}">
                <a16:creationId xmlns:a16="http://schemas.microsoft.com/office/drawing/2014/main" id="{C6726B27-8124-4197-A4D1-A8DC2AA82CE0}"/>
              </a:ext>
            </a:extLst>
          </p:cNvPr>
          <p:cNvSpPr>
            <a:spLocks noGrp="1"/>
          </p:cNvSpPr>
          <p:nvPr>
            <p:ph type="body" sz="quarter" idx="13"/>
          </p:nvPr>
        </p:nvSpPr>
        <p:spPr>
          <a:xfrm>
            <a:off x="462500" y="982392"/>
            <a:ext cx="11509106" cy="3962401"/>
          </a:xfrm>
        </p:spPr>
        <p:txBody>
          <a:bodyPr/>
          <a:lstStyle/>
          <a:p>
            <a:r>
              <a:rPr lang="en-IN" sz="2400" b="1" dirty="0"/>
              <a:t>---Define the routes---</a:t>
            </a:r>
            <a:endParaRPr lang="en-US" sz="2600" b="1" dirty="0"/>
          </a:p>
          <a:p>
            <a:pPr>
              <a:spcBef>
                <a:spcPts val="1200"/>
              </a:spcBef>
            </a:pPr>
            <a:r>
              <a:rPr lang="en-US" sz="2600" dirty="0"/>
              <a:t>Next, create an array of route objects. Each route maps path (URL Segment) to the component.</a:t>
            </a:r>
          </a:p>
          <a:p>
            <a:endParaRPr lang="en-US" sz="2600" dirty="0"/>
          </a:p>
          <a:p>
            <a:pPr>
              <a:spcBef>
                <a:spcPts val="1200"/>
              </a:spcBef>
            </a:pPr>
            <a:r>
              <a:rPr lang="en-US" sz="2600" b="1" dirty="0"/>
              <a:t>path:</a:t>
            </a:r>
            <a:r>
              <a:rPr lang="en-US" sz="2600" dirty="0"/>
              <a:t> The URL path segment of the route. We will use this value to refer to this route elsewhere in the app</a:t>
            </a:r>
          </a:p>
          <a:p>
            <a:pPr>
              <a:spcBef>
                <a:spcPts val="1200"/>
              </a:spcBef>
            </a:pPr>
            <a:r>
              <a:rPr lang="en-US" sz="2600" b="1" dirty="0"/>
              <a:t>component:</a:t>
            </a:r>
            <a:r>
              <a:rPr lang="en-US" sz="2600" dirty="0"/>
              <a:t> The component to be loaded.</a:t>
            </a:r>
          </a:p>
          <a:p>
            <a:pPr>
              <a:spcBef>
                <a:spcPts val="1200"/>
              </a:spcBef>
            </a:pPr>
            <a:r>
              <a:rPr lang="en-US" sz="2600" dirty="0"/>
              <a:t>This route tells angular to render </a:t>
            </a:r>
            <a:r>
              <a:rPr lang="en-US" sz="2600" dirty="0" err="1"/>
              <a:t>ProductComponent</a:t>
            </a:r>
            <a:r>
              <a:rPr lang="en-US" sz="2600" dirty="0"/>
              <a:t> when the user navigate to the URL “/product”</a:t>
            </a:r>
          </a:p>
          <a:p>
            <a:endParaRPr lang="en-US" sz="2600" dirty="0"/>
          </a:p>
        </p:txBody>
      </p:sp>
      <p:sp>
        <p:nvSpPr>
          <p:cNvPr id="4" name="Slide Number Placeholder 3">
            <a:extLst>
              <a:ext uri="{FF2B5EF4-FFF2-40B4-BE49-F238E27FC236}">
                <a16:creationId xmlns:a16="http://schemas.microsoft.com/office/drawing/2014/main" id="{F697CACE-A391-4FA3-98E0-D7091124C54D}"/>
              </a:ext>
            </a:extLst>
          </p:cNvPr>
          <p:cNvSpPr>
            <a:spLocks noGrp="1"/>
          </p:cNvSpPr>
          <p:nvPr>
            <p:ph type="sldNum" sz="quarter" idx="12"/>
          </p:nvPr>
        </p:nvSpPr>
        <p:spPr/>
        <p:txBody>
          <a:bodyPr/>
          <a:lstStyle/>
          <a:p>
            <a:fld id="{C51EAA63-D034-42AE-91FA-B13B9518C7BE}" type="slidenum">
              <a:rPr lang="en-US" smtClean="0"/>
              <a:pPr/>
              <a:t>11</a:t>
            </a:fld>
            <a:endParaRPr lang="en-US" dirty="0"/>
          </a:p>
        </p:txBody>
      </p:sp>
      <p:pic>
        <p:nvPicPr>
          <p:cNvPr id="5" name="Picture 4">
            <a:extLst>
              <a:ext uri="{FF2B5EF4-FFF2-40B4-BE49-F238E27FC236}">
                <a16:creationId xmlns:a16="http://schemas.microsoft.com/office/drawing/2014/main" id="{D525EBFF-5586-4501-AE55-D868A87F4B4D}"/>
              </a:ext>
            </a:extLst>
          </p:cNvPr>
          <p:cNvPicPr>
            <a:picLocks noChangeAspect="1"/>
          </p:cNvPicPr>
          <p:nvPr/>
        </p:nvPicPr>
        <p:blipFill>
          <a:blip r:embed="rId2"/>
          <a:stretch>
            <a:fillRect/>
          </a:stretch>
        </p:blipFill>
        <p:spPr>
          <a:xfrm>
            <a:off x="2240596" y="2263284"/>
            <a:ext cx="6711595" cy="508049"/>
          </a:xfrm>
          <a:prstGeom prst="rect">
            <a:avLst/>
          </a:prstGeom>
        </p:spPr>
      </p:pic>
    </p:spTree>
    <p:extLst>
      <p:ext uri="{BB962C8B-B14F-4D97-AF65-F5344CB8AC3E}">
        <p14:creationId xmlns:p14="http://schemas.microsoft.com/office/powerpoint/2010/main" val="250359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6E5E0-E691-48B1-8472-BE773E25B8A3}"/>
              </a:ext>
            </a:extLst>
          </p:cNvPr>
          <p:cNvSpPr>
            <a:spLocks noGrp="1"/>
          </p:cNvSpPr>
          <p:nvPr>
            <p:ph type="title"/>
          </p:nvPr>
        </p:nvSpPr>
        <p:spPr>
          <a:xfrm>
            <a:off x="278599" y="309489"/>
            <a:ext cx="11125199" cy="381001"/>
          </a:xfrm>
        </p:spPr>
        <p:txBody>
          <a:bodyPr/>
          <a:lstStyle/>
          <a:p>
            <a:r>
              <a:rPr lang="en-IN" dirty="0"/>
              <a:t> Angular – Configure Router</a:t>
            </a:r>
            <a:endParaRPr lang="en-US" dirty="0"/>
          </a:p>
        </p:txBody>
      </p:sp>
      <p:sp>
        <p:nvSpPr>
          <p:cNvPr id="3" name="Text Placeholder 2">
            <a:extLst>
              <a:ext uri="{FF2B5EF4-FFF2-40B4-BE49-F238E27FC236}">
                <a16:creationId xmlns:a16="http://schemas.microsoft.com/office/drawing/2014/main" id="{A8AF472D-09C6-4045-94B3-7914FAB2FD83}"/>
              </a:ext>
            </a:extLst>
          </p:cNvPr>
          <p:cNvSpPr>
            <a:spLocks noGrp="1"/>
          </p:cNvSpPr>
          <p:nvPr>
            <p:ph type="body" sz="quarter" idx="13"/>
          </p:nvPr>
        </p:nvSpPr>
        <p:spPr>
          <a:xfrm>
            <a:off x="653330" y="982392"/>
            <a:ext cx="11416749" cy="3962401"/>
          </a:xfrm>
        </p:spPr>
        <p:txBody>
          <a:bodyPr/>
          <a:lstStyle/>
          <a:p>
            <a:r>
              <a:rPr lang="en-US" sz="2400" dirty="0"/>
              <a:t>---</a:t>
            </a:r>
            <a:r>
              <a:rPr lang="en-US" sz="2400" b="1" dirty="0"/>
              <a:t>Register the Router ---</a:t>
            </a:r>
          </a:p>
          <a:p>
            <a:pPr>
              <a:spcBef>
                <a:spcPts val="1200"/>
              </a:spcBef>
            </a:pPr>
            <a:r>
              <a:rPr lang="en-US" sz="2400" dirty="0"/>
              <a:t>Import the Router Module from </a:t>
            </a:r>
            <a:r>
              <a:rPr lang="en-US" sz="2400" b="1" dirty="0"/>
              <a:t>@angular/router </a:t>
            </a:r>
            <a:r>
              <a:rPr lang="en-US" sz="2400" dirty="0"/>
              <a:t>library in the root module of the application.</a:t>
            </a:r>
          </a:p>
          <a:p>
            <a:pPr>
              <a:spcBef>
                <a:spcPts val="1200"/>
              </a:spcBef>
            </a:pPr>
            <a:endParaRPr lang="en-US" sz="2400" dirty="0"/>
          </a:p>
          <a:p>
            <a:pPr>
              <a:spcBef>
                <a:spcPts val="1200"/>
              </a:spcBef>
            </a:pPr>
            <a:r>
              <a:rPr lang="en-US" sz="2400" dirty="0"/>
              <a:t>Then, install the routes using the </a:t>
            </a:r>
            <a:r>
              <a:rPr lang="en-US" sz="2400" b="1" dirty="0" err="1"/>
              <a:t>RouterModule.forRoot</a:t>
            </a:r>
            <a:r>
              <a:rPr lang="en-US" sz="2400" b="1" dirty="0"/>
              <a:t> </a:t>
            </a:r>
            <a:r>
              <a:rPr lang="en-US" sz="2400" dirty="0"/>
              <a:t>method, passing the routes as the argument in the imports array.</a:t>
            </a:r>
          </a:p>
          <a:p>
            <a:endParaRPr lang="en-US" sz="2400" dirty="0"/>
          </a:p>
        </p:txBody>
      </p:sp>
      <p:sp>
        <p:nvSpPr>
          <p:cNvPr id="4" name="Slide Number Placeholder 3">
            <a:extLst>
              <a:ext uri="{FF2B5EF4-FFF2-40B4-BE49-F238E27FC236}">
                <a16:creationId xmlns:a16="http://schemas.microsoft.com/office/drawing/2014/main" id="{872CD3CC-E690-44B6-A4E0-456FE3AFC7C3}"/>
              </a:ext>
            </a:extLst>
          </p:cNvPr>
          <p:cNvSpPr>
            <a:spLocks noGrp="1"/>
          </p:cNvSpPr>
          <p:nvPr>
            <p:ph type="sldNum" sz="quarter" idx="12"/>
          </p:nvPr>
        </p:nvSpPr>
        <p:spPr/>
        <p:txBody>
          <a:bodyPr/>
          <a:lstStyle/>
          <a:p>
            <a:fld id="{C51EAA63-D034-42AE-91FA-B13B9518C7BE}" type="slidenum">
              <a:rPr lang="en-US" smtClean="0"/>
              <a:pPr/>
              <a:t>12</a:t>
            </a:fld>
            <a:endParaRPr lang="en-US" dirty="0"/>
          </a:p>
        </p:txBody>
      </p:sp>
      <p:pic>
        <p:nvPicPr>
          <p:cNvPr id="5" name="Picture 4">
            <a:extLst>
              <a:ext uri="{FF2B5EF4-FFF2-40B4-BE49-F238E27FC236}">
                <a16:creationId xmlns:a16="http://schemas.microsoft.com/office/drawing/2014/main" id="{84BD3FC2-041D-4971-9CAC-B4855D167BEA}"/>
              </a:ext>
            </a:extLst>
          </p:cNvPr>
          <p:cNvPicPr>
            <a:picLocks noChangeAspect="1"/>
          </p:cNvPicPr>
          <p:nvPr/>
        </p:nvPicPr>
        <p:blipFill>
          <a:blip r:embed="rId2"/>
          <a:stretch>
            <a:fillRect/>
          </a:stretch>
        </p:blipFill>
        <p:spPr>
          <a:xfrm>
            <a:off x="3121806" y="2085388"/>
            <a:ext cx="5178132" cy="464529"/>
          </a:xfrm>
          <a:prstGeom prst="rect">
            <a:avLst/>
          </a:prstGeom>
        </p:spPr>
      </p:pic>
      <p:pic>
        <p:nvPicPr>
          <p:cNvPr id="6" name="Picture 5">
            <a:extLst>
              <a:ext uri="{FF2B5EF4-FFF2-40B4-BE49-F238E27FC236}">
                <a16:creationId xmlns:a16="http://schemas.microsoft.com/office/drawing/2014/main" id="{758966BB-BF07-4101-851E-4B20D77B07B5}"/>
              </a:ext>
            </a:extLst>
          </p:cNvPr>
          <p:cNvPicPr>
            <a:picLocks noChangeAspect="1"/>
          </p:cNvPicPr>
          <p:nvPr/>
        </p:nvPicPr>
        <p:blipFill>
          <a:blip r:embed="rId3"/>
          <a:stretch>
            <a:fillRect/>
          </a:stretch>
        </p:blipFill>
        <p:spPr>
          <a:xfrm>
            <a:off x="3121805" y="3691599"/>
            <a:ext cx="5051523" cy="496132"/>
          </a:xfrm>
          <a:prstGeom prst="rect">
            <a:avLst/>
          </a:prstGeom>
        </p:spPr>
      </p:pic>
    </p:spTree>
    <p:extLst>
      <p:ext uri="{BB962C8B-B14F-4D97-AF65-F5344CB8AC3E}">
        <p14:creationId xmlns:p14="http://schemas.microsoft.com/office/powerpoint/2010/main" val="2417276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C0068-6FAA-4EBC-B277-9702FD6161E4}"/>
              </a:ext>
            </a:extLst>
          </p:cNvPr>
          <p:cNvSpPr>
            <a:spLocks noGrp="1"/>
          </p:cNvSpPr>
          <p:nvPr>
            <p:ph type="title"/>
          </p:nvPr>
        </p:nvSpPr>
        <p:spPr>
          <a:xfrm>
            <a:off x="306735" y="281353"/>
            <a:ext cx="11125199" cy="381001"/>
          </a:xfrm>
        </p:spPr>
        <p:txBody>
          <a:bodyPr/>
          <a:lstStyle/>
          <a:p>
            <a:r>
              <a:rPr lang="en-IN" dirty="0"/>
              <a:t> Angular – Configure Router</a:t>
            </a:r>
            <a:endParaRPr lang="en-US" dirty="0"/>
          </a:p>
        </p:txBody>
      </p:sp>
      <p:sp>
        <p:nvSpPr>
          <p:cNvPr id="3" name="Text Placeholder 2">
            <a:extLst>
              <a:ext uri="{FF2B5EF4-FFF2-40B4-BE49-F238E27FC236}">
                <a16:creationId xmlns:a16="http://schemas.microsoft.com/office/drawing/2014/main" id="{2CE24F03-0B38-4366-AE2A-D32AFF3EF750}"/>
              </a:ext>
            </a:extLst>
          </p:cNvPr>
          <p:cNvSpPr>
            <a:spLocks noGrp="1"/>
          </p:cNvSpPr>
          <p:nvPr>
            <p:ph type="body" sz="quarter" idx="13"/>
          </p:nvPr>
        </p:nvSpPr>
        <p:spPr>
          <a:xfrm>
            <a:off x="203162" y="662354"/>
            <a:ext cx="11332343" cy="3962401"/>
          </a:xfrm>
        </p:spPr>
        <p:txBody>
          <a:bodyPr/>
          <a:lstStyle/>
          <a:p>
            <a:r>
              <a:rPr lang="en-US" sz="2600" dirty="0"/>
              <a:t>---</a:t>
            </a:r>
            <a:r>
              <a:rPr lang="en-US" sz="2600" b="1" dirty="0"/>
              <a:t>Map Actions to Route</a:t>
            </a:r>
            <a:r>
              <a:rPr lang="en-US" sz="2600" dirty="0"/>
              <a:t>---</a:t>
            </a:r>
          </a:p>
          <a:p>
            <a:pPr>
              <a:spcBef>
                <a:spcPts val="1200"/>
              </a:spcBef>
            </a:pPr>
            <a:r>
              <a:rPr lang="en-US" sz="2600" dirty="0"/>
              <a:t>Next, we need to bind the click event of the link, image or button to a route. This is done using the </a:t>
            </a:r>
            <a:r>
              <a:rPr lang="en-US" sz="2600" dirty="0" err="1"/>
              <a:t>routerlink</a:t>
            </a:r>
            <a:r>
              <a:rPr lang="en-US" sz="2600" dirty="0"/>
              <a:t> directive.</a:t>
            </a:r>
          </a:p>
          <a:p>
            <a:endParaRPr lang="en-US" sz="2600" dirty="0"/>
          </a:p>
          <a:p>
            <a:endParaRPr lang="en-US" sz="2600" dirty="0"/>
          </a:p>
          <a:p>
            <a:pPr algn="just">
              <a:spcBef>
                <a:spcPts val="600"/>
              </a:spcBef>
            </a:pPr>
            <a:r>
              <a:rPr lang="en-US" sz="2600" dirty="0"/>
              <a:t>The </a:t>
            </a:r>
            <a:r>
              <a:rPr lang="en-US" sz="2600" dirty="0" err="1"/>
              <a:t>routerLink</a:t>
            </a:r>
            <a:r>
              <a:rPr lang="en-US" sz="2600" dirty="0"/>
              <a:t> directive accepts an array of route names along with parameters. This array is called as </a:t>
            </a:r>
            <a:r>
              <a:rPr lang="en-US" sz="2600" b="1" dirty="0"/>
              <a:t>Link Parameters array</a:t>
            </a:r>
            <a:r>
              <a:rPr lang="en-US" sz="2600" dirty="0"/>
              <a:t>.</a:t>
            </a:r>
          </a:p>
          <a:p>
            <a:pPr algn="just">
              <a:spcBef>
                <a:spcPts val="600"/>
              </a:spcBef>
            </a:pPr>
            <a:endParaRPr lang="en-US" sz="2600" dirty="0"/>
          </a:p>
          <a:p>
            <a:pPr algn="just">
              <a:spcBef>
                <a:spcPts val="600"/>
              </a:spcBef>
            </a:pPr>
            <a:r>
              <a:rPr lang="en-US" sz="2600" dirty="0"/>
              <a:t>When the application requests navigation to the route “product”, the router looks in the routes array and activates the instance of the component associated with the route “product”, which is </a:t>
            </a:r>
            <a:r>
              <a:rPr lang="en-US" sz="2600" dirty="0" err="1"/>
              <a:t>ProductComponent</a:t>
            </a:r>
            <a:r>
              <a:rPr lang="en-US" sz="2600" dirty="0"/>
              <a:t>. The browser address location &amp; history is also updated to /product.</a:t>
            </a:r>
          </a:p>
          <a:p>
            <a:endParaRPr lang="en-US" sz="2600" dirty="0"/>
          </a:p>
        </p:txBody>
      </p:sp>
      <p:sp>
        <p:nvSpPr>
          <p:cNvPr id="4" name="Slide Number Placeholder 3">
            <a:extLst>
              <a:ext uri="{FF2B5EF4-FFF2-40B4-BE49-F238E27FC236}">
                <a16:creationId xmlns:a16="http://schemas.microsoft.com/office/drawing/2014/main" id="{8BA0C763-68E7-468A-AF38-BD6E6462EB28}"/>
              </a:ext>
            </a:extLst>
          </p:cNvPr>
          <p:cNvSpPr>
            <a:spLocks noGrp="1"/>
          </p:cNvSpPr>
          <p:nvPr>
            <p:ph type="sldNum" sz="quarter" idx="12"/>
          </p:nvPr>
        </p:nvSpPr>
        <p:spPr/>
        <p:txBody>
          <a:bodyPr/>
          <a:lstStyle/>
          <a:p>
            <a:fld id="{C51EAA63-D034-42AE-91FA-B13B9518C7BE}" type="slidenum">
              <a:rPr lang="en-US" smtClean="0"/>
              <a:pPr/>
              <a:t>13</a:t>
            </a:fld>
            <a:endParaRPr lang="en-US" dirty="0"/>
          </a:p>
        </p:txBody>
      </p:sp>
      <p:pic>
        <p:nvPicPr>
          <p:cNvPr id="5" name="Picture 4">
            <a:extLst>
              <a:ext uri="{FF2B5EF4-FFF2-40B4-BE49-F238E27FC236}">
                <a16:creationId xmlns:a16="http://schemas.microsoft.com/office/drawing/2014/main" id="{60F92673-CC96-444F-8877-189F23EC4DA4}"/>
              </a:ext>
            </a:extLst>
          </p:cNvPr>
          <p:cNvPicPr>
            <a:picLocks noChangeAspect="1"/>
          </p:cNvPicPr>
          <p:nvPr/>
        </p:nvPicPr>
        <p:blipFill>
          <a:blip r:embed="rId2"/>
          <a:stretch>
            <a:fillRect/>
          </a:stretch>
        </p:blipFill>
        <p:spPr>
          <a:xfrm>
            <a:off x="2646073" y="2220701"/>
            <a:ext cx="5822677" cy="588149"/>
          </a:xfrm>
          <a:prstGeom prst="rect">
            <a:avLst/>
          </a:prstGeom>
        </p:spPr>
      </p:pic>
    </p:spTree>
    <p:extLst>
      <p:ext uri="{BB962C8B-B14F-4D97-AF65-F5344CB8AC3E}">
        <p14:creationId xmlns:p14="http://schemas.microsoft.com/office/powerpoint/2010/main" val="4021502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CEE6-41A9-4EF4-ABF0-C59D695494BB}"/>
              </a:ext>
            </a:extLst>
          </p:cNvPr>
          <p:cNvSpPr>
            <a:spLocks noGrp="1"/>
          </p:cNvSpPr>
          <p:nvPr>
            <p:ph type="title"/>
          </p:nvPr>
        </p:nvSpPr>
        <p:spPr>
          <a:xfrm>
            <a:off x="250465" y="309488"/>
            <a:ext cx="11125199" cy="381001"/>
          </a:xfrm>
        </p:spPr>
        <p:txBody>
          <a:bodyPr/>
          <a:lstStyle/>
          <a:p>
            <a:r>
              <a:rPr lang="en-IN" dirty="0"/>
              <a:t> Angular – Configure Router</a:t>
            </a:r>
            <a:endParaRPr lang="en-US" dirty="0"/>
          </a:p>
        </p:txBody>
      </p:sp>
      <p:sp>
        <p:nvSpPr>
          <p:cNvPr id="3" name="Text Placeholder 2">
            <a:extLst>
              <a:ext uri="{FF2B5EF4-FFF2-40B4-BE49-F238E27FC236}">
                <a16:creationId xmlns:a16="http://schemas.microsoft.com/office/drawing/2014/main" id="{112CD7E3-8C16-4BD1-BED8-D0F4A22D0A8D}"/>
              </a:ext>
            </a:extLst>
          </p:cNvPr>
          <p:cNvSpPr>
            <a:spLocks noGrp="1"/>
          </p:cNvSpPr>
          <p:nvPr>
            <p:ph type="body" sz="quarter" idx="13"/>
          </p:nvPr>
        </p:nvSpPr>
        <p:spPr>
          <a:xfrm>
            <a:off x="653330" y="869851"/>
            <a:ext cx="11416750" cy="3962401"/>
          </a:xfrm>
        </p:spPr>
        <p:txBody>
          <a:bodyPr/>
          <a:lstStyle/>
          <a:p>
            <a:r>
              <a:rPr lang="en-IN" sz="2600" b="1" dirty="0"/>
              <a:t>---Choose where to display---</a:t>
            </a:r>
          </a:p>
          <a:p>
            <a:pPr algn="just">
              <a:spcBef>
                <a:spcPts val="1200"/>
              </a:spcBef>
            </a:pPr>
            <a:r>
              <a:rPr lang="en-US" sz="2600" dirty="0"/>
              <a:t>Finally, we need to tell the angular where to display the view. This is done using the </a:t>
            </a:r>
            <a:r>
              <a:rPr lang="en-US" sz="2600" dirty="0" err="1"/>
              <a:t>RouterOutlet</a:t>
            </a:r>
            <a:r>
              <a:rPr lang="en-US" sz="2600" dirty="0"/>
              <a:t> directive as shown. We will add the following directive to the root component.</a:t>
            </a:r>
          </a:p>
        </p:txBody>
      </p:sp>
      <p:sp>
        <p:nvSpPr>
          <p:cNvPr id="4" name="Slide Number Placeholder 3">
            <a:extLst>
              <a:ext uri="{FF2B5EF4-FFF2-40B4-BE49-F238E27FC236}">
                <a16:creationId xmlns:a16="http://schemas.microsoft.com/office/drawing/2014/main" id="{44D553E2-8B6C-444D-A8A8-E3CAF3D7CA03}"/>
              </a:ext>
            </a:extLst>
          </p:cNvPr>
          <p:cNvSpPr>
            <a:spLocks noGrp="1"/>
          </p:cNvSpPr>
          <p:nvPr>
            <p:ph type="sldNum" sz="quarter" idx="12"/>
          </p:nvPr>
        </p:nvSpPr>
        <p:spPr/>
        <p:txBody>
          <a:bodyPr/>
          <a:lstStyle/>
          <a:p>
            <a:fld id="{C51EAA63-D034-42AE-91FA-B13B9518C7BE}" type="slidenum">
              <a:rPr lang="en-US" smtClean="0"/>
              <a:pPr/>
              <a:t>14</a:t>
            </a:fld>
            <a:endParaRPr lang="en-US" dirty="0"/>
          </a:p>
        </p:txBody>
      </p:sp>
      <p:pic>
        <p:nvPicPr>
          <p:cNvPr id="5" name="Picture 4">
            <a:extLst>
              <a:ext uri="{FF2B5EF4-FFF2-40B4-BE49-F238E27FC236}">
                <a16:creationId xmlns:a16="http://schemas.microsoft.com/office/drawing/2014/main" id="{EA8CA6F3-86F9-42CE-AFAD-476DF5B57F7A}"/>
              </a:ext>
            </a:extLst>
          </p:cNvPr>
          <p:cNvPicPr>
            <a:picLocks noChangeAspect="1"/>
          </p:cNvPicPr>
          <p:nvPr/>
        </p:nvPicPr>
        <p:blipFill>
          <a:blip r:embed="rId2"/>
          <a:stretch>
            <a:fillRect/>
          </a:stretch>
        </p:blipFill>
        <p:spPr>
          <a:xfrm>
            <a:off x="3501780" y="2664654"/>
            <a:ext cx="4251337" cy="665872"/>
          </a:xfrm>
          <a:prstGeom prst="rect">
            <a:avLst/>
          </a:prstGeom>
        </p:spPr>
      </p:pic>
    </p:spTree>
    <p:extLst>
      <p:ext uri="{BB962C8B-B14F-4D97-AF65-F5344CB8AC3E}">
        <p14:creationId xmlns:p14="http://schemas.microsoft.com/office/powerpoint/2010/main" val="17520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B5FA5-BD2F-436D-841B-C1CBB268D70B}"/>
              </a:ext>
            </a:extLst>
          </p:cNvPr>
          <p:cNvSpPr>
            <a:spLocks noGrp="1"/>
          </p:cNvSpPr>
          <p:nvPr>
            <p:ph type="title"/>
          </p:nvPr>
        </p:nvSpPr>
        <p:spPr>
          <a:xfrm>
            <a:off x="292668" y="309488"/>
            <a:ext cx="11125199" cy="493543"/>
          </a:xfrm>
        </p:spPr>
        <p:txBody>
          <a:bodyPr/>
          <a:lstStyle/>
          <a:p>
            <a:r>
              <a:rPr lang="en-IN" dirty="0"/>
              <a:t>Angular – Navigation </a:t>
            </a:r>
            <a:endParaRPr lang="en-US" dirty="0"/>
          </a:p>
        </p:txBody>
      </p:sp>
      <p:sp>
        <p:nvSpPr>
          <p:cNvPr id="3" name="Text Placeholder 2">
            <a:extLst>
              <a:ext uri="{FF2B5EF4-FFF2-40B4-BE49-F238E27FC236}">
                <a16:creationId xmlns:a16="http://schemas.microsoft.com/office/drawing/2014/main" id="{8D76B943-70B3-4261-956B-9A943B6E54A4}"/>
              </a:ext>
            </a:extLst>
          </p:cNvPr>
          <p:cNvSpPr>
            <a:spLocks noGrp="1"/>
          </p:cNvSpPr>
          <p:nvPr>
            <p:ph type="body" sz="quarter" idx="13"/>
          </p:nvPr>
        </p:nvSpPr>
        <p:spPr>
          <a:xfrm>
            <a:off x="462500" y="1010529"/>
            <a:ext cx="11312158" cy="3962401"/>
          </a:xfrm>
        </p:spPr>
        <p:txBody>
          <a:bodyPr/>
          <a:lstStyle/>
          <a:p>
            <a:pPr>
              <a:spcBef>
                <a:spcPts val="1200"/>
              </a:spcBef>
            </a:pPr>
            <a:r>
              <a:rPr lang="en-US" sz="2600" dirty="0"/>
              <a:t>We can navigate between routes in Angular 2 in two ways</a:t>
            </a:r>
          </a:p>
          <a:p>
            <a:pPr marL="515938" indent="-514350">
              <a:spcBef>
                <a:spcPts val="1200"/>
              </a:spcBef>
              <a:buFont typeface="+mj-lt"/>
              <a:buAutoNum type="arabicPeriod"/>
            </a:pPr>
            <a:r>
              <a:rPr lang="en-US" sz="2600" dirty="0"/>
              <a:t>Using </a:t>
            </a:r>
            <a:r>
              <a:rPr lang="en-US" sz="2600" dirty="0" err="1"/>
              <a:t>RouterLink</a:t>
            </a:r>
            <a:r>
              <a:rPr lang="en-US" sz="2600" dirty="0"/>
              <a:t> Directive</a:t>
            </a:r>
          </a:p>
          <a:p>
            <a:pPr marL="515938" indent="-514350">
              <a:spcBef>
                <a:spcPts val="1200"/>
              </a:spcBef>
              <a:buFont typeface="+mj-lt"/>
              <a:buAutoNum type="arabicPeriod"/>
            </a:pPr>
            <a:r>
              <a:rPr lang="en-US" sz="2600" dirty="0"/>
              <a:t>Via Code</a:t>
            </a:r>
          </a:p>
        </p:txBody>
      </p:sp>
      <p:sp>
        <p:nvSpPr>
          <p:cNvPr id="4" name="Slide Number Placeholder 3">
            <a:extLst>
              <a:ext uri="{FF2B5EF4-FFF2-40B4-BE49-F238E27FC236}">
                <a16:creationId xmlns:a16="http://schemas.microsoft.com/office/drawing/2014/main" id="{2798DAD5-1B4A-44E6-A5EF-63996A5CED36}"/>
              </a:ext>
            </a:extLst>
          </p:cNvPr>
          <p:cNvSpPr>
            <a:spLocks noGrp="1"/>
          </p:cNvSpPr>
          <p:nvPr>
            <p:ph type="sldNum" sz="quarter" idx="12"/>
          </p:nvPr>
        </p:nvSpPr>
        <p:spPr/>
        <p:txBody>
          <a:bodyPr/>
          <a:lstStyle/>
          <a:p>
            <a:fld id="{C51EAA63-D034-42AE-91FA-B13B9518C7BE}" type="slidenum">
              <a:rPr lang="en-US" smtClean="0"/>
              <a:pPr/>
              <a:t>15</a:t>
            </a:fld>
            <a:endParaRPr lang="en-US" dirty="0"/>
          </a:p>
        </p:txBody>
      </p:sp>
    </p:spTree>
    <p:extLst>
      <p:ext uri="{BB962C8B-B14F-4D97-AF65-F5344CB8AC3E}">
        <p14:creationId xmlns:p14="http://schemas.microsoft.com/office/powerpoint/2010/main" val="2136450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9D15A-8389-47F3-864C-7DEFA3DC05C2}"/>
              </a:ext>
            </a:extLst>
          </p:cNvPr>
          <p:cNvSpPr>
            <a:spLocks noGrp="1"/>
          </p:cNvSpPr>
          <p:nvPr>
            <p:ph type="title"/>
          </p:nvPr>
        </p:nvSpPr>
        <p:spPr>
          <a:xfrm>
            <a:off x="250464" y="203278"/>
            <a:ext cx="11125199" cy="493543"/>
          </a:xfrm>
        </p:spPr>
        <p:txBody>
          <a:bodyPr/>
          <a:lstStyle/>
          <a:p>
            <a:r>
              <a:rPr lang="en-IN" dirty="0"/>
              <a:t>Angular – Navigation </a:t>
            </a:r>
            <a:endParaRPr lang="en-US" dirty="0"/>
          </a:p>
        </p:txBody>
      </p:sp>
      <p:sp>
        <p:nvSpPr>
          <p:cNvPr id="3" name="Text Placeholder 2">
            <a:extLst>
              <a:ext uri="{FF2B5EF4-FFF2-40B4-BE49-F238E27FC236}">
                <a16:creationId xmlns:a16="http://schemas.microsoft.com/office/drawing/2014/main" id="{2E484511-572F-4831-8D6D-72443E846D5F}"/>
              </a:ext>
            </a:extLst>
          </p:cNvPr>
          <p:cNvSpPr>
            <a:spLocks noGrp="1"/>
          </p:cNvSpPr>
          <p:nvPr>
            <p:ph type="body" sz="quarter" idx="13"/>
          </p:nvPr>
        </p:nvSpPr>
        <p:spPr>
          <a:xfrm>
            <a:off x="462499" y="968325"/>
            <a:ext cx="11565377" cy="3962401"/>
          </a:xfrm>
        </p:spPr>
        <p:txBody>
          <a:bodyPr/>
          <a:lstStyle/>
          <a:p>
            <a:pPr algn="just"/>
            <a:r>
              <a:rPr lang="en-IN" sz="2600" b="1" dirty="0" err="1"/>
              <a:t>RouterLink</a:t>
            </a:r>
            <a:r>
              <a:rPr lang="en-IN" sz="2600" b="1" dirty="0"/>
              <a:t> Directive</a:t>
            </a:r>
          </a:p>
          <a:p>
            <a:pPr algn="just">
              <a:spcBef>
                <a:spcPts val="1200"/>
              </a:spcBef>
            </a:pPr>
            <a:r>
              <a:rPr lang="en-US" sz="2400" dirty="0"/>
              <a:t>The </a:t>
            </a:r>
            <a:r>
              <a:rPr lang="en-US" sz="2400" dirty="0" err="1"/>
              <a:t>RouterLink</a:t>
            </a:r>
            <a:r>
              <a:rPr lang="en-US" sz="2400" dirty="0"/>
              <a:t> is a directive, which you can use to bind any clickable HTML element to a Route. When the user clicks on the HTML element the router will navigate to the associated Route.</a:t>
            </a:r>
          </a:p>
          <a:p>
            <a:pPr algn="just">
              <a:spcBef>
                <a:spcPts val="1200"/>
              </a:spcBef>
            </a:pPr>
            <a:r>
              <a:rPr lang="en-US" sz="2400" b="1" dirty="0"/>
              <a:t>Example:</a:t>
            </a:r>
          </a:p>
          <a:p>
            <a:pPr algn="just">
              <a:spcBef>
                <a:spcPts val="1200"/>
              </a:spcBef>
            </a:pPr>
            <a:endParaRPr lang="en-US" sz="2400" b="1" dirty="0"/>
          </a:p>
          <a:p>
            <a:pPr algn="just">
              <a:spcBef>
                <a:spcPts val="1200"/>
              </a:spcBef>
            </a:pPr>
            <a:r>
              <a:rPr lang="en-US" sz="2400" dirty="0"/>
              <a:t>Will map to URL “/product” and renders the associated </a:t>
            </a:r>
            <a:r>
              <a:rPr lang="en-US" sz="2400" dirty="0" err="1"/>
              <a:t>ProductComponent</a:t>
            </a:r>
            <a:r>
              <a:rPr lang="en-US" sz="2400" dirty="0"/>
              <a:t>.</a:t>
            </a:r>
          </a:p>
          <a:p>
            <a:pPr algn="just"/>
            <a:endParaRPr lang="en-US" sz="2600" dirty="0"/>
          </a:p>
        </p:txBody>
      </p:sp>
      <p:sp>
        <p:nvSpPr>
          <p:cNvPr id="4" name="Slide Number Placeholder 3">
            <a:extLst>
              <a:ext uri="{FF2B5EF4-FFF2-40B4-BE49-F238E27FC236}">
                <a16:creationId xmlns:a16="http://schemas.microsoft.com/office/drawing/2014/main" id="{17679424-7B6F-435D-AD81-405F08370365}"/>
              </a:ext>
            </a:extLst>
          </p:cNvPr>
          <p:cNvSpPr>
            <a:spLocks noGrp="1"/>
          </p:cNvSpPr>
          <p:nvPr>
            <p:ph type="sldNum" sz="quarter" idx="12"/>
          </p:nvPr>
        </p:nvSpPr>
        <p:spPr/>
        <p:txBody>
          <a:bodyPr/>
          <a:lstStyle/>
          <a:p>
            <a:fld id="{C51EAA63-D034-42AE-91FA-B13B9518C7BE}" type="slidenum">
              <a:rPr lang="en-US" smtClean="0"/>
              <a:pPr/>
              <a:t>16</a:t>
            </a:fld>
            <a:endParaRPr lang="en-US" dirty="0"/>
          </a:p>
        </p:txBody>
      </p:sp>
      <p:pic>
        <p:nvPicPr>
          <p:cNvPr id="5" name="Picture 4">
            <a:extLst>
              <a:ext uri="{FF2B5EF4-FFF2-40B4-BE49-F238E27FC236}">
                <a16:creationId xmlns:a16="http://schemas.microsoft.com/office/drawing/2014/main" id="{7B21C64E-683F-4B2B-AFC8-CE75A7049FFD}"/>
              </a:ext>
            </a:extLst>
          </p:cNvPr>
          <p:cNvPicPr>
            <a:picLocks noChangeAspect="1"/>
          </p:cNvPicPr>
          <p:nvPr/>
        </p:nvPicPr>
        <p:blipFill>
          <a:blip r:embed="rId2"/>
          <a:stretch>
            <a:fillRect/>
          </a:stretch>
        </p:blipFill>
        <p:spPr>
          <a:xfrm>
            <a:off x="2736116" y="2749060"/>
            <a:ext cx="5655963" cy="400929"/>
          </a:xfrm>
          <a:prstGeom prst="rect">
            <a:avLst/>
          </a:prstGeom>
        </p:spPr>
      </p:pic>
    </p:spTree>
    <p:extLst>
      <p:ext uri="{BB962C8B-B14F-4D97-AF65-F5344CB8AC3E}">
        <p14:creationId xmlns:p14="http://schemas.microsoft.com/office/powerpoint/2010/main" val="273263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D0047-EB3F-40E4-8BA8-96BD9CE10A91}"/>
              </a:ext>
            </a:extLst>
          </p:cNvPr>
          <p:cNvSpPr>
            <a:spLocks noGrp="1"/>
          </p:cNvSpPr>
          <p:nvPr>
            <p:ph type="title"/>
          </p:nvPr>
        </p:nvSpPr>
        <p:spPr>
          <a:xfrm>
            <a:off x="306735" y="267286"/>
            <a:ext cx="11125199" cy="507610"/>
          </a:xfrm>
        </p:spPr>
        <p:txBody>
          <a:bodyPr/>
          <a:lstStyle/>
          <a:p>
            <a:r>
              <a:rPr lang="en-IN" dirty="0"/>
              <a:t>Angular – Navigation </a:t>
            </a:r>
            <a:endParaRPr lang="en-US" dirty="0"/>
          </a:p>
        </p:txBody>
      </p:sp>
      <p:sp>
        <p:nvSpPr>
          <p:cNvPr id="3" name="Text Placeholder 2">
            <a:extLst>
              <a:ext uri="{FF2B5EF4-FFF2-40B4-BE49-F238E27FC236}">
                <a16:creationId xmlns:a16="http://schemas.microsoft.com/office/drawing/2014/main" id="{A4B62BDC-B65A-465A-92CB-0B548E200AD7}"/>
              </a:ext>
            </a:extLst>
          </p:cNvPr>
          <p:cNvSpPr>
            <a:spLocks noGrp="1"/>
          </p:cNvSpPr>
          <p:nvPr>
            <p:ph type="body" sz="quarter" idx="13"/>
          </p:nvPr>
        </p:nvSpPr>
        <p:spPr>
          <a:xfrm>
            <a:off x="653330" y="1010528"/>
            <a:ext cx="10980651" cy="4968241"/>
          </a:xfrm>
        </p:spPr>
        <p:txBody>
          <a:bodyPr/>
          <a:lstStyle/>
          <a:p>
            <a:r>
              <a:rPr lang="en-IN" sz="2400" b="1" dirty="0"/>
              <a:t>Navigating using Code</a:t>
            </a:r>
          </a:p>
          <a:p>
            <a:pPr algn="just">
              <a:spcBef>
                <a:spcPts val="1200"/>
              </a:spcBef>
            </a:pPr>
            <a:r>
              <a:rPr lang="en-US" sz="2600" dirty="0"/>
              <a:t>We can also navigate imperatively by using the code. This is done using the router service, which provides navigate and </a:t>
            </a:r>
            <a:r>
              <a:rPr lang="en-US" sz="2600" dirty="0" err="1"/>
              <a:t>navigatebyUrl</a:t>
            </a:r>
            <a:r>
              <a:rPr lang="en-US" sz="2600" dirty="0"/>
              <a:t> methods via which we can perform route changes.</a:t>
            </a:r>
          </a:p>
          <a:p>
            <a:pPr algn="just">
              <a:spcBef>
                <a:spcPts val="0"/>
              </a:spcBef>
            </a:pPr>
            <a:endParaRPr lang="en-US" sz="2600" dirty="0"/>
          </a:p>
          <a:p>
            <a:pPr algn="just">
              <a:spcBef>
                <a:spcPts val="0"/>
              </a:spcBef>
            </a:pPr>
            <a:r>
              <a:rPr lang="en-US" sz="2600" b="1" dirty="0" err="1"/>
              <a:t>router.navigate</a:t>
            </a:r>
            <a:endParaRPr lang="en-US" sz="2600" b="1" dirty="0"/>
          </a:p>
          <a:p>
            <a:pPr algn="just">
              <a:spcBef>
                <a:spcPts val="1200"/>
              </a:spcBef>
            </a:pPr>
            <a:r>
              <a:rPr lang="en-US" sz="2600" dirty="0"/>
              <a:t>This method is to Navigate to a route using the link parameters array.</a:t>
            </a:r>
          </a:p>
          <a:p>
            <a:pPr algn="just">
              <a:spcBef>
                <a:spcPts val="1200"/>
              </a:spcBef>
            </a:pPr>
            <a:endParaRPr lang="en-US" sz="2600" dirty="0"/>
          </a:p>
          <a:p>
            <a:pPr algn="just">
              <a:spcBef>
                <a:spcPts val="0"/>
              </a:spcBef>
            </a:pPr>
            <a:r>
              <a:rPr lang="en-US" sz="2600" b="1" dirty="0" err="1"/>
              <a:t>navigate.navigateByUrl</a:t>
            </a:r>
            <a:endParaRPr lang="en-US" sz="2600" b="1" dirty="0"/>
          </a:p>
          <a:p>
            <a:pPr algn="just">
              <a:spcBef>
                <a:spcPts val="1200"/>
              </a:spcBef>
            </a:pPr>
            <a:r>
              <a:rPr lang="en-US" sz="2600" dirty="0"/>
              <a:t>This to navigate to a URL by using the absolute path. The first argument is a string containing the complete URL.</a:t>
            </a:r>
          </a:p>
        </p:txBody>
      </p:sp>
      <p:sp>
        <p:nvSpPr>
          <p:cNvPr id="4" name="Slide Number Placeholder 3">
            <a:extLst>
              <a:ext uri="{FF2B5EF4-FFF2-40B4-BE49-F238E27FC236}">
                <a16:creationId xmlns:a16="http://schemas.microsoft.com/office/drawing/2014/main" id="{DA6D49EB-061F-4C00-8F99-83FC2D360A37}"/>
              </a:ext>
            </a:extLst>
          </p:cNvPr>
          <p:cNvSpPr>
            <a:spLocks noGrp="1"/>
          </p:cNvSpPr>
          <p:nvPr>
            <p:ph type="sldNum" sz="quarter" idx="12"/>
          </p:nvPr>
        </p:nvSpPr>
        <p:spPr/>
        <p:txBody>
          <a:bodyPr/>
          <a:lstStyle/>
          <a:p>
            <a:fld id="{C51EAA63-D034-42AE-91FA-B13B9518C7BE}" type="slidenum">
              <a:rPr lang="en-US" smtClean="0"/>
              <a:pPr/>
              <a:t>17</a:t>
            </a:fld>
            <a:endParaRPr lang="en-US" dirty="0"/>
          </a:p>
        </p:txBody>
      </p:sp>
    </p:spTree>
    <p:extLst>
      <p:ext uri="{BB962C8B-B14F-4D97-AF65-F5344CB8AC3E}">
        <p14:creationId xmlns:p14="http://schemas.microsoft.com/office/powerpoint/2010/main" val="383256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6B5B-A4E0-40D0-BB84-C3860C6EB942}"/>
              </a:ext>
            </a:extLst>
          </p:cNvPr>
          <p:cNvSpPr>
            <a:spLocks noGrp="1"/>
          </p:cNvSpPr>
          <p:nvPr>
            <p:ph type="title"/>
          </p:nvPr>
        </p:nvSpPr>
        <p:spPr>
          <a:xfrm>
            <a:off x="320803" y="239150"/>
            <a:ext cx="11125199" cy="535746"/>
          </a:xfrm>
        </p:spPr>
        <p:txBody>
          <a:bodyPr/>
          <a:lstStyle/>
          <a:p>
            <a:r>
              <a:rPr lang="en-IN" dirty="0"/>
              <a:t>Angular – Navigation </a:t>
            </a:r>
            <a:endParaRPr lang="en-US" dirty="0"/>
          </a:p>
        </p:txBody>
      </p:sp>
      <p:sp>
        <p:nvSpPr>
          <p:cNvPr id="3" name="Text Placeholder 2">
            <a:extLst>
              <a:ext uri="{FF2B5EF4-FFF2-40B4-BE49-F238E27FC236}">
                <a16:creationId xmlns:a16="http://schemas.microsoft.com/office/drawing/2014/main" id="{35DF3A4A-4202-45B9-A62E-557168CBA021}"/>
              </a:ext>
            </a:extLst>
          </p:cNvPr>
          <p:cNvSpPr>
            <a:spLocks noGrp="1"/>
          </p:cNvSpPr>
          <p:nvPr>
            <p:ph type="body" sz="quarter" idx="13"/>
          </p:nvPr>
        </p:nvSpPr>
        <p:spPr>
          <a:xfrm>
            <a:off x="462499" y="1052732"/>
            <a:ext cx="11579445" cy="3962401"/>
          </a:xfrm>
        </p:spPr>
        <p:txBody>
          <a:bodyPr/>
          <a:lstStyle/>
          <a:p>
            <a:r>
              <a:rPr lang="en-IN" sz="2600" b="1" dirty="0"/>
              <a:t>Link Parameter Array.</a:t>
            </a:r>
          </a:p>
          <a:p>
            <a:pPr algn="just">
              <a:spcBef>
                <a:spcPts val="1200"/>
              </a:spcBef>
            </a:pPr>
            <a:r>
              <a:rPr lang="en-US" sz="2600" dirty="0"/>
              <a:t>LINK Parameters array is an array of strings, which must specify as argument to either to </a:t>
            </a:r>
            <a:r>
              <a:rPr lang="en-US" sz="2600" dirty="0" err="1"/>
              <a:t>routerlink</a:t>
            </a:r>
            <a:r>
              <a:rPr lang="en-US" sz="2600" dirty="0"/>
              <a:t> directive or navigate method for navigation to work</a:t>
            </a:r>
          </a:p>
          <a:p>
            <a:pPr algn="just">
              <a:spcBef>
                <a:spcPts val="1200"/>
              </a:spcBef>
            </a:pPr>
            <a:r>
              <a:rPr lang="en-US" sz="2600" dirty="0"/>
              <a:t>We need to specify the path of the route and route parameters that go into the route URL.</a:t>
            </a:r>
          </a:p>
          <a:p>
            <a:pPr algn="just">
              <a:spcBef>
                <a:spcPts val="1200"/>
              </a:spcBef>
            </a:pPr>
            <a:r>
              <a:rPr lang="en-US" sz="2600" dirty="0"/>
              <a:t>The following example resolves to the URL path ‘/product/detail/1’</a:t>
            </a:r>
          </a:p>
          <a:p>
            <a:pPr algn="just">
              <a:spcBef>
                <a:spcPts val="1200"/>
              </a:spcBef>
            </a:pPr>
            <a:endParaRPr lang="en-US" sz="2600" dirty="0"/>
          </a:p>
          <a:p>
            <a:pPr algn="just">
              <a:spcBef>
                <a:spcPts val="1200"/>
              </a:spcBef>
            </a:pPr>
            <a:endParaRPr lang="en-US" sz="2600" dirty="0"/>
          </a:p>
          <a:p>
            <a:pPr algn="just">
              <a:spcBef>
                <a:spcPts val="1200"/>
              </a:spcBef>
            </a:pPr>
            <a:r>
              <a:rPr lang="en-US" sz="2600" dirty="0"/>
              <a:t>OR</a:t>
            </a:r>
          </a:p>
        </p:txBody>
      </p:sp>
      <p:sp>
        <p:nvSpPr>
          <p:cNvPr id="4" name="Slide Number Placeholder 3">
            <a:extLst>
              <a:ext uri="{FF2B5EF4-FFF2-40B4-BE49-F238E27FC236}">
                <a16:creationId xmlns:a16="http://schemas.microsoft.com/office/drawing/2014/main" id="{DDEF4807-88BF-48F5-B3A6-A4250DEE1E85}"/>
              </a:ext>
            </a:extLst>
          </p:cNvPr>
          <p:cNvSpPr>
            <a:spLocks noGrp="1"/>
          </p:cNvSpPr>
          <p:nvPr>
            <p:ph type="sldNum" sz="quarter" idx="12"/>
          </p:nvPr>
        </p:nvSpPr>
        <p:spPr/>
        <p:txBody>
          <a:bodyPr/>
          <a:lstStyle/>
          <a:p>
            <a:fld id="{C51EAA63-D034-42AE-91FA-B13B9518C7BE}" type="slidenum">
              <a:rPr lang="en-US" smtClean="0"/>
              <a:pPr/>
              <a:t>18</a:t>
            </a:fld>
            <a:endParaRPr lang="en-US" dirty="0"/>
          </a:p>
        </p:txBody>
      </p:sp>
      <p:pic>
        <p:nvPicPr>
          <p:cNvPr id="5" name="Picture 4">
            <a:extLst>
              <a:ext uri="{FF2B5EF4-FFF2-40B4-BE49-F238E27FC236}">
                <a16:creationId xmlns:a16="http://schemas.microsoft.com/office/drawing/2014/main" id="{0F070AF9-C565-484B-89DC-937E6A3A2E94}"/>
              </a:ext>
            </a:extLst>
          </p:cNvPr>
          <p:cNvPicPr>
            <a:picLocks noChangeAspect="1"/>
          </p:cNvPicPr>
          <p:nvPr/>
        </p:nvPicPr>
        <p:blipFill>
          <a:blip r:embed="rId2"/>
          <a:stretch>
            <a:fillRect/>
          </a:stretch>
        </p:blipFill>
        <p:spPr>
          <a:xfrm>
            <a:off x="2116424" y="3908327"/>
            <a:ext cx="7016328" cy="635537"/>
          </a:xfrm>
          <a:prstGeom prst="rect">
            <a:avLst/>
          </a:prstGeom>
        </p:spPr>
      </p:pic>
      <p:pic>
        <p:nvPicPr>
          <p:cNvPr id="6" name="Picture 5">
            <a:extLst>
              <a:ext uri="{FF2B5EF4-FFF2-40B4-BE49-F238E27FC236}">
                <a16:creationId xmlns:a16="http://schemas.microsoft.com/office/drawing/2014/main" id="{738A6A64-FAAC-4D05-B087-B17B57DBAFC1}"/>
              </a:ext>
            </a:extLst>
          </p:cNvPr>
          <p:cNvPicPr>
            <a:picLocks noChangeAspect="1"/>
          </p:cNvPicPr>
          <p:nvPr/>
        </p:nvPicPr>
        <p:blipFill>
          <a:blip r:embed="rId3"/>
          <a:stretch>
            <a:fillRect/>
          </a:stretch>
        </p:blipFill>
        <p:spPr>
          <a:xfrm>
            <a:off x="3199825" y="5039006"/>
            <a:ext cx="4804692" cy="507925"/>
          </a:xfrm>
          <a:prstGeom prst="rect">
            <a:avLst/>
          </a:prstGeom>
        </p:spPr>
      </p:pic>
    </p:spTree>
    <p:extLst>
      <p:ext uri="{BB962C8B-B14F-4D97-AF65-F5344CB8AC3E}">
        <p14:creationId xmlns:p14="http://schemas.microsoft.com/office/powerpoint/2010/main" val="102286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F75C-5FB0-4FA2-99BE-2B32DB6AF0A8}"/>
              </a:ext>
            </a:extLst>
          </p:cNvPr>
          <p:cNvSpPr>
            <a:spLocks noGrp="1"/>
          </p:cNvSpPr>
          <p:nvPr>
            <p:ph type="title"/>
          </p:nvPr>
        </p:nvSpPr>
        <p:spPr>
          <a:xfrm>
            <a:off x="250464" y="237977"/>
            <a:ext cx="11125199" cy="521678"/>
          </a:xfrm>
        </p:spPr>
        <p:txBody>
          <a:bodyPr/>
          <a:lstStyle/>
          <a:p>
            <a:r>
              <a:rPr lang="en-IN" dirty="0"/>
              <a:t>Angular – Router Guards </a:t>
            </a:r>
            <a:endParaRPr lang="en-US" dirty="0"/>
          </a:p>
        </p:txBody>
      </p:sp>
      <p:sp>
        <p:nvSpPr>
          <p:cNvPr id="3" name="Text Placeholder 2">
            <a:extLst>
              <a:ext uri="{FF2B5EF4-FFF2-40B4-BE49-F238E27FC236}">
                <a16:creationId xmlns:a16="http://schemas.microsoft.com/office/drawing/2014/main" id="{B65081F4-31F9-4E43-99BE-0F45A272A681}"/>
              </a:ext>
            </a:extLst>
          </p:cNvPr>
          <p:cNvSpPr>
            <a:spLocks noGrp="1"/>
          </p:cNvSpPr>
          <p:nvPr>
            <p:ph type="body" sz="quarter" idx="13"/>
          </p:nvPr>
        </p:nvSpPr>
        <p:spPr>
          <a:xfrm>
            <a:off x="490635" y="954257"/>
            <a:ext cx="11424700" cy="3962401"/>
          </a:xfrm>
        </p:spPr>
        <p:txBody>
          <a:bodyPr/>
          <a:lstStyle/>
          <a:p>
            <a:pPr algn="just"/>
            <a:r>
              <a:rPr lang="en-US" dirty="0"/>
              <a:t>We use the Angular Guards to control, whether the user can navigate to or away from the current route.</a:t>
            </a:r>
          </a:p>
          <a:p>
            <a:pPr algn="just"/>
            <a:endParaRPr lang="en-US" sz="2600" dirty="0"/>
          </a:p>
          <a:p>
            <a:pPr algn="just">
              <a:spcBef>
                <a:spcPts val="0"/>
              </a:spcBef>
            </a:pPr>
            <a:r>
              <a:rPr lang="en-US" sz="2600" b="1" dirty="0"/>
              <a:t>Purpose of Angular Guards</a:t>
            </a:r>
          </a:p>
          <a:p>
            <a:pPr algn="just">
              <a:spcBef>
                <a:spcPts val="1200"/>
              </a:spcBef>
            </a:pPr>
            <a:r>
              <a:rPr lang="en-US" dirty="0"/>
              <a:t>Allowing the user to navigate all parts of the application is not a good idea. We need to restrict the user until the user performs specific actions like login. </a:t>
            </a:r>
          </a:p>
          <a:p>
            <a:pPr algn="just">
              <a:spcBef>
                <a:spcPts val="1200"/>
              </a:spcBef>
            </a:pPr>
            <a:r>
              <a:rPr lang="en-US" dirty="0"/>
              <a:t>We want our App to stop the unauthorized user from accessing the protected route.</a:t>
            </a:r>
            <a:endParaRPr lang="en-US" sz="2600" b="1" dirty="0"/>
          </a:p>
        </p:txBody>
      </p:sp>
      <p:sp>
        <p:nvSpPr>
          <p:cNvPr id="4" name="Slide Number Placeholder 3">
            <a:extLst>
              <a:ext uri="{FF2B5EF4-FFF2-40B4-BE49-F238E27FC236}">
                <a16:creationId xmlns:a16="http://schemas.microsoft.com/office/drawing/2014/main" id="{E7AEC9D2-A5E7-4C49-A42B-0DF9B8724B09}"/>
              </a:ext>
            </a:extLst>
          </p:cNvPr>
          <p:cNvSpPr>
            <a:spLocks noGrp="1"/>
          </p:cNvSpPr>
          <p:nvPr>
            <p:ph type="sldNum" sz="quarter" idx="12"/>
          </p:nvPr>
        </p:nvSpPr>
        <p:spPr/>
        <p:txBody>
          <a:bodyPr/>
          <a:lstStyle/>
          <a:p>
            <a:fld id="{C51EAA63-D034-42AE-91FA-B13B9518C7BE}" type="slidenum">
              <a:rPr lang="en-US" smtClean="0"/>
              <a:pPr/>
              <a:t>19</a:t>
            </a:fld>
            <a:endParaRPr lang="en-US" dirty="0"/>
          </a:p>
        </p:txBody>
      </p:sp>
    </p:spTree>
    <p:extLst>
      <p:ext uri="{BB962C8B-B14F-4D97-AF65-F5344CB8AC3E}">
        <p14:creationId xmlns:p14="http://schemas.microsoft.com/office/powerpoint/2010/main" val="133372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6000" b="-16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1313661" y="2939156"/>
            <a:ext cx="8763000" cy="767371"/>
          </a:xfrm>
        </p:spPr>
        <p:txBody>
          <a:bodyPr/>
          <a:lstStyle/>
          <a:p>
            <a:pPr algn="ctr"/>
            <a:r>
              <a:rPr lang="en-US" dirty="0"/>
              <a:t>Angular </a:t>
            </a:r>
            <a:br>
              <a:rPr lang="en-US" dirty="0"/>
            </a:br>
            <a:r>
              <a:rPr lang="en-US" dirty="0"/>
              <a:t>Routing &amp; Navigation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29F4-D30D-49B0-A739-E0C54A57713C}"/>
              </a:ext>
            </a:extLst>
          </p:cNvPr>
          <p:cNvSpPr>
            <a:spLocks noGrp="1"/>
          </p:cNvSpPr>
          <p:nvPr>
            <p:ph type="title"/>
          </p:nvPr>
        </p:nvSpPr>
        <p:spPr>
          <a:xfrm>
            <a:off x="306735" y="309488"/>
            <a:ext cx="11125199" cy="493543"/>
          </a:xfrm>
        </p:spPr>
        <p:txBody>
          <a:bodyPr/>
          <a:lstStyle/>
          <a:p>
            <a:r>
              <a:rPr lang="en-IN" dirty="0"/>
              <a:t>Angular – Router Guards </a:t>
            </a:r>
            <a:endParaRPr lang="en-US" dirty="0"/>
          </a:p>
        </p:txBody>
      </p:sp>
      <p:sp>
        <p:nvSpPr>
          <p:cNvPr id="3" name="Text Placeholder 2">
            <a:extLst>
              <a:ext uri="{FF2B5EF4-FFF2-40B4-BE49-F238E27FC236}">
                <a16:creationId xmlns:a16="http://schemas.microsoft.com/office/drawing/2014/main" id="{F98EFF01-36F3-4B80-A7E2-2C600F5D7BAD}"/>
              </a:ext>
            </a:extLst>
          </p:cNvPr>
          <p:cNvSpPr>
            <a:spLocks noGrp="1"/>
          </p:cNvSpPr>
          <p:nvPr>
            <p:ph type="body" sz="quarter" idx="13"/>
          </p:nvPr>
        </p:nvSpPr>
        <p:spPr>
          <a:xfrm>
            <a:off x="462500" y="1066799"/>
            <a:ext cx="11340294" cy="3962401"/>
          </a:xfrm>
        </p:spPr>
        <p:txBody>
          <a:bodyPr/>
          <a:lstStyle/>
          <a:p>
            <a:r>
              <a:rPr lang="en-IN" sz="2600" b="1" dirty="0"/>
              <a:t>Uses of Angular Guards </a:t>
            </a:r>
          </a:p>
          <a:p>
            <a:pPr marL="458788" indent="-457200">
              <a:spcBef>
                <a:spcPts val="1200"/>
              </a:spcBef>
              <a:buFont typeface="Arial" panose="020B0604020202020204" pitchFamily="34" charset="0"/>
              <a:buChar char="•"/>
            </a:pPr>
            <a:r>
              <a:rPr lang="en-US" sz="2600" dirty="0"/>
              <a:t>To Confirm the navigational operation</a:t>
            </a:r>
          </a:p>
          <a:p>
            <a:pPr marL="458788" indent="-457200">
              <a:spcBef>
                <a:spcPts val="1200"/>
              </a:spcBef>
              <a:buFont typeface="Arial" panose="020B0604020202020204" pitchFamily="34" charset="0"/>
              <a:buChar char="•"/>
            </a:pPr>
            <a:r>
              <a:rPr lang="en-US" sz="2600" dirty="0"/>
              <a:t>Asking whether to save before moving away from a view</a:t>
            </a:r>
          </a:p>
          <a:p>
            <a:pPr marL="458788" indent="-457200">
              <a:spcBef>
                <a:spcPts val="1200"/>
              </a:spcBef>
              <a:buFont typeface="Arial" panose="020B0604020202020204" pitchFamily="34" charset="0"/>
              <a:buChar char="•"/>
            </a:pPr>
            <a:r>
              <a:rPr lang="en-US" sz="2600" dirty="0"/>
              <a:t>Allow access to certain parts of the application to specific users</a:t>
            </a:r>
          </a:p>
          <a:p>
            <a:pPr marL="458788" indent="-457200">
              <a:spcBef>
                <a:spcPts val="1200"/>
              </a:spcBef>
              <a:buFont typeface="Arial" panose="020B0604020202020204" pitchFamily="34" charset="0"/>
              <a:buChar char="•"/>
            </a:pPr>
            <a:r>
              <a:rPr lang="en-US" sz="2600" dirty="0"/>
              <a:t>Validating the route parameters before navigating to the route</a:t>
            </a:r>
          </a:p>
          <a:p>
            <a:pPr marL="458788" indent="-457200">
              <a:spcBef>
                <a:spcPts val="1200"/>
              </a:spcBef>
              <a:buFont typeface="Arial" panose="020B0604020202020204" pitchFamily="34" charset="0"/>
              <a:buChar char="•"/>
            </a:pPr>
            <a:r>
              <a:rPr lang="en-US" sz="2600" dirty="0"/>
              <a:t>Fetching some data before you display the component.</a:t>
            </a:r>
          </a:p>
          <a:p>
            <a:endParaRPr lang="en-US" sz="2600" b="1" dirty="0"/>
          </a:p>
        </p:txBody>
      </p:sp>
      <p:sp>
        <p:nvSpPr>
          <p:cNvPr id="4" name="Slide Number Placeholder 3">
            <a:extLst>
              <a:ext uri="{FF2B5EF4-FFF2-40B4-BE49-F238E27FC236}">
                <a16:creationId xmlns:a16="http://schemas.microsoft.com/office/drawing/2014/main" id="{793E0A90-2EB9-404A-B722-B85C654B7491}"/>
              </a:ext>
            </a:extLst>
          </p:cNvPr>
          <p:cNvSpPr>
            <a:spLocks noGrp="1"/>
          </p:cNvSpPr>
          <p:nvPr>
            <p:ph type="sldNum" sz="quarter" idx="12"/>
          </p:nvPr>
        </p:nvSpPr>
        <p:spPr/>
        <p:txBody>
          <a:bodyPr/>
          <a:lstStyle/>
          <a:p>
            <a:fld id="{C51EAA63-D034-42AE-91FA-B13B9518C7BE}" type="slidenum">
              <a:rPr lang="en-US" smtClean="0"/>
              <a:pPr/>
              <a:t>20</a:t>
            </a:fld>
            <a:endParaRPr lang="en-US" dirty="0"/>
          </a:p>
        </p:txBody>
      </p:sp>
    </p:spTree>
    <p:extLst>
      <p:ext uri="{BB962C8B-B14F-4D97-AF65-F5344CB8AC3E}">
        <p14:creationId xmlns:p14="http://schemas.microsoft.com/office/powerpoint/2010/main" val="324941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FB69-4D43-4FF5-B721-87B109DC28DC}"/>
              </a:ext>
            </a:extLst>
          </p:cNvPr>
          <p:cNvSpPr>
            <a:spLocks noGrp="1"/>
          </p:cNvSpPr>
          <p:nvPr>
            <p:ph type="title"/>
          </p:nvPr>
        </p:nvSpPr>
        <p:spPr>
          <a:xfrm>
            <a:off x="278600" y="309489"/>
            <a:ext cx="11125199" cy="381001"/>
          </a:xfrm>
        </p:spPr>
        <p:txBody>
          <a:bodyPr/>
          <a:lstStyle/>
          <a:p>
            <a:r>
              <a:rPr lang="en-IN" dirty="0"/>
              <a:t>Angular – Router Guards </a:t>
            </a:r>
            <a:endParaRPr lang="en-US" dirty="0"/>
          </a:p>
        </p:txBody>
      </p:sp>
      <p:sp>
        <p:nvSpPr>
          <p:cNvPr id="3" name="Text Placeholder 2">
            <a:extLst>
              <a:ext uri="{FF2B5EF4-FFF2-40B4-BE49-F238E27FC236}">
                <a16:creationId xmlns:a16="http://schemas.microsoft.com/office/drawing/2014/main" id="{5E4AA1D8-EAED-42D3-A933-918DEFC89CE4}"/>
              </a:ext>
            </a:extLst>
          </p:cNvPr>
          <p:cNvSpPr>
            <a:spLocks noGrp="1"/>
          </p:cNvSpPr>
          <p:nvPr>
            <p:ph type="body" sz="quarter" idx="13"/>
          </p:nvPr>
        </p:nvSpPr>
        <p:spPr>
          <a:xfrm>
            <a:off x="462499" y="926122"/>
            <a:ext cx="11480971" cy="3962401"/>
          </a:xfrm>
        </p:spPr>
        <p:txBody>
          <a:bodyPr/>
          <a:lstStyle/>
          <a:p>
            <a:pPr>
              <a:spcBef>
                <a:spcPts val="600"/>
              </a:spcBef>
            </a:pPr>
            <a:r>
              <a:rPr lang="en-US" sz="2600" dirty="0"/>
              <a:t>The router supports multiple guard interfaces:</a:t>
            </a:r>
          </a:p>
          <a:p>
            <a:pPr>
              <a:spcBef>
                <a:spcPts val="600"/>
              </a:spcBef>
            </a:pPr>
            <a:endParaRPr lang="en-US" sz="2600" dirty="0"/>
          </a:p>
          <a:p>
            <a:pPr marL="458788" indent="-457200">
              <a:spcBef>
                <a:spcPts val="600"/>
              </a:spcBef>
              <a:buFont typeface="Arial" panose="020B0604020202020204" pitchFamily="34" charset="0"/>
              <a:buChar char="•"/>
            </a:pPr>
            <a:r>
              <a:rPr lang="en-US" sz="2600" b="1" dirty="0" err="1"/>
              <a:t>CanActivate</a:t>
            </a:r>
            <a:r>
              <a:rPr lang="en-US" sz="2600" dirty="0"/>
              <a:t> to mediate navigation to a route.</a:t>
            </a:r>
          </a:p>
          <a:p>
            <a:pPr marL="458788" indent="-457200">
              <a:spcBef>
                <a:spcPts val="600"/>
              </a:spcBef>
              <a:buFont typeface="Arial" panose="020B0604020202020204" pitchFamily="34" charset="0"/>
              <a:buChar char="•"/>
            </a:pPr>
            <a:r>
              <a:rPr lang="en-US" sz="2600" b="1" dirty="0" err="1"/>
              <a:t>CanActivateChild</a:t>
            </a:r>
            <a:r>
              <a:rPr lang="en-US" sz="2600" dirty="0"/>
              <a:t> to mediate navigation to a child route.</a:t>
            </a:r>
          </a:p>
          <a:p>
            <a:pPr marL="458788" indent="-457200">
              <a:spcBef>
                <a:spcPts val="600"/>
              </a:spcBef>
              <a:buFont typeface="Arial" panose="020B0604020202020204" pitchFamily="34" charset="0"/>
              <a:buChar char="•"/>
            </a:pPr>
            <a:r>
              <a:rPr lang="en-US" sz="2600" b="1" dirty="0" err="1"/>
              <a:t>CanDeactivate</a:t>
            </a:r>
            <a:r>
              <a:rPr lang="en-US" sz="2600" dirty="0"/>
              <a:t> to mediate navigation away from the current route.</a:t>
            </a:r>
          </a:p>
          <a:p>
            <a:pPr marL="458788" indent="-457200">
              <a:spcBef>
                <a:spcPts val="600"/>
              </a:spcBef>
              <a:buFont typeface="Arial" panose="020B0604020202020204" pitchFamily="34" charset="0"/>
              <a:buChar char="•"/>
            </a:pPr>
            <a:r>
              <a:rPr lang="en-US" sz="2600" b="1" dirty="0"/>
              <a:t>Resolve</a:t>
            </a:r>
            <a:r>
              <a:rPr lang="en-US" sz="2600" dirty="0"/>
              <a:t> to perform route data retrieval before route activation.</a:t>
            </a:r>
          </a:p>
          <a:p>
            <a:pPr marL="458788" indent="-457200">
              <a:spcBef>
                <a:spcPts val="600"/>
              </a:spcBef>
              <a:buFont typeface="Arial" panose="020B0604020202020204" pitchFamily="34" charset="0"/>
              <a:buChar char="•"/>
            </a:pPr>
            <a:r>
              <a:rPr lang="en-US" sz="2600" b="1" dirty="0" err="1"/>
              <a:t>CanLoad</a:t>
            </a:r>
            <a:r>
              <a:rPr lang="en-US" sz="2600" dirty="0"/>
              <a:t> to mediate navigation to a feature module loaded asynchronously.</a:t>
            </a:r>
          </a:p>
        </p:txBody>
      </p:sp>
      <p:sp>
        <p:nvSpPr>
          <p:cNvPr id="4" name="Slide Number Placeholder 3">
            <a:extLst>
              <a:ext uri="{FF2B5EF4-FFF2-40B4-BE49-F238E27FC236}">
                <a16:creationId xmlns:a16="http://schemas.microsoft.com/office/drawing/2014/main" id="{CF0D5F27-908F-4A90-9420-F49A03E81AB5}"/>
              </a:ext>
            </a:extLst>
          </p:cNvPr>
          <p:cNvSpPr>
            <a:spLocks noGrp="1"/>
          </p:cNvSpPr>
          <p:nvPr>
            <p:ph type="sldNum" sz="quarter" idx="12"/>
          </p:nvPr>
        </p:nvSpPr>
        <p:spPr/>
        <p:txBody>
          <a:bodyPr/>
          <a:lstStyle/>
          <a:p>
            <a:fld id="{C51EAA63-D034-42AE-91FA-B13B9518C7BE}" type="slidenum">
              <a:rPr lang="en-US" smtClean="0"/>
              <a:pPr/>
              <a:t>21</a:t>
            </a:fld>
            <a:endParaRPr lang="en-US" dirty="0"/>
          </a:p>
        </p:txBody>
      </p:sp>
    </p:spTree>
    <p:extLst>
      <p:ext uri="{BB962C8B-B14F-4D97-AF65-F5344CB8AC3E}">
        <p14:creationId xmlns:p14="http://schemas.microsoft.com/office/powerpoint/2010/main" val="1714928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34AD-CA25-4D27-AC3E-ECBDEC684256}"/>
              </a:ext>
            </a:extLst>
          </p:cNvPr>
          <p:cNvSpPr>
            <a:spLocks noGrp="1"/>
          </p:cNvSpPr>
          <p:nvPr>
            <p:ph type="title"/>
          </p:nvPr>
        </p:nvSpPr>
        <p:spPr>
          <a:xfrm>
            <a:off x="334870" y="323556"/>
            <a:ext cx="11125199" cy="479475"/>
          </a:xfrm>
        </p:spPr>
        <p:txBody>
          <a:bodyPr/>
          <a:lstStyle/>
          <a:p>
            <a:r>
              <a:rPr lang="en-IN" dirty="0"/>
              <a:t>Angular – Router Guards </a:t>
            </a:r>
            <a:endParaRPr lang="en-US" dirty="0"/>
          </a:p>
        </p:txBody>
      </p:sp>
      <p:sp>
        <p:nvSpPr>
          <p:cNvPr id="3" name="Text Placeholder 2">
            <a:extLst>
              <a:ext uri="{FF2B5EF4-FFF2-40B4-BE49-F238E27FC236}">
                <a16:creationId xmlns:a16="http://schemas.microsoft.com/office/drawing/2014/main" id="{E0CB51FB-2AD4-4C64-8C4E-8AB6D876663D}"/>
              </a:ext>
            </a:extLst>
          </p:cNvPr>
          <p:cNvSpPr>
            <a:spLocks noGrp="1"/>
          </p:cNvSpPr>
          <p:nvPr>
            <p:ph type="body" sz="quarter" idx="13"/>
          </p:nvPr>
        </p:nvSpPr>
        <p:spPr>
          <a:xfrm>
            <a:off x="462500" y="968325"/>
            <a:ext cx="11326226" cy="3962401"/>
          </a:xfrm>
        </p:spPr>
        <p:txBody>
          <a:bodyPr/>
          <a:lstStyle/>
          <a:p>
            <a:pPr algn="just"/>
            <a:r>
              <a:rPr lang="en-US" sz="2400" b="1" dirty="0" err="1"/>
              <a:t>CanActivate</a:t>
            </a:r>
            <a:r>
              <a:rPr lang="en-US" sz="2400" b="1" dirty="0"/>
              <a:t>: requiring authentication</a:t>
            </a:r>
          </a:p>
          <a:p>
            <a:pPr algn="just">
              <a:spcBef>
                <a:spcPts val="1800"/>
              </a:spcBef>
            </a:pPr>
            <a:r>
              <a:rPr lang="en-US" sz="2400" dirty="0"/>
              <a:t>The Angular </a:t>
            </a:r>
            <a:r>
              <a:rPr lang="en-US" sz="2400" dirty="0" err="1"/>
              <a:t>CanActivate</a:t>
            </a:r>
            <a:r>
              <a:rPr lang="en-US" sz="2400" dirty="0"/>
              <a:t> guard decides, if a route can be activated ( or component gets rendered). We use this guard, when we want to check on some condition, before activating the component or showing it to the user. This allows us to cancel the navigation.</a:t>
            </a:r>
          </a:p>
          <a:p>
            <a:pPr algn="just">
              <a:spcBef>
                <a:spcPts val="1800"/>
              </a:spcBef>
            </a:pPr>
            <a:r>
              <a:rPr lang="en-US" sz="2400" dirty="0"/>
              <a:t>Use cases for the </a:t>
            </a:r>
            <a:r>
              <a:rPr lang="en-US" sz="2400" dirty="0" err="1"/>
              <a:t>CanActivate</a:t>
            </a:r>
            <a:r>
              <a:rPr lang="en-US" sz="2400" dirty="0"/>
              <a:t> Guard</a:t>
            </a:r>
          </a:p>
          <a:p>
            <a:pPr marL="344488" indent="-342900" algn="just">
              <a:spcBef>
                <a:spcPts val="1800"/>
              </a:spcBef>
              <a:buFont typeface="Arial" panose="020B0604020202020204" pitchFamily="34" charset="0"/>
              <a:buChar char="•"/>
            </a:pPr>
            <a:r>
              <a:rPr lang="en-US" sz="2400" dirty="0"/>
              <a:t>Checking if a user has logged in</a:t>
            </a:r>
          </a:p>
          <a:p>
            <a:pPr marL="344488" indent="-342900" algn="just">
              <a:spcBef>
                <a:spcPts val="1800"/>
              </a:spcBef>
              <a:buFont typeface="Arial" panose="020B0604020202020204" pitchFamily="34" charset="0"/>
              <a:buChar char="•"/>
            </a:pPr>
            <a:r>
              <a:rPr lang="en-US" sz="2400" dirty="0"/>
              <a:t>Checking if a user has permission</a:t>
            </a:r>
          </a:p>
          <a:p>
            <a:pPr algn="just">
              <a:spcBef>
                <a:spcPts val="1800"/>
              </a:spcBef>
            </a:pPr>
            <a:r>
              <a:rPr lang="en-US" sz="2400" dirty="0"/>
              <a:t>One of the use case of this guard is to check if the user has logged in to the system. If user has not logged in, then the guard can redirect him to login page.</a:t>
            </a:r>
          </a:p>
        </p:txBody>
      </p:sp>
      <p:sp>
        <p:nvSpPr>
          <p:cNvPr id="4" name="Slide Number Placeholder 3">
            <a:extLst>
              <a:ext uri="{FF2B5EF4-FFF2-40B4-BE49-F238E27FC236}">
                <a16:creationId xmlns:a16="http://schemas.microsoft.com/office/drawing/2014/main" id="{24F1A898-FF82-4436-81AC-6295C1C23731}"/>
              </a:ext>
            </a:extLst>
          </p:cNvPr>
          <p:cNvSpPr>
            <a:spLocks noGrp="1"/>
          </p:cNvSpPr>
          <p:nvPr>
            <p:ph type="sldNum" sz="quarter" idx="12"/>
          </p:nvPr>
        </p:nvSpPr>
        <p:spPr/>
        <p:txBody>
          <a:bodyPr/>
          <a:lstStyle/>
          <a:p>
            <a:fld id="{C51EAA63-D034-42AE-91FA-B13B9518C7BE}" type="slidenum">
              <a:rPr lang="en-US" smtClean="0"/>
              <a:pPr/>
              <a:t>22</a:t>
            </a:fld>
            <a:endParaRPr lang="en-US" dirty="0"/>
          </a:p>
        </p:txBody>
      </p:sp>
    </p:spTree>
    <p:extLst>
      <p:ext uri="{BB962C8B-B14F-4D97-AF65-F5344CB8AC3E}">
        <p14:creationId xmlns:p14="http://schemas.microsoft.com/office/powerpoint/2010/main" val="152317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51B24-3092-4131-891B-33187E6A1D3C}"/>
              </a:ext>
            </a:extLst>
          </p:cNvPr>
          <p:cNvSpPr>
            <a:spLocks noGrp="1"/>
          </p:cNvSpPr>
          <p:nvPr>
            <p:ph type="title"/>
          </p:nvPr>
        </p:nvSpPr>
        <p:spPr>
          <a:xfrm>
            <a:off x="348938" y="295422"/>
            <a:ext cx="11125199" cy="507610"/>
          </a:xfrm>
        </p:spPr>
        <p:txBody>
          <a:bodyPr/>
          <a:lstStyle/>
          <a:p>
            <a:r>
              <a:rPr lang="en-IN" dirty="0"/>
              <a:t>Angular – Router Guards </a:t>
            </a:r>
            <a:endParaRPr lang="en-US" dirty="0"/>
          </a:p>
        </p:txBody>
      </p:sp>
      <p:sp>
        <p:nvSpPr>
          <p:cNvPr id="3" name="Text Placeholder 2">
            <a:extLst>
              <a:ext uri="{FF2B5EF4-FFF2-40B4-BE49-F238E27FC236}">
                <a16:creationId xmlns:a16="http://schemas.microsoft.com/office/drawing/2014/main" id="{3684DD69-B49B-40BB-B01A-24E9FBECFA49}"/>
              </a:ext>
            </a:extLst>
          </p:cNvPr>
          <p:cNvSpPr>
            <a:spLocks noGrp="1"/>
          </p:cNvSpPr>
          <p:nvPr>
            <p:ph type="body" sz="quarter" idx="13"/>
          </p:nvPr>
        </p:nvSpPr>
        <p:spPr>
          <a:xfrm>
            <a:off x="462500" y="1038663"/>
            <a:ext cx="11326226" cy="3962401"/>
          </a:xfrm>
        </p:spPr>
        <p:txBody>
          <a:bodyPr/>
          <a:lstStyle/>
          <a:p>
            <a:r>
              <a:rPr lang="en-US" sz="2400" b="1" dirty="0" err="1"/>
              <a:t>CanActivateChild</a:t>
            </a:r>
            <a:r>
              <a:rPr lang="en-US" sz="2400" b="1" dirty="0"/>
              <a:t>: guarding child routes</a:t>
            </a:r>
          </a:p>
          <a:p>
            <a:pPr algn="just"/>
            <a:r>
              <a:rPr lang="en-US" sz="2400" dirty="0"/>
              <a:t>The </a:t>
            </a:r>
            <a:r>
              <a:rPr lang="en-US" sz="2400" dirty="0" err="1"/>
              <a:t>CanActivatechild</a:t>
            </a:r>
            <a:r>
              <a:rPr lang="en-US" sz="2400" dirty="0"/>
              <a:t> guard is very similar to </a:t>
            </a:r>
            <a:r>
              <a:rPr lang="en-US" sz="2400" dirty="0" err="1"/>
              <a:t>CanActivateGuard</a:t>
            </a:r>
            <a:r>
              <a:rPr lang="en-US" sz="2400" dirty="0"/>
              <a:t>. The key difference is that it runs before any child route is activated. We apply this guard to the parent route. The Angular invokes this guard whenever the user tris to navigate to any of its child route. This allows us check some condition and decide whether to proceed with the navigation or cancel it.</a:t>
            </a:r>
          </a:p>
        </p:txBody>
      </p:sp>
      <p:sp>
        <p:nvSpPr>
          <p:cNvPr id="4" name="Slide Number Placeholder 3">
            <a:extLst>
              <a:ext uri="{FF2B5EF4-FFF2-40B4-BE49-F238E27FC236}">
                <a16:creationId xmlns:a16="http://schemas.microsoft.com/office/drawing/2014/main" id="{09FEDFA1-F530-4D5A-B0E9-9217A1B40D70}"/>
              </a:ext>
            </a:extLst>
          </p:cNvPr>
          <p:cNvSpPr>
            <a:spLocks noGrp="1"/>
          </p:cNvSpPr>
          <p:nvPr>
            <p:ph type="sldNum" sz="quarter" idx="12"/>
          </p:nvPr>
        </p:nvSpPr>
        <p:spPr/>
        <p:txBody>
          <a:bodyPr/>
          <a:lstStyle/>
          <a:p>
            <a:fld id="{C51EAA63-D034-42AE-91FA-B13B9518C7BE}" type="slidenum">
              <a:rPr lang="en-US" smtClean="0"/>
              <a:pPr/>
              <a:t>23</a:t>
            </a:fld>
            <a:endParaRPr lang="en-US" dirty="0"/>
          </a:p>
        </p:txBody>
      </p:sp>
    </p:spTree>
    <p:extLst>
      <p:ext uri="{BB962C8B-B14F-4D97-AF65-F5344CB8AC3E}">
        <p14:creationId xmlns:p14="http://schemas.microsoft.com/office/powerpoint/2010/main" val="292612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EE2E-1C3C-422A-A184-15B23831ECC3}"/>
              </a:ext>
            </a:extLst>
          </p:cNvPr>
          <p:cNvSpPr>
            <a:spLocks noGrp="1"/>
          </p:cNvSpPr>
          <p:nvPr>
            <p:ph type="title"/>
          </p:nvPr>
        </p:nvSpPr>
        <p:spPr>
          <a:xfrm>
            <a:off x="292667" y="267285"/>
            <a:ext cx="11125199" cy="493543"/>
          </a:xfrm>
        </p:spPr>
        <p:txBody>
          <a:bodyPr/>
          <a:lstStyle/>
          <a:p>
            <a:r>
              <a:rPr lang="en-IN" dirty="0"/>
              <a:t>Angular – Router Guards </a:t>
            </a:r>
            <a:endParaRPr lang="en-US" dirty="0"/>
          </a:p>
        </p:txBody>
      </p:sp>
      <p:sp>
        <p:nvSpPr>
          <p:cNvPr id="3" name="Text Placeholder 2">
            <a:extLst>
              <a:ext uri="{FF2B5EF4-FFF2-40B4-BE49-F238E27FC236}">
                <a16:creationId xmlns:a16="http://schemas.microsoft.com/office/drawing/2014/main" id="{F3C2B982-7D46-434A-BE3C-ADECF2329F94}"/>
              </a:ext>
            </a:extLst>
          </p:cNvPr>
          <p:cNvSpPr>
            <a:spLocks noGrp="1"/>
          </p:cNvSpPr>
          <p:nvPr>
            <p:ph type="body" sz="quarter" idx="13"/>
          </p:nvPr>
        </p:nvSpPr>
        <p:spPr>
          <a:xfrm>
            <a:off x="462500" y="968325"/>
            <a:ext cx="11340294" cy="3962401"/>
          </a:xfrm>
        </p:spPr>
        <p:txBody>
          <a:bodyPr/>
          <a:lstStyle/>
          <a:p>
            <a:pPr algn="just"/>
            <a:r>
              <a:rPr lang="en-US" sz="2600" b="1" dirty="0" err="1"/>
              <a:t>CanDeactivate</a:t>
            </a:r>
            <a:r>
              <a:rPr lang="en-US" sz="2600" b="1" dirty="0"/>
              <a:t>: handling unsaved changes</a:t>
            </a:r>
          </a:p>
          <a:p>
            <a:pPr algn="just"/>
            <a:r>
              <a:rPr lang="en-US" sz="2600" dirty="0"/>
              <a:t>The Angular </a:t>
            </a:r>
            <a:r>
              <a:rPr lang="en-US" sz="2600" dirty="0" err="1"/>
              <a:t>CanDeactivate</a:t>
            </a:r>
            <a:r>
              <a:rPr lang="en-US" sz="2600" dirty="0"/>
              <a:t> guard is called, whenever we navigate away from the route before the current component gets deactivated.</a:t>
            </a:r>
          </a:p>
          <a:p>
            <a:pPr algn="just"/>
            <a:r>
              <a:rPr lang="en-US" sz="2600" dirty="0"/>
              <a:t>The best use case for </a:t>
            </a:r>
            <a:r>
              <a:rPr lang="en-US" sz="2600" dirty="0" err="1"/>
              <a:t>CanDectivate</a:t>
            </a:r>
            <a:r>
              <a:rPr lang="en-US" sz="2600" dirty="0"/>
              <a:t> guard is the data entry component. The user may have filled the data entry and tries to leave that component without saving his work. The </a:t>
            </a:r>
            <a:r>
              <a:rPr lang="en-US" sz="2600" dirty="0" err="1"/>
              <a:t>CanDeactivate</a:t>
            </a:r>
            <a:r>
              <a:rPr lang="en-US" sz="2600" dirty="0"/>
              <a:t> guard gives us a chance to warn the user that he has not saved his work and give him a chance to cancel the navigation.</a:t>
            </a:r>
          </a:p>
          <a:p>
            <a:pPr algn="just"/>
            <a:endParaRPr lang="en-US" sz="2600" dirty="0"/>
          </a:p>
        </p:txBody>
      </p:sp>
      <p:sp>
        <p:nvSpPr>
          <p:cNvPr id="4" name="Slide Number Placeholder 3">
            <a:extLst>
              <a:ext uri="{FF2B5EF4-FFF2-40B4-BE49-F238E27FC236}">
                <a16:creationId xmlns:a16="http://schemas.microsoft.com/office/drawing/2014/main" id="{21F3990D-BCDF-4BB6-9CFF-A864A9D733F9}"/>
              </a:ext>
            </a:extLst>
          </p:cNvPr>
          <p:cNvSpPr>
            <a:spLocks noGrp="1"/>
          </p:cNvSpPr>
          <p:nvPr>
            <p:ph type="sldNum" sz="quarter" idx="12"/>
          </p:nvPr>
        </p:nvSpPr>
        <p:spPr/>
        <p:txBody>
          <a:bodyPr/>
          <a:lstStyle/>
          <a:p>
            <a:fld id="{C51EAA63-D034-42AE-91FA-B13B9518C7BE}" type="slidenum">
              <a:rPr lang="en-US" smtClean="0"/>
              <a:pPr/>
              <a:t>24</a:t>
            </a:fld>
            <a:endParaRPr lang="en-US" dirty="0"/>
          </a:p>
        </p:txBody>
      </p:sp>
    </p:spTree>
    <p:extLst>
      <p:ext uri="{BB962C8B-B14F-4D97-AF65-F5344CB8AC3E}">
        <p14:creationId xmlns:p14="http://schemas.microsoft.com/office/powerpoint/2010/main" val="54914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3941-7B46-42FD-980D-BC9BF273010A}"/>
              </a:ext>
            </a:extLst>
          </p:cNvPr>
          <p:cNvSpPr>
            <a:spLocks noGrp="1"/>
          </p:cNvSpPr>
          <p:nvPr>
            <p:ph type="title"/>
          </p:nvPr>
        </p:nvSpPr>
        <p:spPr>
          <a:xfrm>
            <a:off x="306735" y="253218"/>
            <a:ext cx="11125199" cy="381001"/>
          </a:xfrm>
        </p:spPr>
        <p:txBody>
          <a:bodyPr/>
          <a:lstStyle/>
          <a:p>
            <a:r>
              <a:rPr lang="en-IN" dirty="0"/>
              <a:t>Angular – Router Guards </a:t>
            </a:r>
            <a:endParaRPr lang="en-US" dirty="0"/>
          </a:p>
        </p:txBody>
      </p:sp>
      <p:sp>
        <p:nvSpPr>
          <p:cNvPr id="3" name="Text Placeholder 2">
            <a:extLst>
              <a:ext uri="{FF2B5EF4-FFF2-40B4-BE49-F238E27FC236}">
                <a16:creationId xmlns:a16="http://schemas.microsoft.com/office/drawing/2014/main" id="{3A6EFDED-C644-45A4-A04D-3F659A4B251E}"/>
              </a:ext>
            </a:extLst>
          </p:cNvPr>
          <p:cNvSpPr>
            <a:spLocks noGrp="1"/>
          </p:cNvSpPr>
          <p:nvPr>
            <p:ph type="body" sz="quarter" idx="13"/>
          </p:nvPr>
        </p:nvSpPr>
        <p:spPr>
          <a:xfrm>
            <a:off x="462500" y="883919"/>
            <a:ext cx="11537242" cy="3962401"/>
          </a:xfrm>
        </p:spPr>
        <p:txBody>
          <a:bodyPr/>
          <a:lstStyle/>
          <a:p>
            <a:pPr algn="just"/>
            <a:r>
              <a:rPr lang="en-US" sz="2600" b="1" dirty="0"/>
              <a:t>Resolve</a:t>
            </a:r>
          </a:p>
          <a:p>
            <a:pPr algn="just"/>
            <a:r>
              <a:rPr lang="en-US" sz="2600" dirty="0"/>
              <a:t>This guard delays the activation of the route until some tasks are complete. You can use the guard to pre-fetch the data from the backend API, before activating the route.</a:t>
            </a:r>
          </a:p>
        </p:txBody>
      </p:sp>
      <p:sp>
        <p:nvSpPr>
          <p:cNvPr id="4" name="Slide Number Placeholder 3">
            <a:extLst>
              <a:ext uri="{FF2B5EF4-FFF2-40B4-BE49-F238E27FC236}">
                <a16:creationId xmlns:a16="http://schemas.microsoft.com/office/drawing/2014/main" id="{A8561B6C-0090-4E36-91E7-FD93E4A41B38}"/>
              </a:ext>
            </a:extLst>
          </p:cNvPr>
          <p:cNvSpPr>
            <a:spLocks noGrp="1"/>
          </p:cNvSpPr>
          <p:nvPr>
            <p:ph type="sldNum" sz="quarter" idx="12"/>
          </p:nvPr>
        </p:nvSpPr>
        <p:spPr/>
        <p:txBody>
          <a:bodyPr/>
          <a:lstStyle/>
          <a:p>
            <a:fld id="{C51EAA63-D034-42AE-91FA-B13B9518C7BE}" type="slidenum">
              <a:rPr lang="en-US" smtClean="0"/>
              <a:pPr/>
              <a:t>25</a:t>
            </a:fld>
            <a:endParaRPr lang="en-US" dirty="0"/>
          </a:p>
        </p:txBody>
      </p:sp>
    </p:spTree>
    <p:extLst>
      <p:ext uri="{BB962C8B-B14F-4D97-AF65-F5344CB8AC3E}">
        <p14:creationId xmlns:p14="http://schemas.microsoft.com/office/powerpoint/2010/main" val="91216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25327-7893-4CFF-906F-17903D59F906}"/>
              </a:ext>
            </a:extLst>
          </p:cNvPr>
          <p:cNvSpPr>
            <a:spLocks noGrp="1"/>
          </p:cNvSpPr>
          <p:nvPr>
            <p:ph type="title"/>
          </p:nvPr>
        </p:nvSpPr>
        <p:spPr>
          <a:xfrm>
            <a:off x="264532" y="393894"/>
            <a:ext cx="11125199" cy="381001"/>
          </a:xfrm>
        </p:spPr>
        <p:txBody>
          <a:bodyPr/>
          <a:lstStyle/>
          <a:p>
            <a:r>
              <a:rPr lang="en-IN" dirty="0"/>
              <a:t>Angular – Router Guards </a:t>
            </a:r>
            <a:endParaRPr lang="en-US" dirty="0"/>
          </a:p>
        </p:txBody>
      </p:sp>
      <p:sp>
        <p:nvSpPr>
          <p:cNvPr id="3" name="Text Placeholder 2">
            <a:extLst>
              <a:ext uri="{FF2B5EF4-FFF2-40B4-BE49-F238E27FC236}">
                <a16:creationId xmlns:a16="http://schemas.microsoft.com/office/drawing/2014/main" id="{B2C69AEB-C712-4388-BC93-CABF210D203A}"/>
              </a:ext>
            </a:extLst>
          </p:cNvPr>
          <p:cNvSpPr>
            <a:spLocks noGrp="1"/>
          </p:cNvSpPr>
          <p:nvPr>
            <p:ph type="body" sz="quarter" idx="13"/>
          </p:nvPr>
        </p:nvSpPr>
        <p:spPr>
          <a:xfrm>
            <a:off x="462500" y="1094935"/>
            <a:ext cx="11523174" cy="3962401"/>
          </a:xfrm>
        </p:spPr>
        <p:txBody>
          <a:bodyPr/>
          <a:lstStyle/>
          <a:p>
            <a:pPr algn="just"/>
            <a:r>
              <a:rPr lang="en-US" sz="2400" b="1" dirty="0" err="1"/>
              <a:t>CanLoad</a:t>
            </a:r>
            <a:r>
              <a:rPr lang="en-US" sz="2400" b="1" dirty="0"/>
              <a:t> Guard: guarding unauthorized loading of feature modules</a:t>
            </a:r>
          </a:p>
          <a:p>
            <a:pPr algn="just">
              <a:spcBef>
                <a:spcPts val="1200"/>
              </a:spcBef>
            </a:pPr>
            <a:r>
              <a:rPr lang="en-US" sz="2400" dirty="0"/>
              <a:t>The </a:t>
            </a:r>
            <a:r>
              <a:rPr lang="en-US" sz="2400" dirty="0" err="1"/>
              <a:t>CanLoad</a:t>
            </a:r>
            <a:r>
              <a:rPr lang="en-US" sz="2400" dirty="0"/>
              <a:t> Guard prevents the loading of the Lazy Loaded Module. We generally use this guard when we do not want to unauthorized user to navigate to any of the routes of the module and also stop then even see the source code of the module.</a:t>
            </a:r>
          </a:p>
          <a:p>
            <a:pPr algn="just">
              <a:spcBef>
                <a:spcPts val="1200"/>
              </a:spcBef>
            </a:pPr>
            <a:endParaRPr lang="en-US" sz="2400" dirty="0"/>
          </a:p>
          <a:p>
            <a:pPr algn="just">
              <a:spcBef>
                <a:spcPts val="1200"/>
              </a:spcBef>
            </a:pPr>
            <a:r>
              <a:rPr lang="en-US" sz="2400" dirty="0"/>
              <a:t>The Angular provides </a:t>
            </a:r>
            <a:r>
              <a:rPr lang="en-US" sz="2400" dirty="0" err="1"/>
              <a:t>canActivate</a:t>
            </a:r>
            <a:r>
              <a:rPr lang="en-US" sz="2400" dirty="0"/>
              <a:t> Guard, which prevents unauthorized user from accessing the route. But it does not stop the module from being downloaded. The user can use the chrome developer console to see the source code. The </a:t>
            </a:r>
            <a:r>
              <a:rPr lang="en-US" sz="2400" dirty="0" err="1"/>
              <a:t>CanLoad</a:t>
            </a:r>
            <a:r>
              <a:rPr lang="en-US" sz="2400" dirty="0"/>
              <a:t> Guard prevents the module from being downloaded.</a:t>
            </a:r>
          </a:p>
        </p:txBody>
      </p:sp>
      <p:sp>
        <p:nvSpPr>
          <p:cNvPr id="4" name="Slide Number Placeholder 3">
            <a:extLst>
              <a:ext uri="{FF2B5EF4-FFF2-40B4-BE49-F238E27FC236}">
                <a16:creationId xmlns:a16="http://schemas.microsoft.com/office/drawing/2014/main" id="{00DBBE04-8E6C-4149-B97E-CE7B3CFB7F63}"/>
              </a:ext>
            </a:extLst>
          </p:cNvPr>
          <p:cNvSpPr>
            <a:spLocks noGrp="1"/>
          </p:cNvSpPr>
          <p:nvPr>
            <p:ph type="sldNum" sz="quarter" idx="12"/>
          </p:nvPr>
        </p:nvSpPr>
        <p:spPr/>
        <p:txBody>
          <a:bodyPr/>
          <a:lstStyle/>
          <a:p>
            <a:fld id="{C51EAA63-D034-42AE-91FA-B13B9518C7BE}" type="slidenum">
              <a:rPr lang="en-US" smtClean="0"/>
              <a:pPr/>
              <a:t>26</a:t>
            </a:fld>
            <a:endParaRPr lang="en-US" dirty="0"/>
          </a:p>
        </p:txBody>
      </p:sp>
    </p:spTree>
    <p:extLst>
      <p:ext uri="{BB962C8B-B14F-4D97-AF65-F5344CB8AC3E}">
        <p14:creationId xmlns:p14="http://schemas.microsoft.com/office/powerpoint/2010/main" val="4178344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C98A-A502-45FB-9E2D-D4B730561CC5}"/>
              </a:ext>
            </a:extLst>
          </p:cNvPr>
          <p:cNvSpPr>
            <a:spLocks noGrp="1"/>
          </p:cNvSpPr>
          <p:nvPr>
            <p:ph type="title"/>
          </p:nvPr>
        </p:nvSpPr>
        <p:spPr>
          <a:xfrm>
            <a:off x="306965" y="314792"/>
            <a:ext cx="11125199" cy="381001"/>
          </a:xfrm>
        </p:spPr>
        <p:txBody>
          <a:bodyPr/>
          <a:lstStyle/>
          <a:p>
            <a:r>
              <a:rPr lang="en-IN" dirty="0"/>
              <a:t>Angular – Lazy Loading </a:t>
            </a:r>
            <a:endParaRPr lang="en-US" dirty="0"/>
          </a:p>
        </p:txBody>
      </p:sp>
      <p:sp>
        <p:nvSpPr>
          <p:cNvPr id="3" name="Text Placeholder 2">
            <a:extLst>
              <a:ext uri="{FF2B5EF4-FFF2-40B4-BE49-F238E27FC236}">
                <a16:creationId xmlns:a16="http://schemas.microsoft.com/office/drawing/2014/main" id="{B73B9483-DFAF-49FB-93EC-4F3AE1B33CBB}"/>
              </a:ext>
            </a:extLst>
          </p:cNvPr>
          <p:cNvSpPr>
            <a:spLocks noGrp="1"/>
          </p:cNvSpPr>
          <p:nvPr>
            <p:ph type="body" sz="quarter" idx="13"/>
          </p:nvPr>
        </p:nvSpPr>
        <p:spPr>
          <a:xfrm>
            <a:off x="653331" y="901907"/>
            <a:ext cx="11293830" cy="3962401"/>
          </a:xfrm>
        </p:spPr>
        <p:txBody>
          <a:bodyPr/>
          <a:lstStyle/>
          <a:p>
            <a:pPr algn="just"/>
            <a:r>
              <a:rPr lang="en-US" sz="2600" dirty="0"/>
              <a:t>Lazy loading is the process of loading particular features of Angular application only when user navigates to their routes for the first time. This can be very useful for increasing the application performance and decreasing the initial size of the bundle transmitted to the client browser.</a:t>
            </a:r>
          </a:p>
          <a:p>
            <a:pPr algn="just"/>
            <a:endParaRPr lang="en-US" sz="2600" dirty="0"/>
          </a:p>
          <a:p>
            <a:pPr algn="just"/>
            <a:r>
              <a:rPr lang="en-US" sz="2600" dirty="0"/>
              <a:t>To add lazy loading by asynchronously loading the feature module for routing whenever required, we go to the route configuration and use the property </a:t>
            </a:r>
            <a:r>
              <a:rPr lang="en-US" sz="2600" dirty="0" err="1"/>
              <a:t>loadChildren</a:t>
            </a:r>
            <a:r>
              <a:rPr lang="en-US" sz="2600" dirty="0"/>
              <a:t>. Let's have a look on </a:t>
            </a:r>
            <a:r>
              <a:rPr lang="en-US" sz="2600" b="1" dirty="0"/>
              <a:t>syntax</a:t>
            </a:r>
            <a:r>
              <a:rPr lang="en-US" sz="2600" dirty="0"/>
              <a:t> below:</a:t>
            </a:r>
          </a:p>
        </p:txBody>
      </p:sp>
      <p:sp>
        <p:nvSpPr>
          <p:cNvPr id="4" name="Slide Number Placeholder 3">
            <a:extLst>
              <a:ext uri="{FF2B5EF4-FFF2-40B4-BE49-F238E27FC236}">
                <a16:creationId xmlns:a16="http://schemas.microsoft.com/office/drawing/2014/main" id="{AD090262-0B04-4455-96AA-199C1C66B6DC}"/>
              </a:ext>
            </a:extLst>
          </p:cNvPr>
          <p:cNvSpPr>
            <a:spLocks noGrp="1"/>
          </p:cNvSpPr>
          <p:nvPr>
            <p:ph type="sldNum" sz="quarter" idx="12"/>
          </p:nvPr>
        </p:nvSpPr>
        <p:spPr/>
        <p:txBody>
          <a:bodyPr/>
          <a:lstStyle/>
          <a:p>
            <a:fld id="{C51EAA63-D034-42AE-91FA-B13B9518C7BE}" type="slidenum">
              <a:rPr lang="en-US" smtClean="0"/>
              <a:pPr/>
              <a:t>27</a:t>
            </a:fld>
            <a:endParaRPr lang="en-US" dirty="0"/>
          </a:p>
        </p:txBody>
      </p:sp>
      <p:pic>
        <p:nvPicPr>
          <p:cNvPr id="5" name="Picture 4">
            <a:extLst>
              <a:ext uri="{FF2B5EF4-FFF2-40B4-BE49-F238E27FC236}">
                <a16:creationId xmlns:a16="http://schemas.microsoft.com/office/drawing/2014/main" id="{918E3B08-FB72-4B71-B04F-2C5A40D50318}"/>
              </a:ext>
            </a:extLst>
          </p:cNvPr>
          <p:cNvPicPr>
            <a:picLocks noChangeAspect="1"/>
          </p:cNvPicPr>
          <p:nvPr/>
        </p:nvPicPr>
        <p:blipFill>
          <a:blip r:embed="rId2"/>
          <a:stretch>
            <a:fillRect/>
          </a:stretch>
        </p:blipFill>
        <p:spPr>
          <a:xfrm>
            <a:off x="1269177" y="4864308"/>
            <a:ext cx="9268365" cy="592112"/>
          </a:xfrm>
          <a:prstGeom prst="rect">
            <a:avLst/>
          </a:prstGeom>
        </p:spPr>
      </p:pic>
    </p:spTree>
    <p:extLst>
      <p:ext uri="{BB962C8B-B14F-4D97-AF65-F5344CB8AC3E}">
        <p14:creationId xmlns:p14="http://schemas.microsoft.com/office/powerpoint/2010/main" val="407727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C9855-9E36-47FE-97B1-8854C1AA7EC1}"/>
              </a:ext>
            </a:extLst>
          </p:cNvPr>
          <p:cNvSpPr>
            <a:spLocks noGrp="1"/>
          </p:cNvSpPr>
          <p:nvPr>
            <p:ph type="title"/>
          </p:nvPr>
        </p:nvSpPr>
        <p:spPr>
          <a:xfrm>
            <a:off x="366927" y="344773"/>
            <a:ext cx="11125199" cy="381001"/>
          </a:xfrm>
        </p:spPr>
        <p:txBody>
          <a:bodyPr/>
          <a:lstStyle/>
          <a:p>
            <a:r>
              <a:rPr lang="en-IN" dirty="0"/>
              <a:t>Angular – Lazy Loading </a:t>
            </a:r>
            <a:endParaRPr lang="en-US" dirty="0"/>
          </a:p>
        </p:txBody>
      </p:sp>
      <p:sp>
        <p:nvSpPr>
          <p:cNvPr id="3" name="Text Placeholder 2">
            <a:extLst>
              <a:ext uri="{FF2B5EF4-FFF2-40B4-BE49-F238E27FC236}">
                <a16:creationId xmlns:a16="http://schemas.microsoft.com/office/drawing/2014/main" id="{24A8E20D-6138-40DB-B9CE-F8B5D8366522}"/>
              </a:ext>
            </a:extLst>
          </p:cNvPr>
          <p:cNvSpPr>
            <a:spLocks noGrp="1"/>
          </p:cNvSpPr>
          <p:nvPr>
            <p:ph type="body" sz="quarter" idx="13"/>
          </p:nvPr>
        </p:nvSpPr>
        <p:spPr>
          <a:xfrm>
            <a:off x="653330" y="946877"/>
            <a:ext cx="11125199" cy="3962401"/>
          </a:xfrm>
        </p:spPr>
        <p:txBody>
          <a:bodyPr/>
          <a:lstStyle/>
          <a:p>
            <a:r>
              <a:rPr lang="en-US" sz="2600" b="1" dirty="0"/>
              <a:t>Generate Feature Module using Angular CLI</a:t>
            </a:r>
          </a:p>
          <a:p>
            <a:pPr>
              <a:spcBef>
                <a:spcPts val="1200"/>
              </a:spcBef>
            </a:pPr>
            <a:r>
              <a:rPr lang="en-US" sz="2600" dirty="0"/>
              <a:t>We will load the below-featured module with lazy loading</a:t>
            </a:r>
          </a:p>
          <a:p>
            <a:pPr>
              <a:spcBef>
                <a:spcPts val="1200"/>
              </a:spcBef>
            </a:pPr>
            <a:endParaRPr lang="en-US" sz="2600" dirty="0"/>
          </a:p>
          <a:p>
            <a:pPr>
              <a:spcBef>
                <a:spcPts val="0"/>
              </a:spcBef>
            </a:pPr>
            <a:endParaRPr lang="en-US" sz="2600" b="1" dirty="0"/>
          </a:p>
          <a:p>
            <a:pPr>
              <a:spcBef>
                <a:spcPts val="0"/>
              </a:spcBef>
            </a:pPr>
            <a:endParaRPr lang="en-US" sz="2600" b="1" dirty="0"/>
          </a:p>
          <a:p>
            <a:pPr>
              <a:spcBef>
                <a:spcPts val="0"/>
              </a:spcBef>
            </a:pPr>
            <a:r>
              <a:rPr lang="en-US" sz="2600" b="1" dirty="0"/>
              <a:t>Generate Component inside Feature Module</a:t>
            </a:r>
          </a:p>
          <a:p>
            <a:pPr>
              <a:spcBef>
                <a:spcPts val="0"/>
              </a:spcBef>
            </a:pPr>
            <a:endParaRPr lang="en-US" sz="2600" b="1" dirty="0"/>
          </a:p>
          <a:p>
            <a:pPr>
              <a:spcBef>
                <a:spcPts val="0"/>
              </a:spcBef>
            </a:pPr>
            <a:endParaRPr lang="en-US" sz="2600" b="1" dirty="0"/>
          </a:p>
          <a:p>
            <a:r>
              <a:rPr lang="en-US" sz="2600" b="1" dirty="0"/>
              <a:t>Using </a:t>
            </a:r>
            <a:r>
              <a:rPr lang="en-US" sz="2600" b="1" dirty="0" err="1"/>
              <a:t>loadChildren</a:t>
            </a:r>
            <a:r>
              <a:rPr lang="en-US" sz="2600" b="1" dirty="0"/>
              <a:t> to lazy load the Feature Module</a:t>
            </a:r>
          </a:p>
          <a:p>
            <a:r>
              <a:rPr lang="en-US" sz="2600" dirty="0"/>
              <a:t>Angular provides the </a:t>
            </a:r>
            <a:r>
              <a:rPr lang="en-US" sz="2600" b="1" dirty="0" err="1"/>
              <a:t>loadChildren</a:t>
            </a:r>
            <a:r>
              <a:rPr lang="en-US" sz="2600" dirty="0"/>
              <a:t> property of a route's path to specify the module that needs to be lazy-loaded when the user first navigated to.</a:t>
            </a:r>
          </a:p>
          <a:p>
            <a:pPr>
              <a:spcBef>
                <a:spcPts val="0"/>
              </a:spcBef>
            </a:pPr>
            <a:endParaRPr lang="en-US" b="1" dirty="0"/>
          </a:p>
          <a:p>
            <a:pPr>
              <a:spcBef>
                <a:spcPts val="1200"/>
              </a:spcBef>
            </a:pPr>
            <a:endParaRPr lang="en-US" sz="2600" dirty="0"/>
          </a:p>
          <a:p>
            <a:endParaRPr lang="en-US" dirty="0"/>
          </a:p>
        </p:txBody>
      </p:sp>
      <p:sp>
        <p:nvSpPr>
          <p:cNvPr id="4" name="Slide Number Placeholder 3">
            <a:extLst>
              <a:ext uri="{FF2B5EF4-FFF2-40B4-BE49-F238E27FC236}">
                <a16:creationId xmlns:a16="http://schemas.microsoft.com/office/drawing/2014/main" id="{11D00470-1737-4DA1-B541-452F35241DA2}"/>
              </a:ext>
            </a:extLst>
          </p:cNvPr>
          <p:cNvSpPr>
            <a:spLocks noGrp="1"/>
          </p:cNvSpPr>
          <p:nvPr>
            <p:ph type="sldNum" sz="quarter" idx="12"/>
          </p:nvPr>
        </p:nvSpPr>
        <p:spPr/>
        <p:txBody>
          <a:bodyPr/>
          <a:lstStyle/>
          <a:p>
            <a:fld id="{C51EAA63-D034-42AE-91FA-B13B9518C7BE}" type="slidenum">
              <a:rPr lang="en-US" smtClean="0"/>
              <a:pPr/>
              <a:t>28</a:t>
            </a:fld>
            <a:endParaRPr lang="en-US" dirty="0"/>
          </a:p>
        </p:txBody>
      </p:sp>
      <p:pic>
        <p:nvPicPr>
          <p:cNvPr id="5" name="Picture 4">
            <a:extLst>
              <a:ext uri="{FF2B5EF4-FFF2-40B4-BE49-F238E27FC236}">
                <a16:creationId xmlns:a16="http://schemas.microsoft.com/office/drawing/2014/main" id="{1A0CD56E-D378-467C-886C-ECD137DE85E2}"/>
              </a:ext>
            </a:extLst>
          </p:cNvPr>
          <p:cNvPicPr>
            <a:picLocks noChangeAspect="1"/>
          </p:cNvPicPr>
          <p:nvPr/>
        </p:nvPicPr>
        <p:blipFill>
          <a:blip r:embed="rId2"/>
          <a:stretch>
            <a:fillRect/>
          </a:stretch>
        </p:blipFill>
        <p:spPr>
          <a:xfrm>
            <a:off x="3559278" y="2048107"/>
            <a:ext cx="3231267" cy="498213"/>
          </a:xfrm>
          <a:prstGeom prst="rect">
            <a:avLst/>
          </a:prstGeom>
        </p:spPr>
      </p:pic>
      <p:pic>
        <p:nvPicPr>
          <p:cNvPr id="6" name="Picture 5">
            <a:extLst>
              <a:ext uri="{FF2B5EF4-FFF2-40B4-BE49-F238E27FC236}">
                <a16:creationId xmlns:a16="http://schemas.microsoft.com/office/drawing/2014/main" id="{3384DCC1-1E49-410B-B718-EE7311A032F2}"/>
              </a:ext>
            </a:extLst>
          </p:cNvPr>
          <p:cNvPicPr>
            <a:picLocks noChangeAspect="1"/>
          </p:cNvPicPr>
          <p:nvPr/>
        </p:nvPicPr>
        <p:blipFill>
          <a:blip r:embed="rId3"/>
          <a:stretch>
            <a:fillRect/>
          </a:stretch>
        </p:blipFill>
        <p:spPr>
          <a:xfrm>
            <a:off x="3037681" y="3647550"/>
            <a:ext cx="4760692" cy="498212"/>
          </a:xfrm>
          <a:prstGeom prst="rect">
            <a:avLst/>
          </a:prstGeom>
        </p:spPr>
      </p:pic>
    </p:spTree>
    <p:extLst>
      <p:ext uri="{BB962C8B-B14F-4D97-AF65-F5344CB8AC3E}">
        <p14:creationId xmlns:p14="http://schemas.microsoft.com/office/powerpoint/2010/main" val="203084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2FE0-B339-4442-AC5D-7ABF0D845ACD}"/>
              </a:ext>
            </a:extLst>
          </p:cNvPr>
          <p:cNvSpPr>
            <a:spLocks noGrp="1"/>
          </p:cNvSpPr>
          <p:nvPr>
            <p:ph type="title"/>
          </p:nvPr>
        </p:nvSpPr>
        <p:spPr>
          <a:xfrm>
            <a:off x="291975" y="284813"/>
            <a:ext cx="11125199" cy="485932"/>
          </a:xfrm>
        </p:spPr>
        <p:txBody>
          <a:bodyPr/>
          <a:lstStyle/>
          <a:p>
            <a:r>
              <a:rPr lang="en-IN" dirty="0"/>
              <a:t>Angular – Lazy Loading </a:t>
            </a:r>
            <a:endParaRPr lang="en-US" dirty="0"/>
          </a:p>
        </p:txBody>
      </p:sp>
      <p:sp>
        <p:nvSpPr>
          <p:cNvPr id="3" name="Text Placeholder 2">
            <a:extLst>
              <a:ext uri="{FF2B5EF4-FFF2-40B4-BE49-F238E27FC236}">
                <a16:creationId xmlns:a16="http://schemas.microsoft.com/office/drawing/2014/main" id="{9C234C61-2709-4A9B-8993-DA692866EF6F}"/>
              </a:ext>
            </a:extLst>
          </p:cNvPr>
          <p:cNvSpPr>
            <a:spLocks noGrp="1"/>
          </p:cNvSpPr>
          <p:nvPr>
            <p:ph type="body" sz="quarter" idx="13"/>
          </p:nvPr>
        </p:nvSpPr>
        <p:spPr>
          <a:xfrm>
            <a:off x="653330" y="961868"/>
            <a:ext cx="11125199" cy="3962401"/>
          </a:xfrm>
        </p:spPr>
        <p:txBody>
          <a:bodyPr/>
          <a:lstStyle/>
          <a:p>
            <a:r>
              <a:rPr lang="en-US" dirty="0"/>
              <a:t>Have a look at the code of the app-</a:t>
            </a:r>
            <a:r>
              <a:rPr lang="en-US" dirty="0" err="1"/>
              <a:t>routing.module.ts</a:t>
            </a:r>
            <a:r>
              <a:rPr lang="en-US" dirty="0"/>
              <a:t> file.</a:t>
            </a:r>
          </a:p>
        </p:txBody>
      </p:sp>
      <p:sp>
        <p:nvSpPr>
          <p:cNvPr id="4" name="Slide Number Placeholder 3">
            <a:extLst>
              <a:ext uri="{FF2B5EF4-FFF2-40B4-BE49-F238E27FC236}">
                <a16:creationId xmlns:a16="http://schemas.microsoft.com/office/drawing/2014/main" id="{6372FAB0-9383-47FF-9DFE-5D271F687306}"/>
              </a:ext>
            </a:extLst>
          </p:cNvPr>
          <p:cNvSpPr>
            <a:spLocks noGrp="1"/>
          </p:cNvSpPr>
          <p:nvPr>
            <p:ph type="sldNum" sz="quarter" idx="12"/>
          </p:nvPr>
        </p:nvSpPr>
        <p:spPr/>
        <p:txBody>
          <a:bodyPr/>
          <a:lstStyle/>
          <a:p>
            <a:fld id="{C51EAA63-D034-42AE-91FA-B13B9518C7BE}" type="slidenum">
              <a:rPr lang="en-US" smtClean="0"/>
              <a:pPr/>
              <a:t>29</a:t>
            </a:fld>
            <a:endParaRPr lang="en-US" dirty="0"/>
          </a:p>
        </p:txBody>
      </p:sp>
      <p:pic>
        <p:nvPicPr>
          <p:cNvPr id="5" name="Picture 4">
            <a:extLst>
              <a:ext uri="{FF2B5EF4-FFF2-40B4-BE49-F238E27FC236}">
                <a16:creationId xmlns:a16="http://schemas.microsoft.com/office/drawing/2014/main" id="{A97541CD-DB7B-4C1F-B9EA-3CEFC3772656}"/>
              </a:ext>
            </a:extLst>
          </p:cNvPr>
          <p:cNvPicPr>
            <a:picLocks noChangeAspect="1"/>
          </p:cNvPicPr>
          <p:nvPr/>
        </p:nvPicPr>
        <p:blipFill>
          <a:blip r:embed="rId2"/>
          <a:stretch>
            <a:fillRect/>
          </a:stretch>
        </p:blipFill>
        <p:spPr>
          <a:xfrm>
            <a:off x="2158584" y="1363245"/>
            <a:ext cx="7593428" cy="4973300"/>
          </a:xfrm>
          <a:prstGeom prst="rect">
            <a:avLst/>
          </a:prstGeom>
        </p:spPr>
      </p:pic>
    </p:spTree>
    <p:extLst>
      <p:ext uri="{BB962C8B-B14F-4D97-AF65-F5344CB8AC3E}">
        <p14:creationId xmlns:p14="http://schemas.microsoft.com/office/powerpoint/2010/main" val="357386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127" y="304800"/>
            <a:ext cx="11125199" cy="498232"/>
          </a:xfrm>
        </p:spPr>
        <p:txBody>
          <a:bodyPr/>
          <a:lstStyle/>
          <a:p>
            <a:r>
              <a:rPr lang="en-US" dirty="0"/>
              <a:t>Agenda</a:t>
            </a:r>
          </a:p>
        </p:txBody>
      </p:sp>
      <p:sp>
        <p:nvSpPr>
          <p:cNvPr id="3" name="Content Placeholder 2"/>
          <p:cNvSpPr>
            <a:spLocks noGrp="1"/>
          </p:cNvSpPr>
          <p:nvPr>
            <p:ph idx="13"/>
          </p:nvPr>
        </p:nvSpPr>
        <p:spPr>
          <a:xfrm>
            <a:off x="582882" y="1075843"/>
            <a:ext cx="10569688" cy="4363664"/>
          </a:xfrm>
        </p:spPr>
        <p:txBody>
          <a:bodyPr/>
          <a:lstStyle/>
          <a:p>
            <a:pPr marL="685800" indent="-685800">
              <a:buClr>
                <a:schemeClr val="accent5"/>
              </a:buClr>
              <a:buFont typeface="Wingdings" charset="2"/>
              <a:buChar char="q"/>
            </a:pPr>
            <a:r>
              <a:rPr lang="en-US" dirty="0"/>
              <a:t>What is Routing</a:t>
            </a:r>
          </a:p>
          <a:p>
            <a:pPr marL="685800" indent="-685800">
              <a:buClr>
                <a:schemeClr val="accent5"/>
              </a:buClr>
              <a:buFont typeface="Wingdings" charset="2"/>
              <a:buChar char="q"/>
            </a:pPr>
            <a:r>
              <a:rPr lang="en-US" dirty="0"/>
              <a:t>Route Module</a:t>
            </a:r>
          </a:p>
          <a:p>
            <a:pPr marL="685800" indent="-685800">
              <a:buClr>
                <a:schemeClr val="accent5"/>
              </a:buClr>
              <a:buFont typeface="Wingdings" charset="2"/>
              <a:buChar char="q"/>
            </a:pPr>
            <a:r>
              <a:rPr lang="en-US" dirty="0"/>
              <a:t>Components in Router Module</a:t>
            </a:r>
          </a:p>
          <a:p>
            <a:pPr marL="685800" indent="-685800">
              <a:buClr>
                <a:schemeClr val="accent5"/>
              </a:buClr>
              <a:buFont typeface="Wingdings" charset="2"/>
              <a:buChar char="q"/>
            </a:pPr>
            <a:r>
              <a:rPr lang="en-US" dirty="0"/>
              <a:t>Configure Router</a:t>
            </a:r>
          </a:p>
          <a:p>
            <a:pPr marL="685800" indent="-685800">
              <a:buClr>
                <a:schemeClr val="accent5"/>
              </a:buClr>
              <a:buFont typeface="Wingdings" charset="2"/>
              <a:buChar char="q"/>
            </a:pPr>
            <a:r>
              <a:rPr lang="en-US" dirty="0"/>
              <a:t>Navigation </a:t>
            </a:r>
          </a:p>
          <a:p>
            <a:pPr marL="685800" indent="-685800">
              <a:buClr>
                <a:schemeClr val="accent5"/>
              </a:buClr>
              <a:buFont typeface="Wingdings" charset="2"/>
              <a:buChar char="q"/>
            </a:pPr>
            <a:r>
              <a:rPr lang="en-US" dirty="0"/>
              <a:t>Router Guards </a:t>
            </a:r>
          </a:p>
          <a:p>
            <a:pPr marL="685800" indent="-685800">
              <a:buClr>
                <a:schemeClr val="accent5"/>
              </a:buClr>
              <a:buFont typeface="Wingdings" charset="2"/>
              <a:buChar char="q"/>
            </a:pPr>
            <a:r>
              <a:rPr lang="en-US" dirty="0"/>
              <a:t>Lazy Loading using routes</a:t>
            </a:r>
          </a:p>
          <a:p>
            <a:pPr marL="685800" indent="-685800">
              <a:buClr>
                <a:schemeClr val="accent5"/>
              </a:buClr>
              <a:buFont typeface="Wingdings" charset="2"/>
              <a:buChar char="q"/>
            </a:pPr>
            <a:endParaRPr lang="en-US" dirty="0"/>
          </a:p>
          <a:p>
            <a:pPr marL="685800" indent="-685800">
              <a:buClr>
                <a:schemeClr val="accent5"/>
              </a:buClr>
              <a:buFont typeface="Wingdings" charset="2"/>
              <a:buChar char="q"/>
            </a:pPr>
            <a:endParaRPr lang="en-US" dirty="0"/>
          </a:p>
          <a:p>
            <a:pPr marL="685800" indent="-685800">
              <a:buClr>
                <a:schemeClr val="accent5"/>
              </a:buClr>
              <a:buFont typeface="Wingdings" charset="2"/>
              <a:buChar char="q"/>
            </a:pPr>
            <a:endParaRPr lang="en-US" dirty="0"/>
          </a:p>
          <a:p>
            <a:pPr marL="685800" indent="-685800">
              <a:buClr>
                <a:schemeClr val="accent5"/>
              </a:buClr>
              <a:buFont typeface="Wingdings" charset="2"/>
              <a:buChar char="q"/>
            </a:pPr>
            <a:endParaRPr lang="en-US" dirty="0"/>
          </a:p>
        </p:txBody>
      </p:sp>
      <p:sp>
        <p:nvSpPr>
          <p:cNvPr id="10" name="Slide Number Placeholder 9"/>
          <p:cNvSpPr>
            <a:spLocks noGrp="1"/>
          </p:cNvSpPr>
          <p:nvPr>
            <p:ph type="sldNum" sz="quarter" idx="12"/>
          </p:nvPr>
        </p:nvSpPr>
        <p:spPr/>
        <p:txBody>
          <a:bodyPr/>
          <a:lstStyle/>
          <a:p>
            <a:fld id="{C51EAA63-D034-42AE-91FA-B13B9518C7BE}" type="slidenum">
              <a:rPr lang="en-US" smtClean="0"/>
              <a:pPr/>
              <a:t>3</a:t>
            </a:fld>
            <a:endParaRPr lang="en-US" dirty="0"/>
          </a:p>
        </p:txBody>
      </p:sp>
    </p:spTree>
    <p:extLst>
      <p:ext uri="{BB962C8B-B14F-4D97-AF65-F5344CB8AC3E}">
        <p14:creationId xmlns:p14="http://schemas.microsoft.com/office/powerpoint/2010/main" val="80700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23AD-F97F-4843-B6B1-F87E5443ADE1}"/>
              </a:ext>
            </a:extLst>
          </p:cNvPr>
          <p:cNvSpPr>
            <a:spLocks noGrp="1"/>
          </p:cNvSpPr>
          <p:nvPr>
            <p:ph type="title"/>
          </p:nvPr>
        </p:nvSpPr>
        <p:spPr>
          <a:xfrm>
            <a:off x="276986" y="314793"/>
            <a:ext cx="11125199" cy="381001"/>
          </a:xfrm>
        </p:spPr>
        <p:txBody>
          <a:bodyPr/>
          <a:lstStyle/>
          <a:p>
            <a:r>
              <a:rPr lang="en-IN" dirty="0"/>
              <a:t>Angular – Lazy Loading </a:t>
            </a:r>
            <a:endParaRPr lang="en-US" dirty="0"/>
          </a:p>
        </p:txBody>
      </p:sp>
      <p:sp>
        <p:nvSpPr>
          <p:cNvPr id="3" name="Text Placeholder 2">
            <a:extLst>
              <a:ext uri="{FF2B5EF4-FFF2-40B4-BE49-F238E27FC236}">
                <a16:creationId xmlns:a16="http://schemas.microsoft.com/office/drawing/2014/main" id="{72C66770-4591-4467-8D7F-D7F830062693}"/>
              </a:ext>
            </a:extLst>
          </p:cNvPr>
          <p:cNvSpPr>
            <a:spLocks noGrp="1"/>
          </p:cNvSpPr>
          <p:nvPr>
            <p:ph type="body" sz="quarter" idx="13"/>
          </p:nvPr>
        </p:nvSpPr>
        <p:spPr>
          <a:xfrm>
            <a:off x="472161" y="931888"/>
            <a:ext cx="11514641" cy="3962401"/>
          </a:xfrm>
        </p:spPr>
        <p:txBody>
          <a:bodyPr/>
          <a:lstStyle/>
          <a:p>
            <a:r>
              <a:rPr lang="en-US" b="1" dirty="0"/>
              <a:t>Configuring Route in Feature Module</a:t>
            </a:r>
          </a:p>
          <a:p>
            <a:pPr>
              <a:spcBef>
                <a:spcPts val="1200"/>
              </a:spcBef>
            </a:pPr>
            <a:r>
              <a:rPr lang="en-US" dirty="0"/>
              <a:t>Let's have a look on code inside lazy-</a:t>
            </a:r>
            <a:r>
              <a:rPr lang="en-US" dirty="0" err="1"/>
              <a:t>routing.module.ts</a:t>
            </a:r>
            <a:r>
              <a:rPr lang="en-US" dirty="0"/>
              <a:t> file.</a:t>
            </a:r>
          </a:p>
          <a:p>
            <a:endParaRPr lang="en-US" dirty="0"/>
          </a:p>
        </p:txBody>
      </p:sp>
      <p:sp>
        <p:nvSpPr>
          <p:cNvPr id="4" name="Slide Number Placeholder 3">
            <a:extLst>
              <a:ext uri="{FF2B5EF4-FFF2-40B4-BE49-F238E27FC236}">
                <a16:creationId xmlns:a16="http://schemas.microsoft.com/office/drawing/2014/main" id="{7D268399-14B3-43A9-81B0-79A1F5317498}"/>
              </a:ext>
            </a:extLst>
          </p:cNvPr>
          <p:cNvSpPr>
            <a:spLocks noGrp="1"/>
          </p:cNvSpPr>
          <p:nvPr>
            <p:ph type="sldNum" sz="quarter" idx="12"/>
          </p:nvPr>
        </p:nvSpPr>
        <p:spPr/>
        <p:txBody>
          <a:bodyPr/>
          <a:lstStyle/>
          <a:p>
            <a:fld id="{C51EAA63-D034-42AE-91FA-B13B9518C7BE}" type="slidenum">
              <a:rPr lang="en-US" smtClean="0"/>
              <a:pPr/>
              <a:t>30</a:t>
            </a:fld>
            <a:endParaRPr lang="en-US" dirty="0"/>
          </a:p>
        </p:txBody>
      </p:sp>
      <p:pic>
        <p:nvPicPr>
          <p:cNvPr id="5" name="Picture 4">
            <a:extLst>
              <a:ext uri="{FF2B5EF4-FFF2-40B4-BE49-F238E27FC236}">
                <a16:creationId xmlns:a16="http://schemas.microsoft.com/office/drawing/2014/main" id="{D6190DC1-3452-43D2-BA47-C53142A8CCF9}"/>
              </a:ext>
            </a:extLst>
          </p:cNvPr>
          <p:cNvPicPr>
            <a:picLocks noChangeAspect="1"/>
          </p:cNvPicPr>
          <p:nvPr/>
        </p:nvPicPr>
        <p:blipFill>
          <a:blip r:embed="rId3"/>
          <a:stretch>
            <a:fillRect/>
          </a:stretch>
        </p:blipFill>
        <p:spPr>
          <a:xfrm>
            <a:off x="2573675" y="2000015"/>
            <a:ext cx="6194768" cy="3994140"/>
          </a:xfrm>
          <a:prstGeom prst="rect">
            <a:avLst/>
          </a:prstGeom>
        </p:spPr>
      </p:pic>
    </p:spTree>
    <p:extLst>
      <p:ext uri="{BB962C8B-B14F-4D97-AF65-F5344CB8AC3E}">
        <p14:creationId xmlns:p14="http://schemas.microsoft.com/office/powerpoint/2010/main" val="106812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lang="en-US" smtClean="0"/>
              <a:pPr/>
              <a:t>31</a:t>
            </a:fld>
            <a:endParaRPr lang="en-US" dirty="0"/>
          </a:p>
        </p:txBody>
      </p:sp>
      <p:sp>
        <p:nvSpPr>
          <p:cNvPr id="3" name="TextBox 2"/>
          <p:cNvSpPr txBox="1"/>
          <p:nvPr/>
        </p:nvSpPr>
        <p:spPr>
          <a:xfrm>
            <a:off x="3386765" y="2479160"/>
            <a:ext cx="4354412" cy="914400"/>
          </a:xfrm>
          <a:prstGeom prst="rect">
            <a:avLst/>
          </a:prstGeom>
          <a:noFill/>
        </p:spPr>
        <p:txBody>
          <a:bodyPr wrap="none" lIns="0" tIns="0" rIns="0" bIns="0" rtlCol="0" anchor="ctr">
            <a:noAutofit/>
          </a:bodyPr>
          <a:lstStyle/>
          <a:p>
            <a:pPr algn="ctr">
              <a:lnSpc>
                <a:spcPct val="90000"/>
              </a:lnSpc>
            </a:pPr>
            <a:r>
              <a:rPr lang="en-US" sz="6600" dirty="0"/>
              <a:t>THANK YOU</a:t>
            </a:r>
          </a:p>
        </p:txBody>
      </p:sp>
    </p:spTree>
    <p:extLst>
      <p:ext uri="{BB962C8B-B14F-4D97-AF65-F5344CB8AC3E}">
        <p14:creationId xmlns:p14="http://schemas.microsoft.com/office/powerpoint/2010/main" val="18256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7C4A-CDBD-480F-A209-1DC95E26016F}"/>
              </a:ext>
            </a:extLst>
          </p:cNvPr>
          <p:cNvSpPr>
            <a:spLocks noGrp="1"/>
          </p:cNvSpPr>
          <p:nvPr>
            <p:ph type="title"/>
          </p:nvPr>
        </p:nvSpPr>
        <p:spPr>
          <a:xfrm>
            <a:off x="351936" y="389743"/>
            <a:ext cx="11125199" cy="381001"/>
          </a:xfrm>
        </p:spPr>
        <p:txBody>
          <a:bodyPr/>
          <a:lstStyle/>
          <a:p>
            <a:r>
              <a:rPr lang="en-IN" dirty="0"/>
              <a:t>Angular – Routing </a:t>
            </a:r>
            <a:endParaRPr lang="en-US" dirty="0"/>
          </a:p>
        </p:txBody>
      </p:sp>
      <p:sp>
        <p:nvSpPr>
          <p:cNvPr id="3" name="Text Placeholder 2">
            <a:extLst>
              <a:ext uri="{FF2B5EF4-FFF2-40B4-BE49-F238E27FC236}">
                <a16:creationId xmlns:a16="http://schemas.microsoft.com/office/drawing/2014/main" id="{A47838AA-CFF4-47D1-945A-6111151D84A7}"/>
              </a:ext>
            </a:extLst>
          </p:cNvPr>
          <p:cNvSpPr>
            <a:spLocks noGrp="1"/>
          </p:cNvSpPr>
          <p:nvPr>
            <p:ph type="body" sz="quarter" idx="13"/>
          </p:nvPr>
        </p:nvSpPr>
        <p:spPr>
          <a:xfrm>
            <a:off x="653331" y="1096780"/>
            <a:ext cx="11125198" cy="3962401"/>
          </a:xfrm>
        </p:spPr>
        <p:txBody>
          <a:bodyPr/>
          <a:lstStyle/>
          <a:p>
            <a:r>
              <a:rPr lang="en-US" dirty="0"/>
              <a:t>Routing allows to move from one part of the application to another part or one View to another View.</a:t>
            </a:r>
          </a:p>
        </p:txBody>
      </p:sp>
      <p:sp>
        <p:nvSpPr>
          <p:cNvPr id="4" name="Slide Number Placeholder 3">
            <a:extLst>
              <a:ext uri="{FF2B5EF4-FFF2-40B4-BE49-F238E27FC236}">
                <a16:creationId xmlns:a16="http://schemas.microsoft.com/office/drawing/2014/main" id="{45B161FD-D0B6-4B42-82DD-9584F89DF57A}"/>
              </a:ext>
            </a:extLst>
          </p:cNvPr>
          <p:cNvSpPr>
            <a:spLocks noGrp="1"/>
          </p:cNvSpPr>
          <p:nvPr>
            <p:ph type="sldNum" sz="quarter" idx="12"/>
          </p:nvPr>
        </p:nvSpPr>
        <p:spPr/>
        <p:txBody>
          <a:bodyPr/>
          <a:lstStyle/>
          <a:p>
            <a:fld id="{C51EAA63-D034-42AE-91FA-B13B9518C7BE}" type="slidenum">
              <a:rPr lang="en-US" smtClean="0"/>
              <a:pPr/>
              <a:t>4</a:t>
            </a:fld>
            <a:endParaRPr lang="en-US" dirty="0"/>
          </a:p>
        </p:txBody>
      </p:sp>
    </p:spTree>
    <p:extLst>
      <p:ext uri="{BB962C8B-B14F-4D97-AF65-F5344CB8AC3E}">
        <p14:creationId xmlns:p14="http://schemas.microsoft.com/office/powerpoint/2010/main" val="21684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C23C-EEAE-4BFB-8D17-61DF608A75E5}"/>
              </a:ext>
            </a:extLst>
          </p:cNvPr>
          <p:cNvSpPr>
            <a:spLocks noGrp="1"/>
          </p:cNvSpPr>
          <p:nvPr>
            <p:ph type="title"/>
          </p:nvPr>
        </p:nvSpPr>
        <p:spPr>
          <a:xfrm>
            <a:off x="321956" y="284814"/>
            <a:ext cx="11125199" cy="515912"/>
          </a:xfrm>
        </p:spPr>
        <p:txBody>
          <a:bodyPr/>
          <a:lstStyle/>
          <a:p>
            <a:r>
              <a:rPr lang="en-IN" dirty="0"/>
              <a:t>Angular – Route Module </a:t>
            </a:r>
            <a:endParaRPr lang="en-US" dirty="0"/>
          </a:p>
        </p:txBody>
      </p:sp>
      <p:sp>
        <p:nvSpPr>
          <p:cNvPr id="3" name="Text Placeholder 2">
            <a:extLst>
              <a:ext uri="{FF2B5EF4-FFF2-40B4-BE49-F238E27FC236}">
                <a16:creationId xmlns:a16="http://schemas.microsoft.com/office/drawing/2014/main" id="{D95405B0-5F93-413F-9DF2-8BEC97FC3B7C}"/>
              </a:ext>
            </a:extLst>
          </p:cNvPr>
          <p:cNvSpPr>
            <a:spLocks noGrp="1"/>
          </p:cNvSpPr>
          <p:nvPr>
            <p:ph type="body" sz="quarter" idx="13"/>
          </p:nvPr>
        </p:nvSpPr>
        <p:spPr>
          <a:xfrm>
            <a:off x="211015" y="1051808"/>
            <a:ext cx="11781116" cy="3962401"/>
          </a:xfrm>
        </p:spPr>
        <p:txBody>
          <a:bodyPr/>
          <a:lstStyle/>
          <a:p>
            <a:pPr algn="just">
              <a:spcBef>
                <a:spcPts val="1200"/>
              </a:spcBef>
            </a:pPr>
            <a:r>
              <a:rPr lang="en-US" sz="2600" dirty="0"/>
              <a:t>The Router is a separate module in Angular. It is in its own library package, </a:t>
            </a:r>
            <a:r>
              <a:rPr lang="en-US" sz="2600" b="1" i="1" dirty="0"/>
              <a:t>@angular/router</a:t>
            </a:r>
            <a:r>
              <a:rPr lang="en-US" sz="2600" dirty="0"/>
              <a:t>. The Router Module provides the necessary service providers and directives for navigating through application views.</a:t>
            </a:r>
          </a:p>
          <a:p>
            <a:pPr algn="just">
              <a:spcBef>
                <a:spcPts val="1200"/>
              </a:spcBef>
            </a:pPr>
            <a:r>
              <a:rPr lang="en-US" sz="2600" dirty="0"/>
              <a:t>Using Angular Router:</a:t>
            </a:r>
          </a:p>
          <a:p>
            <a:pPr marL="458788" indent="-457200" algn="just">
              <a:spcBef>
                <a:spcPts val="1200"/>
              </a:spcBef>
              <a:buFont typeface="Arial" panose="020B0604020202020204" pitchFamily="34" charset="0"/>
              <a:buChar char="•"/>
            </a:pPr>
            <a:r>
              <a:rPr lang="en-US" sz="2600" dirty="0"/>
              <a:t>Navigate to a specific view by typing a URL in the address bar</a:t>
            </a:r>
          </a:p>
          <a:p>
            <a:pPr marL="458788" indent="-457200" algn="just">
              <a:spcBef>
                <a:spcPts val="1200"/>
              </a:spcBef>
              <a:buFont typeface="Arial" panose="020B0604020202020204" pitchFamily="34" charset="0"/>
              <a:buChar char="•"/>
            </a:pPr>
            <a:r>
              <a:rPr lang="en-US" sz="2600" dirty="0"/>
              <a:t>Pass optional parameters to the View</a:t>
            </a:r>
          </a:p>
          <a:p>
            <a:pPr marL="458788" indent="-457200" algn="just">
              <a:spcBef>
                <a:spcPts val="1200"/>
              </a:spcBef>
              <a:buFont typeface="Arial" panose="020B0604020202020204" pitchFamily="34" charset="0"/>
              <a:buChar char="•"/>
            </a:pPr>
            <a:r>
              <a:rPr lang="en-US" sz="2600" dirty="0"/>
              <a:t>Bind the clickable elements to the View and load the view when the user performs application tasks</a:t>
            </a:r>
          </a:p>
          <a:p>
            <a:pPr marL="458788" indent="-457200" algn="just">
              <a:spcBef>
                <a:spcPts val="1200"/>
              </a:spcBef>
              <a:buFont typeface="Arial" panose="020B0604020202020204" pitchFamily="34" charset="0"/>
              <a:buChar char="•"/>
            </a:pPr>
            <a:r>
              <a:rPr lang="en-US" sz="2600" dirty="0"/>
              <a:t>Handles back and forward buttons of the browser</a:t>
            </a:r>
          </a:p>
          <a:p>
            <a:pPr marL="458788" indent="-457200" algn="just">
              <a:spcBef>
                <a:spcPts val="1200"/>
              </a:spcBef>
              <a:buFont typeface="Arial" panose="020B0604020202020204" pitchFamily="34" charset="0"/>
              <a:buChar char="•"/>
            </a:pPr>
            <a:r>
              <a:rPr lang="en-US" sz="2600" dirty="0"/>
              <a:t>Allows to dynamically load the view</a:t>
            </a:r>
          </a:p>
          <a:p>
            <a:pPr marL="458788" indent="-457200" algn="just">
              <a:spcBef>
                <a:spcPts val="1200"/>
              </a:spcBef>
              <a:buFont typeface="Arial" panose="020B0604020202020204" pitchFamily="34" charset="0"/>
              <a:buChar char="•"/>
            </a:pPr>
            <a:r>
              <a:rPr lang="en-US" sz="2600" dirty="0"/>
              <a:t>Protect the routes from unauthorized users using Guards</a:t>
            </a:r>
          </a:p>
          <a:p>
            <a:pPr algn="just">
              <a:spcBef>
                <a:spcPts val="1200"/>
              </a:spcBef>
            </a:pPr>
            <a:endParaRPr lang="en-US" sz="2600" dirty="0"/>
          </a:p>
        </p:txBody>
      </p:sp>
      <p:sp>
        <p:nvSpPr>
          <p:cNvPr id="4" name="Slide Number Placeholder 3">
            <a:extLst>
              <a:ext uri="{FF2B5EF4-FFF2-40B4-BE49-F238E27FC236}">
                <a16:creationId xmlns:a16="http://schemas.microsoft.com/office/drawing/2014/main" id="{FC0FBCAB-EECD-42A7-BB8C-170A19E4BBFE}"/>
              </a:ext>
            </a:extLst>
          </p:cNvPr>
          <p:cNvSpPr>
            <a:spLocks noGrp="1"/>
          </p:cNvSpPr>
          <p:nvPr>
            <p:ph type="sldNum" sz="quarter" idx="12"/>
          </p:nvPr>
        </p:nvSpPr>
        <p:spPr/>
        <p:txBody>
          <a:bodyPr/>
          <a:lstStyle/>
          <a:p>
            <a:fld id="{C51EAA63-D034-42AE-91FA-B13B9518C7BE}" type="slidenum">
              <a:rPr lang="en-US" smtClean="0"/>
              <a:pPr/>
              <a:t>5</a:t>
            </a:fld>
            <a:endParaRPr lang="en-US" dirty="0"/>
          </a:p>
        </p:txBody>
      </p:sp>
    </p:spTree>
    <p:extLst>
      <p:ext uri="{BB962C8B-B14F-4D97-AF65-F5344CB8AC3E}">
        <p14:creationId xmlns:p14="http://schemas.microsoft.com/office/powerpoint/2010/main" val="134578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93E04-E770-4022-8979-A2250DEFF9D3}"/>
              </a:ext>
            </a:extLst>
          </p:cNvPr>
          <p:cNvSpPr>
            <a:spLocks noGrp="1"/>
          </p:cNvSpPr>
          <p:nvPr>
            <p:ph type="title"/>
          </p:nvPr>
        </p:nvSpPr>
        <p:spPr>
          <a:xfrm>
            <a:off x="320803" y="182876"/>
            <a:ext cx="11125199" cy="493543"/>
          </a:xfrm>
        </p:spPr>
        <p:txBody>
          <a:bodyPr/>
          <a:lstStyle/>
          <a:p>
            <a:r>
              <a:rPr lang="en-IN" dirty="0"/>
              <a:t>Angular – Components in Router Module </a:t>
            </a:r>
            <a:endParaRPr lang="en-US" dirty="0"/>
          </a:p>
        </p:txBody>
      </p:sp>
      <p:sp>
        <p:nvSpPr>
          <p:cNvPr id="3" name="Text Placeholder 2">
            <a:extLst>
              <a:ext uri="{FF2B5EF4-FFF2-40B4-BE49-F238E27FC236}">
                <a16:creationId xmlns:a16="http://schemas.microsoft.com/office/drawing/2014/main" id="{668C48AB-1EFA-419A-965D-A8C3BF069FAB}"/>
              </a:ext>
            </a:extLst>
          </p:cNvPr>
          <p:cNvSpPr>
            <a:spLocks noGrp="1"/>
          </p:cNvSpPr>
          <p:nvPr>
            <p:ph type="body" sz="quarter" idx="13"/>
          </p:nvPr>
        </p:nvSpPr>
        <p:spPr>
          <a:xfrm>
            <a:off x="392160" y="855781"/>
            <a:ext cx="11537242" cy="3962401"/>
          </a:xfrm>
        </p:spPr>
        <p:txBody>
          <a:bodyPr/>
          <a:lstStyle/>
          <a:p>
            <a:pPr algn="just">
              <a:spcBef>
                <a:spcPts val="1200"/>
              </a:spcBef>
            </a:pPr>
            <a:r>
              <a:rPr lang="en-US" sz="2400" b="1" dirty="0"/>
              <a:t>Router</a:t>
            </a:r>
          </a:p>
          <a:p>
            <a:pPr algn="just">
              <a:spcBef>
                <a:spcPts val="1200"/>
              </a:spcBef>
            </a:pPr>
            <a:r>
              <a:rPr lang="en-US" sz="2400" dirty="0"/>
              <a:t>The Angular Router is an object that enables navigation from one component to the next component as users perform application tasks like clicking on menus links, buttons or clicking on back/forward button on the browser. We can access the router object and use its methods like navigate() or </a:t>
            </a:r>
            <a:r>
              <a:rPr lang="en-US" sz="2400" dirty="0" err="1"/>
              <a:t>navigateByUrl</a:t>
            </a:r>
            <a:r>
              <a:rPr lang="en-US" sz="2400" dirty="0"/>
              <a:t>(), to navigate to a route.</a:t>
            </a:r>
          </a:p>
          <a:p>
            <a:pPr algn="just">
              <a:spcBef>
                <a:spcPts val="1200"/>
              </a:spcBef>
            </a:pPr>
            <a:endParaRPr lang="en-US" sz="2400" dirty="0"/>
          </a:p>
          <a:p>
            <a:pPr algn="just">
              <a:spcBef>
                <a:spcPts val="1200"/>
              </a:spcBef>
            </a:pPr>
            <a:r>
              <a:rPr lang="en-US" sz="2400" b="1" dirty="0"/>
              <a:t>Route</a:t>
            </a:r>
          </a:p>
          <a:p>
            <a:pPr algn="just">
              <a:spcBef>
                <a:spcPts val="1200"/>
              </a:spcBef>
            </a:pPr>
            <a:r>
              <a:rPr lang="en-US" sz="2400" dirty="0"/>
              <a:t>Route tells the Angular Router which view to display when a user clicks a link or pastes a URL into the browser address bar. Every Route consists of a path and a component it is mapped to. The Router object parses and builds the final URL using the Route</a:t>
            </a:r>
          </a:p>
          <a:p>
            <a:pPr algn="just">
              <a:spcBef>
                <a:spcPts val="1200"/>
              </a:spcBef>
            </a:pPr>
            <a:endParaRPr lang="en-US" sz="2400" dirty="0"/>
          </a:p>
          <a:p>
            <a:pPr algn="just">
              <a:spcBef>
                <a:spcPts val="1200"/>
              </a:spcBef>
            </a:pPr>
            <a:r>
              <a:rPr lang="en-US" sz="2400" b="1" dirty="0"/>
              <a:t>Routes</a:t>
            </a:r>
          </a:p>
          <a:p>
            <a:pPr algn="just">
              <a:spcBef>
                <a:spcPts val="1200"/>
              </a:spcBef>
            </a:pPr>
            <a:r>
              <a:rPr lang="en-US" sz="2400" dirty="0"/>
              <a:t>Routes is an array of Route objects our application supports</a:t>
            </a:r>
          </a:p>
          <a:p>
            <a:endParaRPr lang="en-US" sz="2400" dirty="0"/>
          </a:p>
        </p:txBody>
      </p:sp>
      <p:sp>
        <p:nvSpPr>
          <p:cNvPr id="4" name="Slide Number Placeholder 3">
            <a:extLst>
              <a:ext uri="{FF2B5EF4-FFF2-40B4-BE49-F238E27FC236}">
                <a16:creationId xmlns:a16="http://schemas.microsoft.com/office/drawing/2014/main" id="{364946D6-1CC8-4363-BE96-4DEA48F3FD68}"/>
              </a:ext>
            </a:extLst>
          </p:cNvPr>
          <p:cNvSpPr>
            <a:spLocks noGrp="1"/>
          </p:cNvSpPr>
          <p:nvPr>
            <p:ph type="sldNum" sz="quarter" idx="12"/>
          </p:nvPr>
        </p:nvSpPr>
        <p:spPr/>
        <p:txBody>
          <a:bodyPr/>
          <a:lstStyle/>
          <a:p>
            <a:fld id="{C51EAA63-D034-42AE-91FA-B13B9518C7BE}" type="slidenum">
              <a:rPr lang="en-US" smtClean="0"/>
              <a:pPr/>
              <a:t>6</a:t>
            </a:fld>
            <a:endParaRPr lang="en-US" dirty="0"/>
          </a:p>
        </p:txBody>
      </p:sp>
    </p:spTree>
    <p:extLst>
      <p:ext uri="{BB962C8B-B14F-4D97-AF65-F5344CB8AC3E}">
        <p14:creationId xmlns:p14="http://schemas.microsoft.com/office/powerpoint/2010/main" val="3709465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A3BB2-B359-4C46-BC73-6B1F5E8B5539}"/>
              </a:ext>
            </a:extLst>
          </p:cNvPr>
          <p:cNvSpPr>
            <a:spLocks noGrp="1"/>
          </p:cNvSpPr>
          <p:nvPr>
            <p:ph type="title"/>
          </p:nvPr>
        </p:nvSpPr>
        <p:spPr>
          <a:xfrm>
            <a:off x="236397" y="351691"/>
            <a:ext cx="11125199" cy="381001"/>
          </a:xfrm>
        </p:spPr>
        <p:txBody>
          <a:bodyPr/>
          <a:lstStyle/>
          <a:p>
            <a:r>
              <a:rPr lang="en-IN" dirty="0"/>
              <a:t>Angular – Components in Router Module </a:t>
            </a:r>
            <a:endParaRPr lang="en-US" dirty="0"/>
          </a:p>
        </p:txBody>
      </p:sp>
      <p:sp>
        <p:nvSpPr>
          <p:cNvPr id="3" name="Text Placeholder 2">
            <a:extLst>
              <a:ext uri="{FF2B5EF4-FFF2-40B4-BE49-F238E27FC236}">
                <a16:creationId xmlns:a16="http://schemas.microsoft.com/office/drawing/2014/main" id="{31431D79-CD14-42C1-8687-4327CC34EFE5}"/>
              </a:ext>
            </a:extLst>
          </p:cNvPr>
          <p:cNvSpPr>
            <a:spLocks noGrp="1"/>
          </p:cNvSpPr>
          <p:nvPr>
            <p:ph type="body" sz="quarter" idx="13"/>
          </p:nvPr>
        </p:nvSpPr>
        <p:spPr>
          <a:xfrm>
            <a:off x="462500" y="968325"/>
            <a:ext cx="11537242" cy="5052647"/>
          </a:xfrm>
        </p:spPr>
        <p:txBody>
          <a:bodyPr/>
          <a:lstStyle/>
          <a:p>
            <a:pPr algn="just">
              <a:spcBef>
                <a:spcPts val="1200"/>
              </a:spcBef>
            </a:pPr>
            <a:r>
              <a:rPr lang="en-US" sz="2400" b="1" dirty="0" err="1"/>
              <a:t>RouterOutlet</a:t>
            </a:r>
            <a:endParaRPr lang="en-US" sz="2400" b="1" dirty="0"/>
          </a:p>
          <a:p>
            <a:pPr algn="just">
              <a:spcBef>
                <a:spcPts val="1200"/>
              </a:spcBef>
            </a:pPr>
            <a:r>
              <a:rPr lang="en-US" sz="2400" dirty="0"/>
              <a:t>The </a:t>
            </a:r>
            <a:r>
              <a:rPr lang="en-US" sz="2400" dirty="0" err="1"/>
              <a:t>RouterOutlet</a:t>
            </a:r>
            <a:r>
              <a:rPr lang="en-US" sz="2400" dirty="0"/>
              <a:t> is a directive (&lt;router-outlet&gt;) that serves as a placeholder, where the Router should display the view.</a:t>
            </a:r>
          </a:p>
          <a:p>
            <a:pPr algn="just">
              <a:spcBef>
                <a:spcPts val="0"/>
              </a:spcBef>
            </a:pPr>
            <a:endParaRPr lang="en-US" sz="2400" dirty="0"/>
          </a:p>
          <a:p>
            <a:pPr algn="just">
              <a:spcBef>
                <a:spcPts val="0"/>
              </a:spcBef>
            </a:pPr>
            <a:r>
              <a:rPr lang="en-US" sz="2400" b="1" dirty="0" err="1"/>
              <a:t>RouterLink</a:t>
            </a:r>
            <a:endParaRPr lang="en-US" sz="2400" b="1" dirty="0"/>
          </a:p>
          <a:p>
            <a:pPr algn="just">
              <a:spcBef>
                <a:spcPts val="1200"/>
              </a:spcBef>
            </a:pPr>
            <a:r>
              <a:rPr lang="en-US" sz="2400" dirty="0"/>
              <a:t>The </a:t>
            </a:r>
            <a:r>
              <a:rPr lang="en-US" sz="2400" dirty="0" err="1"/>
              <a:t>RouterLink</a:t>
            </a:r>
            <a:r>
              <a:rPr lang="en-US" sz="2400" dirty="0"/>
              <a:t> is a directive that binds the HTML element to a Route. Clicking on the HTML element, which is bound to a </a:t>
            </a:r>
            <a:r>
              <a:rPr lang="en-US" sz="2400" dirty="0" err="1"/>
              <a:t>RouterLink</a:t>
            </a:r>
            <a:r>
              <a:rPr lang="en-US" sz="2400" dirty="0"/>
              <a:t>, will result in navigation to the Route. The </a:t>
            </a:r>
            <a:r>
              <a:rPr lang="en-US" sz="2400" dirty="0" err="1"/>
              <a:t>RouterLink</a:t>
            </a:r>
            <a:r>
              <a:rPr lang="en-US" sz="2400" dirty="0"/>
              <a:t> may contain parameters to be passed to the route’s component.</a:t>
            </a:r>
          </a:p>
          <a:p>
            <a:pPr algn="just">
              <a:spcBef>
                <a:spcPts val="0"/>
              </a:spcBef>
            </a:pPr>
            <a:endParaRPr lang="en-US" sz="2400" dirty="0"/>
          </a:p>
          <a:p>
            <a:pPr algn="just">
              <a:spcBef>
                <a:spcPts val="0"/>
              </a:spcBef>
            </a:pPr>
            <a:r>
              <a:rPr lang="en-US" sz="2400" b="1" dirty="0" err="1"/>
              <a:t>RouterLinkActive</a:t>
            </a:r>
            <a:endParaRPr lang="en-US" sz="2400" b="1" dirty="0"/>
          </a:p>
          <a:p>
            <a:pPr algn="just">
              <a:spcBef>
                <a:spcPts val="1200"/>
              </a:spcBef>
            </a:pPr>
            <a:r>
              <a:rPr lang="en-US" sz="2400" dirty="0" err="1"/>
              <a:t>RouterLinkActive</a:t>
            </a:r>
            <a:r>
              <a:rPr lang="en-US" sz="2400" dirty="0"/>
              <a:t> is a directive for adding or removing classes from an HTML element that is bound to a </a:t>
            </a:r>
            <a:r>
              <a:rPr lang="en-US" sz="2400" dirty="0" err="1"/>
              <a:t>RouterLink</a:t>
            </a:r>
            <a:r>
              <a:rPr lang="en-US" sz="2400" dirty="0"/>
              <a:t>. Using this directive, we can toggle CSS classes for active </a:t>
            </a:r>
            <a:r>
              <a:rPr lang="en-US" sz="2400" dirty="0" err="1"/>
              <a:t>RouterLinks</a:t>
            </a:r>
            <a:r>
              <a:rPr lang="en-US" sz="2400" dirty="0"/>
              <a:t> based on the current </a:t>
            </a:r>
            <a:r>
              <a:rPr lang="en-US" sz="2400" dirty="0" err="1"/>
              <a:t>RouterState</a:t>
            </a:r>
            <a:endParaRPr lang="en-US" sz="2400" dirty="0"/>
          </a:p>
          <a:p>
            <a:endParaRPr lang="en-US" sz="2400" dirty="0"/>
          </a:p>
        </p:txBody>
      </p:sp>
      <p:sp>
        <p:nvSpPr>
          <p:cNvPr id="4" name="Slide Number Placeholder 3">
            <a:extLst>
              <a:ext uri="{FF2B5EF4-FFF2-40B4-BE49-F238E27FC236}">
                <a16:creationId xmlns:a16="http://schemas.microsoft.com/office/drawing/2014/main" id="{7EB8B8AE-3257-43AF-884F-98FE30EF2476}"/>
              </a:ext>
            </a:extLst>
          </p:cNvPr>
          <p:cNvSpPr>
            <a:spLocks noGrp="1"/>
          </p:cNvSpPr>
          <p:nvPr>
            <p:ph type="sldNum" sz="quarter" idx="12"/>
          </p:nvPr>
        </p:nvSpPr>
        <p:spPr/>
        <p:txBody>
          <a:bodyPr/>
          <a:lstStyle/>
          <a:p>
            <a:fld id="{C51EAA63-D034-42AE-91FA-B13B9518C7BE}" type="slidenum">
              <a:rPr lang="en-US" smtClean="0"/>
              <a:pPr/>
              <a:t>7</a:t>
            </a:fld>
            <a:endParaRPr lang="en-US" dirty="0"/>
          </a:p>
        </p:txBody>
      </p:sp>
    </p:spTree>
    <p:extLst>
      <p:ext uri="{BB962C8B-B14F-4D97-AF65-F5344CB8AC3E}">
        <p14:creationId xmlns:p14="http://schemas.microsoft.com/office/powerpoint/2010/main" val="866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827-C5C0-4137-A73D-6149655DC30A}"/>
              </a:ext>
            </a:extLst>
          </p:cNvPr>
          <p:cNvSpPr>
            <a:spLocks noGrp="1"/>
          </p:cNvSpPr>
          <p:nvPr>
            <p:ph type="title"/>
          </p:nvPr>
        </p:nvSpPr>
        <p:spPr>
          <a:xfrm>
            <a:off x="236397" y="267285"/>
            <a:ext cx="11125199" cy="493543"/>
          </a:xfrm>
        </p:spPr>
        <p:txBody>
          <a:bodyPr/>
          <a:lstStyle/>
          <a:p>
            <a:r>
              <a:rPr lang="en-IN" dirty="0"/>
              <a:t>Angular – Components in Router Module </a:t>
            </a:r>
            <a:endParaRPr lang="en-US" dirty="0"/>
          </a:p>
        </p:txBody>
      </p:sp>
      <p:sp>
        <p:nvSpPr>
          <p:cNvPr id="3" name="Text Placeholder 2">
            <a:extLst>
              <a:ext uri="{FF2B5EF4-FFF2-40B4-BE49-F238E27FC236}">
                <a16:creationId xmlns:a16="http://schemas.microsoft.com/office/drawing/2014/main" id="{6EEE461B-414D-42B7-8651-B1C5B34CADBE}"/>
              </a:ext>
            </a:extLst>
          </p:cNvPr>
          <p:cNvSpPr>
            <a:spLocks noGrp="1"/>
          </p:cNvSpPr>
          <p:nvPr>
            <p:ph type="body" sz="quarter" idx="13"/>
          </p:nvPr>
        </p:nvSpPr>
        <p:spPr>
          <a:xfrm>
            <a:off x="462499" y="940190"/>
            <a:ext cx="11480971" cy="3962401"/>
          </a:xfrm>
        </p:spPr>
        <p:txBody>
          <a:bodyPr/>
          <a:lstStyle/>
          <a:p>
            <a:r>
              <a:rPr lang="en-US" sz="2400" b="1" dirty="0" err="1"/>
              <a:t>ActivatedRoute</a:t>
            </a:r>
            <a:endParaRPr lang="en-US" sz="2400" b="1" dirty="0"/>
          </a:p>
          <a:p>
            <a:pPr>
              <a:spcBef>
                <a:spcPts val="1200"/>
              </a:spcBef>
            </a:pPr>
            <a:r>
              <a:rPr lang="en-US" sz="2400" dirty="0"/>
              <a:t>The </a:t>
            </a:r>
            <a:r>
              <a:rPr lang="en-US" sz="2400" dirty="0" err="1"/>
              <a:t>ActivatedRoute</a:t>
            </a:r>
            <a:r>
              <a:rPr lang="en-US" sz="2400" dirty="0"/>
              <a:t> is an object that represents the currently activated route associated with the loaded Component.</a:t>
            </a:r>
          </a:p>
          <a:p>
            <a:r>
              <a:rPr lang="en-US" sz="2400" b="1" dirty="0" err="1"/>
              <a:t>RouterState</a:t>
            </a:r>
            <a:endParaRPr lang="en-US" sz="2400" b="1" dirty="0"/>
          </a:p>
          <a:p>
            <a:pPr>
              <a:spcBef>
                <a:spcPts val="1200"/>
              </a:spcBef>
            </a:pPr>
            <a:r>
              <a:rPr lang="en-US" sz="2400" dirty="0"/>
              <a:t>The current state of the router including a tree of the currently activated routes together with convenience methods for traversing the route tree.</a:t>
            </a:r>
          </a:p>
          <a:p>
            <a:r>
              <a:rPr lang="en-US" sz="2400" b="1" dirty="0" err="1"/>
              <a:t>RouteLink</a:t>
            </a:r>
            <a:r>
              <a:rPr lang="en-US" sz="2400" b="1" dirty="0"/>
              <a:t> Parameters array</a:t>
            </a:r>
          </a:p>
          <a:p>
            <a:pPr>
              <a:spcBef>
                <a:spcPts val="1200"/>
              </a:spcBef>
            </a:pPr>
            <a:r>
              <a:rPr lang="en-US" sz="2400" dirty="0"/>
              <a:t>The Parameters or arguments to the Route. It is an array which you can bind to </a:t>
            </a:r>
            <a:r>
              <a:rPr lang="en-US" sz="2400" dirty="0" err="1"/>
              <a:t>RouterLink</a:t>
            </a:r>
            <a:r>
              <a:rPr lang="en-US" sz="2400" dirty="0"/>
              <a:t> directive or pass it as an argument to the </a:t>
            </a:r>
            <a:r>
              <a:rPr lang="en-US" sz="2400" dirty="0" err="1"/>
              <a:t>Router.navigate</a:t>
            </a:r>
            <a:r>
              <a:rPr lang="en-US" sz="2400" dirty="0"/>
              <a:t> method.</a:t>
            </a:r>
          </a:p>
        </p:txBody>
      </p:sp>
      <p:sp>
        <p:nvSpPr>
          <p:cNvPr id="4" name="Slide Number Placeholder 3">
            <a:extLst>
              <a:ext uri="{FF2B5EF4-FFF2-40B4-BE49-F238E27FC236}">
                <a16:creationId xmlns:a16="http://schemas.microsoft.com/office/drawing/2014/main" id="{4064F382-D8C2-41B4-AB94-4826D9DFBCD3}"/>
              </a:ext>
            </a:extLst>
          </p:cNvPr>
          <p:cNvSpPr>
            <a:spLocks noGrp="1"/>
          </p:cNvSpPr>
          <p:nvPr>
            <p:ph type="sldNum" sz="quarter" idx="12"/>
          </p:nvPr>
        </p:nvSpPr>
        <p:spPr/>
        <p:txBody>
          <a:bodyPr/>
          <a:lstStyle/>
          <a:p>
            <a:fld id="{C51EAA63-D034-42AE-91FA-B13B9518C7BE}" type="slidenum">
              <a:rPr lang="en-US" smtClean="0"/>
              <a:pPr/>
              <a:t>8</a:t>
            </a:fld>
            <a:endParaRPr lang="en-US" dirty="0"/>
          </a:p>
        </p:txBody>
      </p:sp>
    </p:spTree>
    <p:extLst>
      <p:ext uri="{BB962C8B-B14F-4D97-AF65-F5344CB8AC3E}">
        <p14:creationId xmlns:p14="http://schemas.microsoft.com/office/powerpoint/2010/main" val="362561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8098-F806-4FC0-944C-A93E612C3F91}"/>
              </a:ext>
            </a:extLst>
          </p:cNvPr>
          <p:cNvSpPr>
            <a:spLocks noGrp="1"/>
          </p:cNvSpPr>
          <p:nvPr>
            <p:ph type="title"/>
          </p:nvPr>
        </p:nvSpPr>
        <p:spPr>
          <a:xfrm>
            <a:off x="292667" y="295422"/>
            <a:ext cx="11125199" cy="507610"/>
          </a:xfrm>
        </p:spPr>
        <p:txBody>
          <a:bodyPr/>
          <a:lstStyle/>
          <a:p>
            <a:r>
              <a:rPr lang="en-IN" dirty="0"/>
              <a:t>Angular – Configure Router</a:t>
            </a:r>
            <a:endParaRPr lang="en-US" dirty="0"/>
          </a:p>
        </p:txBody>
      </p:sp>
      <p:sp>
        <p:nvSpPr>
          <p:cNvPr id="3" name="Text Placeholder 2">
            <a:extLst>
              <a:ext uri="{FF2B5EF4-FFF2-40B4-BE49-F238E27FC236}">
                <a16:creationId xmlns:a16="http://schemas.microsoft.com/office/drawing/2014/main" id="{57AC002E-4342-47D1-AD66-9CCD7C7574CB}"/>
              </a:ext>
            </a:extLst>
          </p:cNvPr>
          <p:cNvSpPr>
            <a:spLocks noGrp="1"/>
          </p:cNvSpPr>
          <p:nvPr>
            <p:ph type="body" sz="quarter" idx="13"/>
          </p:nvPr>
        </p:nvSpPr>
        <p:spPr>
          <a:xfrm>
            <a:off x="653330" y="1038663"/>
            <a:ext cx="11125199" cy="3962401"/>
          </a:xfrm>
        </p:spPr>
        <p:txBody>
          <a:bodyPr/>
          <a:lstStyle/>
          <a:p>
            <a:r>
              <a:rPr lang="en-US" dirty="0"/>
              <a:t>To Configure the Router in Angular, need to follow these steps:</a:t>
            </a:r>
          </a:p>
          <a:p>
            <a:pPr marL="458788" indent="-457200">
              <a:buFont typeface="Arial" panose="020B0604020202020204" pitchFamily="34" charset="0"/>
              <a:buChar char="•"/>
            </a:pPr>
            <a:r>
              <a:rPr lang="en-US" dirty="0"/>
              <a:t>Set the &lt;base </a:t>
            </a:r>
            <a:r>
              <a:rPr lang="en-US" dirty="0" err="1"/>
              <a:t>href</a:t>
            </a:r>
            <a:r>
              <a:rPr lang="en-US" dirty="0"/>
              <a:t>&gt;</a:t>
            </a:r>
          </a:p>
          <a:p>
            <a:pPr marL="458788" indent="-457200">
              <a:buFont typeface="Arial" panose="020B0604020202020204" pitchFamily="34" charset="0"/>
              <a:buChar char="•"/>
            </a:pPr>
            <a:r>
              <a:rPr lang="en-US" dirty="0"/>
              <a:t>Define routes for the view</a:t>
            </a:r>
          </a:p>
          <a:p>
            <a:pPr marL="458788" indent="-457200">
              <a:buFont typeface="Arial" panose="020B0604020202020204" pitchFamily="34" charset="0"/>
              <a:buChar char="•"/>
            </a:pPr>
            <a:r>
              <a:rPr lang="en-US" dirty="0"/>
              <a:t>Register the Router Service with Routes</a:t>
            </a:r>
          </a:p>
          <a:p>
            <a:pPr marL="458788" indent="-457200">
              <a:buFont typeface="Arial" panose="020B0604020202020204" pitchFamily="34" charset="0"/>
              <a:buChar char="•"/>
            </a:pPr>
            <a:r>
              <a:rPr lang="en-US" dirty="0"/>
              <a:t>Map HTML Element actions to Route</a:t>
            </a:r>
          </a:p>
          <a:p>
            <a:pPr marL="458788" indent="-457200">
              <a:buFont typeface="Arial" panose="020B0604020202020204" pitchFamily="34" charset="0"/>
              <a:buChar char="•"/>
            </a:pPr>
            <a:r>
              <a:rPr lang="en-US" dirty="0"/>
              <a:t>Choose where to display the view</a:t>
            </a:r>
          </a:p>
          <a:p>
            <a:endParaRPr lang="en-US" dirty="0"/>
          </a:p>
        </p:txBody>
      </p:sp>
      <p:sp>
        <p:nvSpPr>
          <p:cNvPr id="4" name="Slide Number Placeholder 3">
            <a:extLst>
              <a:ext uri="{FF2B5EF4-FFF2-40B4-BE49-F238E27FC236}">
                <a16:creationId xmlns:a16="http://schemas.microsoft.com/office/drawing/2014/main" id="{B60ACB46-036D-403F-9F52-3B5D678499A2}"/>
              </a:ext>
            </a:extLst>
          </p:cNvPr>
          <p:cNvSpPr>
            <a:spLocks noGrp="1"/>
          </p:cNvSpPr>
          <p:nvPr>
            <p:ph type="sldNum" sz="quarter" idx="12"/>
          </p:nvPr>
        </p:nvSpPr>
        <p:spPr/>
        <p:txBody>
          <a:bodyPr/>
          <a:lstStyle/>
          <a:p>
            <a:fld id="{C51EAA63-D034-42AE-91FA-B13B9518C7BE}" type="slidenum">
              <a:rPr lang="en-US" smtClean="0"/>
              <a:pPr/>
              <a:t>9</a:t>
            </a:fld>
            <a:endParaRPr lang="en-US" dirty="0"/>
          </a:p>
        </p:txBody>
      </p:sp>
    </p:spTree>
    <p:extLst>
      <p:ext uri="{BB962C8B-B14F-4D97-AF65-F5344CB8AC3E}">
        <p14:creationId xmlns:p14="http://schemas.microsoft.com/office/powerpoint/2010/main" val="202105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19165</TotalTime>
  <Words>2000</Words>
  <Application>Microsoft Office PowerPoint</Application>
  <PresentationFormat>Custom</PresentationFormat>
  <Paragraphs>208</Paragraphs>
  <Slides>31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Oracle_16x9_2014_521</vt:lpstr>
      <vt:lpstr>PowerPoint Presentation</vt:lpstr>
      <vt:lpstr>Angular  Routing &amp; Navigation </vt:lpstr>
      <vt:lpstr>Agenda</vt:lpstr>
      <vt:lpstr>Angular – Routing </vt:lpstr>
      <vt:lpstr>Angular – Route Module </vt:lpstr>
      <vt:lpstr>Angular – Components in Router Module </vt:lpstr>
      <vt:lpstr>Angular – Components in Router Module </vt:lpstr>
      <vt:lpstr>Angular – Components in Router Module </vt:lpstr>
      <vt:lpstr>Angular – Configure Router</vt:lpstr>
      <vt:lpstr>Angular – Configure Router</vt:lpstr>
      <vt:lpstr> Angular – Configure Router</vt:lpstr>
      <vt:lpstr> Angular – Configure Router</vt:lpstr>
      <vt:lpstr> Angular – Configure Router</vt:lpstr>
      <vt:lpstr> Angular – Configure Router</vt:lpstr>
      <vt:lpstr>Angular – Navigation </vt:lpstr>
      <vt:lpstr>Angular – Navigation </vt:lpstr>
      <vt:lpstr>Angular – Navigation </vt:lpstr>
      <vt:lpstr>Angular – Navigation </vt:lpstr>
      <vt:lpstr>Angular – Router Guards </vt:lpstr>
      <vt:lpstr>Angular – Router Guards </vt:lpstr>
      <vt:lpstr>Angular – Router Guards </vt:lpstr>
      <vt:lpstr>Angular – Router Guards </vt:lpstr>
      <vt:lpstr>Angular – Router Guards </vt:lpstr>
      <vt:lpstr>Angular – Router Guards </vt:lpstr>
      <vt:lpstr>Angular – Router Guards </vt:lpstr>
      <vt:lpstr>Angular – Router Guards </vt:lpstr>
      <vt:lpstr>Angular – Lazy Loading </vt:lpstr>
      <vt:lpstr>Angular – Lazy Loading </vt:lpstr>
      <vt:lpstr>Angular – Lazy Loading </vt:lpstr>
      <vt:lpstr>Angular – Lazy Loading </vt:lpstr>
      <vt:lpstr>PowerPoint Presentation</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Harish Boora</cp:lastModifiedBy>
  <cp:revision>1403</cp:revision>
  <dcterms:created xsi:type="dcterms:W3CDTF">2014-05-22T00:02:59Z</dcterms:created>
  <dcterms:modified xsi:type="dcterms:W3CDTF">2020-02-21T17:16:48Z</dcterms:modified>
</cp:coreProperties>
</file>