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682" r:id="rId2"/>
    <p:sldId id="752" r:id="rId3"/>
    <p:sldId id="872" r:id="rId4"/>
    <p:sldId id="904" r:id="rId5"/>
    <p:sldId id="905" r:id="rId6"/>
    <p:sldId id="906" r:id="rId7"/>
    <p:sldId id="907" r:id="rId8"/>
    <p:sldId id="908" r:id="rId9"/>
    <p:sldId id="909" r:id="rId10"/>
    <p:sldId id="910" r:id="rId11"/>
    <p:sldId id="911" r:id="rId12"/>
    <p:sldId id="912" r:id="rId13"/>
    <p:sldId id="874" r:id="rId14"/>
  </p:sldIdLst>
  <p:sldSz cx="12188825" cy="6858000"/>
  <p:notesSz cx="6858000" cy="9144000"/>
  <p:custDataLst>
    <p:tags r:id="rId17"/>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4D9"/>
    <a:srgbClr val="FC5656"/>
    <a:srgbClr val="CAECF6"/>
    <a:srgbClr val="7F7F7F"/>
    <a:srgbClr val="D6E9F7"/>
    <a:srgbClr val="E6F1F8"/>
    <a:srgbClr val="C4EDFC"/>
    <a:srgbClr val="BEE5F8"/>
    <a:srgbClr val="000000"/>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0" autoAdjust="0"/>
  </p:normalViewPr>
  <p:slideViewPr>
    <p:cSldViewPr snapToGrid="0">
      <p:cViewPr varScale="1">
        <p:scale>
          <a:sx n="68" d="100"/>
          <a:sy n="68" d="100"/>
        </p:scale>
        <p:origin x="732" y="72"/>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2/27/2020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61344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2/27/2020</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2/27/2020</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2/27/2020</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2/27/2020</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2/27/2020</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2/27/2020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2/27/2020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2/27/2020</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2/27/2020</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2/27/2020</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2/27/2020</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2/27/2020</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3776-1E3F-4EF0-8A23-AE373B0CAAE8}"/>
              </a:ext>
            </a:extLst>
          </p:cNvPr>
          <p:cNvSpPr>
            <a:spLocks noGrp="1"/>
          </p:cNvSpPr>
          <p:nvPr>
            <p:ph type="title"/>
          </p:nvPr>
        </p:nvSpPr>
        <p:spPr>
          <a:xfrm>
            <a:off x="264532" y="267286"/>
            <a:ext cx="11125199" cy="507610"/>
          </a:xfrm>
        </p:spPr>
        <p:txBody>
          <a:bodyPr/>
          <a:lstStyle/>
          <a:p>
            <a:r>
              <a:rPr lang="en-IN" dirty="0"/>
              <a:t>Angular – JWT </a:t>
            </a:r>
            <a:endParaRPr lang="en-US" dirty="0"/>
          </a:p>
        </p:txBody>
      </p:sp>
      <p:sp>
        <p:nvSpPr>
          <p:cNvPr id="3" name="Content Placeholder 2">
            <a:extLst>
              <a:ext uri="{FF2B5EF4-FFF2-40B4-BE49-F238E27FC236}">
                <a16:creationId xmlns:a16="http://schemas.microsoft.com/office/drawing/2014/main" id="{90EBA744-EE31-4A33-AB91-412F176B30FF}"/>
              </a:ext>
            </a:extLst>
          </p:cNvPr>
          <p:cNvSpPr>
            <a:spLocks noGrp="1"/>
          </p:cNvSpPr>
          <p:nvPr>
            <p:ph idx="1"/>
          </p:nvPr>
        </p:nvSpPr>
        <p:spPr>
          <a:xfrm>
            <a:off x="390480" y="975361"/>
            <a:ext cx="11126522" cy="4419600"/>
          </a:xfrm>
        </p:spPr>
        <p:txBody>
          <a:bodyPr/>
          <a:lstStyle/>
          <a:p>
            <a:pPr marL="0" indent="0">
              <a:buNone/>
            </a:pPr>
            <a:r>
              <a:rPr lang="en-IN" sz="2400" b="1" dirty="0"/>
              <a:t>Is the goal of JWTs to make a server stateless</a:t>
            </a:r>
          </a:p>
          <a:p>
            <a:pPr marL="0" indent="0" algn="just">
              <a:buNone/>
            </a:pPr>
            <a:r>
              <a:rPr lang="en-US" sz="2400" dirty="0"/>
              <a:t>The key benefit of JWTs is that the Authentication server that issued the JWT and the Application server that validates the JWT can be two completely separate servers.</a:t>
            </a:r>
          </a:p>
          <a:p>
            <a:pPr marL="0" indent="0" algn="just">
              <a:buNone/>
            </a:pPr>
            <a:endParaRPr lang="en-US" sz="2400" dirty="0"/>
          </a:p>
          <a:p>
            <a:pPr marL="0" indent="0" algn="just">
              <a:buNone/>
            </a:pPr>
            <a:r>
              <a:rPr lang="en-US" sz="2400" dirty="0"/>
              <a:t>It would be possible for a complete cluster of applications to delegate login/signup to a single Authentication server.</a:t>
            </a:r>
          </a:p>
          <a:p>
            <a:pPr marL="0" indent="0" algn="just">
              <a:buNone/>
            </a:pPr>
            <a:endParaRPr lang="en-US" sz="2400" dirty="0"/>
          </a:p>
          <a:p>
            <a:pPr marL="0" indent="0" algn="just">
              <a:buNone/>
            </a:pPr>
            <a:r>
              <a:rPr lang="en-US" sz="2400" dirty="0"/>
              <a:t>This means that the Applications servers are simpler and safer, as a lot of the Authentication functionality is concentrated on the Authentication server and reused across applications.</a:t>
            </a:r>
          </a:p>
        </p:txBody>
      </p:sp>
      <p:sp>
        <p:nvSpPr>
          <p:cNvPr id="4" name="Slide Number Placeholder 3">
            <a:extLst>
              <a:ext uri="{FF2B5EF4-FFF2-40B4-BE49-F238E27FC236}">
                <a16:creationId xmlns:a16="http://schemas.microsoft.com/office/drawing/2014/main" id="{AC36A10B-B34B-4BCC-B203-11EBC7454E54}"/>
              </a:ext>
            </a:extLst>
          </p:cNvPr>
          <p:cNvSpPr>
            <a:spLocks noGrp="1"/>
          </p:cNvSpPr>
          <p:nvPr>
            <p:ph type="sldNum" sz="quarter" idx="12"/>
          </p:nvPr>
        </p:nvSpPr>
        <p:spPr/>
        <p:txBody>
          <a:bodyPr/>
          <a:lstStyle/>
          <a:p>
            <a:fld id="{C51EAA63-D034-42AE-91FA-B13B9518C7BE}" type="slidenum">
              <a:rPr lang="en-US" smtClean="0"/>
              <a:pPr/>
              <a:t>10</a:t>
            </a:fld>
            <a:endParaRPr lang="en-US" dirty="0"/>
          </a:p>
        </p:txBody>
      </p:sp>
    </p:spTree>
    <p:extLst>
      <p:ext uri="{BB962C8B-B14F-4D97-AF65-F5344CB8AC3E}">
        <p14:creationId xmlns:p14="http://schemas.microsoft.com/office/powerpoint/2010/main" val="347519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8137-B968-49D6-8E23-8ACF68EAC9E2}"/>
              </a:ext>
            </a:extLst>
          </p:cNvPr>
          <p:cNvSpPr>
            <a:spLocks noGrp="1"/>
          </p:cNvSpPr>
          <p:nvPr>
            <p:ph type="title"/>
          </p:nvPr>
        </p:nvSpPr>
        <p:spPr>
          <a:xfrm>
            <a:off x="236394" y="168811"/>
            <a:ext cx="11125199" cy="535746"/>
          </a:xfrm>
        </p:spPr>
        <p:txBody>
          <a:bodyPr/>
          <a:lstStyle/>
          <a:p>
            <a:r>
              <a:rPr lang="en-IN" dirty="0"/>
              <a:t>Angular – JWT </a:t>
            </a:r>
            <a:endParaRPr lang="en-US" dirty="0"/>
          </a:p>
        </p:txBody>
      </p:sp>
      <p:sp>
        <p:nvSpPr>
          <p:cNvPr id="3" name="Content Placeholder 2">
            <a:extLst>
              <a:ext uri="{FF2B5EF4-FFF2-40B4-BE49-F238E27FC236}">
                <a16:creationId xmlns:a16="http://schemas.microsoft.com/office/drawing/2014/main" id="{FE90C909-6696-4EF9-911D-87E0E490A03B}"/>
              </a:ext>
            </a:extLst>
          </p:cNvPr>
          <p:cNvSpPr>
            <a:spLocks noGrp="1"/>
          </p:cNvSpPr>
          <p:nvPr>
            <p:ph idx="1"/>
          </p:nvPr>
        </p:nvSpPr>
        <p:spPr>
          <a:xfrm>
            <a:off x="362335" y="792479"/>
            <a:ext cx="11665542" cy="4419600"/>
          </a:xfrm>
        </p:spPr>
        <p:txBody>
          <a:bodyPr/>
          <a:lstStyle/>
          <a:p>
            <a:pPr marL="0" indent="0">
              <a:buNone/>
            </a:pPr>
            <a:r>
              <a:rPr lang="en-IN" sz="2600" b="1" dirty="0"/>
              <a:t>What does JWT token look like?</a:t>
            </a:r>
          </a:p>
          <a:p>
            <a:pPr marL="0" indent="0">
              <a:buNone/>
            </a:pPr>
            <a:r>
              <a:rPr lang="en-US" sz="2600" dirty="0"/>
              <a:t>Look at an example of a JWT, taken from the online JWT validation tool available at jwt.io:</a:t>
            </a:r>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Let's have a look at it: we can see that it does have 3 parts separated by dots. The first part before the first dot is the JWT Header:</a:t>
            </a:r>
          </a:p>
        </p:txBody>
      </p:sp>
      <p:sp>
        <p:nvSpPr>
          <p:cNvPr id="4" name="Slide Number Placeholder 3">
            <a:extLst>
              <a:ext uri="{FF2B5EF4-FFF2-40B4-BE49-F238E27FC236}">
                <a16:creationId xmlns:a16="http://schemas.microsoft.com/office/drawing/2014/main" id="{ED0846B5-42ED-4746-AF89-3B89E3032BC0}"/>
              </a:ext>
            </a:extLst>
          </p:cNvPr>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5" name="Picture 4">
            <a:extLst>
              <a:ext uri="{FF2B5EF4-FFF2-40B4-BE49-F238E27FC236}">
                <a16:creationId xmlns:a16="http://schemas.microsoft.com/office/drawing/2014/main" id="{32EA479A-0BDA-4247-A7F0-46BCA9EC62EE}"/>
              </a:ext>
            </a:extLst>
          </p:cNvPr>
          <p:cNvPicPr>
            <a:picLocks noChangeAspect="1"/>
          </p:cNvPicPr>
          <p:nvPr/>
        </p:nvPicPr>
        <p:blipFill>
          <a:blip r:embed="rId2"/>
          <a:stretch>
            <a:fillRect/>
          </a:stretch>
        </p:blipFill>
        <p:spPr>
          <a:xfrm>
            <a:off x="702455" y="2135356"/>
            <a:ext cx="10523563" cy="847942"/>
          </a:xfrm>
          <a:prstGeom prst="rect">
            <a:avLst/>
          </a:prstGeom>
        </p:spPr>
      </p:pic>
      <p:pic>
        <p:nvPicPr>
          <p:cNvPr id="6" name="Picture 5">
            <a:extLst>
              <a:ext uri="{FF2B5EF4-FFF2-40B4-BE49-F238E27FC236}">
                <a16:creationId xmlns:a16="http://schemas.microsoft.com/office/drawing/2014/main" id="{B00C0947-6BD0-44BE-9F71-522AAA821393}"/>
              </a:ext>
            </a:extLst>
          </p:cNvPr>
          <p:cNvPicPr>
            <a:picLocks noChangeAspect="1"/>
          </p:cNvPicPr>
          <p:nvPr/>
        </p:nvPicPr>
        <p:blipFill>
          <a:blip r:embed="rId3"/>
          <a:stretch>
            <a:fillRect/>
          </a:stretch>
        </p:blipFill>
        <p:spPr>
          <a:xfrm>
            <a:off x="3547553" y="4790232"/>
            <a:ext cx="4833366" cy="843694"/>
          </a:xfrm>
          <a:prstGeom prst="rect">
            <a:avLst/>
          </a:prstGeom>
        </p:spPr>
      </p:pic>
    </p:spTree>
    <p:extLst>
      <p:ext uri="{BB962C8B-B14F-4D97-AF65-F5344CB8AC3E}">
        <p14:creationId xmlns:p14="http://schemas.microsoft.com/office/powerpoint/2010/main" val="319976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7D8-7722-45DC-AB50-4C7F0CE4E77F}"/>
              </a:ext>
            </a:extLst>
          </p:cNvPr>
          <p:cNvSpPr>
            <a:spLocks noGrp="1"/>
          </p:cNvSpPr>
          <p:nvPr>
            <p:ph type="title"/>
          </p:nvPr>
        </p:nvSpPr>
        <p:spPr>
          <a:xfrm>
            <a:off x="320803" y="306442"/>
            <a:ext cx="11125199" cy="384047"/>
          </a:xfrm>
        </p:spPr>
        <p:txBody>
          <a:bodyPr/>
          <a:lstStyle/>
          <a:p>
            <a:r>
              <a:rPr lang="en-IN" dirty="0"/>
              <a:t>Angular – JWT </a:t>
            </a:r>
            <a:endParaRPr lang="en-US" dirty="0"/>
          </a:p>
        </p:txBody>
      </p:sp>
      <p:sp>
        <p:nvSpPr>
          <p:cNvPr id="3" name="Content Placeholder 2">
            <a:extLst>
              <a:ext uri="{FF2B5EF4-FFF2-40B4-BE49-F238E27FC236}">
                <a16:creationId xmlns:a16="http://schemas.microsoft.com/office/drawing/2014/main" id="{D5D71ECD-50A7-4234-9667-971B313A8D02}"/>
              </a:ext>
            </a:extLst>
          </p:cNvPr>
          <p:cNvSpPr>
            <a:spLocks noGrp="1"/>
          </p:cNvSpPr>
          <p:nvPr>
            <p:ph idx="1"/>
          </p:nvPr>
        </p:nvSpPr>
        <p:spPr>
          <a:xfrm>
            <a:off x="531151" y="919091"/>
            <a:ext cx="11126522" cy="4419600"/>
          </a:xfrm>
        </p:spPr>
        <p:txBody>
          <a:bodyPr/>
          <a:lstStyle/>
          <a:p>
            <a:pPr marL="0" indent="0">
              <a:buNone/>
            </a:pPr>
            <a:r>
              <a:rPr lang="en-US" sz="2600" dirty="0"/>
              <a:t>The second part, between the first dot and the second, is the Payload:</a:t>
            </a:r>
          </a:p>
          <a:p>
            <a:pPr marL="0" indent="0">
              <a:buNone/>
            </a:pPr>
            <a:endParaRPr lang="en-US" sz="2600" dirty="0"/>
          </a:p>
          <a:p>
            <a:pPr marL="0" indent="0">
              <a:buNone/>
            </a:pPr>
            <a:endParaRPr lang="en-US" sz="2600" dirty="0"/>
          </a:p>
          <a:p>
            <a:pPr marL="0" indent="0">
              <a:buNone/>
            </a:pPr>
            <a:r>
              <a:rPr lang="en-US" sz="2600" dirty="0"/>
              <a:t>And the last part, after the second dot is the Signature:</a:t>
            </a:r>
          </a:p>
        </p:txBody>
      </p:sp>
      <p:sp>
        <p:nvSpPr>
          <p:cNvPr id="4" name="Slide Number Placeholder 3">
            <a:extLst>
              <a:ext uri="{FF2B5EF4-FFF2-40B4-BE49-F238E27FC236}">
                <a16:creationId xmlns:a16="http://schemas.microsoft.com/office/drawing/2014/main" id="{1C466715-EF62-410D-99AE-A9A7BA286A30}"/>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5" name="Picture 4">
            <a:extLst>
              <a:ext uri="{FF2B5EF4-FFF2-40B4-BE49-F238E27FC236}">
                <a16:creationId xmlns:a16="http://schemas.microsoft.com/office/drawing/2014/main" id="{AC7C807C-C418-4411-BE8A-A094E31A8A08}"/>
              </a:ext>
            </a:extLst>
          </p:cNvPr>
          <p:cNvPicPr>
            <a:picLocks noChangeAspect="1"/>
          </p:cNvPicPr>
          <p:nvPr/>
        </p:nvPicPr>
        <p:blipFill>
          <a:blip r:embed="rId2"/>
          <a:stretch>
            <a:fillRect/>
          </a:stretch>
        </p:blipFill>
        <p:spPr>
          <a:xfrm>
            <a:off x="1392285" y="1406765"/>
            <a:ext cx="8922167" cy="872199"/>
          </a:xfrm>
          <a:prstGeom prst="rect">
            <a:avLst/>
          </a:prstGeom>
        </p:spPr>
      </p:pic>
      <p:pic>
        <p:nvPicPr>
          <p:cNvPr id="6" name="Picture 5">
            <a:extLst>
              <a:ext uri="{FF2B5EF4-FFF2-40B4-BE49-F238E27FC236}">
                <a16:creationId xmlns:a16="http://schemas.microsoft.com/office/drawing/2014/main" id="{8D774FD2-0449-4F53-B424-C52699CC103F}"/>
              </a:ext>
            </a:extLst>
          </p:cNvPr>
          <p:cNvPicPr>
            <a:picLocks noChangeAspect="1"/>
          </p:cNvPicPr>
          <p:nvPr/>
        </p:nvPicPr>
        <p:blipFill>
          <a:blip r:embed="rId3"/>
          <a:stretch>
            <a:fillRect/>
          </a:stretch>
        </p:blipFill>
        <p:spPr>
          <a:xfrm>
            <a:off x="3227594" y="2969675"/>
            <a:ext cx="5733636" cy="872199"/>
          </a:xfrm>
          <a:prstGeom prst="rect">
            <a:avLst/>
          </a:prstGeom>
        </p:spPr>
      </p:pic>
    </p:spTree>
    <p:extLst>
      <p:ext uri="{BB962C8B-B14F-4D97-AF65-F5344CB8AC3E}">
        <p14:creationId xmlns:p14="http://schemas.microsoft.com/office/powerpoint/2010/main" val="9737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pPr/>
              <a:t>13</a:t>
            </a:fld>
            <a:endParaRPr lang="en-US" dirty="0"/>
          </a:p>
        </p:txBody>
      </p:sp>
      <p:sp>
        <p:nvSpPr>
          <p:cNvPr id="3" name="TextBox 2"/>
          <p:cNvSpPr txBox="1"/>
          <p:nvPr/>
        </p:nvSpPr>
        <p:spPr>
          <a:xfrm>
            <a:off x="3386765" y="2479160"/>
            <a:ext cx="4354412" cy="914400"/>
          </a:xfrm>
          <a:prstGeom prst="rect">
            <a:avLst/>
          </a:prstGeom>
          <a:noFill/>
        </p:spPr>
        <p:txBody>
          <a:bodyPr wrap="none" lIns="0" tIns="0" rIns="0" bIns="0" rtlCol="0" anchor="ctr">
            <a:noAutofit/>
          </a:bodyPr>
          <a:lstStyle/>
          <a:p>
            <a:pPr algn="ctr">
              <a:lnSpc>
                <a:spcPct val="90000"/>
              </a:lnSpc>
            </a:pPr>
            <a:r>
              <a:rPr lang="en-US" sz="6600" dirty="0"/>
              <a:t>THANK YOU</a:t>
            </a:r>
          </a:p>
        </p:txBody>
      </p:sp>
    </p:spTree>
    <p:extLst>
      <p:ext uri="{BB962C8B-B14F-4D97-AF65-F5344CB8AC3E}">
        <p14:creationId xmlns:p14="http://schemas.microsoft.com/office/powerpoint/2010/main" val="182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1962029" y="2474795"/>
            <a:ext cx="8763000" cy="1470025"/>
          </a:xfrm>
        </p:spPr>
        <p:txBody>
          <a:bodyPr/>
          <a:lstStyle/>
          <a:p>
            <a:pPr algn="ctr"/>
            <a:r>
              <a:rPr lang="en-IN" sz="3800" dirty="0"/>
              <a:t>Angular </a:t>
            </a:r>
            <a:br>
              <a:rPr lang="en-IN" sz="3800" dirty="0"/>
            </a:br>
            <a:r>
              <a:rPr lang="en-IN" sz="3800" dirty="0"/>
              <a:t>JWT</a:t>
            </a:r>
            <a:endParaRPr lang="en-US" sz="3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27" y="410708"/>
            <a:ext cx="11125199" cy="445344"/>
          </a:xfrm>
        </p:spPr>
        <p:txBody>
          <a:bodyPr/>
          <a:lstStyle/>
          <a:p>
            <a:r>
              <a:rPr lang="en-US" dirty="0"/>
              <a:t>Agenda</a:t>
            </a:r>
          </a:p>
        </p:txBody>
      </p:sp>
      <p:sp>
        <p:nvSpPr>
          <p:cNvPr id="3" name="Content Placeholder 2"/>
          <p:cNvSpPr>
            <a:spLocks noGrp="1"/>
          </p:cNvSpPr>
          <p:nvPr>
            <p:ph idx="13"/>
          </p:nvPr>
        </p:nvSpPr>
        <p:spPr>
          <a:xfrm>
            <a:off x="582882" y="1239967"/>
            <a:ext cx="10569688" cy="3660279"/>
          </a:xfrm>
        </p:spPr>
        <p:txBody>
          <a:bodyPr/>
          <a:lstStyle/>
          <a:p>
            <a:pPr marL="685800" indent="-685800">
              <a:buClr>
                <a:schemeClr val="accent5"/>
              </a:buClr>
              <a:buFont typeface="Wingdings" charset="2"/>
              <a:buChar char="q"/>
            </a:pPr>
            <a:r>
              <a:rPr lang="en-IN" dirty="0"/>
              <a:t>W</a:t>
            </a:r>
            <a:r>
              <a:rPr lang="en-US" dirty="0"/>
              <a:t>hat is JWT</a:t>
            </a:r>
          </a:p>
          <a:p>
            <a:pPr marL="685800" indent="-685800">
              <a:buClr>
                <a:schemeClr val="accent5"/>
              </a:buClr>
              <a:buFont typeface="Wingdings" charset="2"/>
              <a:buChar char="q"/>
            </a:pPr>
            <a:r>
              <a:rPr lang="en-US" dirty="0"/>
              <a:t>JWT Payload </a:t>
            </a:r>
          </a:p>
          <a:p>
            <a:pPr marL="685800" indent="-685800">
              <a:buClr>
                <a:schemeClr val="accent5"/>
              </a:buClr>
              <a:buFont typeface="Wingdings" charset="2"/>
              <a:buChar char="q"/>
            </a:pPr>
            <a:r>
              <a:rPr lang="en-US" dirty="0"/>
              <a:t>JWT Headers</a:t>
            </a:r>
          </a:p>
          <a:p>
            <a:pPr marL="685800" indent="-685800">
              <a:buClr>
                <a:schemeClr val="accent5"/>
              </a:buClr>
              <a:buFont typeface="Wingdings" charset="2"/>
              <a:buChar char="q"/>
            </a:pPr>
            <a:r>
              <a:rPr lang="en-US" dirty="0"/>
              <a:t>JWT Signatures</a:t>
            </a:r>
          </a:p>
          <a:p>
            <a:pPr marL="685800" indent="-685800">
              <a:buClr>
                <a:schemeClr val="accent5"/>
              </a:buClr>
              <a:buFont typeface="Wingdings" charset="2"/>
              <a:buChar char="q"/>
            </a:pPr>
            <a:r>
              <a:rPr lang="en-US" dirty="0"/>
              <a:t>JWT Token</a:t>
            </a:r>
          </a:p>
          <a:p>
            <a:pPr marL="685800" indent="-685800">
              <a:buClr>
                <a:schemeClr val="accent5"/>
              </a:buClr>
              <a:buFont typeface="Wingdings" charset="2"/>
              <a:buChar char="q"/>
            </a:pPr>
            <a:endParaRPr lang="en-US" dirty="0"/>
          </a:p>
        </p:txBody>
      </p:sp>
      <p:sp>
        <p:nvSpPr>
          <p:cNvPr id="10" name="Slide Number Placeholder 9"/>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80700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143" y="854907"/>
            <a:ext cx="11125199" cy="5570355"/>
          </a:xfrm>
        </p:spPr>
        <p:txBody>
          <a:bodyPr>
            <a:normAutofit/>
          </a:bodyPr>
          <a:lstStyle/>
          <a:p>
            <a:pPr marL="0" indent="0">
              <a:buNone/>
            </a:pPr>
            <a:r>
              <a:rPr lang="en-IN" sz="2400" b="1" dirty="0"/>
              <a:t>What is JWT?</a:t>
            </a:r>
          </a:p>
          <a:p>
            <a:pPr marL="0" indent="0" algn="just">
              <a:buNone/>
            </a:pPr>
            <a:r>
              <a:rPr lang="en-US" sz="2400" dirty="0"/>
              <a:t>JWT or JSON Web Token is an encrypted string which contains information related to the logged in user and secret key, this token is generated at server end after a user is authentication. This JWT is used for further communication between clients and servers.</a:t>
            </a:r>
          </a:p>
          <a:p>
            <a:pPr marL="0" indent="0" algn="just">
              <a:buNone/>
            </a:pPr>
            <a:endParaRPr lang="en-US" sz="2400" dirty="0"/>
          </a:p>
          <a:p>
            <a:pPr marL="0" indent="0" algn="just">
              <a:buNone/>
            </a:pPr>
            <a:r>
              <a:rPr lang="en-US" sz="2400" dirty="0"/>
              <a:t>After getting JWT from the server, every HTTP call to RESTful APIs must have an Authorization header set with JWT, which is encoded at the server end for authenticating the source. After successful validation data is transferred.</a:t>
            </a:r>
          </a:p>
          <a:p>
            <a:pPr marL="0" indent="0" algn="just">
              <a:buNone/>
            </a:pPr>
            <a:endParaRPr lang="en-US" sz="2400" dirty="0"/>
          </a:p>
          <a:p>
            <a:pPr marL="0" indent="0" algn="just">
              <a:buNone/>
            </a:pPr>
            <a:r>
              <a:rPr lang="en-US" sz="2400" dirty="0"/>
              <a:t>A JWT is made of 3 parts: the Header, the Payload and the Signature.</a:t>
            </a:r>
          </a:p>
        </p:txBody>
      </p:sp>
      <p:sp>
        <p:nvSpPr>
          <p:cNvPr id="2" name="Title 1"/>
          <p:cNvSpPr>
            <a:spLocks noGrp="1"/>
          </p:cNvSpPr>
          <p:nvPr>
            <p:ph type="title"/>
          </p:nvPr>
        </p:nvSpPr>
        <p:spPr>
          <a:xfrm>
            <a:off x="299998" y="257576"/>
            <a:ext cx="11125199" cy="381001"/>
          </a:xfrm>
        </p:spPr>
        <p:txBody>
          <a:bodyPr/>
          <a:lstStyle/>
          <a:p>
            <a:r>
              <a:rPr lang="en-IN" dirty="0"/>
              <a:t>Angular – JWT </a:t>
            </a:r>
            <a:endParaRPr lang="en-US" dirty="0"/>
          </a:p>
        </p:txBody>
      </p:sp>
    </p:spTree>
    <p:extLst>
      <p:ext uri="{BB962C8B-B14F-4D97-AF65-F5344CB8AC3E}">
        <p14:creationId xmlns:p14="http://schemas.microsoft.com/office/powerpoint/2010/main" val="390141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999D-73A9-4A13-A72F-765306CFC029}"/>
              </a:ext>
            </a:extLst>
          </p:cNvPr>
          <p:cNvSpPr>
            <a:spLocks noGrp="1"/>
          </p:cNvSpPr>
          <p:nvPr>
            <p:ph type="title"/>
          </p:nvPr>
        </p:nvSpPr>
        <p:spPr>
          <a:xfrm>
            <a:off x="236397" y="264239"/>
            <a:ext cx="11125199" cy="384047"/>
          </a:xfrm>
        </p:spPr>
        <p:txBody>
          <a:bodyPr/>
          <a:lstStyle/>
          <a:p>
            <a:r>
              <a:rPr lang="en-IN" dirty="0"/>
              <a:t>Angular – JWT </a:t>
            </a:r>
            <a:endParaRPr lang="en-US" dirty="0"/>
          </a:p>
        </p:txBody>
      </p:sp>
      <p:sp>
        <p:nvSpPr>
          <p:cNvPr id="3" name="Content Placeholder 2">
            <a:extLst>
              <a:ext uri="{FF2B5EF4-FFF2-40B4-BE49-F238E27FC236}">
                <a16:creationId xmlns:a16="http://schemas.microsoft.com/office/drawing/2014/main" id="{84148F8C-A467-41E9-A0B7-7C02CAEA2353}"/>
              </a:ext>
            </a:extLst>
          </p:cNvPr>
          <p:cNvSpPr>
            <a:spLocks noGrp="1"/>
          </p:cNvSpPr>
          <p:nvPr>
            <p:ph idx="1"/>
          </p:nvPr>
        </p:nvSpPr>
        <p:spPr>
          <a:xfrm>
            <a:off x="320140" y="750276"/>
            <a:ext cx="11538925" cy="4419600"/>
          </a:xfrm>
        </p:spPr>
        <p:txBody>
          <a:bodyPr/>
          <a:lstStyle/>
          <a:p>
            <a:pPr marL="0" indent="0" algn="just">
              <a:buNone/>
            </a:pPr>
            <a:r>
              <a:rPr lang="en-IN" sz="2200" b="1" dirty="0"/>
              <a:t>What does JWT Payload look like</a:t>
            </a:r>
          </a:p>
          <a:p>
            <a:pPr marL="0" indent="0" algn="just">
              <a:buNone/>
            </a:pPr>
            <a:r>
              <a:rPr lang="en-US" sz="2200" dirty="0"/>
              <a:t>The payload of a JWT is just a plain JavaScript object. Here is an example of a valid payload object:</a:t>
            </a:r>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r>
              <a:rPr lang="en-US" sz="2200" dirty="0"/>
              <a:t>In this case, the payload contains identification information about a given user, but in general, the payload could be anything else such as for example information about a bank transfer.</a:t>
            </a:r>
          </a:p>
          <a:p>
            <a:pPr marL="0" indent="0" algn="just">
              <a:spcBef>
                <a:spcPts val="0"/>
              </a:spcBef>
              <a:buNone/>
            </a:pPr>
            <a:endParaRPr lang="en-US" sz="2200" dirty="0"/>
          </a:p>
          <a:p>
            <a:pPr marL="0" indent="0" algn="just">
              <a:spcBef>
                <a:spcPts val="0"/>
              </a:spcBef>
              <a:buNone/>
            </a:pPr>
            <a:r>
              <a:rPr lang="en-US" sz="2200" dirty="0"/>
              <a:t>There are no restrictions on the content of the payload, but it's important to know that a JWT is not encrypted. So any information that we put in the token is still readable to anyone who intercepts the token.</a:t>
            </a:r>
          </a:p>
          <a:p>
            <a:pPr marL="0" indent="0" algn="just">
              <a:spcBef>
                <a:spcPts val="0"/>
              </a:spcBef>
              <a:buNone/>
            </a:pPr>
            <a:endParaRPr lang="en-US" sz="2200" dirty="0"/>
          </a:p>
          <a:p>
            <a:pPr marL="0" indent="0" algn="just">
              <a:spcBef>
                <a:spcPts val="0"/>
              </a:spcBef>
              <a:buNone/>
            </a:pPr>
            <a:r>
              <a:rPr lang="en-US" sz="2200" dirty="0"/>
              <a:t>Therefore it's important not to put in the Payload any user information that an attacker could leverage directly.</a:t>
            </a:r>
          </a:p>
        </p:txBody>
      </p:sp>
      <p:sp>
        <p:nvSpPr>
          <p:cNvPr id="4" name="Slide Number Placeholder 3">
            <a:extLst>
              <a:ext uri="{FF2B5EF4-FFF2-40B4-BE49-F238E27FC236}">
                <a16:creationId xmlns:a16="http://schemas.microsoft.com/office/drawing/2014/main" id="{356FEB9E-EE6F-4FA1-BBC3-2ED30C3A9E51}"/>
              </a:ext>
            </a:extLst>
          </p:cNvPr>
          <p:cNvSpPr>
            <a:spLocks noGrp="1"/>
          </p:cNvSpPr>
          <p:nvPr>
            <p:ph type="sldNum" sz="quarter" idx="12"/>
          </p:nvPr>
        </p:nvSpPr>
        <p:spPr/>
        <p:txBody>
          <a:bodyPr/>
          <a:lstStyle/>
          <a:p>
            <a:fld id="{C51EAA63-D034-42AE-91FA-B13B9518C7BE}" type="slidenum">
              <a:rPr lang="en-US" smtClean="0"/>
              <a:pPr/>
              <a:t>5</a:t>
            </a:fld>
            <a:endParaRPr lang="en-US" dirty="0"/>
          </a:p>
        </p:txBody>
      </p:sp>
      <p:pic>
        <p:nvPicPr>
          <p:cNvPr id="5" name="Picture 4">
            <a:extLst>
              <a:ext uri="{FF2B5EF4-FFF2-40B4-BE49-F238E27FC236}">
                <a16:creationId xmlns:a16="http://schemas.microsoft.com/office/drawing/2014/main" id="{8D522D19-1C16-4A0E-945E-E7EBAFDC1CA7}"/>
              </a:ext>
            </a:extLst>
          </p:cNvPr>
          <p:cNvPicPr>
            <a:picLocks noChangeAspect="1"/>
          </p:cNvPicPr>
          <p:nvPr/>
        </p:nvPicPr>
        <p:blipFill>
          <a:blip r:embed="rId2"/>
          <a:stretch>
            <a:fillRect/>
          </a:stretch>
        </p:blipFill>
        <p:spPr>
          <a:xfrm>
            <a:off x="4023360" y="1460474"/>
            <a:ext cx="2991533" cy="1630456"/>
          </a:xfrm>
          <a:prstGeom prst="rect">
            <a:avLst/>
          </a:prstGeom>
        </p:spPr>
      </p:pic>
    </p:spTree>
    <p:extLst>
      <p:ext uri="{BB962C8B-B14F-4D97-AF65-F5344CB8AC3E}">
        <p14:creationId xmlns:p14="http://schemas.microsoft.com/office/powerpoint/2010/main" val="351697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ADB3-08B7-47E5-8260-6BD8D6998FE3}"/>
              </a:ext>
            </a:extLst>
          </p:cNvPr>
          <p:cNvSpPr>
            <a:spLocks noGrp="1"/>
          </p:cNvSpPr>
          <p:nvPr>
            <p:ph type="title"/>
          </p:nvPr>
        </p:nvSpPr>
        <p:spPr>
          <a:xfrm>
            <a:off x="236396" y="306442"/>
            <a:ext cx="11125199" cy="384047"/>
          </a:xfrm>
        </p:spPr>
        <p:txBody>
          <a:bodyPr/>
          <a:lstStyle/>
          <a:p>
            <a:r>
              <a:rPr lang="en-IN" dirty="0"/>
              <a:t>Angular – JWT </a:t>
            </a:r>
            <a:endParaRPr lang="en-US" dirty="0"/>
          </a:p>
        </p:txBody>
      </p:sp>
      <p:sp>
        <p:nvSpPr>
          <p:cNvPr id="3" name="Content Placeholder 2">
            <a:extLst>
              <a:ext uri="{FF2B5EF4-FFF2-40B4-BE49-F238E27FC236}">
                <a16:creationId xmlns:a16="http://schemas.microsoft.com/office/drawing/2014/main" id="{FB61442B-8467-4CC0-888E-F9CD080C8B01}"/>
              </a:ext>
            </a:extLst>
          </p:cNvPr>
          <p:cNvSpPr>
            <a:spLocks noGrp="1"/>
          </p:cNvSpPr>
          <p:nvPr>
            <p:ph idx="1"/>
          </p:nvPr>
        </p:nvSpPr>
        <p:spPr>
          <a:xfrm>
            <a:off x="348277" y="919091"/>
            <a:ext cx="11595194" cy="4419600"/>
          </a:xfrm>
        </p:spPr>
        <p:txBody>
          <a:bodyPr/>
          <a:lstStyle/>
          <a:p>
            <a:pPr marL="0" indent="0" algn="just">
              <a:buNone/>
            </a:pPr>
            <a:r>
              <a:rPr lang="en-IN" sz="2200" b="1" dirty="0"/>
              <a:t>JWT Headers – Why are they necessary.</a:t>
            </a:r>
          </a:p>
          <a:p>
            <a:pPr algn="just"/>
            <a:r>
              <a:rPr lang="en-US" sz="2200" dirty="0"/>
              <a:t>The content of the Payload is then validated by the receiver by inspecting the signature. But there are multiple types of signatures, so one of the things that the receiver needs to know is for example which type of signature to look for.</a:t>
            </a:r>
          </a:p>
          <a:p>
            <a:pPr algn="just"/>
            <a:r>
              <a:rPr lang="en-US" sz="2200" dirty="0"/>
              <a:t>This type of technical metadata information about the token itself is placed in a separate JavaScript object and sent together with the Payload.</a:t>
            </a:r>
          </a:p>
          <a:p>
            <a:pPr algn="just"/>
            <a:r>
              <a:rPr lang="en-US" sz="2200" dirty="0"/>
              <a:t>That separate JSON object is known as the JWT Header, and here is an example of a valid header:</a:t>
            </a:r>
          </a:p>
        </p:txBody>
      </p:sp>
      <p:sp>
        <p:nvSpPr>
          <p:cNvPr id="4" name="Slide Number Placeholder 3">
            <a:extLst>
              <a:ext uri="{FF2B5EF4-FFF2-40B4-BE49-F238E27FC236}">
                <a16:creationId xmlns:a16="http://schemas.microsoft.com/office/drawing/2014/main" id="{C73B16E9-D7BE-438B-B274-A581F94B156C}"/>
              </a:ext>
            </a:extLst>
          </p:cNvPr>
          <p:cNvSpPr>
            <a:spLocks noGrp="1"/>
          </p:cNvSpPr>
          <p:nvPr>
            <p:ph type="sldNum" sz="quarter" idx="12"/>
          </p:nvPr>
        </p:nvSpPr>
        <p:spPr/>
        <p:txBody>
          <a:bodyPr/>
          <a:lstStyle/>
          <a:p>
            <a:fld id="{C51EAA63-D034-42AE-91FA-B13B9518C7BE}" type="slidenum">
              <a:rPr lang="en-US" smtClean="0"/>
              <a:pPr/>
              <a:t>6</a:t>
            </a:fld>
            <a:endParaRPr lang="en-US" dirty="0"/>
          </a:p>
        </p:txBody>
      </p:sp>
      <p:pic>
        <p:nvPicPr>
          <p:cNvPr id="5" name="Picture 4">
            <a:extLst>
              <a:ext uri="{FF2B5EF4-FFF2-40B4-BE49-F238E27FC236}">
                <a16:creationId xmlns:a16="http://schemas.microsoft.com/office/drawing/2014/main" id="{D174DE1E-44C4-42DD-956B-2DD37A710274}"/>
              </a:ext>
            </a:extLst>
          </p:cNvPr>
          <p:cNvPicPr>
            <a:picLocks noChangeAspect="1"/>
          </p:cNvPicPr>
          <p:nvPr/>
        </p:nvPicPr>
        <p:blipFill>
          <a:blip r:embed="rId2"/>
          <a:stretch>
            <a:fillRect/>
          </a:stretch>
        </p:blipFill>
        <p:spPr>
          <a:xfrm>
            <a:off x="4152923" y="3631927"/>
            <a:ext cx="2360418" cy="1706764"/>
          </a:xfrm>
          <a:prstGeom prst="rect">
            <a:avLst/>
          </a:prstGeom>
        </p:spPr>
      </p:pic>
    </p:spTree>
    <p:extLst>
      <p:ext uri="{BB962C8B-B14F-4D97-AF65-F5344CB8AC3E}">
        <p14:creationId xmlns:p14="http://schemas.microsoft.com/office/powerpoint/2010/main" val="304039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5B6D-AC98-49CB-B934-BD6F3AF4AD7D}"/>
              </a:ext>
            </a:extLst>
          </p:cNvPr>
          <p:cNvSpPr>
            <a:spLocks noGrp="1"/>
          </p:cNvSpPr>
          <p:nvPr>
            <p:ph type="title"/>
          </p:nvPr>
        </p:nvSpPr>
        <p:spPr>
          <a:xfrm>
            <a:off x="292667" y="239151"/>
            <a:ext cx="11125199" cy="521678"/>
          </a:xfrm>
        </p:spPr>
        <p:txBody>
          <a:bodyPr/>
          <a:lstStyle/>
          <a:p>
            <a:r>
              <a:rPr lang="en-IN" dirty="0"/>
              <a:t>Angular – JWT </a:t>
            </a:r>
            <a:endParaRPr lang="en-US" dirty="0"/>
          </a:p>
        </p:txBody>
      </p:sp>
      <p:sp>
        <p:nvSpPr>
          <p:cNvPr id="3" name="Content Placeholder 2">
            <a:extLst>
              <a:ext uri="{FF2B5EF4-FFF2-40B4-BE49-F238E27FC236}">
                <a16:creationId xmlns:a16="http://schemas.microsoft.com/office/drawing/2014/main" id="{E17858EF-7943-4689-A2AA-82E598D6F266}"/>
              </a:ext>
            </a:extLst>
          </p:cNvPr>
          <p:cNvSpPr>
            <a:spLocks noGrp="1"/>
          </p:cNvSpPr>
          <p:nvPr>
            <p:ph idx="1"/>
          </p:nvPr>
        </p:nvSpPr>
        <p:spPr>
          <a:xfrm>
            <a:off x="292667" y="919090"/>
            <a:ext cx="11650804" cy="4419600"/>
          </a:xfrm>
        </p:spPr>
        <p:txBody>
          <a:bodyPr/>
          <a:lstStyle/>
          <a:p>
            <a:pPr marL="0" indent="0">
              <a:buNone/>
            </a:pPr>
            <a:r>
              <a:rPr lang="en-IN" sz="2400" b="1" dirty="0"/>
              <a:t>JWT signatures – How are they used for Authentication </a:t>
            </a:r>
          </a:p>
          <a:p>
            <a:pPr marL="0" indent="0" algn="just">
              <a:buNone/>
            </a:pPr>
            <a:r>
              <a:rPr lang="en-US" sz="2400" dirty="0"/>
              <a:t>JWT is the signature, which is a Message Authentication Code (or MAC). The signature of a JWT can only be produced by someone in possession of both the payload (plus the header) and a given secret key.</a:t>
            </a:r>
          </a:p>
          <a:p>
            <a:pPr marL="0" indent="0" algn="just">
              <a:buNone/>
            </a:pPr>
            <a:endParaRPr lang="en-US" sz="2400" dirty="0"/>
          </a:p>
          <a:p>
            <a:pPr marL="0" indent="0" algn="just">
              <a:buNone/>
            </a:pPr>
            <a:r>
              <a:rPr lang="en-US" sz="2400" dirty="0"/>
              <a:t>Here is how the signature is used to ensure Authentication:</a:t>
            </a:r>
          </a:p>
          <a:p>
            <a:pPr algn="just">
              <a:spcBef>
                <a:spcPts val="0"/>
              </a:spcBef>
            </a:pPr>
            <a:endParaRPr lang="en-US" sz="2400" dirty="0"/>
          </a:p>
          <a:p>
            <a:pPr algn="just">
              <a:spcBef>
                <a:spcPts val="0"/>
              </a:spcBef>
            </a:pPr>
            <a:r>
              <a:rPr lang="en-US" sz="2400" dirty="0"/>
              <a:t>The user submits the username and password to an Authentication server, which might be our Application server, but it's typically a separate server</a:t>
            </a:r>
          </a:p>
          <a:p>
            <a:pPr algn="just"/>
            <a:r>
              <a:rPr lang="en-US" sz="2400" dirty="0"/>
              <a:t>The Authentication server validates the username and password combination and creates a JWT token with a payload containing the user technical identifier and an expiration timestamp</a:t>
            </a:r>
          </a:p>
        </p:txBody>
      </p:sp>
      <p:sp>
        <p:nvSpPr>
          <p:cNvPr id="4" name="Slide Number Placeholder 3">
            <a:extLst>
              <a:ext uri="{FF2B5EF4-FFF2-40B4-BE49-F238E27FC236}">
                <a16:creationId xmlns:a16="http://schemas.microsoft.com/office/drawing/2014/main" id="{C82C3406-E371-4500-B26D-9EA732D69741}"/>
              </a:ext>
            </a:extLst>
          </p:cNvPr>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410961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9127-4C3E-4F6E-9081-0B4607BB159B}"/>
              </a:ext>
            </a:extLst>
          </p:cNvPr>
          <p:cNvSpPr>
            <a:spLocks noGrp="1"/>
          </p:cNvSpPr>
          <p:nvPr>
            <p:ph type="title"/>
          </p:nvPr>
        </p:nvSpPr>
        <p:spPr>
          <a:xfrm>
            <a:off x="250464" y="253219"/>
            <a:ext cx="11125199" cy="521678"/>
          </a:xfrm>
        </p:spPr>
        <p:txBody>
          <a:bodyPr/>
          <a:lstStyle/>
          <a:p>
            <a:r>
              <a:rPr lang="en-IN" dirty="0"/>
              <a:t>Angular – JWT </a:t>
            </a:r>
            <a:endParaRPr lang="en-US" dirty="0"/>
          </a:p>
        </p:txBody>
      </p:sp>
      <p:sp>
        <p:nvSpPr>
          <p:cNvPr id="3" name="Content Placeholder 2">
            <a:extLst>
              <a:ext uri="{FF2B5EF4-FFF2-40B4-BE49-F238E27FC236}">
                <a16:creationId xmlns:a16="http://schemas.microsoft.com/office/drawing/2014/main" id="{D5EEEF78-C225-49A9-AA97-DD71029E2A1D}"/>
              </a:ext>
            </a:extLst>
          </p:cNvPr>
          <p:cNvSpPr>
            <a:spLocks noGrp="1"/>
          </p:cNvSpPr>
          <p:nvPr>
            <p:ph idx="1"/>
          </p:nvPr>
        </p:nvSpPr>
        <p:spPr>
          <a:xfrm>
            <a:off x="376412" y="1003496"/>
            <a:ext cx="11126522" cy="4419600"/>
          </a:xfrm>
        </p:spPr>
        <p:txBody>
          <a:bodyPr/>
          <a:lstStyle/>
          <a:p>
            <a:pPr algn="just"/>
            <a:r>
              <a:rPr lang="en-US" sz="2600" dirty="0"/>
              <a:t>The Authentication server then takes a secret key, and uses it to sign the Header plus Payload and sends it back to the user browser (we will cover later the exact details on how the signature works )</a:t>
            </a:r>
          </a:p>
          <a:p>
            <a:pPr algn="just"/>
            <a:endParaRPr lang="en-US" sz="2600" dirty="0"/>
          </a:p>
          <a:p>
            <a:pPr algn="just"/>
            <a:r>
              <a:rPr lang="en-US" sz="2600" dirty="0"/>
              <a:t>The browser takes the signed JWT and starts sending it with each HTTP request to our Application server</a:t>
            </a:r>
          </a:p>
          <a:p>
            <a:pPr algn="just"/>
            <a:endParaRPr lang="en-US" sz="2600" dirty="0"/>
          </a:p>
          <a:p>
            <a:pPr algn="just"/>
            <a:r>
              <a:rPr lang="en-US" sz="2600" dirty="0"/>
              <a:t>The signed JWT acts effectively as a temporary user credential, that replaces the permanent credential </a:t>
            </a:r>
            <a:r>
              <a:rPr lang="en-US" sz="2600" dirty="0" err="1"/>
              <a:t>wich</a:t>
            </a:r>
            <a:r>
              <a:rPr lang="en-US" sz="2600" dirty="0"/>
              <a:t> is the username and password combination</a:t>
            </a:r>
          </a:p>
        </p:txBody>
      </p:sp>
      <p:sp>
        <p:nvSpPr>
          <p:cNvPr id="4" name="Slide Number Placeholder 3">
            <a:extLst>
              <a:ext uri="{FF2B5EF4-FFF2-40B4-BE49-F238E27FC236}">
                <a16:creationId xmlns:a16="http://schemas.microsoft.com/office/drawing/2014/main" id="{80E6809A-F9C3-4635-8F1C-3E108E10A240}"/>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207668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7342-4EE2-4C91-8EBD-492551A19C8E}"/>
              </a:ext>
            </a:extLst>
          </p:cNvPr>
          <p:cNvSpPr>
            <a:spLocks noGrp="1"/>
          </p:cNvSpPr>
          <p:nvPr>
            <p:ph type="title"/>
          </p:nvPr>
        </p:nvSpPr>
        <p:spPr>
          <a:xfrm>
            <a:off x="278600" y="250172"/>
            <a:ext cx="11125199" cy="384047"/>
          </a:xfrm>
        </p:spPr>
        <p:txBody>
          <a:bodyPr/>
          <a:lstStyle/>
          <a:p>
            <a:r>
              <a:rPr lang="en-IN" dirty="0"/>
              <a:t>Angular – JWT </a:t>
            </a:r>
            <a:endParaRPr lang="en-US" dirty="0"/>
          </a:p>
        </p:txBody>
      </p:sp>
      <p:sp>
        <p:nvSpPr>
          <p:cNvPr id="3" name="Content Placeholder 2">
            <a:extLst>
              <a:ext uri="{FF2B5EF4-FFF2-40B4-BE49-F238E27FC236}">
                <a16:creationId xmlns:a16="http://schemas.microsoft.com/office/drawing/2014/main" id="{628C05CA-818C-4560-9950-0CC54E0F8CCD}"/>
              </a:ext>
            </a:extLst>
          </p:cNvPr>
          <p:cNvSpPr>
            <a:spLocks noGrp="1"/>
          </p:cNvSpPr>
          <p:nvPr>
            <p:ph idx="1"/>
          </p:nvPr>
        </p:nvSpPr>
        <p:spPr>
          <a:xfrm>
            <a:off x="404548" y="890955"/>
            <a:ext cx="11552990" cy="4419600"/>
          </a:xfrm>
        </p:spPr>
        <p:txBody>
          <a:bodyPr/>
          <a:lstStyle/>
          <a:p>
            <a:pPr marL="0" indent="0">
              <a:buNone/>
            </a:pPr>
            <a:r>
              <a:rPr lang="en-US" sz="2600" b="1" dirty="0"/>
              <a:t>What our Application server does with the JWT token:</a:t>
            </a:r>
          </a:p>
          <a:p>
            <a:pPr algn="just"/>
            <a:r>
              <a:rPr lang="en-US" sz="2600" dirty="0"/>
              <a:t>Our Application server checks the JWT signature and confirms that indeed someone in possession of the secret key signed this particular Payload.</a:t>
            </a:r>
          </a:p>
          <a:p>
            <a:pPr algn="just"/>
            <a:r>
              <a:rPr lang="en-US" sz="2600" dirty="0"/>
              <a:t>The Payload identifies a particular user via a technical identifier.</a:t>
            </a:r>
          </a:p>
          <a:p>
            <a:pPr algn="just"/>
            <a:r>
              <a:rPr lang="en-US" sz="2600" dirty="0"/>
              <a:t>Only the Authentication server is in possession of the private key, and the Authentication server only gives out tokens to users that submit the correct password.</a:t>
            </a:r>
          </a:p>
          <a:p>
            <a:pPr algn="just"/>
            <a:r>
              <a:rPr lang="en-US" sz="2600" dirty="0"/>
              <a:t>Therefore our Application server can safely be sure that this token was indeed given to this particular user by the Authentication server, meaning that it's indeed the user as it had the right password</a:t>
            </a:r>
          </a:p>
          <a:p>
            <a:pPr algn="just"/>
            <a:r>
              <a:rPr lang="en-US" sz="2600" dirty="0"/>
              <a:t>The server proceeds with processing the HTTP request assuming that it indeed it belongs to that user</a:t>
            </a:r>
          </a:p>
        </p:txBody>
      </p:sp>
      <p:sp>
        <p:nvSpPr>
          <p:cNvPr id="4" name="Slide Number Placeholder 3">
            <a:extLst>
              <a:ext uri="{FF2B5EF4-FFF2-40B4-BE49-F238E27FC236}">
                <a16:creationId xmlns:a16="http://schemas.microsoft.com/office/drawing/2014/main" id="{DEE23095-8E3F-49D6-8529-E12D752DBABF}"/>
              </a:ext>
            </a:extLst>
          </p:cNvPr>
          <p:cNvSpPr>
            <a:spLocks noGrp="1"/>
          </p:cNvSpPr>
          <p:nvPr>
            <p:ph type="sldNum" sz="quarter" idx="12"/>
          </p:nvPr>
        </p:nvSpPr>
        <p:spPr/>
        <p:txBody>
          <a:bodyPr/>
          <a:lstStyle/>
          <a:p>
            <a:fld id="{C51EAA63-D034-42AE-91FA-B13B9518C7BE}" type="slidenum">
              <a:rPr lang="en-US" smtClean="0"/>
              <a:pPr/>
              <a:t>9</a:t>
            </a:fld>
            <a:endParaRPr lang="en-US" dirty="0"/>
          </a:p>
        </p:txBody>
      </p:sp>
    </p:spTree>
    <p:extLst>
      <p:ext uri="{BB962C8B-B14F-4D97-AF65-F5344CB8AC3E}">
        <p14:creationId xmlns:p14="http://schemas.microsoft.com/office/powerpoint/2010/main" val="35039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19881</TotalTime>
  <Words>885</Words>
  <Application>Microsoft Office PowerPoint</Application>
  <PresentationFormat>Custom</PresentationFormat>
  <Paragraphs>84</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Oracle_16x9_2014_521</vt:lpstr>
      <vt:lpstr>PowerPoint Presentation</vt:lpstr>
      <vt:lpstr>Angular  JWT</vt:lpstr>
      <vt:lpstr>Agenda</vt:lpstr>
      <vt:lpstr>Angular – JWT </vt:lpstr>
      <vt:lpstr>Angular – JWT </vt:lpstr>
      <vt:lpstr>Angular – JWT </vt:lpstr>
      <vt:lpstr>Angular – JWT </vt:lpstr>
      <vt:lpstr>Angular – JWT </vt:lpstr>
      <vt:lpstr>Angular – JWT </vt:lpstr>
      <vt:lpstr>Angular – JWT </vt:lpstr>
      <vt:lpstr>Angular – JWT </vt:lpstr>
      <vt:lpstr>Angular – JWT </vt:lpstr>
      <vt:lpstr>PowerPoint Presentation</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Harish Boora</cp:lastModifiedBy>
  <cp:revision>1362</cp:revision>
  <dcterms:created xsi:type="dcterms:W3CDTF">2014-05-22T00:02:59Z</dcterms:created>
  <dcterms:modified xsi:type="dcterms:W3CDTF">2020-02-28T10:14:41Z</dcterms:modified>
</cp:coreProperties>
</file>