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682" r:id="rId2"/>
    <p:sldId id="752" r:id="rId3"/>
    <p:sldId id="876" r:id="rId4"/>
    <p:sldId id="877" r:id="rId5"/>
    <p:sldId id="878" r:id="rId6"/>
    <p:sldId id="879" r:id="rId7"/>
    <p:sldId id="880" r:id="rId8"/>
    <p:sldId id="881" r:id="rId9"/>
    <p:sldId id="882" r:id="rId10"/>
    <p:sldId id="883" r:id="rId11"/>
    <p:sldId id="884" r:id="rId12"/>
    <p:sldId id="885" r:id="rId13"/>
    <p:sldId id="886" r:id="rId14"/>
    <p:sldId id="887" r:id="rId15"/>
    <p:sldId id="888" r:id="rId16"/>
    <p:sldId id="889" r:id="rId17"/>
    <p:sldId id="890" r:id="rId18"/>
    <p:sldId id="891" r:id="rId19"/>
    <p:sldId id="892" r:id="rId20"/>
    <p:sldId id="893" r:id="rId21"/>
    <p:sldId id="894" r:id="rId22"/>
    <p:sldId id="895" r:id="rId23"/>
    <p:sldId id="896" r:id="rId24"/>
    <p:sldId id="897" r:id="rId25"/>
    <p:sldId id="898" r:id="rId26"/>
    <p:sldId id="899" r:id="rId27"/>
    <p:sldId id="900" r:id="rId28"/>
    <p:sldId id="901" r:id="rId29"/>
    <p:sldId id="874" r:id="rId30"/>
  </p:sldIdLst>
  <p:sldSz cx="12188825" cy="6858000"/>
  <p:notesSz cx="6858000" cy="9144000"/>
  <p:custDataLst>
    <p:tags r:id="rId33"/>
  </p:custDataLst>
  <p:defaultText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guide id="8" orient="horz" pos="768">
          <p15:clr>
            <a:srgbClr val="A4A3A4"/>
          </p15:clr>
        </p15:guide>
        <p15:guide id="9" pos="646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084D9"/>
    <a:srgbClr val="FC5656"/>
    <a:srgbClr val="CAECF6"/>
    <a:srgbClr val="7F7F7F"/>
    <a:srgbClr val="D6E9F7"/>
    <a:srgbClr val="E6F1F8"/>
    <a:srgbClr val="C4EDFC"/>
    <a:srgbClr val="BEE5F8"/>
    <a:srgbClr val="E5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9118" autoAdjust="0"/>
    <p:restoredTop sz="86462" autoAdjust="0"/>
  </p:normalViewPr>
  <p:slideViewPr>
    <p:cSldViewPr snapToGrid="0">
      <p:cViewPr varScale="1">
        <p:scale>
          <a:sx n="62" d="100"/>
          <a:sy n="62" d="100"/>
        </p:scale>
        <p:origin x="78" y="288"/>
      </p:cViewPr>
      <p:guideLst>
        <p:guide orient="horz" pos="2160"/>
        <p:guide pos="335"/>
        <p:guide orient="horz" pos="768"/>
        <p:guide pos="6466"/>
      </p:guideLst>
    </p:cSldViewPr>
  </p:slideViewPr>
  <p:outlineViewPr>
    <p:cViewPr>
      <p:scale>
        <a:sx n="33" d="100"/>
        <a:sy n="33" d="100"/>
      </p:scale>
      <p:origin x="0" y="-52356"/>
    </p:cViewPr>
  </p:outlineViewPr>
  <p:notesTextViewPr>
    <p:cViewPr>
      <p:scale>
        <a:sx n="1" d="1"/>
        <a:sy n="1" d="1"/>
      </p:scale>
      <p:origin x="0" y="0"/>
    </p:cViewPr>
  </p:notesTextViewPr>
  <p:sorterViewPr>
    <p:cViewPr>
      <p:scale>
        <a:sx n="32" d="100"/>
        <a:sy n="32" d="100"/>
      </p:scale>
      <p:origin x="0" y="0"/>
    </p:cViewPr>
  </p:sorterViewPr>
  <p:notesViewPr>
    <p:cSldViewPr snapToGrid="0">
      <p:cViewPr varScale="1">
        <p:scale>
          <a:sx n="55" d="100"/>
          <a:sy n="55" d="100"/>
        </p:scale>
        <p:origin x="-312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3/4/2021</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361" rtl="0" eaLnBrk="1" latinLnBrk="0" hangingPunct="1">
      <a:spcBef>
        <a:spcPts val="600"/>
      </a:spcBef>
      <a:defRPr sz="1100" kern="1200">
        <a:solidFill>
          <a:schemeClr val="tx1"/>
        </a:solidFill>
        <a:latin typeface="+mn-lt"/>
        <a:ea typeface="+mn-ea"/>
        <a:cs typeface="+mn-cs"/>
      </a:defRPr>
    </a:lvl1pPr>
    <a:lvl2pPr marL="228591" indent="-114295" algn="l" defTabSz="914361" rtl="0" eaLnBrk="1" latinLnBrk="0" hangingPunct="1">
      <a:spcBef>
        <a:spcPts val="600"/>
      </a:spcBef>
      <a:buFont typeface="Arial" panose="020B0604020202020204" pitchFamily="34" charset="0"/>
      <a:buChar char="•"/>
      <a:defRPr sz="1100" kern="1200">
        <a:solidFill>
          <a:schemeClr val="tx1"/>
        </a:solidFill>
        <a:latin typeface="+mn-lt"/>
        <a:ea typeface="+mn-ea"/>
        <a:cs typeface="+mn-cs"/>
      </a:defRPr>
    </a:lvl2pPr>
    <a:lvl3pPr marL="400034"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476"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19" indent="-114295" algn="l" defTabSz="914361"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5905" algn="l" defTabSz="914361" rtl="0" eaLnBrk="1" latinLnBrk="0" hangingPunct="1">
      <a:defRPr sz="1200" kern="1200">
        <a:solidFill>
          <a:schemeClr val="tx1"/>
        </a:solidFill>
        <a:latin typeface="+mn-lt"/>
        <a:ea typeface="+mn-ea"/>
        <a:cs typeface="+mn-cs"/>
      </a:defRPr>
    </a:lvl6pPr>
    <a:lvl7pPr marL="2743085" algn="l" defTabSz="914361" rtl="0" eaLnBrk="1" latinLnBrk="0" hangingPunct="1">
      <a:defRPr sz="1200" kern="1200">
        <a:solidFill>
          <a:schemeClr val="tx1"/>
        </a:solidFill>
        <a:latin typeface="+mn-lt"/>
        <a:ea typeface="+mn-ea"/>
        <a:cs typeface="+mn-cs"/>
      </a:defRPr>
    </a:lvl7pPr>
    <a:lvl8pPr marL="3200267" algn="l" defTabSz="914361" rtl="0" eaLnBrk="1" latinLnBrk="0" hangingPunct="1">
      <a:defRPr sz="1200" kern="1200">
        <a:solidFill>
          <a:schemeClr val="tx1"/>
        </a:solidFill>
        <a:latin typeface="+mn-lt"/>
        <a:ea typeface="+mn-ea"/>
        <a:cs typeface="+mn-cs"/>
      </a:defRPr>
    </a:lvl8pPr>
    <a:lvl9pPr marL="3657448"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242756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with Picture">
    <p:spTree>
      <p:nvGrpSpPr>
        <p:cNvPr id="1" name=""/>
        <p:cNvGrpSpPr/>
        <p:nvPr/>
      </p:nvGrpSpPr>
      <p:grpSpPr>
        <a:xfrm>
          <a:off x="0" y="0"/>
          <a:ext cx="0" cy="0"/>
          <a:chOff x="0" y="0"/>
          <a:chExt cx="0" cy="0"/>
        </a:xfrm>
      </p:grpSpPr>
      <p:sp>
        <p:nvSpPr>
          <p:cNvPr id="5" name="Rectangle 4"/>
          <p:cNvSpPr/>
          <p:nvPr userDrawn="1"/>
        </p:nvSpPr>
        <p:spPr>
          <a:xfrm>
            <a:off x="0" y="0"/>
            <a:ext cx="12216257" cy="6858000"/>
          </a:xfrm>
          <a:prstGeom prst="rect">
            <a:avLst/>
          </a:prstGeom>
          <a:solidFill>
            <a:schemeClr val="accent5">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tx1"/>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tx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715973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6" y="1905000"/>
            <a:ext cx="2194560" cy="3072384"/>
          </a:xfrm>
          <a:noFill/>
        </p:spPr>
        <p:txBody>
          <a:bodyPr tIns="91436">
            <a:noAutofit/>
          </a:bodyPr>
          <a:lstStyle>
            <a:lvl1pPr marL="0" indent="0" algn="ctr">
              <a:spcBef>
                <a:spcPts val="0"/>
              </a:spcBef>
              <a:buNone/>
              <a:defRPr sz="19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E034DFF6-3723-A448-95A8-BD1191C13A2D}" type="datetime1">
              <a:rPr lang="en-US" smtClean="0"/>
              <a:pPr/>
              <a:t>3/4/2021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20" y="1524001"/>
            <a:ext cx="5410197"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AB1998-0579-A34D-928E-B5F399E2564A}" type="datetime1">
              <a:rPr lang="en-US" smtClean="0"/>
              <a:pPr/>
              <a:t>3/4/2021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20"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8"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7"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D4F12F-5D2B-0E48-ACDD-1035AD746EF1}" type="datetime1">
              <a:rPr lang="en-US" smtClean="0"/>
              <a:pPr/>
              <a:t>3/4/2021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20" y="1524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E546C3-1D59-CF4C-AE28-5947B736609B}" type="datetime1">
              <a:rPr lang="en-US" smtClean="0"/>
              <a:pPr/>
              <a:t>3/4/2021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20" y="3810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dirty="0"/>
          </a:p>
        </p:txBody>
      </p:sp>
      <p:sp>
        <p:nvSpPr>
          <p:cNvPr id="12" name="Text Placeholder 11"/>
          <p:cNvSpPr>
            <a:spLocks noGrp="1"/>
          </p:cNvSpPr>
          <p:nvPr>
            <p:ph type="body" sz="quarter" idx="15"/>
          </p:nvPr>
        </p:nvSpPr>
        <p:spPr>
          <a:xfrm>
            <a:off x="2436810"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0"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2E703A6F-DAB5-1948-87D0-440553A38235}" type="datetime1">
              <a:rPr lang="en-US" smtClean="0"/>
              <a:pPr/>
              <a:t>3/4/2021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9" y="1524000"/>
            <a:ext cx="4076699" cy="2743200"/>
          </a:xfrm>
        </p:spPr>
        <p:txBody>
          <a:bodyPr anchor="ctr"/>
          <a:lstStyle>
            <a:lvl1pPr algn="r">
              <a:defRPr sz="16700" b="1">
                <a:solidFill>
                  <a:schemeClr val="accent5"/>
                </a:solidFill>
              </a:defRPr>
            </a:lvl1pPr>
          </a:lstStyle>
          <a:p>
            <a:r>
              <a:rPr lang="en-US" dirty="0"/>
              <a:t>XX</a:t>
            </a:r>
          </a:p>
        </p:txBody>
      </p:sp>
      <p:sp>
        <p:nvSpPr>
          <p:cNvPr id="12" name="Text Placeholder 11"/>
          <p:cNvSpPr>
            <a:spLocks noGrp="1"/>
          </p:cNvSpPr>
          <p:nvPr>
            <p:ph type="body" sz="quarter" idx="15"/>
          </p:nvPr>
        </p:nvSpPr>
        <p:spPr>
          <a:xfrm>
            <a:off x="5256218" y="1524000"/>
            <a:ext cx="5029201" cy="2743200"/>
          </a:xfrm>
        </p:spPr>
        <p:txBody>
          <a:bodyPr anchor="ctr">
            <a:noAutofit/>
          </a:bodyPr>
          <a:lstStyle>
            <a:lvl1pPr marL="0" indent="0">
              <a:spcBef>
                <a:spcPts val="1200"/>
              </a:spcBef>
              <a:buFont typeface="Arial" panose="020B0604020202020204" pitchFamily="34" charset="0"/>
              <a:buNone/>
              <a:defRPr sz="28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3312C769-D580-B848-9BB4-4B0EEAD5A748}" type="datetime1">
              <a:rPr lang="en-US" smtClean="0"/>
              <a:pPr/>
              <a:t>3/4/2021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Text Placeholder 2"/>
          <p:cNvSpPr>
            <a:spLocks noGrp="1"/>
          </p:cNvSpPr>
          <p:nvPr>
            <p:ph type="body" idx="1"/>
          </p:nvPr>
        </p:nvSpPr>
        <p:spPr>
          <a:xfrm>
            <a:off x="531812"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noAutofit/>
          </a:bodyPr>
          <a:lstStyle/>
          <a:p>
            <a:fld id="{51FD1A58-660B-304C-8A32-AFAF42B12CD9}" type="datetime1">
              <a:rPr lang="en-US" smtClean="0"/>
              <a:pPr/>
              <a:t>3/4/2021</a:t>
            </a:fld>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0E21F-DA01-8449-859B-926C7DC39C39}" type="datetime1">
              <a:rPr lang="en-US" smtClean="0"/>
              <a:pPr/>
              <a:t>3/4/2021</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dirty="0"/>
          </a:p>
        </p:txBody>
      </p:sp>
      <p:sp>
        <p:nvSpPr>
          <p:cNvPr id="6" name="Text Placeholder 12"/>
          <p:cNvSpPr>
            <a:spLocks noGrp="1"/>
          </p:cNvSpPr>
          <p:nvPr>
            <p:ph type="body" sz="quarter" idx="13" hasCustomPrompt="1"/>
          </p:nvPr>
        </p:nvSpPr>
        <p:spPr>
          <a:xfrm>
            <a:off x="531814" y="1373742"/>
            <a:ext cx="11125198"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1F4D9BD-3365-934B-A79D-F6B125569C9C}" type="datetime1">
              <a:rPr lang="en-US" smtClean="0"/>
              <a:pPr/>
              <a:t>3/4/2021</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6EF8F-C530-B34E-87EA-BFDE0E663C9E}" type="datetime1">
              <a:rPr lang="en-US" smtClean="0"/>
              <a:pPr/>
              <a:t>3/4/2021</a:t>
            </a:fld>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with Picture">
    <p:spTree>
      <p:nvGrpSpPr>
        <p:cNvPr id="1" name=""/>
        <p:cNvGrpSpPr/>
        <p:nvPr/>
      </p:nvGrpSpPr>
      <p:grpSpPr>
        <a:xfrm>
          <a:off x="0" y="0"/>
          <a:ext cx="0" cy="0"/>
          <a:chOff x="0" y="0"/>
          <a:chExt cx="0" cy="0"/>
        </a:xfrm>
      </p:grpSpPr>
      <p:sp>
        <p:nvSpPr>
          <p:cNvPr id="11" name="Rectangle 10"/>
          <p:cNvSpPr/>
          <p:nvPr userDrawn="1"/>
        </p:nvSpPr>
        <p:spPr>
          <a:xfrm>
            <a:off x="0" y="0"/>
            <a:ext cx="12216257" cy="6858000"/>
          </a:xfrm>
          <a:prstGeom prst="rect">
            <a:avLst/>
          </a:prstGeom>
          <a:solidFill>
            <a:schemeClr val="accent5">
              <a:lumMod val="60000"/>
              <a:lumOff val="40000"/>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bg1">
                    <a:lumMod val="75000"/>
                    <a:lumOff val="25000"/>
                  </a:schemeClr>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bg1">
                    <a:lumMod val="75000"/>
                    <a:lumOff val="25000"/>
                  </a:schemeClr>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bg1">
                    <a:lumMod val="75000"/>
                    <a:lumOff val="25000"/>
                  </a:schemeClr>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13437020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5CEE37-C347-8E4E-9AC4-D2B0AF4181A9}" type="datetime1">
              <a:rPr lang="en-US" smtClean="0"/>
              <a:pPr/>
              <a:t>3/4/2021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008816" y="1524000"/>
            <a:ext cx="4648201"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52E27-870E-2C42-913D-79E2486E4762}" type="datetime1">
              <a:rPr lang="en-US" smtClean="0"/>
              <a:pPr/>
              <a:t>3/4/2021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Picture Placeholder 2" descr="Two 4-color photos can be included here"/>
          <p:cNvSpPr>
            <a:spLocks noGrp="1"/>
          </p:cNvSpPr>
          <p:nvPr>
            <p:ph type="pic" idx="1"/>
          </p:nvPr>
        </p:nvSpPr>
        <p:spPr bwMode="gray">
          <a:xfrm>
            <a:off x="531812"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1"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6817"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6350A0-62EC-294A-9E0D-A89F93B97E74}" type="datetime1">
              <a:rPr lang="en-US" smtClean="0"/>
              <a:pPr/>
              <a:t>3/4/2021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Three 4-color photos can be included here"/>
          <p:cNvSpPr>
            <a:spLocks noGrp="1"/>
          </p:cNvSpPr>
          <p:nvPr>
            <p:ph type="pic" idx="1"/>
          </p:nvPr>
        </p:nvSpPr>
        <p:spPr bwMode="gray">
          <a:xfrm>
            <a:off x="531820"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1" name="Straight Connector 10"/>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8"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705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7"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2297"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EB3238-F95D-9649-9ED3-3CD654C2CD73}" type="datetime1">
              <a:rPr lang="en-US" smtClean="0"/>
              <a:pPr/>
              <a:t>3/4/2021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8" y="1371600"/>
            <a:ext cx="11125199"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8" y="2514600"/>
            <a:ext cx="11125199"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a:t>
            </a:r>
            <a:r>
              <a:rPr lang="en-US" sz="2400" dirty="0">
                <a:latin typeface="+mn-lt"/>
              </a:rPr>
              <a:t>information</a:t>
            </a:r>
            <a:r>
              <a:rPr sz="2400" dirty="0">
                <a:latin typeface="+mn-lt"/>
              </a:rPr>
              <a:t> described for </a:t>
            </a:r>
            <a:r>
              <a:rPr lang="en-US" sz="2400" dirty="0">
                <a:latin typeface="+mn-lt"/>
              </a:rPr>
              <a:t>Antra</a:t>
            </a:r>
            <a:r>
              <a:rPr sz="2400" dirty="0">
                <a:latin typeface="+mn-lt"/>
              </a:rPr>
              <a:t>’s </a:t>
            </a:r>
            <a:r>
              <a:rPr lang="en-US" sz="2400" dirty="0">
                <a:latin typeface="+mn-lt"/>
              </a:rPr>
              <a:t>solutions </a:t>
            </a:r>
            <a:r>
              <a:rPr sz="2400" dirty="0">
                <a:latin typeface="+mn-lt"/>
              </a:rPr>
              <a:t>remains at the sole discretion of </a:t>
            </a:r>
            <a:r>
              <a:rPr lang="en-US" sz="2400" dirty="0">
                <a:latin typeface="+mn-lt"/>
              </a:rPr>
              <a:t>Antra, Inc</a:t>
            </a:r>
            <a:r>
              <a:rPr sz="2400" dirty="0">
                <a:latin typeface="+mn-lt"/>
              </a:rPr>
              <a:t>.</a:t>
            </a:r>
          </a:p>
        </p:txBody>
      </p:sp>
      <p:sp>
        <p:nvSpPr>
          <p:cNvPr id="2" name="Date Placeholder 1"/>
          <p:cNvSpPr>
            <a:spLocks noGrp="1"/>
          </p:cNvSpPr>
          <p:nvPr>
            <p:ph type="dt" sz="half" idx="10"/>
          </p:nvPr>
        </p:nvSpPr>
        <p:spPr/>
        <p:txBody>
          <a:bodyPr>
            <a:noAutofit/>
          </a:bodyPr>
          <a:lstStyle/>
          <a:p>
            <a:fld id="{B1F72EE3-3431-0F4E-AA5A-FF56130B3CA9}" type="datetime1">
              <a:rPr lang="en-US" smtClean="0"/>
              <a:pPr/>
              <a:t>3/4/2021</a:t>
            </a:fld>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Oracle logo">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3822129" y="2843829"/>
            <a:ext cx="4544568" cy="569548"/>
          </a:xfrm>
          <a:prstGeom prst="rect">
            <a:avLst/>
          </a:prstGeom>
        </p:spPr>
      </p:pic>
      <p:pic>
        <p:nvPicPr>
          <p:cNvPr id="2" name="Picture 1" descr="Antra_Logo_72dpi_RGB_Tagline_XLarge.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230949"/>
            <a:ext cx="12188825" cy="4431395"/>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7"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A7B7964A-2914-114F-B367-A7001AEEC067}" type="datetime1">
              <a:rPr lang="en-US" smtClean="0"/>
              <a:pPr/>
              <a:t>3/4/2021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7" name="Text Placeholder 12"/>
          <p:cNvSpPr>
            <a:spLocks noGrp="1"/>
          </p:cNvSpPr>
          <p:nvPr>
            <p:ph type="body" sz="quarter" idx="13" hasCustomPrompt="1"/>
          </p:nvPr>
        </p:nvSpPr>
        <p:spPr>
          <a:xfrm>
            <a:off x="531820" y="1373742"/>
            <a:ext cx="11125199"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7"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BEC462B-83F0-A04D-9BCD-79712597AF25}" type="datetime1">
              <a:rPr lang="en-US" smtClean="0"/>
              <a:pPr/>
              <a:t>3/4/2021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Box 7"/>
          <p:cNvSpPr txBox="1"/>
          <p:nvPr userDrawn="1"/>
        </p:nvSpPr>
        <p:spPr>
          <a:xfrm>
            <a:off x="531818" y="6172200"/>
            <a:ext cx="914400" cy="914400"/>
          </a:xfrm>
          <a:prstGeom prst="rect">
            <a:avLst/>
          </a:prstGeom>
          <a:noFill/>
        </p:spPr>
        <p:txBody>
          <a:bodyPr wrap="none" lIns="0" tIns="0" rIns="0" bIns="0" rtlCol="0">
            <a:noAutofit/>
          </a:bodyPr>
          <a:lstStyle/>
          <a:p>
            <a:pPr>
              <a:lnSpc>
                <a:spcPct val="90000"/>
              </a:lnSpc>
            </a:pPr>
            <a:endParaRPr lang="en-US" dirty="0"/>
          </a:p>
        </p:txBody>
      </p:sp>
      <p:sp>
        <p:nvSpPr>
          <p:cNvPr id="9" name="TextBox 8"/>
          <p:cNvSpPr txBox="1"/>
          <p:nvPr userDrawn="1"/>
        </p:nvSpPr>
        <p:spPr>
          <a:xfrm>
            <a:off x="531818" y="6019800"/>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8" name="Text Placeholder 7"/>
          <p:cNvSpPr>
            <a:spLocks noGrp="1"/>
          </p:cNvSpPr>
          <p:nvPr>
            <p:ph type="body" sz="quarter" idx="13"/>
          </p:nvPr>
        </p:nvSpPr>
        <p:spPr>
          <a:xfrm>
            <a:off x="2795937"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noAutofit/>
          </a:bodyPr>
          <a:lstStyle/>
          <a:p>
            <a:fld id="{382C4881-1486-4748-B649-8156805DE820}" type="datetime1">
              <a:rPr lang="en-US" smtClean="0"/>
              <a:pPr/>
              <a:t>3/4/2021</a:t>
            </a:fld>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20" y="2600324"/>
            <a:ext cx="11125199"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20" y="4038599"/>
            <a:ext cx="11125199" cy="914400"/>
          </a:xfrm>
        </p:spPr>
        <p:txBody>
          <a:bodyPr anchor="t">
            <a:noAutofit/>
          </a:bodyPr>
          <a:lstStyle>
            <a:lvl1pPr marL="0" indent="0">
              <a:spcBef>
                <a:spcPts val="0"/>
              </a:spcBef>
              <a:buNone/>
              <a:defRPr sz="2400" b="1">
                <a:solidFill>
                  <a:schemeClr val="tx1"/>
                </a:solidFill>
              </a:defRPr>
            </a:lvl1pPr>
            <a:lvl2pPr marL="457181" indent="0">
              <a:buNone/>
              <a:defRPr sz="1900">
                <a:solidFill>
                  <a:schemeClr val="tx1">
                    <a:tint val="75000"/>
                  </a:schemeClr>
                </a:solidFill>
              </a:defRPr>
            </a:lvl2pPr>
            <a:lvl3pPr marL="914361" indent="0">
              <a:buNone/>
              <a:defRPr sz="1600">
                <a:solidFill>
                  <a:schemeClr val="tx1">
                    <a:tint val="75000"/>
                  </a:schemeClr>
                </a:solidFill>
              </a:defRPr>
            </a:lvl3pPr>
            <a:lvl4pPr marL="1371543" indent="0">
              <a:buNone/>
              <a:defRPr sz="1500">
                <a:solidFill>
                  <a:schemeClr val="tx1">
                    <a:tint val="75000"/>
                  </a:schemeClr>
                </a:solidFill>
              </a:defRPr>
            </a:lvl4pPr>
            <a:lvl5pPr marL="1828724" indent="0">
              <a:buNone/>
              <a:defRPr sz="1500">
                <a:solidFill>
                  <a:schemeClr val="tx1">
                    <a:tint val="75000"/>
                  </a:schemeClr>
                </a:solidFill>
              </a:defRPr>
            </a:lvl5pPr>
            <a:lvl6pPr marL="2285905" indent="0">
              <a:buNone/>
              <a:defRPr sz="1500">
                <a:solidFill>
                  <a:schemeClr val="tx1">
                    <a:tint val="75000"/>
                  </a:schemeClr>
                </a:solidFill>
              </a:defRPr>
            </a:lvl6pPr>
            <a:lvl7pPr marL="2743085" indent="0">
              <a:buNone/>
              <a:defRPr sz="1500">
                <a:solidFill>
                  <a:schemeClr val="tx1">
                    <a:tint val="75000"/>
                  </a:schemeClr>
                </a:solidFill>
              </a:defRPr>
            </a:lvl7pPr>
            <a:lvl8pPr marL="3200267" indent="0">
              <a:buNone/>
              <a:defRPr sz="1500">
                <a:solidFill>
                  <a:schemeClr val="tx1">
                    <a:tint val="75000"/>
                  </a:schemeClr>
                </a:solidFill>
              </a:defRPr>
            </a:lvl8pPr>
            <a:lvl9pPr marL="3657448"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6E63E-B473-C74B-A815-40AD3F51AA55}" type="datetime1">
              <a:rPr lang="en-US" smtClean="0"/>
              <a:pPr/>
              <a:t>3/4/2021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dirty="0"/>
          </a:p>
        </p:txBody>
      </p:sp>
      <p:sp>
        <p:nvSpPr>
          <p:cNvPr id="4" name="Text Placeholder 3"/>
          <p:cNvSpPr>
            <a:spLocks noGrp="1"/>
          </p:cNvSpPr>
          <p:nvPr>
            <p:ph type="body" sz="half" idx="2"/>
          </p:nvPr>
        </p:nvSpPr>
        <p:spPr>
          <a:xfrm>
            <a:off x="531818" y="3657600"/>
            <a:ext cx="4800599" cy="1645920"/>
          </a:xfrm>
        </p:spPr>
        <p:txBody>
          <a:bodyPr>
            <a:noAutofit/>
          </a:bodyPr>
          <a:lstStyle>
            <a:lvl1pPr marL="0" indent="0">
              <a:spcBef>
                <a:spcPts val="0"/>
              </a:spcBef>
              <a:buNone/>
              <a:defRPr sz="2400" b="1"/>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60B1F908-F93C-DA41-989F-4AB77F9BB2D5}" type="datetime1">
              <a:rPr lang="en-US" smtClean="0"/>
              <a:pPr/>
              <a:t>3/4/2021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4F1573-3879-8A46-8E93-BD50947CC398}" type="datetime1">
              <a:rPr lang="en-US" smtClean="0"/>
              <a:pPr/>
              <a:t>3/4/2021</a:t>
            </a:fld>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6005" y="1828800"/>
            <a:ext cx="3474720" cy="3841445"/>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1" name="Text Placeholder 10"/>
          <p:cNvSpPr>
            <a:spLocks noGrp="1"/>
          </p:cNvSpPr>
          <p:nvPr>
            <p:ph type="body" sz="quarter" idx="14"/>
          </p:nvPr>
        </p:nvSpPr>
        <p:spPr>
          <a:xfrm>
            <a:off x="6035046" y="1828799"/>
            <a:ext cx="5102352" cy="3840480"/>
          </a:xfrm>
        </p:spPr>
        <p:txBody>
          <a:bodyPr anchor="ctr" anchorCtr="0"/>
          <a:lstStyle>
            <a:lvl1pPr>
              <a:spcBef>
                <a:spcPts val="0"/>
              </a:spcBef>
              <a:spcAft>
                <a:spcPts val="800"/>
              </a:spcAft>
              <a:buClr>
                <a:schemeClr val="bg1"/>
              </a:buClr>
              <a:defRPr b="1"/>
            </a:lvl1pPr>
            <a:lvl2pPr marL="228591">
              <a:spcBef>
                <a:spcPts val="0"/>
              </a:spcBef>
              <a:buClr>
                <a:schemeClr val="bg1"/>
              </a:buClr>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DBFDA23F-32FE-1346-92AD-E4923E472CF6}" type="datetime1">
              <a:rPr lang="en-US" smtClean="0"/>
              <a:pPr/>
              <a:t>3/4/2021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818" y="406401"/>
            <a:ext cx="11125199"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7" y="1524001"/>
            <a:ext cx="11126522"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928174" y="6556248"/>
            <a:ext cx="1226398" cy="182880"/>
          </a:xfrm>
          <a:prstGeom prst="rect">
            <a:avLst/>
          </a:prstGeom>
        </p:spPr>
        <p:txBody>
          <a:bodyPr vert="horz" wrap="none" lIns="0" tIns="0" rIns="0" bIns="0" rtlCol="0" anchor="ctr"/>
          <a:lstStyle>
            <a:lvl1pPr algn="r">
              <a:defRPr sz="900">
                <a:solidFill>
                  <a:schemeClr val="tx1">
                    <a:lumMod val="60000"/>
                    <a:lumOff val="40000"/>
                  </a:schemeClr>
                </a:solidFill>
              </a:defRPr>
            </a:lvl1pPr>
          </a:lstStyle>
          <a:p>
            <a:fld id="{BEA73947-65C3-4E4B-A7EE-B27A99C2547E}" type="datetime1">
              <a:rPr lang="en-US" smtClean="0"/>
              <a:pPr/>
              <a:t>3/4/2021</a:t>
            </a:fld>
            <a:endParaRPr lang="en-US" dirty="0"/>
          </a:p>
        </p:txBody>
      </p:sp>
      <p:sp>
        <p:nvSpPr>
          <p:cNvPr id="15" name="TextBox 14"/>
          <p:cNvSpPr txBox="1"/>
          <p:nvPr/>
        </p:nvSpPr>
        <p:spPr>
          <a:xfrm>
            <a:off x="5354605" y="6556248"/>
            <a:ext cx="2787651" cy="182880"/>
          </a:xfrm>
          <a:prstGeom prst="rect">
            <a:avLst/>
          </a:prstGeom>
          <a:noFill/>
        </p:spPr>
        <p:txBody>
          <a:bodyPr wrap="none" lIns="0" tIns="0" rIns="0" bIns="0" rtlCol="0" anchor="ctr" anchorCtr="0">
            <a:noAutofit/>
          </a:bodyPr>
          <a:lstStyle/>
          <a:p>
            <a:r>
              <a:rPr sz="900" dirty="0">
                <a:solidFill>
                  <a:schemeClr val="tx1">
                    <a:lumMod val="60000"/>
                    <a:lumOff val="40000"/>
                  </a:schemeClr>
                </a:solidFill>
              </a:rPr>
              <a:t>Copyright © 201</a:t>
            </a:r>
            <a:r>
              <a:rPr lang="en-US" sz="900" dirty="0">
                <a:solidFill>
                  <a:schemeClr val="tx1">
                    <a:lumMod val="60000"/>
                    <a:lumOff val="40000"/>
                  </a:schemeClr>
                </a:solidFill>
              </a:rPr>
              <a:t>5</a:t>
            </a:r>
            <a:r>
              <a:rPr sz="900" dirty="0">
                <a:solidFill>
                  <a:schemeClr val="tx1">
                    <a:lumMod val="60000"/>
                    <a:lumOff val="40000"/>
                  </a:schemeClr>
                </a:solidFill>
              </a:rPr>
              <a:t> </a:t>
            </a:r>
            <a:r>
              <a:rPr lang="en-US" sz="900" dirty="0">
                <a:solidFill>
                  <a:schemeClr val="tx1">
                    <a:lumMod val="60000"/>
                    <a:lumOff val="40000"/>
                  </a:schemeClr>
                </a:solidFill>
              </a:rPr>
              <a:t>Antra,</a:t>
            </a:r>
            <a:r>
              <a:rPr lang="en-US" sz="900" baseline="0" dirty="0">
                <a:solidFill>
                  <a:schemeClr val="tx1">
                    <a:lumMod val="60000"/>
                    <a:lumOff val="40000"/>
                  </a:schemeClr>
                </a:solidFill>
              </a:rPr>
              <a:t> Inc</a:t>
            </a:r>
            <a:r>
              <a:rPr sz="900" dirty="0">
                <a:solidFill>
                  <a:schemeClr val="tx1">
                    <a:lumMod val="60000"/>
                    <a:lumOff val="40000"/>
                  </a:schemeClr>
                </a:solidFill>
              </a:rPr>
              <a:t>. All rights reserved. </a:t>
            </a:r>
          </a:p>
        </p:txBody>
      </p:sp>
      <p:sp>
        <p:nvSpPr>
          <p:cNvPr id="6" name="Slide Number Placeholder 5"/>
          <p:cNvSpPr>
            <a:spLocks noGrp="1"/>
          </p:cNvSpPr>
          <p:nvPr>
            <p:ph type="sldNum" sz="quarter" idx="4"/>
          </p:nvPr>
        </p:nvSpPr>
        <p:spPr>
          <a:xfrm>
            <a:off x="9132752" y="6556248"/>
            <a:ext cx="381661" cy="182880"/>
          </a:xfrm>
          <a:prstGeom prst="rect">
            <a:avLst/>
          </a:prstGeom>
        </p:spPr>
        <p:txBody>
          <a:bodyPr vert="horz" wrap="none" lIns="0" tIns="0" rIns="0" bIns="0" rtlCol="0" anchor="ctr"/>
          <a:lstStyle>
            <a:lvl1pPr algn="r">
              <a:defRPr sz="1100">
                <a:solidFill>
                  <a:schemeClr val="tx1">
                    <a:lumMod val="60000"/>
                    <a:lumOff val="40000"/>
                  </a:schemeClr>
                </a:solidFill>
              </a:defRPr>
            </a:lvl1pPr>
          </a:lstStyle>
          <a:p>
            <a:fld id="{C51EAA63-D034-42AE-91FA-B13B9518C7BE}" type="slidenum">
              <a:rPr lang="en-US" smtClean="0"/>
              <a:pPr/>
              <a:t>‹#›</a:t>
            </a:fld>
            <a:endParaRPr lang="en-US" dirty="0"/>
          </a:p>
        </p:txBody>
      </p:sp>
      <p:pic>
        <p:nvPicPr>
          <p:cNvPr id="12" name="Picture 11" descr="Antra_Logo_72dpi_RGB_NoTagline_Small.jpg"/>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10635178" y="6373212"/>
            <a:ext cx="1515982" cy="467045"/>
          </a:xfrm>
          <a:prstGeom prst="rect">
            <a:avLst/>
          </a:prstGeom>
        </p:spPr>
      </p:pic>
      <p:sp>
        <p:nvSpPr>
          <p:cNvPr id="5" name="Rectangle 4"/>
          <p:cNvSpPr/>
          <p:nvPr userDrawn="1"/>
        </p:nvSpPr>
        <p:spPr>
          <a:xfrm>
            <a:off x="0" y="6349072"/>
            <a:ext cx="12216257" cy="38828"/>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50" r:id="rId3"/>
    <p:sldLayoutId id="2147483663" r:id="rId4"/>
    <p:sldLayoutId id="2147483686" r:id="rId5"/>
    <p:sldLayoutId id="2147483651" r:id="rId6"/>
    <p:sldLayoutId id="2147483669" r:id="rId7"/>
    <p:sldLayoutId id="2147483692" r:id="rId8"/>
    <p:sldLayoutId id="2147483683" r:id="rId9"/>
    <p:sldLayoutId id="2147483670" r:id="rId10"/>
    <p:sldLayoutId id="2147483652" r:id="rId11"/>
    <p:sldLayoutId id="2147483671" r:id="rId12"/>
    <p:sldLayoutId id="2147483672" r:id="rId13"/>
    <p:sldLayoutId id="2147483679" r:id="rId14"/>
    <p:sldLayoutId id="2147483685" r:id="rId15"/>
    <p:sldLayoutId id="2147483688" r:id="rId16"/>
    <p:sldLayoutId id="2147483654" r:id="rId17"/>
    <p:sldLayoutId id="2147483666" r:id="rId18"/>
    <p:sldLayoutId id="2147483655" r:id="rId19"/>
    <p:sldLayoutId id="2147483656" r:id="rId20"/>
    <p:sldLayoutId id="2147483657" r:id="rId21"/>
    <p:sldLayoutId id="2147483673" r:id="rId22"/>
    <p:sldLayoutId id="2147483674" r:id="rId23"/>
    <p:sldLayoutId id="2147483676" r:id="rId24"/>
    <p:sldLayoutId id="2147483661"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61"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591" indent="-228591" algn="l" defTabSz="914361"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99" indent="-228591" algn="l" defTabSz="914361"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489"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080"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67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26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85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44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03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11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F4CA5-7440-441E-8736-E12DD6838AA3}"/>
              </a:ext>
            </a:extLst>
          </p:cNvPr>
          <p:cNvSpPr>
            <a:spLocks noGrp="1"/>
          </p:cNvSpPr>
          <p:nvPr>
            <p:ph type="title"/>
          </p:nvPr>
        </p:nvSpPr>
        <p:spPr>
          <a:xfrm>
            <a:off x="250464" y="214300"/>
            <a:ext cx="11125199" cy="493543"/>
          </a:xfrm>
        </p:spPr>
        <p:txBody>
          <a:bodyPr/>
          <a:lstStyle/>
          <a:p>
            <a:r>
              <a:rPr lang="en-IN" dirty="0"/>
              <a:t>Angular – Unit testing </a:t>
            </a:r>
            <a:endParaRPr lang="en-US" dirty="0"/>
          </a:p>
        </p:txBody>
      </p:sp>
      <p:sp>
        <p:nvSpPr>
          <p:cNvPr id="3" name="Content Placeholder 2">
            <a:extLst>
              <a:ext uri="{FF2B5EF4-FFF2-40B4-BE49-F238E27FC236}">
                <a16:creationId xmlns:a16="http://schemas.microsoft.com/office/drawing/2014/main" id="{FD9EB5C8-9DCB-49C8-89F0-AB39202FEED1}"/>
              </a:ext>
            </a:extLst>
          </p:cNvPr>
          <p:cNvSpPr>
            <a:spLocks noGrp="1"/>
          </p:cNvSpPr>
          <p:nvPr>
            <p:ph idx="1"/>
          </p:nvPr>
        </p:nvSpPr>
        <p:spPr>
          <a:xfrm>
            <a:off x="390480" y="890955"/>
            <a:ext cx="11126522" cy="4419600"/>
          </a:xfrm>
        </p:spPr>
        <p:txBody>
          <a:bodyPr/>
          <a:lstStyle/>
          <a:p>
            <a:pPr marL="0" indent="0">
              <a:buNone/>
            </a:pPr>
            <a:r>
              <a:rPr lang="en-IN" sz="2400" b="1" dirty="0"/>
              <a:t>Code coverage</a:t>
            </a:r>
          </a:p>
          <a:p>
            <a:pPr marL="0" indent="0">
              <a:buNone/>
            </a:pPr>
            <a:r>
              <a:rPr lang="en-US" sz="2400" dirty="0"/>
              <a:t>If we want to create code-coverage reports every time we run the test suite, can set the following option in the CLI configuration file, </a:t>
            </a:r>
            <a:r>
              <a:rPr lang="en-US" sz="2400" b="1" dirty="0" err="1"/>
              <a:t>angular.json</a:t>
            </a:r>
            <a:r>
              <a:rPr lang="en-US" sz="2400" b="1" dirty="0"/>
              <a:t>:</a:t>
            </a:r>
          </a:p>
          <a:p>
            <a:pPr marL="0" indent="0">
              <a:buNone/>
            </a:pPr>
            <a:endParaRPr lang="en-US" sz="2400" b="1" dirty="0"/>
          </a:p>
          <a:p>
            <a:pPr marL="0" indent="0">
              <a:buNone/>
            </a:pPr>
            <a:endParaRPr lang="en-US" sz="2400" b="1" dirty="0"/>
          </a:p>
          <a:p>
            <a:pPr marL="0" indent="0">
              <a:buNone/>
            </a:pPr>
            <a:endParaRPr lang="en-US" sz="2400" b="1" dirty="0"/>
          </a:p>
          <a:p>
            <a:pPr marL="0" indent="0">
              <a:buNone/>
            </a:pPr>
            <a:r>
              <a:rPr lang="en-US" sz="2400" dirty="0"/>
              <a:t>(or) run the below command in the project root directory.</a:t>
            </a:r>
          </a:p>
        </p:txBody>
      </p:sp>
      <p:sp>
        <p:nvSpPr>
          <p:cNvPr id="4" name="Slide Number Placeholder 3">
            <a:extLst>
              <a:ext uri="{FF2B5EF4-FFF2-40B4-BE49-F238E27FC236}">
                <a16:creationId xmlns:a16="http://schemas.microsoft.com/office/drawing/2014/main" id="{33DF0DBF-1F3A-435F-9182-F5F85D5F5E10}"/>
              </a:ext>
            </a:extLst>
          </p:cNvPr>
          <p:cNvSpPr>
            <a:spLocks noGrp="1"/>
          </p:cNvSpPr>
          <p:nvPr>
            <p:ph type="sldNum" sz="quarter" idx="12"/>
          </p:nvPr>
        </p:nvSpPr>
        <p:spPr/>
        <p:txBody>
          <a:bodyPr/>
          <a:lstStyle/>
          <a:p>
            <a:fld id="{C51EAA63-D034-42AE-91FA-B13B9518C7BE}" type="slidenum">
              <a:rPr lang="en-US" smtClean="0"/>
              <a:pPr/>
              <a:t>10</a:t>
            </a:fld>
            <a:endParaRPr lang="en-US" dirty="0"/>
          </a:p>
        </p:txBody>
      </p:sp>
      <p:pic>
        <p:nvPicPr>
          <p:cNvPr id="5" name="Picture 4">
            <a:extLst>
              <a:ext uri="{FF2B5EF4-FFF2-40B4-BE49-F238E27FC236}">
                <a16:creationId xmlns:a16="http://schemas.microsoft.com/office/drawing/2014/main" id="{1460C4FD-1FE2-49C2-A3F4-E554688E6C74}"/>
              </a:ext>
            </a:extLst>
          </p:cNvPr>
          <p:cNvPicPr>
            <a:picLocks noChangeAspect="1"/>
          </p:cNvPicPr>
          <p:nvPr/>
        </p:nvPicPr>
        <p:blipFill>
          <a:blip r:embed="rId2"/>
          <a:stretch>
            <a:fillRect/>
          </a:stretch>
        </p:blipFill>
        <p:spPr>
          <a:xfrm>
            <a:off x="4023361" y="2071468"/>
            <a:ext cx="3325054" cy="1457558"/>
          </a:xfrm>
          <a:prstGeom prst="rect">
            <a:avLst/>
          </a:prstGeom>
        </p:spPr>
      </p:pic>
      <p:pic>
        <p:nvPicPr>
          <p:cNvPr id="6" name="Picture 5">
            <a:extLst>
              <a:ext uri="{FF2B5EF4-FFF2-40B4-BE49-F238E27FC236}">
                <a16:creationId xmlns:a16="http://schemas.microsoft.com/office/drawing/2014/main" id="{C3974D64-2CC7-4386-BB4A-1123FB1BB686}"/>
              </a:ext>
            </a:extLst>
          </p:cNvPr>
          <p:cNvPicPr>
            <a:picLocks noChangeAspect="1"/>
          </p:cNvPicPr>
          <p:nvPr/>
        </p:nvPicPr>
        <p:blipFill>
          <a:blip r:embed="rId3"/>
          <a:stretch>
            <a:fillRect/>
          </a:stretch>
        </p:blipFill>
        <p:spPr>
          <a:xfrm>
            <a:off x="3729899" y="4441746"/>
            <a:ext cx="3871522" cy="535586"/>
          </a:xfrm>
          <a:prstGeom prst="rect">
            <a:avLst/>
          </a:prstGeom>
        </p:spPr>
      </p:pic>
    </p:spTree>
    <p:extLst>
      <p:ext uri="{BB962C8B-B14F-4D97-AF65-F5344CB8AC3E}">
        <p14:creationId xmlns:p14="http://schemas.microsoft.com/office/powerpoint/2010/main" val="3926742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D1338-AFAB-4766-932F-C77B7106C593}"/>
              </a:ext>
            </a:extLst>
          </p:cNvPr>
          <p:cNvSpPr>
            <a:spLocks noGrp="1"/>
          </p:cNvSpPr>
          <p:nvPr>
            <p:ph type="title"/>
          </p:nvPr>
        </p:nvSpPr>
        <p:spPr>
          <a:xfrm>
            <a:off x="264532" y="278306"/>
            <a:ext cx="11125199" cy="384047"/>
          </a:xfrm>
        </p:spPr>
        <p:txBody>
          <a:bodyPr/>
          <a:lstStyle/>
          <a:p>
            <a:r>
              <a:rPr lang="en-IN" dirty="0"/>
              <a:t>Angular – Unit Testing </a:t>
            </a:r>
            <a:endParaRPr lang="en-US" dirty="0"/>
          </a:p>
        </p:txBody>
      </p:sp>
      <p:sp>
        <p:nvSpPr>
          <p:cNvPr id="3" name="Content Placeholder 2">
            <a:extLst>
              <a:ext uri="{FF2B5EF4-FFF2-40B4-BE49-F238E27FC236}">
                <a16:creationId xmlns:a16="http://schemas.microsoft.com/office/drawing/2014/main" id="{4AE3E1E7-035F-4CC3-AAF7-62D3BD0473E7}"/>
              </a:ext>
            </a:extLst>
          </p:cNvPr>
          <p:cNvSpPr>
            <a:spLocks noGrp="1"/>
          </p:cNvSpPr>
          <p:nvPr>
            <p:ph idx="1"/>
          </p:nvPr>
        </p:nvSpPr>
        <p:spPr>
          <a:xfrm>
            <a:off x="404547" y="933158"/>
            <a:ext cx="11126522" cy="4419600"/>
          </a:xfrm>
        </p:spPr>
        <p:txBody>
          <a:bodyPr/>
          <a:lstStyle/>
          <a:p>
            <a:pPr marL="0" indent="0" algn="just">
              <a:buNone/>
            </a:pPr>
            <a:r>
              <a:rPr lang="en-US" sz="2400" dirty="0"/>
              <a:t>Whenever test suite executed successfully, we will see a “coverage” folder in project root directory.</a:t>
            </a:r>
          </a:p>
          <a:p>
            <a:pPr marL="0" indent="0" algn="just">
              <a:buNone/>
            </a:pPr>
            <a:endParaRPr lang="en-US" sz="2400" dirty="0"/>
          </a:p>
          <a:p>
            <a:pPr marL="0" indent="0" algn="just">
              <a:buNone/>
            </a:pPr>
            <a:endParaRPr lang="en-US" sz="2400" dirty="0"/>
          </a:p>
          <a:p>
            <a:pPr marL="0" indent="0" algn="just">
              <a:buNone/>
            </a:pPr>
            <a:endParaRPr lang="en-US" sz="2400" dirty="0"/>
          </a:p>
          <a:p>
            <a:pPr marL="0" indent="0" algn="just">
              <a:buNone/>
            </a:pPr>
            <a:endParaRPr lang="en-US" sz="2400" dirty="0"/>
          </a:p>
          <a:p>
            <a:pPr marL="0" indent="0" algn="just">
              <a:buNone/>
            </a:pPr>
            <a:endParaRPr lang="en-US" sz="2400" dirty="0"/>
          </a:p>
          <a:p>
            <a:pPr marL="0" indent="0" algn="just">
              <a:buNone/>
            </a:pPr>
            <a:endParaRPr lang="en-US" sz="2400" dirty="0"/>
          </a:p>
          <a:p>
            <a:pPr marL="0" indent="0" algn="just">
              <a:buNone/>
            </a:pPr>
            <a:endParaRPr lang="en-US" sz="2400" dirty="0"/>
          </a:p>
        </p:txBody>
      </p:sp>
      <p:sp>
        <p:nvSpPr>
          <p:cNvPr id="4" name="Slide Number Placeholder 3">
            <a:extLst>
              <a:ext uri="{FF2B5EF4-FFF2-40B4-BE49-F238E27FC236}">
                <a16:creationId xmlns:a16="http://schemas.microsoft.com/office/drawing/2014/main" id="{2CA860F4-CAC2-45B8-AFE8-9F265A12AAEB}"/>
              </a:ext>
            </a:extLst>
          </p:cNvPr>
          <p:cNvSpPr>
            <a:spLocks noGrp="1"/>
          </p:cNvSpPr>
          <p:nvPr>
            <p:ph type="sldNum" sz="quarter" idx="12"/>
          </p:nvPr>
        </p:nvSpPr>
        <p:spPr/>
        <p:txBody>
          <a:bodyPr/>
          <a:lstStyle/>
          <a:p>
            <a:fld id="{C51EAA63-D034-42AE-91FA-B13B9518C7BE}" type="slidenum">
              <a:rPr lang="en-US" smtClean="0"/>
              <a:pPr/>
              <a:t>11</a:t>
            </a:fld>
            <a:endParaRPr lang="en-US" dirty="0"/>
          </a:p>
        </p:txBody>
      </p:sp>
      <p:pic>
        <p:nvPicPr>
          <p:cNvPr id="5" name="Picture 4">
            <a:extLst>
              <a:ext uri="{FF2B5EF4-FFF2-40B4-BE49-F238E27FC236}">
                <a16:creationId xmlns:a16="http://schemas.microsoft.com/office/drawing/2014/main" id="{D38EC300-5376-4839-A78D-FA841B5D06E0}"/>
              </a:ext>
            </a:extLst>
          </p:cNvPr>
          <p:cNvPicPr>
            <a:picLocks noChangeAspect="1"/>
          </p:cNvPicPr>
          <p:nvPr/>
        </p:nvPicPr>
        <p:blipFill>
          <a:blip r:embed="rId2"/>
          <a:stretch>
            <a:fillRect/>
          </a:stretch>
        </p:blipFill>
        <p:spPr>
          <a:xfrm>
            <a:off x="3621202" y="1913205"/>
            <a:ext cx="4411857" cy="3229160"/>
          </a:xfrm>
          <a:prstGeom prst="rect">
            <a:avLst/>
          </a:prstGeom>
        </p:spPr>
      </p:pic>
    </p:spTree>
    <p:extLst>
      <p:ext uri="{BB962C8B-B14F-4D97-AF65-F5344CB8AC3E}">
        <p14:creationId xmlns:p14="http://schemas.microsoft.com/office/powerpoint/2010/main" val="923668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4A9F-E6A9-4722-BCED-4162211CF8B9}"/>
              </a:ext>
            </a:extLst>
          </p:cNvPr>
          <p:cNvSpPr>
            <a:spLocks noGrp="1"/>
          </p:cNvSpPr>
          <p:nvPr>
            <p:ph type="title"/>
          </p:nvPr>
        </p:nvSpPr>
        <p:spPr>
          <a:xfrm>
            <a:off x="236396" y="306442"/>
            <a:ext cx="11125199" cy="384047"/>
          </a:xfrm>
        </p:spPr>
        <p:txBody>
          <a:bodyPr/>
          <a:lstStyle/>
          <a:p>
            <a:r>
              <a:rPr lang="en-IN" dirty="0"/>
              <a:t>Angular – Unit Testing </a:t>
            </a:r>
            <a:endParaRPr lang="en-US" dirty="0"/>
          </a:p>
        </p:txBody>
      </p:sp>
      <p:sp>
        <p:nvSpPr>
          <p:cNvPr id="3" name="Content Placeholder 2">
            <a:extLst>
              <a:ext uri="{FF2B5EF4-FFF2-40B4-BE49-F238E27FC236}">
                <a16:creationId xmlns:a16="http://schemas.microsoft.com/office/drawing/2014/main" id="{8AF1E237-FFCF-4947-A999-1CB1918640D4}"/>
              </a:ext>
            </a:extLst>
          </p:cNvPr>
          <p:cNvSpPr>
            <a:spLocks noGrp="1"/>
          </p:cNvSpPr>
          <p:nvPr>
            <p:ph idx="1"/>
          </p:nvPr>
        </p:nvSpPr>
        <p:spPr>
          <a:xfrm>
            <a:off x="390480" y="1003496"/>
            <a:ext cx="11126522" cy="4419600"/>
          </a:xfrm>
        </p:spPr>
        <p:txBody>
          <a:bodyPr/>
          <a:lstStyle/>
          <a:p>
            <a:pPr marL="0" indent="0" algn="just">
              <a:buNone/>
            </a:pPr>
            <a:r>
              <a:rPr lang="en-US" sz="2500" dirty="0"/>
              <a:t>Open the index.html file in any browser to view the test case coverage for all the files in the project.</a:t>
            </a:r>
          </a:p>
          <a:p>
            <a:pPr marL="0" indent="0" algn="just">
              <a:buNone/>
            </a:pPr>
            <a:endParaRPr lang="en-US" sz="2500" dirty="0"/>
          </a:p>
        </p:txBody>
      </p:sp>
      <p:sp>
        <p:nvSpPr>
          <p:cNvPr id="4" name="Slide Number Placeholder 3">
            <a:extLst>
              <a:ext uri="{FF2B5EF4-FFF2-40B4-BE49-F238E27FC236}">
                <a16:creationId xmlns:a16="http://schemas.microsoft.com/office/drawing/2014/main" id="{1AFA7DF6-C813-4B0F-B57F-3E1A6B48457D}"/>
              </a:ext>
            </a:extLst>
          </p:cNvPr>
          <p:cNvSpPr>
            <a:spLocks noGrp="1"/>
          </p:cNvSpPr>
          <p:nvPr>
            <p:ph type="sldNum" sz="quarter" idx="12"/>
          </p:nvPr>
        </p:nvSpPr>
        <p:spPr/>
        <p:txBody>
          <a:bodyPr/>
          <a:lstStyle/>
          <a:p>
            <a:fld id="{C51EAA63-D034-42AE-91FA-B13B9518C7BE}" type="slidenum">
              <a:rPr lang="en-US" smtClean="0"/>
              <a:pPr/>
              <a:t>12</a:t>
            </a:fld>
            <a:endParaRPr lang="en-US" dirty="0"/>
          </a:p>
        </p:txBody>
      </p:sp>
      <p:pic>
        <p:nvPicPr>
          <p:cNvPr id="5" name="Picture 4">
            <a:extLst>
              <a:ext uri="{FF2B5EF4-FFF2-40B4-BE49-F238E27FC236}">
                <a16:creationId xmlns:a16="http://schemas.microsoft.com/office/drawing/2014/main" id="{219BEE09-8301-4CA6-AA80-4B5DC045D38F}"/>
              </a:ext>
            </a:extLst>
          </p:cNvPr>
          <p:cNvPicPr>
            <a:picLocks noChangeAspect="1"/>
          </p:cNvPicPr>
          <p:nvPr/>
        </p:nvPicPr>
        <p:blipFill>
          <a:blip r:embed="rId2"/>
          <a:stretch>
            <a:fillRect/>
          </a:stretch>
        </p:blipFill>
        <p:spPr>
          <a:xfrm>
            <a:off x="936482" y="1752005"/>
            <a:ext cx="10580520" cy="4538950"/>
          </a:xfrm>
          <a:prstGeom prst="rect">
            <a:avLst/>
          </a:prstGeom>
        </p:spPr>
      </p:pic>
    </p:spTree>
    <p:extLst>
      <p:ext uri="{BB962C8B-B14F-4D97-AF65-F5344CB8AC3E}">
        <p14:creationId xmlns:p14="http://schemas.microsoft.com/office/powerpoint/2010/main" val="315650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13919-CB69-4914-ACBE-E5AD84828CC0}"/>
              </a:ext>
            </a:extLst>
          </p:cNvPr>
          <p:cNvSpPr>
            <a:spLocks noGrp="1"/>
          </p:cNvSpPr>
          <p:nvPr>
            <p:ph type="title"/>
          </p:nvPr>
        </p:nvSpPr>
        <p:spPr>
          <a:xfrm>
            <a:off x="306735" y="295421"/>
            <a:ext cx="11125199" cy="493543"/>
          </a:xfrm>
        </p:spPr>
        <p:txBody>
          <a:bodyPr/>
          <a:lstStyle/>
          <a:p>
            <a:r>
              <a:rPr lang="en-IN" dirty="0"/>
              <a:t>Angular – Unit Testing </a:t>
            </a:r>
            <a:endParaRPr lang="en-US" dirty="0"/>
          </a:p>
        </p:txBody>
      </p:sp>
      <p:sp>
        <p:nvSpPr>
          <p:cNvPr id="3" name="Content Placeholder 2">
            <a:extLst>
              <a:ext uri="{FF2B5EF4-FFF2-40B4-BE49-F238E27FC236}">
                <a16:creationId xmlns:a16="http://schemas.microsoft.com/office/drawing/2014/main" id="{AA4DB304-F355-4A2A-A15A-D183940D2103}"/>
              </a:ext>
            </a:extLst>
          </p:cNvPr>
          <p:cNvSpPr>
            <a:spLocks noGrp="1"/>
          </p:cNvSpPr>
          <p:nvPr>
            <p:ph idx="1"/>
          </p:nvPr>
        </p:nvSpPr>
        <p:spPr>
          <a:xfrm>
            <a:off x="306735" y="1017562"/>
            <a:ext cx="11238402" cy="4419600"/>
          </a:xfrm>
        </p:spPr>
        <p:txBody>
          <a:bodyPr/>
          <a:lstStyle/>
          <a:p>
            <a:pPr marL="0" indent="0" algn="just">
              <a:buNone/>
            </a:pPr>
            <a:r>
              <a:rPr lang="en-IN" sz="2600" b="1" dirty="0"/>
              <a:t>Component unit testing with angular testing utilities </a:t>
            </a:r>
          </a:p>
          <a:p>
            <a:pPr marL="0" indent="0" algn="just">
              <a:buNone/>
            </a:pPr>
            <a:r>
              <a:rPr lang="en-IN" sz="2600" b="1" dirty="0"/>
              <a:t>What is </a:t>
            </a:r>
            <a:r>
              <a:rPr lang="en-IN" sz="2600" b="1" dirty="0" err="1"/>
              <a:t>TestBed</a:t>
            </a:r>
            <a:endParaRPr lang="en-IN" sz="2600" b="1" dirty="0"/>
          </a:p>
          <a:p>
            <a:pPr marL="0" indent="0" algn="just">
              <a:spcBef>
                <a:spcPts val="0"/>
              </a:spcBef>
              <a:buNone/>
            </a:pPr>
            <a:endParaRPr lang="en-IN" sz="2600" b="1" dirty="0"/>
          </a:p>
          <a:p>
            <a:pPr algn="just">
              <a:spcBef>
                <a:spcPts val="0"/>
              </a:spcBef>
            </a:pPr>
            <a:r>
              <a:rPr lang="en-US" sz="2600" dirty="0"/>
              <a:t>The </a:t>
            </a:r>
            <a:r>
              <a:rPr lang="en-US" sz="2600" dirty="0" err="1"/>
              <a:t>TestBed</a:t>
            </a:r>
            <a:r>
              <a:rPr lang="en-US" sz="2600" dirty="0"/>
              <a:t> is the most important of the Angular testing utilities. It creates a dynamically-constructed Angular test module that emulates an Angular @</a:t>
            </a:r>
            <a:r>
              <a:rPr lang="en-US" sz="2600" dirty="0" err="1"/>
              <a:t>NgModule.TestBed.configureTestingModule</a:t>
            </a:r>
            <a:r>
              <a:rPr lang="en-US" sz="2600" dirty="0"/>
              <a:t>() method takes a metadata object that can have most of the properties of an @</a:t>
            </a:r>
            <a:r>
              <a:rPr lang="en-US" sz="2600" dirty="0" err="1"/>
              <a:t>NgModule</a:t>
            </a:r>
            <a:r>
              <a:rPr lang="en-US" sz="2600" dirty="0"/>
              <a:t>.</a:t>
            </a:r>
          </a:p>
          <a:p>
            <a:pPr algn="just"/>
            <a:endParaRPr lang="en-US" sz="2600" dirty="0"/>
          </a:p>
          <a:p>
            <a:pPr algn="just"/>
            <a:r>
              <a:rPr lang="en-US" sz="2600" dirty="0"/>
              <a:t>The </a:t>
            </a:r>
            <a:r>
              <a:rPr lang="en-US" sz="2600" dirty="0" err="1"/>
              <a:t>TestBed</a:t>
            </a:r>
            <a:r>
              <a:rPr lang="en-US" sz="2600" dirty="0"/>
              <a:t> API consists of static class methods that either update or reference a global instance of the </a:t>
            </a:r>
            <a:r>
              <a:rPr lang="en-US" sz="2600" dirty="0" err="1"/>
              <a:t>TestBed</a:t>
            </a:r>
            <a:r>
              <a:rPr lang="en-US" sz="2600" dirty="0"/>
              <a:t>.</a:t>
            </a:r>
          </a:p>
        </p:txBody>
      </p:sp>
      <p:sp>
        <p:nvSpPr>
          <p:cNvPr id="4" name="Slide Number Placeholder 3">
            <a:extLst>
              <a:ext uri="{FF2B5EF4-FFF2-40B4-BE49-F238E27FC236}">
                <a16:creationId xmlns:a16="http://schemas.microsoft.com/office/drawing/2014/main" id="{07A61863-6CAF-4EF7-A863-926FE10A4567}"/>
              </a:ext>
            </a:extLst>
          </p:cNvPr>
          <p:cNvSpPr>
            <a:spLocks noGrp="1"/>
          </p:cNvSpPr>
          <p:nvPr>
            <p:ph type="sldNum" sz="quarter" idx="12"/>
          </p:nvPr>
        </p:nvSpPr>
        <p:spPr/>
        <p:txBody>
          <a:bodyPr/>
          <a:lstStyle/>
          <a:p>
            <a:fld id="{C51EAA63-D034-42AE-91FA-B13B9518C7BE}" type="slidenum">
              <a:rPr lang="en-US" smtClean="0"/>
              <a:pPr/>
              <a:t>13</a:t>
            </a:fld>
            <a:endParaRPr lang="en-US" dirty="0"/>
          </a:p>
        </p:txBody>
      </p:sp>
    </p:spTree>
    <p:extLst>
      <p:ext uri="{BB962C8B-B14F-4D97-AF65-F5344CB8AC3E}">
        <p14:creationId xmlns:p14="http://schemas.microsoft.com/office/powerpoint/2010/main" val="3138941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55F84-5B3E-42ED-BA67-D59B8E441286}"/>
              </a:ext>
            </a:extLst>
          </p:cNvPr>
          <p:cNvSpPr>
            <a:spLocks noGrp="1"/>
          </p:cNvSpPr>
          <p:nvPr>
            <p:ph type="title"/>
          </p:nvPr>
        </p:nvSpPr>
        <p:spPr>
          <a:xfrm>
            <a:off x="236396" y="306442"/>
            <a:ext cx="11125199" cy="384047"/>
          </a:xfrm>
        </p:spPr>
        <p:txBody>
          <a:bodyPr/>
          <a:lstStyle/>
          <a:p>
            <a:r>
              <a:rPr lang="en-IN" dirty="0"/>
              <a:t>Angular – Unit Testing </a:t>
            </a:r>
            <a:endParaRPr lang="en-US" dirty="0"/>
          </a:p>
        </p:txBody>
      </p:sp>
      <p:sp>
        <p:nvSpPr>
          <p:cNvPr id="3" name="Content Placeholder 2">
            <a:extLst>
              <a:ext uri="{FF2B5EF4-FFF2-40B4-BE49-F238E27FC236}">
                <a16:creationId xmlns:a16="http://schemas.microsoft.com/office/drawing/2014/main" id="{AE4FCA75-C23F-49AB-81E1-6CFBA46B2176}"/>
              </a:ext>
            </a:extLst>
          </p:cNvPr>
          <p:cNvSpPr>
            <a:spLocks noGrp="1"/>
          </p:cNvSpPr>
          <p:nvPr>
            <p:ph idx="1"/>
          </p:nvPr>
        </p:nvSpPr>
        <p:spPr>
          <a:xfrm>
            <a:off x="418616" y="975361"/>
            <a:ext cx="11126522" cy="4419600"/>
          </a:xfrm>
        </p:spPr>
        <p:txBody>
          <a:bodyPr/>
          <a:lstStyle/>
          <a:p>
            <a:pPr algn="just"/>
            <a:r>
              <a:rPr lang="en-US" sz="2600" dirty="0"/>
              <a:t>Internally, all static methods cover methods of the current runtime </a:t>
            </a:r>
            <a:r>
              <a:rPr lang="en-US" sz="2600" dirty="0" err="1"/>
              <a:t>TestBed</a:t>
            </a:r>
            <a:r>
              <a:rPr lang="en-US" sz="2600" dirty="0"/>
              <a:t> instance, which is also returned by the </a:t>
            </a:r>
            <a:r>
              <a:rPr lang="en-US" sz="2600" dirty="0" err="1"/>
              <a:t>getTestBed</a:t>
            </a:r>
            <a:r>
              <a:rPr lang="en-US" sz="2600" dirty="0"/>
              <a:t>() function.</a:t>
            </a:r>
          </a:p>
          <a:p>
            <a:pPr algn="just"/>
            <a:r>
              <a:rPr lang="en-US" sz="2600" dirty="0"/>
              <a:t>Call </a:t>
            </a:r>
            <a:r>
              <a:rPr lang="en-US" sz="2600" dirty="0" err="1"/>
              <a:t>TestBed</a:t>
            </a:r>
            <a:r>
              <a:rPr lang="en-US" sz="2600" dirty="0"/>
              <a:t> methods within a </a:t>
            </a:r>
            <a:r>
              <a:rPr lang="en-US" sz="2600" dirty="0" err="1"/>
              <a:t>beforeEach</a:t>
            </a:r>
            <a:r>
              <a:rPr lang="en-US" sz="2600" dirty="0"/>
              <a:t>() to ensure a fresh start before each individual test.</a:t>
            </a:r>
          </a:p>
          <a:p>
            <a:endParaRPr lang="en-US" sz="2600" dirty="0"/>
          </a:p>
        </p:txBody>
      </p:sp>
      <p:sp>
        <p:nvSpPr>
          <p:cNvPr id="4" name="Slide Number Placeholder 3">
            <a:extLst>
              <a:ext uri="{FF2B5EF4-FFF2-40B4-BE49-F238E27FC236}">
                <a16:creationId xmlns:a16="http://schemas.microsoft.com/office/drawing/2014/main" id="{1CDDA449-A9F0-4E36-B7B5-486BD88EFCDC}"/>
              </a:ext>
            </a:extLst>
          </p:cNvPr>
          <p:cNvSpPr>
            <a:spLocks noGrp="1"/>
          </p:cNvSpPr>
          <p:nvPr>
            <p:ph type="sldNum" sz="quarter" idx="12"/>
          </p:nvPr>
        </p:nvSpPr>
        <p:spPr/>
        <p:txBody>
          <a:bodyPr/>
          <a:lstStyle/>
          <a:p>
            <a:fld id="{C51EAA63-D034-42AE-91FA-B13B9518C7BE}" type="slidenum">
              <a:rPr lang="en-US" smtClean="0"/>
              <a:pPr/>
              <a:t>14</a:t>
            </a:fld>
            <a:endParaRPr lang="en-US" dirty="0"/>
          </a:p>
        </p:txBody>
      </p:sp>
      <p:pic>
        <p:nvPicPr>
          <p:cNvPr id="5" name="Picture 4">
            <a:extLst>
              <a:ext uri="{FF2B5EF4-FFF2-40B4-BE49-F238E27FC236}">
                <a16:creationId xmlns:a16="http://schemas.microsoft.com/office/drawing/2014/main" id="{4CB21376-B003-4052-86B7-EA36C02B50AB}"/>
              </a:ext>
            </a:extLst>
          </p:cNvPr>
          <p:cNvPicPr>
            <a:picLocks noChangeAspect="1"/>
          </p:cNvPicPr>
          <p:nvPr/>
        </p:nvPicPr>
        <p:blipFill>
          <a:blip r:embed="rId2"/>
          <a:stretch>
            <a:fillRect/>
          </a:stretch>
        </p:blipFill>
        <p:spPr>
          <a:xfrm>
            <a:off x="2124125" y="2740541"/>
            <a:ext cx="7349739" cy="2654420"/>
          </a:xfrm>
          <a:prstGeom prst="rect">
            <a:avLst/>
          </a:prstGeom>
        </p:spPr>
      </p:pic>
    </p:spTree>
    <p:extLst>
      <p:ext uri="{BB962C8B-B14F-4D97-AF65-F5344CB8AC3E}">
        <p14:creationId xmlns:p14="http://schemas.microsoft.com/office/powerpoint/2010/main" val="2496539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69A0F-90DC-460B-ACD7-008BAB2F447A}"/>
              </a:ext>
            </a:extLst>
          </p:cNvPr>
          <p:cNvSpPr>
            <a:spLocks noGrp="1"/>
          </p:cNvSpPr>
          <p:nvPr>
            <p:ph type="title"/>
          </p:nvPr>
        </p:nvSpPr>
        <p:spPr>
          <a:xfrm>
            <a:off x="334871" y="306442"/>
            <a:ext cx="11125199" cy="384047"/>
          </a:xfrm>
        </p:spPr>
        <p:txBody>
          <a:bodyPr/>
          <a:lstStyle/>
          <a:p>
            <a:r>
              <a:rPr lang="en-IN" dirty="0"/>
              <a:t>Angular – Unit Testing </a:t>
            </a:r>
            <a:endParaRPr lang="en-US" dirty="0"/>
          </a:p>
        </p:txBody>
      </p:sp>
      <p:sp>
        <p:nvSpPr>
          <p:cNvPr id="3" name="Content Placeholder 2">
            <a:extLst>
              <a:ext uri="{FF2B5EF4-FFF2-40B4-BE49-F238E27FC236}">
                <a16:creationId xmlns:a16="http://schemas.microsoft.com/office/drawing/2014/main" id="{EC0922CF-6489-4E1D-86B7-8E33B3C5954E}"/>
              </a:ext>
            </a:extLst>
          </p:cNvPr>
          <p:cNvSpPr>
            <a:spLocks noGrp="1"/>
          </p:cNvSpPr>
          <p:nvPr>
            <p:ph idx="1"/>
          </p:nvPr>
        </p:nvSpPr>
        <p:spPr>
          <a:xfrm>
            <a:off x="334871" y="947226"/>
            <a:ext cx="11322802" cy="4419600"/>
          </a:xfrm>
        </p:spPr>
        <p:txBody>
          <a:bodyPr/>
          <a:lstStyle/>
          <a:p>
            <a:pPr marL="0" indent="0">
              <a:buNone/>
            </a:pPr>
            <a:r>
              <a:rPr lang="en-IN" sz="2600" b="1" dirty="0"/>
              <a:t>What is a component fixture</a:t>
            </a:r>
          </a:p>
          <a:p>
            <a:pPr algn="just"/>
            <a:r>
              <a:rPr lang="en-US" sz="2600" dirty="0"/>
              <a:t>The </a:t>
            </a:r>
            <a:r>
              <a:rPr lang="en-US" sz="2600" b="1" i="1" dirty="0" err="1"/>
              <a:t>TestBed.createComponent</a:t>
            </a:r>
            <a:r>
              <a:rPr lang="en-US" sz="2600" b="1" i="1" dirty="0"/>
              <a:t>&lt;T&gt;</a:t>
            </a:r>
            <a:r>
              <a:rPr lang="en-US" sz="2600" dirty="0"/>
              <a:t> creates an instance of the component </a:t>
            </a:r>
            <a:r>
              <a:rPr lang="en-US" sz="2600" b="1" i="1" dirty="0"/>
              <a:t>T</a:t>
            </a:r>
            <a:r>
              <a:rPr lang="en-US" sz="2600" dirty="0"/>
              <a:t> and returns a strongly typed for that component.</a:t>
            </a:r>
          </a:p>
          <a:p>
            <a:pPr algn="just"/>
            <a:endParaRPr lang="en-US" sz="2600" dirty="0"/>
          </a:p>
          <a:p>
            <a:pPr algn="just"/>
            <a:r>
              <a:rPr lang="en-US" sz="2600" dirty="0"/>
              <a:t>The </a:t>
            </a:r>
            <a:r>
              <a:rPr lang="en-US" sz="2600" b="1" i="1" dirty="0" err="1"/>
              <a:t>ComponentFixture</a:t>
            </a:r>
            <a:r>
              <a:rPr lang="en-US" sz="2600" b="1" i="1" dirty="0"/>
              <a:t> </a:t>
            </a:r>
            <a:r>
              <a:rPr lang="en-US" sz="2600" dirty="0"/>
              <a:t>properties and methods provide access to the component, its DOM representation, and aspects of its Angular environment.</a:t>
            </a:r>
          </a:p>
          <a:p>
            <a:pPr algn="just"/>
            <a:endParaRPr lang="en-US" sz="2600" dirty="0"/>
          </a:p>
          <a:p>
            <a:pPr algn="just"/>
            <a:r>
              <a:rPr lang="en-US" sz="2600" dirty="0"/>
              <a:t>The </a:t>
            </a:r>
            <a:r>
              <a:rPr lang="en-US" sz="2600" i="1" dirty="0"/>
              <a:t>fixture</a:t>
            </a:r>
            <a:r>
              <a:rPr lang="en-US" sz="2600" dirty="0"/>
              <a:t> methods cause Angular to perform certain tasks on the component tree. Call these methods to trigger Angular behavior in response to simulated user action.</a:t>
            </a:r>
          </a:p>
          <a:p>
            <a:pPr marL="0" indent="0">
              <a:buNone/>
            </a:pPr>
            <a:endParaRPr lang="en-US" sz="2600" b="1" dirty="0"/>
          </a:p>
        </p:txBody>
      </p:sp>
      <p:sp>
        <p:nvSpPr>
          <p:cNvPr id="4" name="Slide Number Placeholder 3">
            <a:extLst>
              <a:ext uri="{FF2B5EF4-FFF2-40B4-BE49-F238E27FC236}">
                <a16:creationId xmlns:a16="http://schemas.microsoft.com/office/drawing/2014/main" id="{09C4900C-1C12-4987-9EA2-61B28C467CD9}"/>
              </a:ext>
            </a:extLst>
          </p:cNvPr>
          <p:cNvSpPr>
            <a:spLocks noGrp="1"/>
          </p:cNvSpPr>
          <p:nvPr>
            <p:ph type="sldNum" sz="quarter" idx="12"/>
          </p:nvPr>
        </p:nvSpPr>
        <p:spPr/>
        <p:txBody>
          <a:bodyPr/>
          <a:lstStyle/>
          <a:p>
            <a:fld id="{C51EAA63-D034-42AE-91FA-B13B9518C7BE}" type="slidenum">
              <a:rPr lang="en-US" smtClean="0"/>
              <a:pPr/>
              <a:t>15</a:t>
            </a:fld>
            <a:endParaRPr lang="en-US" dirty="0"/>
          </a:p>
        </p:txBody>
      </p:sp>
    </p:spTree>
    <p:extLst>
      <p:ext uri="{BB962C8B-B14F-4D97-AF65-F5344CB8AC3E}">
        <p14:creationId xmlns:p14="http://schemas.microsoft.com/office/powerpoint/2010/main" val="4117384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A3E0A-1DCF-45F1-9462-F338F700E4B3}"/>
              </a:ext>
            </a:extLst>
          </p:cNvPr>
          <p:cNvSpPr>
            <a:spLocks noGrp="1"/>
          </p:cNvSpPr>
          <p:nvPr>
            <p:ph type="title"/>
          </p:nvPr>
        </p:nvSpPr>
        <p:spPr>
          <a:xfrm>
            <a:off x="278599" y="267286"/>
            <a:ext cx="11125199" cy="507610"/>
          </a:xfrm>
        </p:spPr>
        <p:txBody>
          <a:bodyPr/>
          <a:lstStyle/>
          <a:p>
            <a:r>
              <a:rPr lang="en-IN" dirty="0"/>
              <a:t>Angular – Unit Testing </a:t>
            </a:r>
            <a:endParaRPr lang="en-US" dirty="0"/>
          </a:p>
        </p:txBody>
      </p:sp>
      <p:sp>
        <p:nvSpPr>
          <p:cNvPr id="3" name="Content Placeholder 2">
            <a:extLst>
              <a:ext uri="{FF2B5EF4-FFF2-40B4-BE49-F238E27FC236}">
                <a16:creationId xmlns:a16="http://schemas.microsoft.com/office/drawing/2014/main" id="{9D06BD77-96BB-4D4B-BDE7-BD6E52939ED5}"/>
              </a:ext>
            </a:extLst>
          </p:cNvPr>
          <p:cNvSpPr>
            <a:spLocks noGrp="1"/>
          </p:cNvSpPr>
          <p:nvPr>
            <p:ph idx="1"/>
          </p:nvPr>
        </p:nvSpPr>
        <p:spPr>
          <a:xfrm>
            <a:off x="278599" y="869853"/>
            <a:ext cx="11379074" cy="4419600"/>
          </a:xfrm>
        </p:spPr>
        <p:txBody>
          <a:bodyPr/>
          <a:lstStyle/>
          <a:p>
            <a:pPr marL="0" indent="0">
              <a:buNone/>
            </a:pPr>
            <a:r>
              <a:rPr lang="en-IN" sz="2600" b="1" dirty="0"/>
              <a:t>What is </a:t>
            </a:r>
            <a:r>
              <a:rPr lang="en-IN" sz="2600" b="1" dirty="0" err="1"/>
              <a:t>DebugElement</a:t>
            </a:r>
            <a:r>
              <a:rPr lang="en-IN" sz="2600" b="1" dirty="0"/>
              <a:t> </a:t>
            </a:r>
          </a:p>
          <a:p>
            <a:pPr marL="0" indent="0">
              <a:spcBef>
                <a:spcPts val="0"/>
              </a:spcBef>
              <a:buNone/>
            </a:pPr>
            <a:endParaRPr lang="en-IN" sz="2600" b="1" dirty="0"/>
          </a:p>
          <a:p>
            <a:pPr algn="just">
              <a:spcBef>
                <a:spcPts val="0"/>
              </a:spcBef>
            </a:pPr>
            <a:r>
              <a:rPr lang="en-US" sz="2600" dirty="0"/>
              <a:t>The </a:t>
            </a:r>
            <a:r>
              <a:rPr lang="en-US" sz="2600" dirty="0" err="1"/>
              <a:t>DebugElement</a:t>
            </a:r>
            <a:r>
              <a:rPr lang="en-US" sz="2600" dirty="0"/>
              <a:t> provides crucial insights into the component's DOM representation.</a:t>
            </a:r>
          </a:p>
          <a:p>
            <a:pPr algn="just">
              <a:spcBef>
                <a:spcPts val="0"/>
              </a:spcBef>
            </a:pPr>
            <a:endParaRPr lang="en-US" sz="2600" dirty="0"/>
          </a:p>
          <a:p>
            <a:pPr algn="just">
              <a:spcBef>
                <a:spcPts val="0"/>
              </a:spcBef>
            </a:pPr>
            <a:r>
              <a:rPr lang="en-US" sz="2600" dirty="0"/>
              <a:t>From the test root component’s </a:t>
            </a:r>
            <a:r>
              <a:rPr lang="en-US" sz="2600" dirty="0" err="1"/>
              <a:t>DebugElement</a:t>
            </a:r>
            <a:r>
              <a:rPr lang="en-US" sz="2600" dirty="0"/>
              <a:t> returned by </a:t>
            </a:r>
            <a:r>
              <a:rPr lang="en-US" sz="2600" dirty="0" err="1"/>
              <a:t>fixture.debugElement</a:t>
            </a:r>
            <a:r>
              <a:rPr lang="en-US" sz="2600" dirty="0"/>
              <a:t>, you can walk (and query) the fixture's entire element and component subtrees.</a:t>
            </a:r>
          </a:p>
        </p:txBody>
      </p:sp>
      <p:sp>
        <p:nvSpPr>
          <p:cNvPr id="4" name="Slide Number Placeholder 3">
            <a:extLst>
              <a:ext uri="{FF2B5EF4-FFF2-40B4-BE49-F238E27FC236}">
                <a16:creationId xmlns:a16="http://schemas.microsoft.com/office/drawing/2014/main" id="{01DC8AAA-CFC8-4C79-AF27-9A165ECF4CE5}"/>
              </a:ext>
            </a:extLst>
          </p:cNvPr>
          <p:cNvSpPr>
            <a:spLocks noGrp="1"/>
          </p:cNvSpPr>
          <p:nvPr>
            <p:ph type="sldNum" sz="quarter" idx="12"/>
          </p:nvPr>
        </p:nvSpPr>
        <p:spPr/>
        <p:txBody>
          <a:bodyPr/>
          <a:lstStyle/>
          <a:p>
            <a:fld id="{C51EAA63-D034-42AE-91FA-B13B9518C7BE}" type="slidenum">
              <a:rPr lang="en-US" smtClean="0"/>
              <a:pPr/>
              <a:t>16</a:t>
            </a:fld>
            <a:endParaRPr lang="en-US" dirty="0"/>
          </a:p>
        </p:txBody>
      </p:sp>
    </p:spTree>
    <p:extLst>
      <p:ext uri="{BB962C8B-B14F-4D97-AF65-F5344CB8AC3E}">
        <p14:creationId xmlns:p14="http://schemas.microsoft.com/office/powerpoint/2010/main" val="1314724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8AE41-04FE-4E9C-83A8-79F1F60DD055}"/>
              </a:ext>
            </a:extLst>
          </p:cNvPr>
          <p:cNvSpPr>
            <a:spLocks noGrp="1"/>
          </p:cNvSpPr>
          <p:nvPr>
            <p:ph type="title"/>
          </p:nvPr>
        </p:nvSpPr>
        <p:spPr>
          <a:xfrm>
            <a:off x="264531" y="292374"/>
            <a:ext cx="11125199" cy="384047"/>
          </a:xfrm>
        </p:spPr>
        <p:txBody>
          <a:bodyPr/>
          <a:lstStyle/>
          <a:p>
            <a:r>
              <a:rPr lang="en-IN" dirty="0"/>
              <a:t>Angular – Unit Testing </a:t>
            </a:r>
            <a:endParaRPr lang="en-US" dirty="0"/>
          </a:p>
        </p:txBody>
      </p:sp>
      <p:sp>
        <p:nvSpPr>
          <p:cNvPr id="3" name="Content Placeholder 2">
            <a:extLst>
              <a:ext uri="{FF2B5EF4-FFF2-40B4-BE49-F238E27FC236}">
                <a16:creationId xmlns:a16="http://schemas.microsoft.com/office/drawing/2014/main" id="{8751A1A8-6080-4C50-A4A7-2C7BDC3864BA}"/>
              </a:ext>
            </a:extLst>
          </p:cNvPr>
          <p:cNvSpPr>
            <a:spLocks noGrp="1"/>
          </p:cNvSpPr>
          <p:nvPr>
            <p:ph idx="1"/>
          </p:nvPr>
        </p:nvSpPr>
        <p:spPr>
          <a:xfrm>
            <a:off x="263207" y="887436"/>
            <a:ext cx="6404879" cy="4419600"/>
          </a:xfrm>
        </p:spPr>
        <p:txBody>
          <a:bodyPr/>
          <a:lstStyle/>
          <a:p>
            <a:pPr marL="0" indent="0">
              <a:buNone/>
            </a:pPr>
            <a:r>
              <a:rPr lang="en-IN" sz="2600" b="1" dirty="0"/>
              <a:t>Synchronous service unit test</a:t>
            </a:r>
          </a:p>
          <a:p>
            <a:pPr marL="0" indent="0" algn="just">
              <a:buNone/>
            </a:pPr>
            <a:r>
              <a:rPr lang="en-US" sz="2600" dirty="0"/>
              <a:t>Testing synchronous service which is injected in a component. Injecting the real service rarely works well as most dependent services are difficult to create and control.</a:t>
            </a:r>
          </a:p>
        </p:txBody>
      </p:sp>
      <p:sp>
        <p:nvSpPr>
          <p:cNvPr id="4" name="Slide Number Placeholder 3">
            <a:extLst>
              <a:ext uri="{FF2B5EF4-FFF2-40B4-BE49-F238E27FC236}">
                <a16:creationId xmlns:a16="http://schemas.microsoft.com/office/drawing/2014/main" id="{BF74382D-9264-45A6-B36C-3EFAE36B0686}"/>
              </a:ext>
            </a:extLst>
          </p:cNvPr>
          <p:cNvSpPr>
            <a:spLocks noGrp="1"/>
          </p:cNvSpPr>
          <p:nvPr>
            <p:ph type="sldNum" sz="quarter" idx="12"/>
          </p:nvPr>
        </p:nvSpPr>
        <p:spPr/>
        <p:txBody>
          <a:bodyPr/>
          <a:lstStyle/>
          <a:p>
            <a:fld id="{C51EAA63-D034-42AE-91FA-B13B9518C7BE}" type="slidenum">
              <a:rPr lang="en-US" smtClean="0"/>
              <a:pPr/>
              <a:t>17</a:t>
            </a:fld>
            <a:endParaRPr lang="en-US" dirty="0"/>
          </a:p>
        </p:txBody>
      </p:sp>
      <p:pic>
        <p:nvPicPr>
          <p:cNvPr id="5" name="Picture 4">
            <a:extLst>
              <a:ext uri="{FF2B5EF4-FFF2-40B4-BE49-F238E27FC236}">
                <a16:creationId xmlns:a16="http://schemas.microsoft.com/office/drawing/2014/main" id="{C0FFF79C-F6C7-400E-AC66-179F735AF194}"/>
              </a:ext>
            </a:extLst>
          </p:cNvPr>
          <p:cNvPicPr>
            <a:picLocks noChangeAspect="1"/>
          </p:cNvPicPr>
          <p:nvPr/>
        </p:nvPicPr>
        <p:blipFill>
          <a:blip r:embed="rId2"/>
          <a:stretch>
            <a:fillRect/>
          </a:stretch>
        </p:blipFill>
        <p:spPr>
          <a:xfrm>
            <a:off x="7441808" y="118872"/>
            <a:ext cx="4299605" cy="6128368"/>
          </a:xfrm>
          <a:prstGeom prst="rect">
            <a:avLst/>
          </a:prstGeom>
        </p:spPr>
      </p:pic>
      <p:sp>
        <p:nvSpPr>
          <p:cNvPr id="6" name="TextBox 5">
            <a:extLst>
              <a:ext uri="{FF2B5EF4-FFF2-40B4-BE49-F238E27FC236}">
                <a16:creationId xmlns:a16="http://schemas.microsoft.com/office/drawing/2014/main" id="{B317E7CF-B81B-4420-8986-71273F262B40}"/>
              </a:ext>
            </a:extLst>
          </p:cNvPr>
          <p:cNvSpPr txBox="1"/>
          <p:nvPr/>
        </p:nvSpPr>
        <p:spPr>
          <a:xfrm>
            <a:off x="8581292" y="5838092"/>
            <a:ext cx="914400" cy="914400"/>
          </a:xfrm>
          <a:prstGeom prst="rect">
            <a:avLst/>
          </a:prstGeom>
          <a:noFill/>
        </p:spPr>
        <p:txBody>
          <a:bodyPr wrap="none" lIns="0" tIns="0" rIns="0" bIns="0" rtlCol="0">
            <a:noAutofit/>
          </a:bodyPr>
          <a:lstStyle/>
          <a:p>
            <a:pPr>
              <a:lnSpc>
                <a:spcPct val="90000"/>
              </a:lnSpc>
            </a:pPr>
            <a:r>
              <a:rPr lang="en-IN" b="1" dirty="0" err="1"/>
              <a:t>User.component.ts</a:t>
            </a:r>
            <a:endParaRPr lang="en-US" b="1" dirty="0"/>
          </a:p>
        </p:txBody>
      </p:sp>
    </p:spTree>
    <p:extLst>
      <p:ext uri="{BB962C8B-B14F-4D97-AF65-F5344CB8AC3E}">
        <p14:creationId xmlns:p14="http://schemas.microsoft.com/office/powerpoint/2010/main" val="1210576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D6356-0406-41D3-B4CE-233DDE655192}"/>
              </a:ext>
            </a:extLst>
          </p:cNvPr>
          <p:cNvSpPr>
            <a:spLocks noGrp="1"/>
          </p:cNvSpPr>
          <p:nvPr>
            <p:ph type="title"/>
          </p:nvPr>
        </p:nvSpPr>
        <p:spPr>
          <a:xfrm>
            <a:off x="250464" y="292374"/>
            <a:ext cx="11125199" cy="384047"/>
          </a:xfrm>
        </p:spPr>
        <p:txBody>
          <a:bodyPr/>
          <a:lstStyle/>
          <a:p>
            <a:r>
              <a:rPr lang="en-IN" dirty="0"/>
              <a:t>Angular – Unit testing </a:t>
            </a:r>
            <a:endParaRPr lang="en-US" dirty="0"/>
          </a:p>
        </p:txBody>
      </p:sp>
      <p:sp>
        <p:nvSpPr>
          <p:cNvPr id="4" name="Slide Number Placeholder 3">
            <a:extLst>
              <a:ext uri="{FF2B5EF4-FFF2-40B4-BE49-F238E27FC236}">
                <a16:creationId xmlns:a16="http://schemas.microsoft.com/office/drawing/2014/main" id="{A3B80F47-80E5-45EC-8261-1B982EE1A581}"/>
              </a:ext>
            </a:extLst>
          </p:cNvPr>
          <p:cNvSpPr>
            <a:spLocks noGrp="1"/>
          </p:cNvSpPr>
          <p:nvPr>
            <p:ph type="sldNum" sz="quarter" idx="12"/>
          </p:nvPr>
        </p:nvSpPr>
        <p:spPr/>
        <p:txBody>
          <a:bodyPr/>
          <a:lstStyle/>
          <a:p>
            <a:fld id="{C51EAA63-D034-42AE-91FA-B13B9518C7BE}" type="slidenum">
              <a:rPr lang="en-US" smtClean="0"/>
              <a:pPr/>
              <a:t>18</a:t>
            </a:fld>
            <a:endParaRPr lang="en-US" dirty="0"/>
          </a:p>
        </p:txBody>
      </p:sp>
      <p:pic>
        <p:nvPicPr>
          <p:cNvPr id="5" name="Picture 4">
            <a:extLst>
              <a:ext uri="{FF2B5EF4-FFF2-40B4-BE49-F238E27FC236}">
                <a16:creationId xmlns:a16="http://schemas.microsoft.com/office/drawing/2014/main" id="{A5E8736D-95DB-4A09-9B9C-20C6750DC8B4}"/>
              </a:ext>
            </a:extLst>
          </p:cNvPr>
          <p:cNvPicPr>
            <a:picLocks noChangeAspect="1"/>
          </p:cNvPicPr>
          <p:nvPr/>
        </p:nvPicPr>
        <p:blipFill>
          <a:blip r:embed="rId2"/>
          <a:stretch>
            <a:fillRect/>
          </a:stretch>
        </p:blipFill>
        <p:spPr>
          <a:xfrm>
            <a:off x="1290368" y="1200149"/>
            <a:ext cx="3098752" cy="3251605"/>
          </a:xfrm>
          <a:prstGeom prst="rect">
            <a:avLst/>
          </a:prstGeom>
        </p:spPr>
      </p:pic>
      <p:pic>
        <p:nvPicPr>
          <p:cNvPr id="6" name="Picture 5">
            <a:extLst>
              <a:ext uri="{FF2B5EF4-FFF2-40B4-BE49-F238E27FC236}">
                <a16:creationId xmlns:a16="http://schemas.microsoft.com/office/drawing/2014/main" id="{8337B085-8435-4409-9085-6F456BD96B69}"/>
              </a:ext>
            </a:extLst>
          </p:cNvPr>
          <p:cNvPicPr>
            <a:picLocks noChangeAspect="1"/>
          </p:cNvPicPr>
          <p:nvPr/>
        </p:nvPicPr>
        <p:blipFill>
          <a:blip r:embed="rId3"/>
          <a:stretch>
            <a:fillRect/>
          </a:stretch>
        </p:blipFill>
        <p:spPr>
          <a:xfrm>
            <a:off x="6302327" y="1044745"/>
            <a:ext cx="3731406" cy="3272156"/>
          </a:xfrm>
          <a:prstGeom prst="rect">
            <a:avLst/>
          </a:prstGeom>
        </p:spPr>
      </p:pic>
      <p:sp>
        <p:nvSpPr>
          <p:cNvPr id="7" name="TextBox 6">
            <a:extLst>
              <a:ext uri="{FF2B5EF4-FFF2-40B4-BE49-F238E27FC236}">
                <a16:creationId xmlns:a16="http://schemas.microsoft.com/office/drawing/2014/main" id="{3214635F-0CED-4F92-91B0-DFEEE07A126B}"/>
              </a:ext>
            </a:extLst>
          </p:cNvPr>
          <p:cNvSpPr txBox="1"/>
          <p:nvPr/>
        </p:nvSpPr>
        <p:spPr>
          <a:xfrm>
            <a:off x="1505243" y="4867422"/>
            <a:ext cx="914400" cy="914400"/>
          </a:xfrm>
          <a:prstGeom prst="rect">
            <a:avLst/>
          </a:prstGeom>
          <a:noFill/>
        </p:spPr>
        <p:txBody>
          <a:bodyPr wrap="none" lIns="0" tIns="0" rIns="0" bIns="0" rtlCol="0">
            <a:noAutofit/>
          </a:bodyPr>
          <a:lstStyle/>
          <a:p>
            <a:pPr>
              <a:lnSpc>
                <a:spcPct val="90000"/>
              </a:lnSpc>
            </a:pPr>
            <a:r>
              <a:rPr lang="en-IN" b="1" dirty="0"/>
              <a:t>User.component.html</a:t>
            </a:r>
            <a:endParaRPr lang="en-US" b="1" dirty="0"/>
          </a:p>
        </p:txBody>
      </p:sp>
      <p:sp>
        <p:nvSpPr>
          <p:cNvPr id="8" name="TextBox 7">
            <a:extLst>
              <a:ext uri="{FF2B5EF4-FFF2-40B4-BE49-F238E27FC236}">
                <a16:creationId xmlns:a16="http://schemas.microsoft.com/office/drawing/2014/main" id="{B940A49F-A372-46A1-BBE1-A33E9878AEAD}"/>
              </a:ext>
            </a:extLst>
          </p:cNvPr>
          <p:cNvSpPr txBox="1"/>
          <p:nvPr/>
        </p:nvSpPr>
        <p:spPr>
          <a:xfrm>
            <a:off x="6918960" y="4682881"/>
            <a:ext cx="914400" cy="914400"/>
          </a:xfrm>
          <a:prstGeom prst="rect">
            <a:avLst/>
          </a:prstGeom>
          <a:noFill/>
        </p:spPr>
        <p:txBody>
          <a:bodyPr wrap="none" lIns="0" tIns="0" rIns="0" bIns="0" rtlCol="0">
            <a:noAutofit/>
          </a:bodyPr>
          <a:lstStyle/>
          <a:p>
            <a:pPr>
              <a:lnSpc>
                <a:spcPct val="90000"/>
              </a:lnSpc>
            </a:pPr>
            <a:r>
              <a:rPr lang="en-IN" b="1" dirty="0" err="1"/>
              <a:t>User.service.ts</a:t>
            </a:r>
            <a:endParaRPr lang="en-US" b="1" dirty="0"/>
          </a:p>
        </p:txBody>
      </p:sp>
    </p:spTree>
    <p:extLst>
      <p:ext uri="{BB962C8B-B14F-4D97-AF65-F5344CB8AC3E}">
        <p14:creationId xmlns:p14="http://schemas.microsoft.com/office/powerpoint/2010/main" val="27229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53AD5-3794-4471-B53F-07BC7A7E06EE}"/>
              </a:ext>
            </a:extLst>
          </p:cNvPr>
          <p:cNvSpPr>
            <a:spLocks noGrp="1"/>
          </p:cNvSpPr>
          <p:nvPr>
            <p:ph type="title"/>
          </p:nvPr>
        </p:nvSpPr>
        <p:spPr>
          <a:xfrm>
            <a:off x="208261" y="250172"/>
            <a:ext cx="11125199" cy="384047"/>
          </a:xfrm>
        </p:spPr>
        <p:txBody>
          <a:bodyPr/>
          <a:lstStyle/>
          <a:p>
            <a:r>
              <a:rPr lang="en-IN" dirty="0"/>
              <a:t>Angular – Unit Testing</a:t>
            </a:r>
            <a:endParaRPr lang="en-US" dirty="0"/>
          </a:p>
        </p:txBody>
      </p:sp>
      <p:sp>
        <p:nvSpPr>
          <p:cNvPr id="3" name="Content Placeholder 2">
            <a:extLst>
              <a:ext uri="{FF2B5EF4-FFF2-40B4-BE49-F238E27FC236}">
                <a16:creationId xmlns:a16="http://schemas.microsoft.com/office/drawing/2014/main" id="{A49B3898-741D-4FD2-8B2A-C6F7E79C38FC}"/>
              </a:ext>
            </a:extLst>
          </p:cNvPr>
          <p:cNvSpPr>
            <a:spLocks noGrp="1"/>
          </p:cNvSpPr>
          <p:nvPr>
            <p:ph idx="1"/>
          </p:nvPr>
        </p:nvSpPr>
        <p:spPr>
          <a:xfrm>
            <a:off x="376413" y="890955"/>
            <a:ext cx="11126522" cy="4419600"/>
          </a:xfrm>
        </p:spPr>
        <p:txBody>
          <a:bodyPr/>
          <a:lstStyle/>
          <a:p>
            <a:pPr marL="0" indent="0">
              <a:buNone/>
            </a:pPr>
            <a:r>
              <a:rPr lang="en-US" dirty="0"/>
              <a:t>Injecting service in a spec file.</a:t>
            </a:r>
          </a:p>
          <a:p>
            <a:pPr marL="0" indent="0">
              <a:buNone/>
            </a:pPr>
            <a:endParaRPr lang="en-US" dirty="0"/>
          </a:p>
          <a:p>
            <a:pPr marL="0" indent="0">
              <a:buNone/>
            </a:pPr>
            <a:r>
              <a:rPr lang="en-US" dirty="0"/>
              <a:t>Spy the service and return the custom values.</a:t>
            </a:r>
          </a:p>
          <a:p>
            <a:pPr marL="0" indent="0">
              <a:buNone/>
            </a:pPr>
            <a:endParaRPr lang="en-US" dirty="0"/>
          </a:p>
          <a:p>
            <a:pPr marL="0" indent="0">
              <a:buNone/>
            </a:pPr>
            <a:endParaRPr lang="en-US" dirty="0"/>
          </a:p>
          <a:p>
            <a:pPr marL="0" indent="0">
              <a:buNone/>
            </a:pPr>
            <a:endParaRPr lang="en-US" dirty="0"/>
          </a:p>
          <a:p>
            <a:pPr marL="0" indent="0" algn="just">
              <a:buNone/>
            </a:pPr>
            <a:r>
              <a:rPr lang="en-US" dirty="0"/>
              <a:t>Update the properties, run the change detection. We must tell the </a:t>
            </a:r>
            <a:r>
              <a:rPr lang="en-US" b="1" i="1" dirty="0" err="1"/>
              <a:t>TestBed</a:t>
            </a:r>
            <a:r>
              <a:rPr lang="en-US" b="1" i="1" dirty="0"/>
              <a:t> </a:t>
            </a:r>
            <a:r>
              <a:rPr lang="en-US" dirty="0"/>
              <a:t>to perform data binding by calling </a:t>
            </a:r>
            <a:r>
              <a:rPr lang="en-US" b="1" i="1" dirty="0" err="1"/>
              <a:t>fixture.detectChanges</a:t>
            </a:r>
            <a:r>
              <a:rPr lang="en-US" b="1" i="1" dirty="0"/>
              <a:t>().</a:t>
            </a:r>
            <a:endParaRPr lang="en-US" dirty="0"/>
          </a:p>
        </p:txBody>
      </p:sp>
      <p:sp>
        <p:nvSpPr>
          <p:cNvPr id="4" name="Slide Number Placeholder 3">
            <a:extLst>
              <a:ext uri="{FF2B5EF4-FFF2-40B4-BE49-F238E27FC236}">
                <a16:creationId xmlns:a16="http://schemas.microsoft.com/office/drawing/2014/main" id="{7ED625EC-1D9B-43EC-99CD-35188666D769}"/>
              </a:ext>
            </a:extLst>
          </p:cNvPr>
          <p:cNvSpPr>
            <a:spLocks noGrp="1"/>
          </p:cNvSpPr>
          <p:nvPr>
            <p:ph type="sldNum" sz="quarter" idx="12"/>
          </p:nvPr>
        </p:nvSpPr>
        <p:spPr/>
        <p:txBody>
          <a:bodyPr/>
          <a:lstStyle/>
          <a:p>
            <a:fld id="{C51EAA63-D034-42AE-91FA-B13B9518C7BE}" type="slidenum">
              <a:rPr lang="en-US" smtClean="0"/>
              <a:pPr/>
              <a:t>19</a:t>
            </a:fld>
            <a:endParaRPr lang="en-US" dirty="0"/>
          </a:p>
        </p:txBody>
      </p:sp>
      <p:pic>
        <p:nvPicPr>
          <p:cNvPr id="5" name="Picture 4">
            <a:extLst>
              <a:ext uri="{FF2B5EF4-FFF2-40B4-BE49-F238E27FC236}">
                <a16:creationId xmlns:a16="http://schemas.microsoft.com/office/drawing/2014/main" id="{1A2588E8-C6C4-4DF7-A419-F728CA630A50}"/>
              </a:ext>
            </a:extLst>
          </p:cNvPr>
          <p:cNvPicPr>
            <a:picLocks noChangeAspect="1"/>
          </p:cNvPicPr>
          <p:nvPr/>
        </p:nvPicPr>
        <p:blipFill>
          <a:blip r:embed="rId2"/>
          <a:stretch>
            <a:fillRect/>
          </a:stretch>
        </p:blipFill>
        <p:spPr>
          <a:xfrm>
            <a:off x="1264094" y="1426233"/>
            <a:ext cx="8597358" cy="434210"/>
          </a:xfrm>
          <a:prstGeom prst="rect">
            <a:avLst/>
          </a:prstGeom>
        </p:spPr>
      </p:pic>
      <p:pic>
        <p:nvPicPr>
          <p:cNvPr id="6" name="Picture 5">
            <a:extLst>
              <a:ext uri="{FF2B5EF4-FFF2-40B4-BE49-F238E27FC236}">
                <a16:creationId xmlns:a16="http://schemas.microsoft.com/office/drawing/2014/main" id="{3D52B8B4-3403-4989-932F-B81CC1640049}"/>
              </a:ext>
            </a:extLst>
          </p:cNvPr>
          <p:cNvPicPr>
            <a:picLocks noChangeAspect="1"/>
          </p:cNvPicPr>
          <p:nvPr/>
        </p:nvPicPr>
        <p:blipFill>
          <a:blip r:embed="rId3"/>
          <a:stretch>
            <a:fillRect/>
          </a:stretch>
        </p:blipFill>
        <p:spPr>
          <a:xfrm>
            <a:off x="1540586" y="2549770"/>
            <a:ext cx="8044374" cy="1101969"/>
          </a:xfrm>
          <a:prstGeom prst="rect">
            <a:avLst/>
          </a:prstGeom>
        </p:spPr>
      </p:pic>
      <p:pic>
        <p:nvPicPr>
          <p:cNvPr id="7" name="Picture 6">
            <a:extLst>
              <a:ext uri="{FF2B5EF4-FFF2-40B4-BE49-F238E27FC236}">
                <a16:creationId xmlns:a16="http://schemas.microsoft.com/office/drawing/2014/main" id="{5160E56F-768B-474F-8AFB-9436DD785E38}"/>
              </a:ext>
            </a:extLst>
          </p:cNvPr>
          <p:cNvPicPr>
            <a:picLocks noChangeAspect="1"/>
          </p:cNvPicPr>
          <p:nvPr/>
        </p:nvPicPr>
        <p:blipFill>
          <a:blip r:embed="rId4"/>
          <a:stretch>
            <a:fillRect/>
          </a:stretch>
        </p:blipFill>
        <p:spPr>
          <a:xfrm>
            <a:off x="3341175" y="5231116"/>
            <a:ext cx="4072500" cy="614717"/>
          </a:xfrm>
          <a:prstGeom prst="rect">
            <a:avLst/>
          </a:prstGeom>
        </p:spPr>
      </p:pic>
    </p:spTree>
    <p:extLst>
      <p:ext uri="{BB962C8B-B14F-4D97-AF65-F5344CB8AC3E}">
        <p14:creationId xmlns:p14="http://schemas.microsoft.com/office/powerpoint/2010/main" val="3502376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6000" b="-16000"/>
          </a:stretch>
        </a:blip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1712912" y="2421623"/>
            <a:ext cx="8763000" cy="1470025"/>
          </a:xfrm>
        </p:spPr>
        <p:txBody>
          <a:bodyPr/>
          <a:lstStyle/>
          <a:p>
            <a:pPr algn="ctr"/>
            <a:r>
              <a:rPr lang="en-US" dirty="0"/>
              <a:t>Angular </a:t>
            </a:r>
            <a:br>
              <a:rPr lang="en-US" dirty="0"/>
            </a:br>
            <a:r>
              <a:rPr lang="en-US" dirty="0"/>
              <a:t>Unit testing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96D6B-D4B6-4121-9468-05D36A9AA0F6}"/>
              </a:ext>
            </a:extLst>
          </p:cNvPr>
          <p:cNvSpPr>
            <a:spLocks noGrp="1"/>
          </p:cNvSpPr>
          <p:nvPr>
            <p:ph type="title"/>
          </p:nvPr>
        </p:nvSpPr>
        <p:spPr>
          <a:xfrm>
            <a:off x="306734" y="264239"/>
            <a:ext cx="11125199" cy="384047"/>
          </a:xfrm>
        </p:spPr>
        <p:txBody>
          <a:bodyPr/>
          <a:lstStyle/>
          <a:p>
            <a:r>
              <a:rPr lang="en-IN" dirty="0"/>
              <a:t>Angular – Unit Testing</a:t>
            </a:r>
            <a:endParaRPr lang="en-US" dirty="0"/>
          </a:p>
        </p:txBody>
      </p:sp>
      <p:sp>
        <p:nvSpPr>
          <p:cNvPr id="4" name="Slide Number Placeholder 3">
            <a:extLst>
              <a:ext uri="{FF2B5EF4-FFF2-40B4-BE49-F238E27FC236}">
                <a16:creationId xmlns:a16="http://schemas.microsoft.com/office/drawing/2014/main" id="{984FF82A-09D5-4009-8B35-C88FF4940636}"/>
              </a:ext>
            </a:extLst>
          </p:cNvPr>
          <p:cNvSpPr>
            <a:spLocks noGrp="1"/>
          </p:cNvSpPr>
          <p:nvPr>
            <p:ph type="sldNum" sz="quarter" idx="12"/>
          </p:nvPr>
        </p:nvSpPr>
        <p:spPr/>
        <p:txBody>
          <a:bodyPr/>
          <a:lstStyle/>
          <a:p>
            <a:fld id="{C51EAA63-D034-42AE-91FA-B13B9518C7BE}" type="slidenum">
              <a:rPr lang="en-US" smtClean="0"/>
              <a:pPr/>
              <a:t>20</a:t>
            </a:fld>
            <a:endParaRPr lang="en-US" dirty="0"/>
          </a:p>
        </p:txBody>
      </p:sp>
      <p:pic>
        <p:nvPicPr>
          <p:cNvPr id="5" name="Picture 4">
            <a:extLst>
              <a:ext uri="{FF2B5EF4-FFF2-40B4-BE49-F238E27FC236}">
                <a16:creationId xmlns:a16="http://schemas.microsoft.com/office/drawing/2014/main" id="{97EB3B1F-FE9E-420C-BD34-FE05EFE06FAB}"/>
              </a:ext>
            </a:extLst>
          </p:cNvPr>
          <p:cNvPicPr>
            <a:picLocks noChangeAspect="1"/>
          </p:cNvPicPr>
          <p:nvPr/>
        </p:nvPicPr>
        <p:blipFill>
          <a:blip r:embed="rId2"/>
          <a:stretch>
            <a:fillRect/>
          </a:stretch>
        </p:blipFill>
        <p:spPr>
          <a:xfrm>
            <a:off x="994112" y="648286"/>
            <a:ext cx="10060491" cy="5639972"/>
          </a:xfrm>
          <a:prstGeom prst="rect">
            <a:avLst/>
          </a:prstGeom>
        </p:spPr>
      </p:pic>
    </p:spTree>
    <p:extLst>
      <p:ext uri="{BB962C8B-B14F-4D97-AF65-F5344CB8AC3E}">
        <p14:creationId xmlns:p14="http://schemas.microsoft.com/office/powerpoint/2010/main" val="1544989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F14A0-8D4C-4C35-8EF0-CE8AE6070787}"/>
              </a:ext>
            </a:extLst>
          </p:cNvPr>
          <p:cNvSpPr>
            <a:spLocks noGrp="1"/>
          </p:cNvSpPr>
          <p:nvPr>
            <p:ph type="title"/>
          </p:nvPr>
        </p:nvSpPr>
        <p:spPr>
          <a:xfrm>
            <a:off x="250464" y="267285"/>
            <a:ext cx="11125199" cy="493543"/>
          </a:xfrm>
        </p:spPr>
        <p:txBody>
          <a:bodyPr/>
          <a:lstStyle/>
          <a:p>
            <a:r>
              <a:rPr lang="en-IN" dirty="0"/>
              <a:t>Angular – Unit Testing </a:t>
            </a:r>
            <a:endParaRPr lang="en-US" dirty="0"/>
          </a:p>
        </p:txBody>
      </p:sp>
      <p:sp>
        <p:nvSpPr>
          <p:cNvPr id="4" name="Slide Number Placeholder 3">
            <a:extLst>
              <a:ext uri="{FF2B5EF4-FFF2-40B4-BE49-F238E27FC236}">
                <a16:creationId xmlns:a16="http://schemas.microsoft.com/office/drawing/2014/main" id="{02215D6C-19F2-4722-930F-A5AF638EE092}"/>
              </a:ext>
            </a:extLst>
          </p:cNvPr>
          <p:cNvSpPr>
            <a:spLocks noGrp="1"/>
          </p:cNvSpPr>
          <p:nvPr>
            <p:ph type="sldNum" sz="quarter" idx="12"/>
          </p:nvPr>
        </p:nvSpPr>
        <p:spPr/>
        <p:txBody>
          <a:bodyPr/>
          <a:lstStyle/>
          <a:p>
            <a:fld id="{C51EAA63-D034-42AE-91FA-B13B9518C7BE}" type="slidenum">
              <a:rPr lang="en-US" smtClean="0"/>
              <a:pPr/>
              <a:t>21</a:t>
            </a:fld>
            <a:endParaRPr lang="en-US" dirty="0"/>
          </a:p>
        </p:txBody>
      </p:sp>
      <p:pic>
        <p:nvPicPr>
          <p:cNvPr id="5" name="Picture 4">
            <a:extLst>
              <a:ext uri="{FF2B5EF4-FFF2-40B4-BE49-F238E27FC236}">
                <a16:creationId xmlns:a16="http://schemas.microsoft.com/office/drawing/2014/main" id="{52866140-8FEC-4B41-8513-0A8F8C6C7F0A}"/>
              </a:ext>
            </a:extLst>
          </p:cNvPr>
          <p:cNvPicPr>
            <a:picLocks noChangeAspect="1"/>
          </p:cNvPicPr>
          <p:nvPr/>
        </p:nvPicPr>
        <p:blipFill>
          <a:blip r:embed="rId2"/>
          <a:stretch>
            <a:fillRect/>
          </a:stretch>
        </p:blipFill>
        <p:spPr>
          <a:xfrm>
            <a:off x="2358737" y="1340728"/>
            <a:ext cx="6908652" cy="4176543"/>
          </a:xfrm>
          <a:prstGeom prst="rect">
            <a:avLst/>
          </a:prstGeom>
        </p:spPr>
      </p:pic>
      <p:sp>
        <p:nvSpPr>
          <p:cNvPr id="6" name="TextBox 5">
            <a:extLst>
              <a:ext uri="{FF2B5EF4-FFF2-40B4-BE49-F238E27FC236}">
                <a16:creationId xmlns:a16="http://schemas.microsoft.com/office/drawing/2014/main" id="{49A68089-DCB9-4283-BBB6-C679B1140A9A}"/>
              </a:ext>
            </a:extLst>
          </p:cNvPr>
          <p:cNvSpPr txBox="1"/>
          <p:nvPr/>
        </p:nvSpPr>
        <p:spPr>
          <a:xfrm>
            <a:off x="4768948" y="5676315"/>
            <a:ext cx="914400" cy="914400"/>
          </a:xfrm>
          <a:prstGeom prst="rect">
            <a:avLst/>
          </a:prstGeom>
          <a:noFill/>
        </p:spPr>
        <p:txBody>
          <a:bodyPr wrap="none" lIns="0" tIns="0" rIns="0" bIns="0" rtlCol="0">
            <a:noAutofit/>
          </a:bodyPr>
          <a:lstStyle/>
          <a:p>
            <a:pPr>
              <a:lnSpc>
                <a:spcPct val="90000"/>
              </a:lnSpc>
            </a:pPr>
            <a:r>
              <a:rPr lang="en-IN" b="1" dirty="0" err="1"/>
              <a:t>User.component.spec.ts</a:t>
            </a:r>
            <a:endParaRPr lang="en-US" b="1" dirty="0"/>
          </a:p>
        </p:txBody>
      </p:sp>
    </p:spTree>
    <p:extLst>
      <p:ext uri="{BB962C8B-B14F-4D97-AF65-F5344CB8AC3E}">
        <p14:creationId xmlns:p14="http://schemas.microsoft.com/office/powerpoint/2010/main" val="3718561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72DBC-3C94-41AB-9702-41DEC28E5AA6}"/>
              </a:ext>
            </a:extLst>
          </p:cNvPr>
          <p:cNvSpPr>
            <a:spLocks noGrp="1"/>
          </p:cNvSpPr>
          <p:nvPr>
            <p:ph type="title"/>
          </p:nvPr>
        </p:nvSpPr>
        <p:spPr>
          <a:xfrm>
            <a:off x="194192" y="211012"/>
            <a:ext cx="11125199" cy="493543"/>
          </a:xfrm>
        </p:spPr>
        <p:txBody>
          <a:bodyPr/>
          <a:lstStyle/>
          <a:p>
            <a:r>
              <a:rPr lang="en-IN" dirty="0"/>
              <a:t>Angular – Unit Testing </a:t>
            </a:r>
            <a:endParaRPr lang="en-US" dirty="0"/>
          </a:p>
        </p:txBody>
      </p:sp>
      <p:sp>
        <p:nvSpPr>
          <p:cNvPr id="3" name="Content Placeholder 2">
            <a:extLst>
              <a:ext uri="{FF2B5EF4-FFF2-40B4-BE49-F238E27FC236}">
                <a16:creationId xmlns:a16="http://schemas.microsoft.com/office/drawing/2014/main" id="{711D33AB-3392-406A-9479-359D99EF7BA6}"/>
              </a:ext>
            </a:extLst>
          </p:cNvPr>
          <p:cNvSpPr>
            <a:spLocks noGrp="1"/>
          </p:cNvSpPr>
          <p:nvPr>
            <p:ph idx="1"/>
          </p:nvPr>
        </p:nvSpPr>
        <p:spPr>
          <a:xfrm>
            <a:off x="292668" y="848749"/>
            <a:ext cx="4028609" cy="4419600"/>
          </a:xfrm>
        </p:spPr>
        <p:txBody>
          <a:bodyPr/>
          <a:lstStyle/>
          <a:p>
            <a:pPr marL="0" indent="0">
              <a:buNone/>
            </a:pPr>
            <a:r>
              <a:rPr lang="fr-FR" sz="2600" dirty="0" err="1"/>
              <a:t>Async</a:t>
            </a:r>
            <a:r>
              <a:rPr lang="fr-FR" sz="2600" dirty="0"/>
              <a:t> service(Observables </a:t>
            </a:r>
            <a:r>
              <a:rPr lang="fr-FR" sz="2600" dirty="0" err="1"/>
              <a:t>implementation</a:t>
            </a:r>
            <a:r>
              <a:rPr lang="fr-FR" sz="2600" dirty="0"/>
              <a:t>) unit </a:t>
            </a:r>
            <a:r>
              <a:rPr lang="fr-FR" sz="2600" dirty="0" err="1"/>
              <a:t>testing</a:t>
            </a:r>
            <a:r>
              <a:rPr lang="fr-FR" sz="2600" dirty="0"/>
              <a:t>.</a:t>
            </a:r>
            <a:endParaRPr lang="en-US" sz="2600" dirty="0"/>
          </a:p>
        </p:txBody>
      </p:sp>
      <p:sp>
        <p:nvSpPr>
          <p:cNvPr id="4" name="Slide Number Placeholder 3">
            <a:extLst>
              <a:ext uri="{FF2B5EF4-FFF2-40B4-BE49-F238E27FC236}">
                <a16:creationId xmlns:a16="http://schemas.microsoft.com/office/drawing/2014/main" id="{CBC9ADF8-2C47-4B5F-92A2-8627362EEABA}"/>
              </a:ext>
            </a:extLst>
          </p:cNvPr>
          <p:cNvSpPr>
            <a:spLocks noGrp="1"/>
          </p:cNvSpPr>
          <p:nvPr>
            <p:ph type="sldNum" sz="quarter" idx="12"/>
          </p:nvPr>
        </p:nvSpPr>
        <p:spPr/>
        <p:txBody>
          <a:bodyPr/>
          <a:lstStyle/>
          <a:p>
            <a:fld id="{C51EAA63-D034-42AE-91FA-B13B9518C7BE}" type="slidenum">
              <a:rPr lang="en-US" smtClean="0"/>
              <a:pPr/>
              <a:t>22</a:t>
            </a:fld>
            <a:endParaRPr lang="en-US" dirty="0"/>
          </a:p>
        </p:txBody>
      </p:sp>
      <p:pic>
        <p:nvPicPr>
          <p:cNvPr id="5" name="Picture 4">
            <a:extLst>
              <a:ext uri="{FF2B5EF4-FFF2-40B4-BE49-F238E27FC236}">
                <a16:creationId xmlns:a16="http://schemas.microsoft.com/office/drawing/2014/main" id="{1295BBBA-6EC1-422E-BD3C-4ACE2FC52949}"/>
              </a:ext>
            </a:extLst>
          </p:cNvPr>
          <p:cNvPicPr>
            <a:picLocks noChangeAspect="1"/>
          </p:cNvPicPr>
          <p:nvPr/>
        </p:nvPicPr>
        <p:blipFill>
          <a:blip r:embed="rId2"/>
          <a:stretch>
            <a:fillRect/>
          </a:stretch>
        </p:blipFill>
        <p:spPr>
          <a:xfrm>
            <a:off x="5353667" y="213954"/>
            <a:ext cx="6247445" cy="6071897"/>
          </a:xfrm>
          <a:prstGeom prst="rect">
            <a:avLst/>
          </a:prstGeom>
        </p:spPr>
      </p:pic>
      <p:sp>
        <p:nvSpPr>
          <p:cNvPr id="6" name="TextBox 5">
            <a:extLst>
              <a:ext uri="{FF2B5EF4-FFF2-40B4-BE49-F238E27FC236}">
                <a16:creationId xmlns:a16="http://schemas.microsoft.com/office/drawing/2014/main" id="{A05F0819-0594-4FAB-88F7-7C0565DEED53}"/>
              </a:ext>
            </a:extLst>
          </p:cNvPr>
          <p:cNvSpPr txBox="1"/>
          <p:nvPr/>
        </p:nvSpPr>
        <p:spPr>
          <a:xfrm>
            <a:off x="1603717" y="4937760"/>
            <a:ext cx="914400" cy="914400"/>
          </a:xfrm>
          <a:prstGeom prst="rect">
            <a:avLst/>
          </a:prstGeom>
          <a:noFill/>
        </p:spPr>
        <p:txBody>
          <a:bodyPr wrap="none" lIns="0" tIns="0" rIns="0" bIns="0" rtlCol="0">
            <a:noAutofit/>
          </a:bodyPr>
          <a:lstStyle/>
          <a:p>
            <a:pPr>
              <a:lnSpc>
                <a:spcPct val="90000"/>
              </a:lnSpc>
            </a:pPr>
            <a:r>
              <a:rPr lang="en-IN" b="1" dirty="0"/>
              <a:t>User-</a:t>
            </a:r>
            <a:r>
              <a:rPr lang="en-IN" b="1" dirty="0" err="1"/>
              <a:t>async.component.ts</a:t>
            </a:r>
            <a:endParaRPr lang="en-US" b="1" dirty="0"/>
          </a:p>
        </p:txBody>
      </p:sp>
    </p:spTree>
    <p:extLst>
      <p:ext uri="{BB962C8B-B14F-4D97-AF65-F5344CB8AC3E}">
        <p14:creationId xmlns:p14="http://schemas.microsoft.com/office/powerpoint/2010/main" val="2844209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2E4B0-DE64-4EBC-A740-D2B4FEC16DFC}"/>
              </a:ext>
            </a:extLst>
          </p:cNvPr>
          <p:cNvSpPr>
            <a:spLocks noGrp="1"/>
          </p:cNvSpPr>
          <p:nvPr>
            <p:ph type="title"/>
          </p:nvPr>
        </p:nvSpPr>
        <p:spPr>
          <a:xfrm>
            <a:off x="264531" y="264239"/>
            <a:ext cx="11125199" cy="384047"/>
          </a:xfrm>
        </p:spPr>
        <p:txBody>
          <a:bodyPr/>
          <a:lstStyle/>
          <a:p>
            <a:r>
              <a:rPr lang="en-IN" dirty="0"/>
              <a:t>Angular – Unit Testing </a:t>
            </a:r>
            <a:endParaRPr lang="en-US" dirty="0"/>
          </a:p>
        </p:txBody>
      </p:sp>
      <p:sp>
        <p:nvSpPr>
          <p:cNvPr id="4" name="Slide Number Placeholder 3">
            <a:extLst>
              <a:ext uri="{FF2B5EF4-FFF2-40B4-BE49-F238E27FC236}">
                <a16:creationId xmlns:a16="http://schemas.microsoft.com/office/drawing/2014/main" id="{33347627-FD67-49BF-847F-1FFAF9A77A84}"/>
              </a:ext>
            </a:extLst>
          </p:cNvPr>
          <p:cNvSpPr>
            <a:spLocks noGrp="1"/>
          </p:cNvSpPr>
          <p:nvPr>
            <p:ph type="sldNum" sz="quarter" idx="12"/>
          </p:nvPr>
        </p:nvSpPr>
        <p:spPr/>
        <p:txBody>
          <a:bodyPr/>
          <a:lstStyle/>
          <a:p>
            <a:fld id="{C51EAA63-D034-42AE-91FA-B13B9518C7BE}" type="slidenum">
              <a:rPr lang="en-US" smtClean="0"/>
              <a:pPr/>
              <a:t>23</a:t>
            </a:fld>
            <a:endParaRPr lang="en-US" dirty="0"/>
          </a:p>
        </p:txBody>
      </p:sp>
      <p:pic>
        <p:nvPicPr>
          <p:cNvPr id="5" name="Picture 4">
            <a:extLst>
              <a:ext uri="{FF2B5EF4-FFF2-40B4-BE49-F238E27FC236}">
                <a16:creationId xmlns:a16="http://schemas.microsoft.com/office/drawing/2014/main" id="{135CE4EC-A50A-4B3D-A443-46F56A601241}"/>
              </a:ext>
            </a:extLst>
          </p:cNvPr>
          <p:cNvPicPr>
            <a:picLocks noChangeAspect="1"/>
          </p:cNvPicPr>
          <p:nvPr/>
        </p:nvPicPr>
        <p:blipFill>
          <a:blip r:embed="rId2"/>
          <a:stretch>
            <a:fillRect/>
          </a:stretch>
        </p:blipFill>
        <p:spPr>
          <a:xfrm>
            <a:off x="2729133" y="1017566"/>
            <a:ext cx="5649521" cy="3084936"/>
          </a:xfrm>
          <a:prstGeom prst="rect">
            <a:avLst/>
          </a:prstGeom>
        </p:spPr>
      </p:pic>
      <p:sp>
        <p:nvSpPr>
          <p:cNvPr id="6" name="TextBox 5">
            <a:extLst>
              <a:ext uri="{FF2B5EF4-FFF2-40B4-BE49-F238E27FC236}">
                <a16:creationId xmlns:a16="http://schemas.microsoft.com/office/drawing/2014/main" id="{6DC5604B-76B3-4472-8670-07E3ED9A016D}"/>
              </a:ext>
            </a:extLst>
          </p:cNvPr>
          <p:cNvSpPr txBox="1"/>
          <p:nvPr/>
        </p:nvSpPr>
        <p:spPr>
          <a:xfrm>
            <a:off x="4079631" y="4543865"/>
            <a:ext cx="914400" cy="914400"/>
          </a:xfrm>
          <a:prstGeom prst="rect">
            <a:avLst/>
          </a:prstGeom>
          <a:noFill/>
        </p:spPr>
        <p:txBody>
          <a:bodyPr wrap="none" lIns="0" tIns="0" rIns="0" bIns="0" rtlCol="0">
            <a:noAutofit/>
          </a:bodyPr>
          <a:lstStyle/>
          <a:p>
            <a:pPr>
              <a:lnSpc>
                <a:spcPct val="90000"/>
              </a:lnSpc>
            </a:pPr>
            <a:r>
              <a:rPr lang="en-IN" b="1" dirty="0"/>
              <a:t>User-async.component.html</a:t>
            </a:r>
            <a:endParaRPr lang="en-US" b="1" dirty="0"/>
          </a:p>
        </p:txBody>
      </p:sp>
    </p:spTree>
    <p:extLst>
      <p:ext uri="{BB962C8B-B14F-4D97-AF65-F5344CB8AC3E}">
        <p14:creationId xmlns:p14="http://schemas.microsoft.com/office/powerpoint/2010/main" val="123357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86D20-28E4-42DD-A537-A5E59F9C7D02}"/>
              </a:ext>
            </a:extLst>
          </p:cNvPr>
          <p:cNvSpPr>
            <a:spLocks noGrp="1"/>
          </p:cNvSpPr>
          <p:nvPr>
            <p:ph type="title"/>
          </p:nvPr>
        </p:nvSpPr>
        <p:spPr>
          <a:xfrm>
            <a:off x="264532" y="278307"/>
            <a:ext cx="11125199" cy="384047"/>
          </a:xfrm>
        </p:spPr>
        <p:txBody>
          <a:bodyPr/>
          <a:lstStyle/>
          <a:p>
            <a:r>
              <a:rPr lang="en-IN" dirty="0"/>
              <a:t>Angular – Unit Testing </a:t>
            </a:r>
            <a:endParaRPr lang="en-US" dirty="0"/>
          </a:p>
        </p:txBody>
      </p:sp>
      <p:sp>
        <p:nvSpPr>
          <p:cNvPr id="3" name="Content Placeholder 2">
            <a:extLst>
              <a:ext uri="{FF2B5EF4-FFF2-40B4-BE49-F238E27FC236}">
                <a16:creationId xmlns:a16="http://schemas.microsoft.com/office/drawing/2014/main" id="{F82D1CF6-82D2-4E19-9A20-5A2A20BDB881}"/>
              </a:ext>
            </a:extLst>
          </p:cNvPr>
          <p:cNvSpPr>
            <a:spLocks noGrp="1"/>
          </p:cNvSpPr>
          <p:nvPr>
            <p:ph idx="1"/>
          </p:nvPr>
        </p:nvSpPr>
        <p:spPr>
          <a:xfrm>
            <a:off x="264532" y="876887"/>
            <a:ext cx="11924293" cy="4419600"/>
          </a:xfrm>
        </p:spPr>
        <p:txBody>
          <a:bodyPr/>
          <a:lstStyle/>
          <a:p>
            <a:pPr marL="0" indent="0" algn="just">
              <a:buNone/>
            </a:pPr>
            <a:r>
              <a:rPr lang="en-US" sz="2500" dirty="0"/>
              <a:t>Creating Async service using Observable, observable returns username after 2 milliseconds</a:t>
            </a:r>
          </a:p>
        </p:txBody>
      </p:sp>
      <p:sp>
        <p:nvSpPr>
          <p:cNvPr id="4" name="Slide Number Placeholder 3">
            <a:extLst>
              <a:ext uri="{FF2B5EF4-FFF2-40B4-BE49-F238E27FC236}">
                <a16:creationId xmlns:a16="http://schemas.microsoft.com/office/drawing/2014/main" id="{1C471BCF-9C31-4E44-A0AF-A0B1BF6DC582}"/>
              </a:ext>
            </a:extLst>
          </p:cNvPr>
          <p:cNvSpPr>
            <a:spLocks noGrp="1"/>
          </p:cNvSpPr>
          <p:nvPr>
            <p:ph type="sldNum" sz="quarter" idx="12"/>
          </p:nvPr>
        </p:nvSpPr>
        <p:spPr/>
        <p:txBody>
          <a:bodyPr/>
          <a:lstStyle/>
          <a:p>
            <a:fld id="{C51EAA63-D034-42AE-91FA-B13B9518C7BE}" type="slidenum">
              <a:rPr lang="en-US" smtClean="0"/>
              <a:pPr/>
              <a:t>24</a:t>
            </a:fld>
            <a:endParaRPr lang="en-US" dirty="0"/>
          </a:p>
        </p:txBody>
      </p:sp>
      <p:pic>
        <p:nvPicPr>
          <p:cNvPr id="5" name="Picture 4">
            <a:extLst>
              <a:ext uri="{FF2B5EF4-FFF2-40B4-BE49-F238E27FC236}">
                <a16:creationId xmlns:a16="http://schemas.microsoft.com/office/drawing/2014/main" id="{0B95C041-547D-4008-90FA-AEE607DF0818}"/>
              </a:ext>
            </a:extLst>
          </p:cNvPr>
          <p:cNvPicPr>
            <a:picLocks noChangeAspect="1"/>
          </p:cNvPicPr>
          <p:nvPr/>
        </p:nvPicPr>
        <p:blipFill>
          <a:blip r:embed="rId2"/>
          <a:stretch>
            <a:fillRect/>
          </a:stretch>
        </p:blipFill>
        <p:spPr>
          <a:xfrm>
            <a:off x="3190180" y="1348072"/>
            <a:ext cx="4645525" cy="3576134"/>
          </a:xfrm>
          <a:prstGeom prst="rect">
            <a:avLst/>
          </a:prstGeom>
        </p:spPr>
      </p:pic>
      <p:sp>
        <p:nvSpPr>
          <p:cNvPr id="6" name="TextBox 5">
            <a:extLst>
              <a:ext uri="{FF2B5EF4-FFF2-40B4-BE49-F238E27FC236}">
                <a16:creationId xmlns:a16="http://schemas.microsoft.com/office/drawing/2014/main" id="{2C3B5F24-034D-438D-ACF3-F4D9CADECAE3}"/>
              </a:ext>
            </a:extLst>
          </p:cNvPr>
          <p:cNvSpPr txBox="1"/>
          <p:nvPr/>
        </p:nvSpPr>
        <p:spPr>
          <a:xfrm>
            <a:off x="4445391" y="5296487"/>
            <a:ext cx="914400" cy="914400"/>
          </a:xfrm>
          <a:prstGeom prst="rect">
            <a:avLst/>
          </a:prstGeom>
          <a:noFill/>
        </p:spPr>
        <p:txBody>
          <a:bodyPr wrap="none" lIns="0" tIns="0" rIns="0" bIns="0" rtlCol="0">
            <a:noAutofit/>
          </a:bodyPr>
          <a:lstStyle/>
          <a:p>
            <a:pPr>
              <a:lnSpc>
                <a:spcPct val="90000"/>
              </a:lnSpc>
            </a:pPr>
            <a:r>
              <a:rPr lang="en-IN" b="1" dirty="0"/>
              <a:t>User-</a:t>
            </a:r>
            <a:r>
              <a:rPr lang="en-IN" b="1" dirty="0" err="1"/>
              <a:t>async.service.ts</a:t>
            </a:r>
            <a:endParaRPr lang="en-US" b="1" dirty="0"/>
          </a:p>
        </p:txBody>
      </p:sp>
    </p:spTree>
    <p:extLst>
      <p:ext uri="{BB962C8B-B14F-4D97-AF65-F5344CB8AC3E}">
        <p14:creationId xmlns:p14="http://schemas.microsoft.com/office/powerpoint/2010/main" val="2146807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AE441-53F2-47BA-9412-6C2DF69584F9}"/>
              </a:ext>
            </a:extLst>
          </p:cNvPr>
          <p:cNvSpPr>
            <a:spLocks noGrp="1"/>
          </p:cNvSpPr>
          <p:nvPr>
            <p:ph type="title"/>
          </p:nvPr>
        </p:nvSpPr>
        <p:spPr>
          <a:xfrm>
            <a:off x="306735" y="295420"/>
            <a:ext cx="11125199" cy="493543"/>
          </a:xfrm>
        </p:spPr>
        <p:txBody>
          <a:bodyPr/>
          <a:lstStyle/>
          <a:p>
            <a:r>
              <a:rPr lang="en-IN" dirty="0"/>
              <a:t>Angular – Unit Testing </a:t>
            </a:r>
            <a:endParaRPr lang="en-US" dirty="0"/>
          </a:p>
        </p:txBody>
      </p:sp>
      <p:sp>
        <p:nvSpPr>
          <p:cNvPr id="3" name="Content Placeholder 2">
            <a:extLst>
              <a:ext uri="{FF2B5EF4-FFF2-40B4-BE49-F238E27FC236}">
                <a16:creationId xmlns:a16="http://schemas.microsoft.com/office/drawing/2014/main" id="{60FF8433-4A06-4B05-9A02-7EE881716520}"/>
              </a:ext>
            </a:extLst>
          </p:cNvPr>
          <p:cNvSpPr>
            <a:spLocks noGrp="1"/>
          </p:cNvSpPr>
          <p:nvPr>
            <p:ph idx="1"/>
          </p:nvPr>
        </p:nvSpPr>
        <p:spPr>
          <a:xfrm>
            <a:off x="531151" y="1031632"/>
            <a:ext cx="11126522" cy="4419600"/>
          </a:xfrm>
        </p:spPr>
        <p:txBody>
          <a:bodyPr/>
          <a:lstStyle/>
          <a:p>
            <a:pPr algn="just"/>
            <a:r>
              <a:rPr lang="en-US" sz="2600" b="1" i="1" dirty="0"/>
              <a:t>tick, </a:t>
            </a:r>
            <a:r>
              <a:rPr lang="en-US" sz="2600" b="1" i="1" dirty="0" err="1"/>
              <a:t>fakeAsync</a:t>
            </a:r>
            <a:r>
              <a:rPr lang="en-US" sz="2600" dirty="0"/>
              <a:t> testing utilities are used to test Async service.</a:t>
            </a:r>
          </a:p>
          <a:p>
            <a:pPr algn="just"/>
            <a:endParaRPr lang="en-US" sz="2600" dirty="0"/>
          </a:p>
          <a:p>
            <a:pPr algn="just"/>
            <a:r>
              <a:rPr lang="en-US" sz="2600" b="1" i="1" dirty="0" err="1"/>
              <a:t>fakeAsync</a:t>
            </a:r>
            <a:r>
              <a:rPr lang="en-US" sz="2600" b="1" i="1" dirty="0"/>
              <a:t> </a:t>
            </a:r>
            <a:r>
              <a:rPr lang="en-US" sz="2600" dirty="0"/>
              <a:t>— wrap </a:t>
            </a:r>
            <a:r>
              <a:rPr lang="en-US" sz="2600" b="1" i="1" dirty="0"/>
              <a:t>“it” </a:t>
            </a:r>
            <a:r>
              <a:rPr lang="en-US" sz="2600" dirty="0"/>
              <a:t>with</a:t>
            </a:r>
            <a:r>
              <a:rPr lang="en-US" sz="2600" b="1" i="1" dirty="0"/>
              <a:t> </a:t>
            </a:r>
            <a:r>
              <a:rPr lang="en-US" sz="2600" dirty="0" err="1"/>
              <a:t>fakeAsync</a:t>
            </a:r>
            <a:r>
              <a:rPr lang="en-US" sz="2600" dirty="0"/>
              <a:t> to create Async environment for test.it allows running Async task and it simulates like Async call running in the browser.</a:t>
            </a:r>
          </a:p>
          <a:p>
            <a:pPr algn="just"/>
            <a:endParaRPr lang="en-US" sz="2600" dirty="0"/>
          </a:p>
          <a:p>
            <a:pPr algn="just"/>
            <a:r>
              <a:rPr lang="en-US" sz="2600" b="1" i="1" dirty="0"/>
              <a:t>tick — </a:t>
            </a:r>
            <a:r>
              <a:rPr lang="en-US" sz="2600" dirty="0"/>
              <a:t>Wait for Async calls finishes and successfully to access the data. Simulates the passage of time and the completion of pending asynchronous activities by flushing both </a:t>
            </a:r>
            <a:r>
              <a:rPr lang="en-US" sz="2600" i="1" dirty="0"/>
              <a:t>timer</a:t>
            </a:r>
            <a:r>
              <a:rPr lang="en-US" sz="2600" dirty="0"/>
              <a:t> and </a:t>
            </a:r>
            <a:r>
              <a:rPr lang="en-US" sz="2600" i="1" dirty="0"/>
              <a:t>micro-task</a:t>
            </a:r>
            <a:r>
              <a:rPr lang="en-US" sz="2600" dirty="0"/>
              <a:t> queues within the </a:t>
            </a:r>
            <a:r>
              <a:rPr lang="en-US" sz="2600" i="1" dirty="0" err="1"/>
              <a:t>fakeAsync</a:t>
            </a:r>
            <a:r>
              <a:rPr lang="en-US" sz="2600" i="1" dirty="0"/>
              <a:t> test zone</a:t>
            </a:r>
            <a:r>
              <a:rPr lang="en-US" sz="2600" dirty="0"/>
              <a:t>.</a:t>
            </a:r>
          </a:p>
          <a:p>
            <a:pPr algn="just"/>
            <a:endParaRPr lang="en-US" sz="2600" dirty="0"/>
          </a:p>
        </p:txBody>
      </p:sp>
      <p:sp>
        <p:nvSpPr>
          <p:cNvPr id="4" name="Slide Number Placeholder 3">
            <a:extLst>
              <a:ext uri="{FF2B5EF4-FFF2-40B4-BE49-F238E27FC236}">
                <a16:creationId xmlns:a16="http://schemas.microsoft.com/office/drawing/2014/main" id="{55F2A410-550E-4957-811B-398ED8A439CB}"/>
              </a:ext>
            </a:extLst>
          </p:cNvPr>
          <p:cNvSpPr>
            <a:spLocks noGrp="1"/>
          </p:cNvSpPr>
          <p:nvPr>
            <p:ph type="sldNum" sz="quarter" idx="12"/>
          </p:nvPr>
        </p:nvSpPr>
        <p:spPr/>
        <p:txBody>
          <a:bodyPr/>
          <a:lstStyle/>
          <a:p>
            <a:fld id="{C51EAA63-D034-42AE-91FA-B13B9518C7BE}" type="slidenum">
              <a:rPr lang="en-US" smtClean="0"/>
              <a:pPr/>
              <a:t>25</a:t>
            </a:fld>
            <a:endParaRPr lang="en-US" dirty="0"/>
          </a:p>
        </p:txBody>
      </p:sp>
    </p:spTree>
    <p:extLst>
      <p:ext uri="{BB962C8B-B14F-4D97-AF65-F5344CB8AC3E}">
        <p14:creationId xmlns:p14="http://schemas.microsoft.com/office/powerpoint/2010/main" val="1649594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CBBE-7570-4C7A-B7EE-7834DDA18939}"/>
              </a:ext>
            </a:extLst>
          </p:cNvPr>
          <p:cNvSpPr>
            <a:spLocks noGrp="1"/>
          </p:cNvSpPr>
          <p:nvPr>
            <p:ph type="title"/>
          </p:nvPr>
        </p:nvSpPr>
        <p:spPr>
          <a:xfrm>
            <a:off x="251599" y="235973"/>
            <a:ext cx="11125199" cy="528485"/>
          </a:xfrm>
        </p:spPr>
        <p:txBody>
          <a:bodyPr/>
          <a:lstStyle/>
          <a:p>
            <a:r>
              <a:rPr lang="en-IN" dirty="0"/>
              <a:t>Angular – Unit Testing </a:t>
            </a:r>
            <a:endParaRPr lang="en-US" dirty="0"/>
          </a:p>
        </p:txBody>
      </p:sp>
      <p:sp>
        <p:nvSpPr>
          <p:cNvPr id="4" name="Slide Number Placeholder 3">
            <a:extLst>
              <a:ext uri="{FF2B5EF4-FFF2-40B4-BE49-F238E27FC236}">
                <a16:creationId xmlns:a16="http://schemas.microsoft.com/office/drawing/2014/main" id="{F70E1EA8-1D20-408D-83EE-DDCC5F351071}"/>
              </a:ext>
            </a:extLst>
          </p:cNvPr>
          <p:cNvSpPr>
            <a:spLocks noGrp="1"/>
          </p:cNvSpPr>
          <p:nvPr>
            <p:ph type="sldNum" sz="quarter" idx="12"/>
          </p:nvPr>
        </p:nvSpPr>
        <p:spPr/>
        <p:txBody>
          <a:bodyPr/>
          <a:lstStyle/>
          <a:p>
            <a:fld id="{C51EAA63-D034-42AE-91FA-B13B9518C7BE}" type="slidenum">
              <a:rPr lang="en-US" smtClean="0"/>
              <a:pPr/>
              <a:t>26</a:t>
            </a:fld>
            <a:endParaRPr lang="en-US" dirty="0"/>
          </a:p>
        </p:txBody>
      </p:sp>
      <p:pic>
        <p:nvPicPr>
          <p:cNvPr id="5" name="Picture 4">
            <a:extLst>
              <a:ext uri="{FF2B5EF4-FFF2-40B4-BE49-F238E27FC236}">
                <a16:creationId xmlns:a16="http://schemas.microsoft.com/office/drawing/2014/main" id="{93C950DE-8807-447D-B2C3-50C56B2AA25A}"/>
              </a:ext>
            </a:extLst>
          </p:cNvPr>
          <p:cNvPicPr>
            <a:picLocks noChangeAspect="1"/>
          </p:cNvPicPr>
          <p:nvPr/>
        </p:nvPicPr>
        <p:blipFill>
          <a:blip r:embed="rId2"/>
          <a:stretch>
            <a:fillRect/>
          </a:stretch>
        </p:blipFill>
        <p:spPr>
          <a:xfrm>
            <a:off x="401381" y="765076"/>
            <a:ext cx="5232503" cy="5304181"/>
          </a:xfrm>
          <a:prstGeom prst="rect">
            <a:avLst/>
          </a:prstGeom>
        </p:spPr>
      </p:pic>
      <p:pic>
        <p:nvPicPr>
          <p:cNvPr id="7" name="Picture 6">
            <a:extLst>
              <a:ext uri="{FF2B5EF4-FFF2-40B4-BE49-F238E27FC236}">
                <a16:creationId xmlns:a16="http://schemas.microsoft.com/office/drawing/2014/main" id="{7AFED06B-4ECA-4C7D-99EC-3E173F055847}"/>
              </a:ext>
            </a:extLst>
          </p:cNvPr>
          <p:cNvPicPr>
            <a:picLocks noChangeAspect="1"/>
          </p:cNvPicPr>
          <p:nvPr/>
        </p:nvPicPr>
        <p:blipFill>
          <a:blip r:embed="rId3"/>
          <a:stretch>
            <a:fillRect/>
          </a:stretch>
        </p:blipFill>
        <p:spPr>
          <a:xfrm>
            <a:off x="6258096" y="32341"/>
            <a:ext cx="5118702" cy="6087105"/>
          </a:xfrm>
          <a:prstGeom prst="rect">
            <a:avLst/>
          </a:prstGeom>
        </p:spPr>
      </p:pic>
      <p:sp>
        <p:nvSpPr>
          <p:cNvPr id="8" name="TextBox 7">
            <a:extLst>
              <a:ext uri="{FF2B5EF4-FFF2-40B4-BE49-F238E27FC236}">
                <a16:creationId xmlns:a16="http://schemas.microsoft.com/office/drawing/2014/main" id="{112BF9CC-1FF9-4482-B85F-D3B9B48F6AF3}"/>
              </a:ext>
            </a:extLst>
          </p:cNvPr>
          <p:cNvSpPr txBox="1"/>
          <p:nvPr/>
        </p:nvSpPr>
        <p:spPr>
          <a:xfrm>
            <a:off x="2239153" y="6069257"/>
            <a:ext cx="914400" cy="914400"/>
          </a:xfrm>
          <a:prstGeom prst="rect">
            <a:avLst/>
          </a:prstGeom>
          <a:noFill/>
        </p:spPr>
        <p:txBody>
          <a:bodyPr wrap="none" lIns="0" tIns="0" rIns="0" bIns="0" rtlCol="0">
            <a:noAutofit/>
          </a:bodyPr>
          <a:lstStyle/>
          <a:p>
            <a:pPr>
              <a:lnSpc>
                <a:spcPct val="90000"/>
              </a:lnSpc>
            </a:pPr>
            <a:r>
              <a:rPr lang="en-US" b="1" dirty="0"/>
              <a:t>user-</a:t>
            </a:r>
            <a:r>
              <a:rPr lang="en-US" b="1" dirty="0" err="1"/>
              <a:t>async.component.spec.ts</a:t>
            </a:r>
            <a:endParaRPr lang="en-US" b="1" dirty="0"/>
          </a:p>
        </p:txBody>
      </p:sp>
    </p:spTree>
    <p:extLst>
      <p:ext uri="{BB962C8B-B14F-4D97-AF65-F5344CB8AC3E}">
        <p14:creationId xmlns:p14="http://schemas.microsoft.com/office/powerpoint/2010/main" val="330856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E1C98-DAF3-4723-98E7-7E4275E514E9}"/>
              </a:ext>
            </a:extLst>
          </p:cNvPr>
          <p:cNvSpPr>
            <a:spLocks noGrp="1"/>
          </p:cNvSpPr>
          <p:nvPr>
            <p:ph type="title"/>
          </p:nvPr>
        </p:nvSpPr>
        <p:spPr>
          <a:xfrm>
            <a:off x="292667" y="320510"/>
            <a:ext cx="11125199" cy="384047"/>
          </a:xfrm>
        </p:spPr>
        <p:txBody>
          <a:bodyPr/>
          <a:lstStyle/>
          <a:p>
            <a:r>
              <a:rPr lang="en-IN" dirty="0"/>
              <a:t>Angular – Unit Testing</a:t>
            </a:r>
            <a:endParaRPr lang="en-US" dirty="0"/>
          </a:p>
        </p:txBody>
      </p:sp>
      <p:sp>
        <p:nvSpPr>
          <p:cNvPr id="3" name="Content Placeholder 2">
            <a:extLst>
              <a:ext uri="{FF2B5EF4-FFF2-40B4-BE49-F238E27FC236}">
                <a16:creationId xmlns:a16="http://schemas.microsoft.com/office/drawing/2014/main" id="{CB63EECA-75DE-4937-BD9F-2759017C332E}"/>
              </a:ext>
            </a:extLst>
          </p:cNvPr>
          <p:cNvSpPr>
            <a:spLocks noGrp="1"/>
          </p:cNvSpPr>
          <p:nvPr>
            <p:ph idx="1"/>
          </p:nvPr>
        </p:nvSpPr>
        <p:spPr>
          <a:xfrm>
            <a:off x="418616" y="905023"/>
            <a:ext cx="11126522" cy="4419600"/>
          </a:xfrm>
        </p:spPr>
        <p:txBody>
          <a:bodyPr/>
          <a:lstStyle/>
          <a:p>
            <a:pPr marL="0" indent="0">
              <a:buNone/>
            </a:pPr>
            <a:r>
              <a:rPr lang="en-IN" sz="2600" b="1" dirty="0"/>
              <a:t>Testing HTTP service</a:t>
            </a:r>
          </a:p>
          <a:p>
            <a:pPr marL="0" indent="0" algn="just">
              <a:buNone/>
            </a:pPr>
            <a:r>
              <a:rPr lang="en-US" sz="2600" dirty="0"/>
              <a:t>Data services that make HTTP calls to remote servers typically inject and delegate to the Angular </a:t>
            </a:r>
            <a:r>
              <a:rPr lang="en-US" sz="2600" dirty="0" err="1"/>
              <a:t>HTTPClient</a:t>
            </a:r>
            <a:r>
              <a:rPr lang="en-US" sz="2600" dirty="0"/>
              <a:t> service for </a:t>
            </a:r>
            <a:r>
              <a:rPr lang="en-US" sz="2600" dirty="0" err="1"/>
              <a:t>XMLHttpRequest</a:t>
            </a:r>
            <a:r>
              <a:rPr lang="en-US" sz="2600" dirty="0"/>
              <a:t> calls.</a:t>
            </a:r>
          </a:p>
          <a:p>
            <a:pPr marL="0" indent="0" algn="just">
              <a:buNone/>
            </a:pPr>
            <a:endParaRPr lang="en-US" sz="2600" dirty="0"/>
          </a:p>
          <a:p>
            <a:pPr marL="0" indent="0" algn="just">
              <a:spcBef>
                <a:spcPts val="0"/>
              </a:spcBef>
              <a:buNone/>
            </a:pPr>
            <a:r>
              <a:rPr lang="en-US" sz="2600" b="1" dirty="0" err="1"/>
              <a:t>fdescribe</a:t>
            </a:r>
            <a:r>
              <a:rPr lang="en-US" sz="2600" b="1" dirty="0"/>
              <a:t> and fit ( skip the test or run only specific tests)</a:t>
            </a:r>
          </a:p>
          <a:p>
            <a:pPr marL="0" indent="0" algn="just">
              <a:buNone/>
            </a:pPr>
            <a:r>
              <a:rPr lang="en-US" sz="2600" dirty="0" err="1"/>
              <a:t>fdescribe</a:t>
            </a:r>
            <a:r>
              <a:rPr lang="en-US" sz="2600" dirty="0"/>
              <a:t> to run the test for a spec file or a test suite. It skips all other files or runs test for the specified file.</a:t>
            </a:r>
          </a:p>
        </p:txBody>
      </p:sp>
      <p:sp>
        <p:nvSpPr>
          <p:cNvPr id="4" name="Slide Number Placeholder 3">
            <a:extLst>
              <a:ext uri="{FF2B5EF4-FFF2-40B4-BE49-F238E27FC236}">
                <a16:creationId xmlns:a16="http://schemas.microsoft.com/office/drawing/2014/main" id="{6723235A-E46A-4604-903C-9CDAFA3A8675}"/>
              </a:ext>
            </a:extLst>
          </p:cNvPr>
          <p:cNvSpPr>
            <a:spLocks noGrp="1"/>
          </p:cNvSpPr>
          <p:nvPr>
            <p:ph type="sldNum" sz="quarter" idx="12"/>
          </p:nvPr>
        </p:nvSpPr>
        <p:spPr/>
        <p:txBody>
          <a:bodyPr/>
          <a:lstStyle/>
          <a:p>
            <a:fld id="{C51EAA63-D034-42AE-91FA-B13B9518C7BE}" type="slidenum">
              <a:rPr lang="en-US" smtClean="0"/>
              <a:pPr/>
              <a:t>27</a:t>
            </a:fld>
            <a:endParaRPr lang="en-US" dirty="0"/>
          </a:p>
        </p:txBody>
      </p:sp>
    </p:spTree>
    <p:extLst>
      <p:ext uri="{BB962C8B-B14F-4D97-AF65-F5344CB8AC3E}">
        <p14:creationId xmlns:p14="http://schemas.microsoft.com/office/powerpoint/2010/main" val="3383298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A5997-431A-4603-8C21-EEFFB1001ED0}"/>
              </a:ext>
            </a:extLst>
          </p:cNvPr>
          <p:cNvSpPr>
            <a:spLocks noGrp="1"/>
          </p:cNvSpPr>
          <p:nvPr>
            <p:ph type="title"/>
          </p:nvPr>
        </p:nvSpPr>
        <p:spPr>
          <a:xfrm>
            <a:off x="236396" y="278307"/>
            <a:ext cx="11125199" cy="384047"/>
          </a:xfrm>
        </p:spPr>
        <p:txBody>
          <a:bodyPr/>
          <a:lstStyle/>
          <a:p>
            <a:r>
              <a:rPr lang="en-IN" dirty="0"/>
              <a:t>Angular – Unit Testing</a:t>
            </a:r>
            <a:endParaRPr lang="en-US" dirty="0"/>
          </a:p>
        </p:txBody>
      </p:sp>
      <p:sp>
        <p:nvSpPr>
          <p:cNvPr id="3" name="Content Placeholder 2">
            <a:extLst>
              <a:ext uri="{FF2B5EF4-FFF2-40B4-BE49-F238E27FC236}">
                <a16:creationId xmlns:a16="http://schemas.microsoft.com/office/drawing/2014/main" id="{247B2F3C-B03F-4900-9725-640F5760E870}"/>
              </a:ext>
            </a:extLst>
          </p:cNvPr>
          <p:cNvSpPr>
            <a:spLocks noGrp="1"/>
          </p:cNvSpPr>
          <p:nvPr>
            <p:ph idx="1"/>
          </p:nvPr>
        </p:nvSpPr>
        <p:spPr>
          <a:xfrm>
            <a:off x="404548" y="975361"/>
            <a:ext cx="11126522" cy="4419600"/>
          </a:xfrm>
        </p:spPr>
        <p:txBody>
          <a:bodyPr/>
          <a:lstStyle/>
          <a:p>
            <a:pPr marL="0" indent="0">
              <a:buNone/>
            </a:pPr>
            <a:r>
              <a:rPr lang="en-IN" sz="2600" b="1" dirty="0"/>
              <a:t>Why put spec file next to the file it tests</a:t>
            </a:r>
          </a:p>
          <a:p>
            <a:pPr marL="0" indent="0" algn="just">
              <a:buNone/>
            </a:pPr>
            <a:r>
              <a:rPr lang="en-US" sz="2600" dirty="0"/>
              <a:t>It’s a good idea to put unit test spec files in the same folder as the application source code files that they test:</a:t>
            </a:r>
          </a:p>
          <a:p>
            <a:pPr algn="just"/>
            <a:r>
              <a:rPr lang="en-US" sz="2600" dirty="0"/>
              <a:t>Such tests are easy to find.</a:t>
            </a:r>
          </a:p>
          <a:p>
            <a:pPr algn="just"/>
            <a:r>
              <a:rPr lang="en-US" sz="2600" dirty="0"/>
              <a:t>You see at a glance if a part of application lacks tests.</a:t>
            </a:r>
          </a:p>
          <a:p>
            <a:pPr algn="just"/>
            <a:r>
              <a:rPr lang="en-US" sz="2600" dirty="0"/>
              <a:t>Nearby tests can reveal how a part works in context.</a:t>
            </a:r>
          </a:p>
          <a:p>
            <a:pPr algn="just"/>
            <a:r>
              <a:rPr lang="en-US" sz="2600" dirty="0"/>
              <a:t>When you move the source (inevitable), remember to move the test.</a:t>
            </a:r>
          </a:p>
          <a:p>
            <a:pPr algn="just"/>
            <a:r>
              <a:rPr lang="en-US" sz="2600" dirty="0"/>
              <a:t>When you rename the source file (inevitable), remember to rename the test file.</a:t>
            </a:r>
          </a:p>
        </p:txBody>
      </p:sp>
      <p:sp>
        <p:nvSpPr>
          <p:cNvPr id="4" name="Slide Number Placeholder 3">
            <a:extLst>
              <a:ext uri="{FF2B5EF4-FFF2-40B4-BE49-F238E27FC236}">
                <a16:creationId xmlns:a16="http://schemas.microsoft.com/office/drawing/2014/main" id="{34F0ECA6-25CD-46FB-A88D-E16DAB2A75ED}"/>
              </a:ext>
            </a:extLst>
          </p:cNvPr>
          <p:cNvSpPr>
            <a:spLocks noGrp="1"/>
          </p:cNvSpPr>
          <p:nvPr>
            <p:ph type="sldNum" sz="quarter" idx="12"/>
          </p:nvPr>
        </p:nvSpPr>
        <p:spPr/>
        <p:txBody>
          <a:bodyPr/>
          <a:lstStyle/>
          <a:p>
            <a:fld id="{C51EAA63-D034-42AE-91FA-B13B9518C7BE}" type="slidenum">
              <a:rPr lang="en-US" smtClean="0"/>
              <a:pPr/>
              <a:t>28</a:t>
            </a:fld>
            <a:endParaRPr lang="en-US" dirty="0"/>
          </a:p>
        </p:txBody>
      </p:sp>
    </p:spTree>
    <p:extLst>
      <p:ext uri="{BB962C8B-B14F-4D97-AF65-F5344CB8AC3E}">
        <p14:creationId xmlns:p14="http://schemas.microsoft.com/office/powerpoint/2010/main" val="3812003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1EAA63-D034-42AE-91FA-B13B9518C7BE}" type="slidenum">
              <a:rPr lang="en-US" smtClean="0"/>
              <a:pPr/>
              <a:t>29</a:t>
            </a:fld>
            <a:endParaRPr lang="en-US" dirty="0"/>
          </a:p>
        </p:txBody>
      </p:sp>
      <p:sp>
        <p:nvSpPr>
          <p:cNvPr id="3" name="TextBox 2"/>
          <p:cNvSpPr txBox="1"/>
          <p:nvPr/>
        </p:nvSpPr>
        <p:spPr>
          <a:xfrm>
            <a:off x="3386765" y="2479160"/>
            <a:ext cx="4354412" cy="914400"/>
          </a:xfrm>
          <a:prstGeom prst="rect">
            <a:avLst/>
          </a:prstGeom>
          <a:noFill/>
        </p:spPr>
        <p:txBody>
          <a:bodyPr wrap="none" lIns="0" tIns="0" rIns="0" bIns="0" rtlCol="0" anchor="ctr">
            <a:noAutofit/>
          </a:bodyPr>
          <a:lstStyle/>
          <a:p>
            <a:pPr algn="ctr">
              <a:lnSpc>
                <a:spcPct val="90000"/>
              </a:lnSpc>
            </a:pPr>
            <a:r>
              <a:rPr lang="en-US" sz="6600" dirty="0"/>
              <a:t>THANK YOU</a:t>
            </a:r>
          </a:p>
        </p:txBody>
      </p:sp>
    </p:spTree>
    <p:extLst>
      <p:ext uri="{BB962C8B-B14F-4D97-AF65-F5344CB8AC3E}">
        <p14:creationId xmlns:p14="http://schemas.microsoft.com/office/powerpoint/2010/main" val="182562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B97A7-37FE-4A45-A181-94A68DC118C1}"/>
              </a:ext>
            </a:extLst>
          </p:cNvPr>
          <p:cNvSpPr>
            <a:spLocks noGrp="1"/>
          </p:cNvSpPr>
          <p:nvPr>
            <p:ph type="title"/>
          </p:nvPr>
        </p:nvSpPr>
        <p:spPr>
          <a:xfrm>
            <a:off x="355355" y="285711"/>
            <a:ext cx="11125199" cy="384047"/>
          </a:xfrm>
        </p:spPr>
        <p:txBody>
          <a:bodyPr/>
          <a:lstStyle/>
          <a:p>
            <a:r>
              <a:rPr lang="en-IN" dirty="0"/>
              <a:t>Agenda</a:t>
            </a:r>
            <a:endParaRPr lang="en-US" dirty="0"/>
          </a:p>
        </p:txBody>
      </p:sp>
      <p:sp>
        <p:nvSpPr>
          <p:cNvPr id="3" name="Content Placeholder 2">
            <a:extLst>
              <a:ext uri="{FF2B5EF4-FFF2-40B4-BE49-F238E27FC236}">
                <a16:creationId xmlns:a16="http://schemas.microsoft.com/office/drawing/2014/main" id="{795477E1-3AA7-42BB-927C-224EBB853642}"/>
              </a:ext>
            </a:extLst>
          </p:cNvPr>
          <p:cNvSpPr>
            <a:spLocks noGrp="1"/>
          </p:cNvSpPr>
          <p:nvPr>
            <p:ph idx="1"/>
          </p:nvPr>
        </p:nvSpPr>
        <p:spPr>
          <a:xfrm>
            <a:off x="531151" y="1010654"/>
            <a:ext cx="11126522" cy="4419600"/>
          </a:xfrm>
        </p:spPr>
        <p:txBody>
          <a:bodyPr/>
          <a:lstStyle/>
          <a:p>
            <a:pPr>
              <a:spcBef>
                <a:spcPts val="1800"/>
              </a:spcBef>
              <a:buClr>
                <a:schemeClr val="accent6">
                  <a:lumMod val="60000"/>
                  <a:lumOff val="40000"/>
                </a:schemeClr>
              </a:buClr>
              <a:buFont typeface="Wingdings" panose="05000000000000000000" pitchFamily="2" charset="2"/>
              <a:buChar char="q"/>
            </a:pPr>
            <a:r>
              <a:rPr lang="en-IN" dirty="0"/>
              <a:t>What is Unit testing</a:t>
            </a:r>
          </a:p>
          <a:p>
            <a:pPr>
              <a:spcBef>
                <a:spcPts val="1800"/>
              </a:spcBef>
              <a:buClr>
                <a:schemeClr val="accent6">
                  <a:lumMod val="60000"/>
                  <a:lumOff val="40000"/>
                </a:schemeClr>
              </a:buClr>
              <a:buFont typeface="Wingdings" panose="05000000000000000000" pitchFamily="2" charset="2"/>
              <a:buChar char="q"/>
            </a:pPr>
            <a:r>
              <a:rPr lang="en-IN" dirty="0"/>
              <a:t>Why Unit testing is important </a:t>
            </a:r>
          </a:p>
          <a:p>
            <a:pPr>
              <a:spcBef>
                <a:spcPts val="1800"/>
              </a:spcBef>
              <a:buClr>
                <a:schemeClr val="accent6">
                  <a:lumMod val="60000"/>
                  <a:lumOff val="40000"/>
                </a:schemeClr>
              </a:buClr>
              <a:buFont typeface="Wingdings" panose="05000000000000000000" pitchFamily="2" charset="2"/>
              <a:buChar char="q"/>
            </a:pPr>
            <a:r>
              <a:rPr lang="en-US" dirty="0"/>
              <a:t>Angular application configuration for unit testing debug and code coverage</a:t>
            </a:r>
          </a:p>
          <a:p>
            <a:pPr algn="just">
              <a:spcBef>
                <a:spcPts val="1800"/>
              </a:spcBef>
              <a:buClr>
                <a:schemeClr val="accent6">
                  <a:lumMod val="60000"/>
                  <a:lumOff val="40000"/>
                </a:schemeClr>
              </a:buClr>
              <a:buFont typeface="Wingdings" panose="05000000000000000000" pitchFamily="2" charset="2"/>
              <a:buChar char="q"/>
            </a:pPr>
            <a:r>
              <a:rPr lang="en-IN" dirty="0"/>
              <a:t>Component unit testing with angular testing utilities </a:t>
            </a:r>
          </a:p>
          <a:p>
            <a:pPr algn="just">
              <a:spcBef>
                <a:spcPts val="1800"/>
              </a:spcBef>
              <a:buClr>
                <a:schemeClr val="accent6">
                  <a:lumMod val="60000"/>
                  <a:lumOff val="40000"/>
                </a:schemeClr>
              </a:buClr>
              <a:buFont typeface="Wingdings" panose="05000000000000000000" pitchFamily="2" charset="2"/>
              <a:buChar char="q"/>
            </a:pPr>
            <a:r>
              <a:rPr lang="en-IN" dirty="0"/>
              <a:t>Testing Http Services</a:t>
            </a:r>
          </a:p>
          <a:p>
            <a:pPr algn="just"/>
            <a:endParaRPr lang="en-IN" dirty="0"/>
          </a:p>
        </p:txBody>
      </p:sp>
      <p:sp>
        <p:nvSpPr>
          <p:cNvPr id="4" name="Slide Number Placeholder 3">
            <a:extLst>
              <a:ext uri="{FF2B5EF4-FFF2-40B4-BE49-F238E27FC236}">
                <a16:creationId xmlns:a16="http://schemas.microsoft.com/office/drawing/2014/main" id="{109DF6A7-CE3F-45B2-9F1B-44C0E9A1BF38}"/>
              </a:ext>
            </a:extLst>
          </p:cNvPr>
          <p:cNvSpPr>
            <a:spLocks noGrp="1"/>
          </p:cNvSpPr>
          <p:nvPr>
            <p:ph type="sldNum" sz="quarter" idx="12"/>
          </p:nvPr>
        </p:nvSpPr>
        <p:spPr/>
        <p:txBody>
          <a:bodyPr/>
          <a:lstStyle/>
          <a:p>
            <a:fld id="{C51EAA63-D034-42AE-91FA-B13B9518C7BE}" type="slidenum">
              <a:rPr lang="en-US" smtClean="0"/>
              <a:pPr/>
              <a:t>3</a:t>
            </a:fld>
            <a:endParaRPr lang="en-US" dirty="0"/>
          </a:p>
        </p:txBody>
      </p:sp>
    </p:spTree>
    <p:extLst>
      <p:ext uri="{BB962C8B-B14F-4D97-AF65-F5344CB8AC3E}">
        <p14:creationId xmlns:p14="http://schemas.microsoft.com/office/powerpoint/2010/main" val="3411660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18055-DA73-48EC-BE04-E7F1EAF0996B}"/>
              </a:ext>
            </a:extLst>
          </p:cNvPr>
          <p:cNvSpPr>
            <a:spLocks noGrp="1"/>
          </p:cNvSpPr>
          <p:nvPr>
            <p:ph type="title"/>
          </p:nvPr>
        </p:nvSpPr>
        <p:spPr>
          <a:xfrm>
            <a:off x="319547" y="258210"/>
            <a:ext cx="11125199" cy="384047"/>
          </a:xfrm>
        </p:spPr>
        <p:txBody>
          <a:bodyPr/>
          <a:lstStyle/>
          <a:p>
            <a:r>
              <a:rPr lang="en-IN" dirty="0"/>
              <a:t>Angular – Unit Testing</a:t>
            </a:r>
            <a:endParaRPr lang="en-US" dirty="0"/>
          </a:p>
        </p:txBody>
      </p:sp>
      <p:sp>
        <p:nvSpPr>
          <p:cNvPr id="3" name="Content Placeholder 2">
            <a:extLst>
              <a:ext uri="{FF2B5EF4-FFF2-40B4-BE49-F238E27FC236}">
                <a16:creationId xmlns:a16="http://schemas.microsoft.com/office/drawing/2014/main" id="{3282546C-A2D7-4662-91EA-9BB36BD18B12}"/>
              </a:ext>
            </a:extLst>
          </p:cNvPr>
          <p:cNvSpPr>
            <a:spLocks noGrp="1"/>
          </p:cNvSpPr>
          <p:nvPr>
            <p:ph idx="1"/>
          </p:nvPr>
        </p:nvSpPr>
        <p:spPr>
          <a:xfrm>
            <a:off x="531151" y="903515"/>
            <a:ext cx="11126522" cy="4419600"/>
          </a:xfrm>
        </p:spPr>
        <p:txBody>
          <a:bodyPr/>
          <a:lstStyle/>
          <a:p>
            <a:pPr marL="0" indent="0" algn="just">
              <a:buNone/>
            </a:pPr>
            <a:r>
              <a:rPr lang="en-IN" b="1" dirty="0"/>
              <a:t>What is Unit Testing?</a:t>
            </a:r>
          </a:p>
          <a:p>
            <a:pPr marL="0" indent="0" algn="just">
              <a:buNone/>
            </a:pPr>
            <a:r>
              <a:rPr lang="en-US" dirty="0"/>
              <a:t>Unit testing is a software development process in which the smallest testable parts of an application, called units, are individually and independently scrutinized for proper operation. Unit testing can be done manually but it is often automated.</a:t>
            </a:r>
          </a:p>
        </p:txBody>
      </p:sp>
      <p:sp>
        <p:nvSpPr>
          <p:cNvPr id="4" name="Slide Number Placeholder 3">
            <a:extLst>
              <a:ext uri="{FF2B5EF4-FFF2-40B4-BE49-F238E27FC236}">
                <a16:creationId xmlns:a16="http://schemas.microsoft.com/office/drawing/2014/main" id="{7A58A1AA-5C5F-44F2-82E4-78B30EB9FC20}"/>
              </a:ext>
            </a:extLst>
          </p:cNvPr>
          <p:cNvSpPr>
            <a:spLocks noGrp="1"/>
          </p:cNvSpPr>
          <p:nvPr>
            <p:ph type="sldNum" sz="quarter" idx="12"/>
          </p:nvPr>
        </p:nvSpPr>
        <p:spPr/>
        <p:txBody>
          <a:bodyPr/>
          <a:lstStyle/>
          <a:p>
            <a:fld id="{C51EAA63-D034-42AE-91FA-B13B9518C7BE}" type="slidenum">
              <a:rPr lang="en-US" smtClean="0"/>
              <a:pPr/>
              <a:t>4</a:t>
            </a:fld>
            <a:endParaRPr lang="en-US" dirty="0"/>
          </a:p>
        </p:txBody>
      </p:sp>
    </p:spTree>
    <p:extLst>
      <p:ext uri="{BB962C8B-B14F-4D97-AF65-F5344CB8AC3E}">
        <p14:creationId xmlns:p14="http://schemas.microsoft.com/office/powerpoint/2010/main" val="369162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2BB67-F30E-47B3-8B0B-2A4B464913E6}"/>
              </a:ext>
            </a:extLst>
          </p:cNvPr>
          <p:cNvSpPr>
            <a:spLocks noGrp="1"/>
          </p:cNvSpPr>
          <p:nvPr>
            <p:ph type="title"/>
          </p:nvPr>
        </p:nvSpPr>
        <p:spPr>
          <a:xfrm>
            <a:off x="188918" y="307196"/>
            <a:ext cx="11125199" cy="384047"/>
          </a:xfrm>
        </p:spPr>
        <p:txBody>
          <a:bodyPr/>
          <a:lstStyle/>
          <a:p>
            <a:r>
              <a:rPr lang="en-IN" dirty="0"/>
              <a:t>Angular – Unit Testing </a:t>
            </a:r>
            <a:endParaRPr lang="en-US" dirty="0"/>
          </a:p>
        </p:txBody>
      </p:sp>
      <p:sp>
        <p:nvSpPr>
          <p:cNvPr id="3" name="Content Placeholder 2">
            <a:extLst>
              <a:ext uri="{FF2B5EF4-FFF2-40B4-BE49-F238E27FC236}">
                <a16:creationId xmlns:a16="http://schemas.microsoft.com/office/drawing/2014/main" id="{5BDBD312-86E1-495F-B9B8-72DCEB743A1E}"/>
              </a:ext>
            </a:extLst>
          </p:cNvPr>
          <p:cNvSpPr>
            <a:spLocks noGrp="1"/>
          </p:cNvSpPr>
          <p:nvPr>
            <p:ph idx="1"/>
          </p:nvPr>
        </p:nvSpPr>
        <p:spPr>
          <a:xfrm>
            <a:off x="531151" y="919843"/>
            <a:ext cx="11126522" cy="4419600"/>
          </a:xfrm>
        </p:spPr>
        <p:txBody>
          <a:bodyPr/>
          <a:lstStyle/>
          <a:p>
            <a:pPr marL="0" indent="0">
              <a:buNone/>
            </a:pPr>
            <a:r>
              <a:rPr lang="en-IN" b="1" dirty="0"/>
              <a:t>Why Unit testing is important</a:t>
            </a:r>
          </a:p>
          <a:p>
            <a:r>
              <a:rPr lang="en-US" dirty="0"/>
              <a:t>Unit testing Analyze the code behavior (expected and unexpected changes).</a:t>
            </a:r>
          </a:p>
          <a:p>
            <a:r>
              <a:rPr lang="en-US" dirty="0"/>
              <a:t>It behaves as a safeguard against breaking changes. One of the best ways to keep your project bug free is through a test suite.</a:t>
            </a:r>
          </a:p>
          <a:p>
            <a:r>
              <a:rPr lang="en-US" dirty="0"/>
              <a:t>Makes developers feel guilty free on their code changes.</a:t>
            </a:r>
          </a:p>
          <a:p>
            <a:r>
              <a:rPr lang="en-US" dirty="0"/>
              <a:t>It also reveals the design mistakes.</a:t>
            </a:r>
          </a:p>
        </p:txBody>
      </p:sp>
      <p:sp>
        <p:nvSpPr>
          <p:cNvPr id="4" name="Slide Number Placeholder 3">
            <a:extLst>
              <a:ext uri="{FF2B5EF4-FFF2-40B4-BE49-F238E27FC236}">
                <a16:creationId xmlns:a16="http://schemas.microsoft.com/office/drawing/2014/main" id="{05BF1BFD-C756-4ABB-B765-226296BAA7C1}"/>
              </a:ext>
            </a:extLst>
          </p:cNvPr>
          <p:cNvSpPr>
            <a:spLocks noGrp="1"/>
          </p:cNvSpPr>
          <p:nvPr>
            <p:ph type="sldNum" sz="quarter" idx="12"/>
          </p:nvPr>
        </p:nvSpPr>
        <p:spPr/>
        <p:txBody>
          <a:bodyPr/>
          <a:lstStyle/>
          <a:p>
            <a:fld id="{C51EAA63-D034-42AE-91FA-B13B9518C7BE}" type="slidenum">
              <a:rPr lang="en-US" smtClean="0"/>
              <a:pPr/>
              <a:t>5</a:t>
            </a:fld>
            <a:endParaRPr lang="en-US" dirty="0"/>
          </a:p>
        </p:txBody>
      </p:sp>
    </p:spTree>
    <p:extLst>
      <p:ext uri="{BB962C8B-B14F-4D97-AF65-F5344CB8AC3E}">
        <p14:creationId xmlns:p14="http://schemas.microsoft.com/office/powerpoint/2010/main" val="298354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6D30A-2D0B-481D-9714-08817726C312}"/>
              </a:ext>
            </a:extLst>
          </p:cNvPr>
          <p:cNvSpPr>
            <a:spLocks noGrp="1"/>
          </p:cNvSpPr>
          <p:nvPr>
            <p:ph type="title"/>
          </p:nvPr>
        </p:nvSpPr>
        <p:spPr>
          <a:xfrm>
            <a:off x="270561" y="290867"/>
            <a:ext cx="11125199" cy="384047"/>
          </a:xfrm>
        </p:spPr>
        <p:txBody>
          <a:bodyPr/>
          <a:lstStyle/>
          <a:p>
            <a:r>
              <a:rPr lang="en-IN" dirty="0"/>
              <a:t>Angular – Unit Testing</a:t>
            </a:r>
            <a:endParaRPr lang="en-US" dirty="0"/>
          </a:p>
        </p:txBody>
      </p:sp>
      <p:sp>
        <p:nvSpPr>
          <p:cNvPr id="3" name="Content Placeholder 2">
            <a:extLst>
              <a:ext uri="{FF2B5EF4-FFF2-40B4-BE49-F238E27FC236}">
                <a16:creationId xmlns:a16="http://schemas.microsoft.com/office/drawing/2014/main" id="{1C2E9C40-F2E8-48E5-B472-4FBE150D0E28}"/>
              </a:ext>
            </a:extLst>
          </p:cNvPr>
          <p:cNvSpPr>
            <a:spLocks noGrp="1"/>
          </p:cNvSpPr>
          <p:nvPr>
            <p:ph idx="1"/>
          </p:nvPr>
        </p:nvSpPr>
        <p:spPr>
          <a:xfrm>
            <a:off x="270561" y="952501"/>
            <a:ext cx="11698282" cy="4419600"/>
          </a:xfrm>
        </p:spPr>
        <p:txBody>
          <a:bodyPr/>
          <a:lstStyle/>
          <a:p>
            <a:pPr marL="0" indent="0">
              <a:buNone/>
            </a:pPr>
            <a:r>
              <a:rPr lang="en-US" b="1"/>
              <a:t>Angular </a:t>
            </a:r>
            <a:r>
              <a:rPr lang="en-US" b="1" dirty="0"/>
              <a:t>application configuration for unit testing debug and code coverage.</a:t>
            </a:r>
          </a:p>
          <a:p>
            <a:pPr marL="0" indent="0">
              <a:buNone/>
            </a:pPr>
            <a:r>
              <a:rPr lang="en-US" b="1" dirty="0"/>
              <a:t>Configuration:</a:t>
            </a:r>
          </a:p>
          <a:p>
            <a:pPr algn="just"/>
            <a:r>
              <a:rPr lang="en-US" sz="2600" dirty="0"/>
              <a:t>The Angular CLI downloads and install everything we need to test an Angular application with the Jasmine test framework.</a:t>
            </a:r>
          </a:p>
          <a:p>
            <a:pPr algn="just"/>
            <a:endParaRPr lang="en-US" sz="2600" dirty="0"/>
          </a:p>
          <a:p>
            <a:pPr algn="just"/>
            <a:r>
              <a:rPr lang="en-US" sz="2600" dirty="0"/>
              <a:t>When we create a component, directive, pipe etc. through Angular CLI, spec file will be created automatically with the default test suite.</a:t>
            </a:r>
          </a:p>
          <a:p>
            <a:pPr algn="just"/>
            <a:endParaRPr lang="en-US" sz="2600" dirty="0"/>
          </a:p>
          <a:p>
            <a:pPr algn="just"/>
            <a:r>
              <a:rPr lang="en-US" sz="2600" dirty="0"/>
              <a:t>Once we created a project through Angular CLI/ cloning from a remote repository, go to project root directory and run the below command to run the test suite.</a:t>
            </a:r>
          </a:p>
        </p:txBody>
      </p:sp>
      <p:sp>
        <p:nvSpPr>
          <p:cNvPr id="4" name="Slide Number Placeholder 3">
            <a:extLst>
              <a:ext uri="{FF2B5EF4-FFF2-40B4-BE49-F238E27FC236}">
                <a16:creationId xmlns:a16="http://schemas.microsoft.com/office/drawing/2014/main" id="{B1D91980-9D2C-4A4D-BC66-EC493B431084}"/>
              </a:ext>
            </a:extLst>
          </p:cNvPr>
          <p:cNvSpPr>
            <a:spLocks noGrp="1"/>
          </p:cNvSpPr>
          <p:nvPr>
            <p:ph type="sldNum" sz="quarter" idx="12"/>
          </p:nvPr>
        </p:nvSpPr>
        <p:spPr/>
        <p:txBody>
          <a:bodyPr/>
          <a:lstStyle/>
          <a:p>
            <a:fld id="{C51EAA63-D034-42AE-91FA-B13B9518C7BE}" type="slidenum">
              <a:rPr lang="en-US" smtClean="0"/>
              <a:pPr/>
              <a:t>6</a:t>
            </a:fld>
            <a:endParaRPr lang="en-US" dirty="0"/>
          </a:p>
        </p:txBody>
      </p:sp>
      <p:pic>
        <p:nvPicPr>
          <p:cNvPr id="5" name="Picture 4">
            <a:extLst>
              <a:ext uri="{FF2B5EF4-FFF2-40B4-BE49-F238E27FC236}">
                <a16:creationId xmlns:a16="http://schemas.microsoft.com/office/drawing/2014/main" id="{BEE6DD14-BBD1-44BE-9DBB-A74403306AE6}"/>
              </a:ext>
            </a:extLst>
          </p:cNvPr>
          <p:cNvPicPr>
            <a:picLocks noChangeAspect="1"/>
          </p:cNvPicPr>
          <p:nvPr/>
        </p:nvPicPr>
        <p:blipFill>
          <a:blip r:embed="rId2"/>
          <a:stretch>
            <a:fillRect/>
          </a:stretch>
        </p:blipFill>
        <p:spPr>
          <a:xfrm>
            <a:off x="5431631" y="5649688"/>
            <a:ext cx="1325562" cy="479459"/>
          </a:xfrm>
          <a:prstGeom prst="rect">
            <a:avLst/>
          </a:prstGeom>
        </p:spPr>
      </p:pic>
    </p:spTree>
    <p:extLst>
      <p:ext uri="{BB962C8B-B14F-4D97-AF65-F5344CB8AC3E}">
        <p14:creationId xmlns:p14="http://schemas.microsoft.com/office/powerpoint/2010/main" val="3657621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920AF-4EAD-4CDC-96E8-0FD917FF7CA1}"/>
              </a:ext>
            </a:extLst>
          </p:cNvPr>
          <p:cNvSpPr>
            <a:spLocks noGrp="1"/>
          </p:cNvSpPr>
          <p:nvPr>
            <p:ph type="title"/>
          </p:nvPr>
        </p:nvSpPr>
        <p:spPr>
          <a:xfrm>
            <a:off x="254233" y="258210"/>
            <a:ext cx="11125199" cy="384047"/>
          </a:xfrm>
        </p:spPr>
        <p:txBody>
          <a:bodyPr/>
          <a:lstStyle/>
          <a:p>
            <a:r>
              <a:rPr lang="en-IN" dirty="0"/>
              <a:t>Angular – Unit Testing </a:t>
            </a:r>
            <a:endParaRPr lang="en-US" dirty="0"/>
          </a:p>
        </p:txBody>
      </p:sp>
      <p:sp>
        <p:nvSpPr>
          <p:cNvPr id="3" name="Content Placeholder 2">
            <a:extLst>
              <a:ext uri="{FF2B5EF4-FFF2-40B4-BE49-F238E27FC236}">
                <a16:creationId xmlns:a16="http://schemas.microsoft.com/office/drawing/2014/main" id="{42D3C830-57B1-4F27-AB5F-904FAE3CA078}"/>
              </a:ext>
            </a:extLst>
          </p:cNvPr>
          <p:cNvSpPr>
            <a:spLocks noGrp="1"/>
          </p:cNvSpPr>
          <p:nvPr>
            <p:ph idx="1"/>
          </p:nvPr>
        </p:nvSpPr>
        <p:spPr>
          <a:xfrm>
            <a:off x="254233" y="919844"/>
            <a:ext cx="5250542" cy="4419600"/>
          </a:xfrm>
        </p:spPr>
        <p:txBody>
          <a:bodyPr/>
          <a:lstStyle/>
          <a:p>
            <a:pPr marL="0" indent="0">
              <a:buNone/>
            </a:pPr>
            <a:r>
              <a:rPr lang="en-IN" sz="2600" dirty="0"/>
              <a:t>And we see the below logs in the console.</a:t>
            </a:r>
          </a:p>
          <a:p>
            <a:pPr marL="0" indent="0">
              <a:buNone/>
            </a:pPr>
            <a:endParaRPr lang="en-IN" sz="2600" dirty="0"/>
          </a:p>
          <a:p>
            <a:pPr marL="0" indent="0">
              <a:buNone/>
            </a:pPr>
            <a:endParaRPr lang="en-IN" sz="2600" dirty="0"/>
          </a:p>
          <a:p>
            <a:pPr marL="0" indent="0">
              <a:spcBef>
                <a:spcPts val="0"/>
              </a:spcBef>
              <a:buNone/>
            </a:pPr>
            <a:endParaRPr lang="en-IN" sz="2600" dirty="0"/>
          </a:p>
          <a:p>
            <a:pPr marL="0" indent="0">
              <a:spcBef>
                <a:spcPts val="0"/>
              </a:spcBef>
              <a:buNone/>
            </a:pPr>
            <a:endParaRPr lang="en-IN" sz="2600" dirty="0"/>
          </a:p>
          <a:p>
            <a:pPr marL="0" indent="0">
              <a:spcBef>
                <a:spcPts val="0"/>
              </a:spcBef>
              <a:buNone/>
            </a:pPr>
            <a:r>
              <a:rPr lang="en-US" dirty="0"/>
              <a:t>Also, </a:t>
            </a:r>
            <a:r>
              <a:rPr lang="en-US" b="1" i="1" dirty="0"/>
              <a:t>ng test</a:t>
            </a:r>
            <a:r>
              <a:rPr lang="en-US" dirty="0"/>
              <a:t> opens up chrome window to view the success and failed test cases.</a:t>
            </a:r>
            <a:endParaRPr lang="en-US" sz="2600" dirty="0"/>
          </a:p>
        </p:txBody>
      </p:sp>
      <p:sp>
        <p:nvSpPr>
          <p:cNvPr id="4" name="Slide Number Placeholder 3">
            <a:extLst>
              <a:ext uri="{FF2B5EF4-FFF2-40B4-BE49-F238E27FC236}">
                <a16:creationId xmlns:a16="http://schemas.microsoft.com/office/drawing/2014/main" id="{7D1D14FA-0395-4BE4-A557-7C2034F35AFE}"/>
              </a:ext>
            </a:extLst>
          </p:cNvPr>
          <p:cNvSpPr>
            <a:spLocks noGrp="1"/>
          </p:cNvSpPr>
          <p:nvPr>
            <p:ph type="sldNum" sz="quarter" idx="12"/>
          </p:nvPr>
        </p:nvSpPr>
        <p:spPr/>
        <p:txBody>
          <a:bodyPr/>
          <a:lstStyle/>
          <a:p>
            <a:fld id="{C51EAA63-D034-42AE-91FA-B13B9518C7BE}" type="slidenum">
              <a:rPr lang="en-US" smtClean="0"/>
              <a:pPr/>
              <a:t>7</a:t>
            </a:fld>
            <a:endParaRPr lang="en-US" dirty="0"/>
          </a:p>
        </p:txBody>
      </p:sp>
      <p:pic>
        <p:nvPicPr>
          <p:cNvPr id="5" name="Picture 4">
            <a:extLst>
              <a:ext uri="{FF2B5EF4-FFF2-40B4-BE49-F238E27FC236}">
                <a16:creationId xmlns:a16="http://schemas.microsoft.com/office/drawing/2014/main" id="{89705A91-D5E6-45C7-B1CA-0AADA60F198E}"/>
              </a:ext>
            </a:extLst>
          </p:cNvPr>
          <p:cNvPicPr>
            <a:picLocks noChangeAspect="1"/>
          </p:cNvPicPr>
          <p:nvPr/>
        </p:nvPicPr>
        <p:blipFill>
          <a:blip r:embed="rId2"/>
          <a:stretch>
            <a:fillRect/>
          </a:stretch>
        </p:blipFill>
        <p:spPr>
          <a:xfrm>
            <a:off x="5623723" y="646973"/>
            <a:ext cx="5911737" cy="1720580"/>
          </a:xfrm>
          <a:prstGeom prst="rect">
            <a:avLst/>
          </a:prstGeom>
        </p:spPr>
      </p:pic>
      <p:pic>
        <p:nvPicPr>
          <p:cNvPr id="6" name="Picture 5">
            <a:extLst>
              <a:ext uri="{FF2B5EF4-FFF2-40B4-BE49-F238E27FC236}">
                <a16:creationId xmlns:a16="http://schemas.microsoft.com/office/drawing/2014/main" id="{E0DF276D-C1CC-4EB5-BDF9-CD256FF31529}"/>
              </a:ext>
            </a:extLst>
          </p:cNvPr>
          <p:cNvPicPr>
            <a:picLocks noChangeAspect="1"/>
          </p:cNvPicPr>
          <p:nvPr/>
        </p:nvPicPr>
        <p:blipFill>
          <a:blip r:embed="rId3"/>
          <a:stretch>
            <a:fillRect/>
          </a:stretch>
        </p:blipFill>
        <p:spPr>
          <a:xfrm>
            <a:off x="5393594" y="2645140"/>
            <a:ext cx="6371994" cy="3604904"/>
          </a:xfrm>
          <a:prstGeom prst="rect">
            <a:avLst/>
          </a:prstGeom>
        </p:spPr>
      </p:pic>
    </p:spTree>
    <p:extLst>
      <p:ext uri="{BB962C8B-B14F-4D97-AF65-F5344CB8AC3E}">
        <p14:creationId xmlns:p14="http://schemas.microsoft.com/office/powerpoint/2010/main" val="1124439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E3E3-D30C-4B4A-A109-33C8841508A0}"/>
              </a:ext>
            </a:extLst>
          </p:cNvPr>
          <p:cNvSpPr>
            <a:spLocks noGrp="1"/>
          </p:cNvSpPr>
          <p:nvPr>
            <p:ph type="title"/>
          </p:nvPr>
        </p:nvSpPr>
        <p:spPr>
          <a:xfrm>
            <a:off x="237903" y="307196"/>
            <a:ext cx="11125199" cy="384047"/>
          </a:xfrm>
        </p:spPr>
        <p:txBody>
          <a:bodyPr/>
          <a:lstStyle/>
          <a:p>
            <a:r>
              <a:rPr lang="en-IN" dirty="0"/>
              <a:t>Angular – Unit Testing </a:t>
            </a:r>
            <a:endParaRPr lang="en-US" dirty="0"/>
          </a:p>
        </p:txBody>
      </p:sp>
      <p:sp>
        <p:nvSpPr>
          <p:cNvPr id="3" name="Content Placeholder 2">
            <a:extLst>
              <a:ext uri="{FF2B5EF4-FFF2-40B4-BE49-F238E27FC236}">
                <a16:creationId xmlns:a16="http://schemas.microsoft.com/office/drawing/2014/main" id="{5B4E91BE-8873-4AAC-B314-1FA6338C715C}"/>
              </a:ext>
            </a:extLst>
          </p:cNvPr>
          <p:cNvSpPr>
            <a:spLocks noGrp="1"/>
          </p:cNvSpPr>
          <p:nvPr>
            <p:ph idx="1"/>
          </p:nvPr>
        </p:nvSpPr>
        <p:spPr>
          <a:xfrm>
            <a:off x="400527" y="952501"/>
            <a:ext cx="11568315" cy="4419600"/>
          </a:xfrm>
        </p:spPr>
        <p:txBody>
          <a:bodyPr/>
          <a:lstStyle/>
          <a:p>
            <a:pPr marL="0" indent="0">
              <a:buNone/>
            </a:pPr>
            <a:r>
              <a:rPr lang="en-IN" sz="2600" b="1" dirty="0"/>
              <a:t>Debug:</a:t>
            </a:r>
          </a:p>
          <a:p>
            <a:pPr marL="0" indent="0">
              <a:buNone/>
            </a:pPr>
            <a:r>
              <a:rPr lang="en-US" sz="2600" dirty="0"/>
              <a:t>Debug specs in the browser in the same way that debug an application.</a:t>
            </a:r>
          </a:p>
          <a:p>
            <a:pPr marL="514350" indent="-514350">
              <a:buFont typeface="+mj-lt"/>
              <a:buAutoNum type="arabicPeriod"/>
            </a:pPr>
            <a:r>
              <a:rPr lang="en-US" sz="2600" dirty="0"/>
              <a:t>Reveal the karma browser window (hidden earlier).</a:t>
            </a:r>
          </a:p>
          <a:p>
            <a:pPr marL="514350" indent="-514350">
              <a:buFont typeface="+mj-lt"/>
              <a:buAutoNum type="arabicPeriod"/>
            </a:pPr>
            <a:r>
              <a:rPr lang="en-US" sz="2600" dirty="0"/>
              <a:t>Click the DEBUG button; it opens a new browser tab and re-runs the tests.</a:t>
            </a:r>
          </a:p>
          <a:p>
            <a:pPr marL="514350" indent="-514350">
              <a:buFont typeface="+mj-lt"/>
              <a:buAutoNum type="arabicPeriod"/>
            </a:pPr>
            <a:r>
              <a:rPr lang="en-US" sz="2600" dirty="0"/>
              <a:t>Open the browser’s “Developer Tools”. </a:t>
            </a:r>
          </a:p>
          <a:p>
            <a:pPr marL="514350" indent="-514350">
              <a:buFont typeface="+mj-lt"/>
              <a:buAutoNum type="arabicPeriod"/>
            </a:pPr>
            <a:r>
              <a:rPr lang="en-US" sz="2600" dirty="0"/>
              <a:t>Pick the “sources” section.</a:t>
            </a:r>
          </a:p>
          <a:p>
            <a:pPr marL="514350" indent="-514350">
              <a:buFont typeface="+mj-lt"/>
              <a:buAutoNum type="arabicPeriod"/>
            </a:pPr>
            <a:r>
              <a:rPr lang="en-US" sz="2600" dirty="0"/>
              <a:t>Open the </a:t>
            </a:r>
            <a:r>
              <a:rPr lang="en-US" sz="2600" dirty="0" err="1"/>
              <a:t>app.component.spec.ts</a:t>
            </a:r>
            <a:r>
              <a:rPr lang="en-US" sz="2600" dirty="0"/>
              <a:t> test file (Control/Command-P, then start typing the name of the file).</a:t>
            </a:r>
          </a:p>
          <a:p>
            <a:pPr marL="514350" indent="-514350">
              <a:buFont typeface="+mj-lt"/>
              <a:buAutoNum type="arabicPeriod"/>
            </a:pPr>
            <a:r>
              <a:rPr lang="en-US" sz="2600" dirty="0"/>
              <a:t>Set a breakpoint in the test.</a:t>
            </a:r>
          </a:p>
          <a:p>
            <a:pPr marL="514350" indent="-514350">
              <a:buFont typeface="+mj-lt"/>
              <a:buAutoNum type="arabicPeriod"/>
            </a:pPr>
            <a:r>
              <a:rPr lang="en-US" sz="2600" dirty="0"/>
              <a:t>Refresh the browser, and it stops at the breakpoint.</a:t>
            </a:r>
          </a:p>
        </p:txBody>
      </p:sp>
      <p:sp>
        <p:nvSpPr>
          <p:cNvPr id="4" name="Slide Number Placeholder 3">
            <a:extLst>
              <a:ext uri="{FF2B5EF4-FFF2-40B4-BE49-F238E27FC236}">
                <a16:creationId xmlns:a16="http://schemas.microsoft.com/office/drawing/2014/main" id="{D2D795BC-AADC-43D6-AA27-1A1B2C69B886}"/>
              </a:ext>
            </a:extLst>
          </p:cNvPr>
          <p:cNvSpPr>
            <a:spLocks noGrp="1"/>
          </p:cNvSpPr>
          <p:nvPr>
            <p:ph type="sldNum" sz="quarter" idx="12"/>
          </p:nvPr>
        </p:nvSpPr>
        <p:spPr/>
        <p:txBody>
          <a:bodyPr/>
          <a:lstStyle/>
          <a:p>
            <a:fld id="{C51EAA63-D034-42AE-91FA-B13B9518C7BE}" type="slidenum">
              <a:rPr lang="en-US" smtClean="0"/>
              <a:pPr/>
              <a:t>8</a:t>
            </a:fld>
            <a:endParaRPr lang="en-US" dirty="0"/>
          </a:p>
        </p:txBody>
      </p:sp>
    </p:spTree>
    <p:extLst>
      <p:ext uri="{BB962C8B-B14F-4D97-AF65-F5344CB8AC3E}">
        <p14:creationId xmlns:p14="http://schemas.microsoft.com/office/powerpoint/2010/main" val="532057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8F397-A3D8-4AD4-B6CF-19ECE264D747}"/>
              </a:ext>
            </a:extLst>
          </p:cNvPr>
          <p:cNvSpPr>
            <a:spLocks noGrp="1"/>
          </p:cNvSpPr>
          <p:nvPr>
            <p:ph type="title"/>
          </p:nvPr>
        </p:nvSpPr>
        <p:spPr>
          <a:xfrm>
            <a:off x="236850" y="267672"/>
            <a:ext cx="11125199" cy="384047"/>
          </a:xfrm>
          <a:prstGeom prst="rect">
            <a:avLst/>
          </a:prstGeom>
        </p:spPr>
        <p:txBody>
          <a:bodyPr anchor="b">
            <a:normAutofit fontScale="90000"/>
          </a:bodyPr>
          <a:lstStyle/>
          <a:p>
            <a:r>
              <a:rPr lang="en-IN" dirty="0"/>
              <a:t>Angular – Unit testing</a:t>
            </a:r>
            <a:endParaRPr lang="en-US" dirty="0"/>
          </a:p>
        </p:txBody>
      </p:sp>
      <p:sp>
        <p:nvSpPr>
          <p:cNvPr id="3" name="Content Placeholder 2">
            <a:extLst>
              <a:ext uri="{FF2B5EF4-FFF2-40B4-BE49-F238E27FC236}">
                <a16:creationId xmlns:a16="http://schemas.microsoft.com/office/drawing/2014/main" id="{596B3E32-7538-457B-B20A-164370171EB2}"/>
              </a:ext>
            </a:extLst>
          </p:cNvPr>
          <p:cNvSpPr>
            <a:spLocks noGrp="1"/>
          </p:cNvSpPr>
          <p:nvPr>
            <p:ph sz="half" idx="1"/>
          </p:nvPr>
        </p:nvSpPr>
        <p:spPr>
          <a:xfrm>
            <a:off x="236851" y="889820"/>
            <a:ext cx="3821575" cy="4419600"/>
          </a:xfrm>
          <a:prstGeom prst="rect">
            <a:avLst/>
          </a:prstGeom>
        </p:spPr>
        <p:txBody>
          <a:bodyPr>
            <a:normAutofit/>
          </a:bodyPr>
          <a:lstStyle/>
          <a:p>
            <a:pPr marL="0" indent="0">
              <a:buNone/>
            </a:pPr>
            <a:r>
              <a:rPr lang="en-US" sz="2400" dirty="0"/>
              <a:t>Diagram depicts how to debug.</a:t>
            </a:r>
          </a:p>
        </p:txBody>
      </p:sp>
      <p:pic>
        <p:nvPicPr>
          <p:cNvPr id="5" name="Picture 4">
            <a:extLst>
              <a:ext uri="{FF2B5EF4-FFF2-40B4-BE49-F238E27FC236}">
                <a16:creationId xmlns:a16="http://schemas.microsoft.com/office/drawing/2014/main" id="{B252F7B3-2F4E-42C3-80A0-CBA975DC3FCB}"/>
              </a:ext>
            </a:extLst>
          </p:cNvPr>
          <p:cNvPicPr>
            <a:picLocks noChangeAspect="1"/>
          </p:cNvPicPr>
          <p:nvPr/>
        </p:nvPicPr>
        <p:blipFill>
          <a:blip r:embed="rId2"/>
          <a:stretch>
            <a:fillRect/>
          </a:stretch>
        </p:blipFill>
        <p:spPr>
          <a:xfrm>
            <a:off x="4058426" y="374728"/>
            <a:ext cx="8011654" cy="5828477"/>
          </a:xfrm>
          <a:prstGeom prst="rect">
            <a:avLst/>
          </a:prstGeom>
          <a:noFill/>
        </p:spPr>
      </p:pic>
      <p:sp>
        <p:nvSpPr>
          <p:cNvPr id="4" name="Slide Number Placeholder 3">
            <a:extLst>
              <a:ext uri="{FF2B5EF4-FFF2-40B4-BE49-F238E27FC236}">
                <a16:creationId xmlns:a16="http://schemas.microsoft.com/office/drawing/2014/main" id="{14A6229A-E3FA-4564-8ABB-4E6D0E0BEF67}"/>
              </a:ext>
            </a:extLst>
          </p:cNvPr>
          <p:cNvSpPr>
            <a:spLocks noGrp="1"/>
          </p:cNvSpPr>
          <p:nvPr>
            <p:ph type="sldNum" sz="quarter" idx="12"/>
          </p:nvPr>
        </p:nvSpPr>
        <p:spPr>
          <a:xfrm>
            <a:off x="9132752" y="6556248"/>
            <a:ext cx="381661" cy="182880"/>
          </a:xfrm>
          <a:prstGeom prst="rect">
            <a:avLst/>
          </a:prstGeom>
        </p:spPr>
        <p:txBody>
          <a:bodyPr wrap="none" anchor="ctr">
            <a:normAutofit/>
          </a:bodyPr>
          <a:lstStyle/>
          <a:p>
            <a:pPr>
              <a:spcAft>
                <a:spcPts val="600"/>
              </a:spcAft>
            </a:pPr>
            <a:fld id="{C51EAA63-D034-42AE-91FA-B13B9518C7BE}" type="slidenum">
              <a:rPr lang="en-US" smtClean="0"/>
              <a:pPr>
                <a:spcAft>
                  <a:spcPts val="600"/>
                </a:spcAft>
              </a:pPr>
              <a:t>9</a:t>
            </a:fld>
            <a:endParaRPr lang="en-US"/>
          </a:p>
        </p:txBody>
      </p:sp>
    </p:spTree>
    <p:extLst>
      <p:ext uri="{BB962C8B-B14F-4D97-AF65-F5344CB8AC3E}">
        <p14:creationId xmlns:p14="http://schemas.microsoft.com/office/powerpoint/2010/main" val="4005507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_521">
  <a:themeElements>
    <a:clrScheme name="Antra Color Palette 2">
      <a:dk1>
        <a:sysClr val="windowText" lastClr="000000"/>
      </a:dk1>
      <a:lt1>
        <a:sysClr val="window" lastClr="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1195</Words>
  <Application>Microsoft Office PowerPoint</Application>
  <PresentationFormat>Custom</PresentationFormat>
  <Paragraphs>159</Paragraphs>
  <Slides>29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Wingdings</vt:lpstr>
      <vt:lpstr>Oracle_16x9_2014_521</vt:lpstr>
      <vt:lpstr>PowerPoint Presentation</vt:lpstr>
      <vt:lpstr>Angular  Unit testing</vt:lpstr>
      <vt:lpstr>Agenda</vt:lpstr>
      <vt:lpstr>Angular – Unit Testing</vt:lpstr>
      <vt:lpstr>Angular – Unit Testing </vt:lpstr>
      <vt:lpstr>Angular – Unit Testing</vt:lpstr>
      <vt:lpstr>Angular – Unit Testing </vt:lpstr>
      <vt:lpstr>Angular – Unit Testing </vt:lpstr>
      <vt:lpstr>Angular – Unit testing</vt:lpstr>
      <vt:lpstr>Angular – Unit testing </vt:lpstr>
      <vt:lpstr>Angular – Unit Testing </vt:lpstr>
      <vt:lpstr>Angular – Unit Testing </vt:lpstr>
      <vt:lpstr>Angular – Unit Testing </vt:lpstr>
      <vt:lpstr>Angular – Unit Testing </vt:lpstr>
      <vt:lpstr>Angular – Unit Testing </vt:lpstr>
      <vt:lpstr>Angular – Unit Testing </vt:lpstr>
      <vt:lpstr>Angular – Unit Testing </vt:lpstr>
      <vt:lpstr>Angular – Unit testing </vt:lpstr>
      <vt:lpstr>Angular – Unit Testing</vt:lpstr>
      <vt:lpstr>Angular – Unit Testing</vt:lpstr>
      <vt:lpstr>Angular – Unit Testing </vt:lpstr>
      <vt:lpstr>Angular – Unit Testing </vt:lpstr>
      <vt:lpstr>Angular – Unit Testing </vt:lpstr>
      <vt:lpstr>Angular – Unit Testing </vt:lpstr>
      <vt:lpstr>Angular – Unit Testing </vt:lpstr>
      <vt:lpstr>Angular – Unit Testing </vt:lpstr>
      <vt:lpstr>Angular – Unit Testing</vt:lpstr>
      <vt:lpstr>Angular – Unit Testing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Harish Boora</dc:creator>
  <cp:lastModifiedBy>Antra</cp:lastModifiedBy>
  <cp:revision>56</cp:revision>
  <dcterms:created xsi:type="dcterms:W3CDTF">2020-03-02T10:29:54Z</dcterms:created>
  <dcterms:modified xsi:type="dcterms:W3CDTF">2021-03-04T13:26:59Z</dcterms:modified>
</cp:coreProperties>
</file>