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682" r:id="rId2"/>
    <p:sldId id="752" r:id="rId3"/>
    <p:sldId id="753" r:id="rId4"/>
    <p:sldId id="754" r:id="rId5"/>
    <p:sldId id="755" r:id="rId6"/>
    <p:sldId id="763" r:id="rId7"/>
    <p:sldId id="756" r:id="rId8"/>
    <p:sldId id="757" r:id="rId9"/>
    <p:sldId id="758" r:id="rId10"/>
    <p:sldId id="759" r:id="rId11"/>
    <p:sldId id="760" r:id="rId12"/>
    <p:sldId id="761" r:id="rId13"/>
    <p:sldId id="762" r:id="rId14"/>
  </p:sldIdLst>
  <p:sldSz cx="12188825" cy="6858000"/>
  <p:notesSz cx="6858000" cy="9144000"/>
  <p:custDataLst>
    <p:tags r:id="rId17"/>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603" autoAdjust="0"/>
    <p:restoredTop sz="86492" autoAdjust="0"/>
  </p:normalViewPr>
  <p:slideViewPr>
    <p:cSldViewPr snapToGrid="0">
      <p:cViewPr varScale="1">
        <p:scale>
          <a:sx n="64" d="100"/>
          <a:sy n="64" d="100"/>
        </p:scale>
        <p:origin x="342" y="78"/>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3/2/2020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3/2/2020</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3/2/2020</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3/2/2020</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3/2/2020</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3/2/2020</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3/2/2020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3/2/2020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3/2/2020</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3/2/2020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3/2/2020</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3/2/2020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3/2/2020</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3AF2-21A3-4DEC-96E6-9A73E5BB247C}"/>
              </a:ext>
            </a:extLst>
          </p:cNvPr>
          <p:cNvSpPr>
            <a:spLocks noGrp="1"/>
          </p:cNvSpPr>
          <p:nvPr>
            <p:ph type="title"/>
          </p:nvPr>
        </p:nvSpPr>
        <p:spPr>
          <a:xfrm>
            <a:off x="306735" y="239151"/>
            <a:ext cx="11125199" cy="521678"/>
          </a:xfrm>
        </p:spPr>
        <p:txBody>
          <a:bodyPr/>
          <a:lstStyle/>
          <a:p>
            <a:r>
              <a:rPr lang="en-IN" dirty="0"/>
              <a:t>Angular – AOT Compiler </a:t>
            </a:r>
            <a:endParaRPr lang="en-US" dirty="0"/>
          </a:p>
        </p:txBody>
      </p:sp>
      <p:sp>
        <p:nvSpPr>
          <p:cNvPr id="3" name="Content Placeholder 2">
            <a:extLst>
              <a:ext uri="{FF2B5EF4-FFF2-40B4-BE49-F238E27FC236}">
                <a16:creationId xmlns:a16="http://schemas.microsoft.com/office/drawing/2014/main" id="{88FFCF6F-7269-4066-8030-D07B323A8985}"/>
              </a:ext>
            </a:extLst>
          </p:cNvPr>
          <p:cNvSpPr>
            <a:spLocks noGrp="1"/>
          </p:cNvSpPr>
          <p:nvPr>
            <p:ph idx="1"/>
          </p:nvPr>
        </p:nvSpPr>
        <p:spPr>
          <a:xfrm>
            <a:off x="531151" y="989429"/>
            <a:ext cx="11126522" cy="4419600"/>
          </a:xfrm>
        </p:spPr>
        <p:txBody>
          <a:bodyPr/>
          <a:lstStyle/>
          <a:p>
            <a:pPr marL="0" indent="0" algn="just">
              <a:buNone/>
            </a:pPr>
            <a:r>
              <a:rPr lang="en-IN" sz="2300" b="1" dirty="0"/>
              <a:t>Specifying Angular Metadata</a:t>
            </a:r>
          </a:p>
          <a:p>
            <a:pPr marL="0" indent="0" algn="just">
              <a:buNone/>
            </a:pPr>
            <a:r>
              <a:rPr lang="en-US" sz="2300" dirty="0"/>
              <a:t>Angular metadata tells Angular how to construct instances of application classes and interact with them at runtime. The Angular AOT compiler extracts metadata to interpret the parts of the application that Angular is supposed to manage.</a:t>
            </a:r>
          </a:p>
          <a:p>
            <a:pPr marL="0" indent="0" algn="just">
              <a:buNone/>
            </a:pPr>
            <a:endParaRPr lang="en-US" sz="2300" dirty="0"/>
          </a:p>
          <a:p>
            <a:pPr marL="0" indent="0" algn="just">
              <a:buNone/>
            </a:pPr>
            <a:r>
              <a:rPr lang="en-US" sz="2300" dirty="0"/>
              <a:t>We can specify the metadata with decorators such as @Component() and @Input() or implicitly in the constructor declarations of these decorated classes.</a:t>
            </a:r>
          </a:p>
          <a:p>
            <a:pPr marL="0" indent="0" algn="just">
              <a:buNone/>
            </a:pPr>
            <a:endParaRPr lang="en-US" sz="2300" dirty="0"/>
          </a:p>
          <a:p>
            <a:pPr marL="0" indent="0" algn="just">
              <a:buNone/>
            </a:pPr>
            <a:r>
              <a:rPr lang="en-US" sz="2300" dirty="0"/>
              <a:t>In the following example, the @Component() metadata object and the class constructor tell Angular how to create and display an instance of </a:t>
            </a:r>
            <a:r>
              <a:rPr lang="en-US" sz="2300" dirty="0" err="1"/>
              <a:t>TypicalComponent</a:t>
            </a:r>
            <a:r>
              <a:rPr lang="en-US" sz="2300" dirty="0"/>
              <a:t>.</a:t>
            </a:r>
          </a:p>
        </p:txBody>
      </p:sp>
      <p:sp>
        <p:nvSpPr>
          <p:cNvPr id="4" name="Slide Number Placeholder 3">
            <a:extLst>
              <a:ext uri="{FF2B5EF4-FFF2-40B4-BE49-F238E27FC236}">
                <a16:creationId xmlns:a16="http://schemas.microsoft.com/office/drawing/2014/main" id="{52F6064D-FFA5-4A01-BB25-07E544308475}"/>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335475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D66A-78E1-4F24-9F71-0F55BA80036C}"/>
              </a:ext>
            </a:extLst>
          </p:cNvPr>
          <p:cNvSpPr>
            <a:spLocks noGrp="1"/>
          </p:cNvSpPr>
          <p:nvPr>
            <p:ph type="title"/>
          </p:nvPr>
        </p:nvSpPr>
        <p:spPr>
          <a:xfrm>
            <a:off x="320803" y="239150"/>
            <a:ext cx="11125199" cy="535746"/>
          </a:xfrm>
        </p:spPr>
        <p:txBody>
          <a:bodyPr/>
          <a:lstStyle/>
          <a:p>
            <a:r>
              <a:rPr lang="en-IN" dirty="0"/>
              <a:t>Angular – AOT Compiler </a:t>
            </a:r>
            <a:endParaRPr lang="en-US" dirty="0"/>
          </a:p>
        </p:txBody>
      </p:sp>
      <p:sp>
        <p:nvSpPr>
          <p:cNvPr id="3" name="Content Placeholder 2">
            <a:extLst>
              <a:ext uri="{FF2B5EF4-FFF2-40B4-BE49-F238E27FC236}">
                <a16:creationId xmlns:a16="http://schemas.microsoft.com/office/drawing/2014/main" id="{2B6E3002-DD63-4EE7-B611-72839C39099E}"/>
              </a:ext>
            </a:extLst>
          </p:cNvPr>
          <p:cNvSpPr>
            <a:spLocks noGrp="1"/>
          </p:cNvSpPr>
          <p:nvPr>
            <p:ph idx="1"/>
          </p:nvPr>
        </p:nvSpPr>
        <p:spPr>
          <a:xfrm>
            <a:off x="531151" y="1003495"/>
            <a:ext cx="11126522" cy="5043343"/>
          </a:xfrm>
        </p:spPr>
        <p:txBody>
          <a:bodyPr/>
          <a:lstStyle/>
          <a:p>
            <a:endParaRPr lang="en-IN" dirty="0"/>
          </a:p>
          <a:p>
            <a:endParaRPr lang="en-US" dirty="0"/>
          </a:p>
          <a:p>
            <a:endParaRPr lang="en-US" dirty="0"/>
          </a:p>
          <a:p>
            <a:endParaRPr lang="en-US" dirty="0"/>
          </a:p>
          <a:p>
            <a:endParaRPr lang="en-US" dirty="0"/>
          </a:p>
          <a:p>
            <a:pPr algn="just"/>
            <a:r>
              <a:rPr lang="en-US" sz="2600" dirty="0"/>
              <a:t>The Angular compiler extracts the metadata once and generates a factory for </a:t>
            </a:r>
            <a:r>
              <a:rPr lang="en-US" sz="2600" dirty="0" err="1"/>
              <a:t>TypicalComponent</a:t>
            </a:r>
            <a:r>
              <a:rPr lang="en-US" sz="2600" dirty="0"/>
              <a:t>. When it needs to create a </a:t>
            </a:r>
            <a:r>
              <a:rPr lang="en-US" sz="2600" dirty="0" err="1"/>
              <a:t>TypicalComponent</a:t>
            </a:r>
            <a:r>
              <a:rPr lang="en-US" sz="2600" dirty="0"/>
              <a:t> instance, Angular calls the factory, which produces a new visual element, bound to a new instance of the component class with its injected dependency.</a:t>
            </a:r>
          </a:p>
        </p:txBody>
      </p:sp>
      <p:sp>
        <p:nvSpPr>
          <p:cNvPr id="4" name="Slide Number Placeholder 3">
            <a:extLst>
              <a:ext uri="{FF2B5EF4-FFF2-40B4-BE49-F238E27FC236}">
                <a16:creationId xmlns:a16="http://schemas.microsoft.com/office/drawing/2014/main" id="{CE4A7393-F37C-40F3-9E5E-5995B9CE6B9A}"/>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7" name="Picture 6">
            <a:extLst>
              <a:ext uri="{FF2B5EF4-FFF2-40B4-BE49-F238E27FC236}">
                <a16:creationId xmlns:a16="http://schemas.microsoft.com/office/drawing/2014/main" id="{7F1C305F-1F54-436E-B312-AE3CA8B7A618}"/>
              </a:ext>
            </a:extLst>
          </p:cNvPr>
          <p:cNvPicPr>
            <a:picLocks noChangeAspect="1"/>
          </p:cNvPicPr>
          <p:nvPr/>
        </p:nvPicPr>
        <p:blipFill>
          <a:blip r:embed="rId2"/>
          <a:stretch>
            <a:fillRect/>
          </a:stretch>
        </p:blipFill>
        <p:spPr>
          <a:xfrm>
            <a:off x="2546252" y="1003496"/>
            <a:ext cx="7320419" cy="2492900"/>
          </a:xfrm>
          <a:prstGeom prst="rect">
            <a:avLst/>
          </a:prstGeom>
        </p:spPr>
      </p:pic>
    </p:spTree>
    <p:extLst>
      <p:ext uri="{BB962C8B-B14F-4D97-AF65-F5344CB8AC3E}">
        <p14:creationId xmlns:p14="http://schemas.microsoft.com/office/powerpoint/2010/main" val="42027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C2AA-829E-4425-89FE-F584522ABA39}"/>
              </a:ext>
            </a:extLst>
          </p:cNvPr>
          <p:cNvSpPr>
            <a:spLocks noGrp="1"/>
          </p:cNvSpPr>
          <p:nvPr>
            <p:ph type="title"/>
          </p:nvPr>
        </p:nvSpPr>
        <p:spPr>
          <a:xfrm>
            <a:off x="292667" y="239151"/>
            <a:ext cx="11125199" cy="507610"/>
          </a:xfrm>
        </p:spPr>
        <p:txBody>
          <a:bodyPr/>
          <a:lstStyle/>
          <a:p>
            <a:r>
              <a:rPr lang="en-IN" dirty="0"/>
              <a:t>Angular – AOT Compiler </a:t>
            </a:r>
            <a:endParaRPr lang="en-US" dirty="0"/>
          </a:p>
        </p:txBody>
      </p:sp>
      <p:sp>
        <p:nvSpPr>
          <p:cNvPr id="3" name="Content Placeholder 2">
            <a:extLst>
              <a:ext uri="{FF2B5EF4-FFF2-40B4-BE49-F238E27FC236}">
                <a16:creationId xmlns:a16="http://schemas.microsoft.com/office/drawing/2014/main" id="{2D47593E-0F98-4AEE-BF89-12FA607FDE09}"/>
              </a:ext>
            </a:extLst>
          </p:cNvPr>
          <p:cNvSpPr>
            <a:spLocks noGrp="1"/>
          </p:cNvSpPr>
          <p:nvPr>
            <p:ph idx="1"/>
          </p:nvPr>
        </p:nvSpPr>
        <p:spPr>
          <a:xfrm>
            <a:off x="418616" y="947226"/>
            <a:ext cx="11126522" cy="4419600"/>
          </a:xfrm>
        </p:spPr>
        <p:txBody>
          <a:bodyPr/>
          <a:lstStyle/>
          <a:p>
            <a:pPr marL="0" indent="0">
              <a:buNone/>
            </a:pPr>
            <a:r>
              <a:rPr lang="en-IN" sz="2600" b="1" dirty="0"/>
              <a:t>Angular template compiler options</a:t>
            </a:r>
          </a:p>
          <a:p>
            <a:pPr marL="0" indent="0" algn="just">
              <a:buNone/>
            </a:pPr>
            <a:r>
              <a:rPr lang="en-US" sz="2600" dirty="0"/>
              <a:t>The template compiler options are specified as members of the "</a:t>
            </a:r>
            <a:r>
              <a:rPr lang="en-US" sz="2600" b="1" dirty="0" err="1"/>
              <a:t>angularCompilerOptions</a:t>
            </a:r>
            <a:r>
              <a:rPr lang="en-US" sz="2600" dirty="0"/>
              <a:t>" object in the </a:t>
            </a:r>
            <a:r>
              <a:rPr lang="en-US" sz="2600" b="1" dirty="0" err="1"/>
              <a:t>tsconfig.json</a:t>
            </a:r>
            <a:r>
              <a:rPr lang="en-US" sz="2600" b="1" dirty="0"/>
              <a:t> </a:t>
            </a:r>
            <a:r>
              <a:rPr lang="en-US" sz="2600" dirty="0"/>
              <a:t>file. Specify template compiler options along with the options supplied to the TypeScript compiler as shown here in this example code:</a:t>
            </a:r>
          </a:p>
        </p:txBody>
      </p:sp>
      <p:sp>
        <p:nvSpPr>
          <p:cNvPr id="4" name="Slide Number Placeholder 3">
            <a:extLst>
              <a:ext uri="{FF2B5EF4-FFF2-40B4-BE49-F238E27FC236}">
                <a16:creationId xmlns:a16="http://schemas.microsoft.com/office/drawing/2014/main" id="{CA576756-ABD7-4F4B-A748-456D3906E92F}"/>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35A2C675-4AEB-4BE7-8E7A-C3A48FB62F16}"/>
              </a:ext>
            </a:extLst>
          </p:cNvPr>
          <p:cNvPicPr>
            <a:picLocks noChangeAspect="1"/>
          </p:cNvPicPr>
          <p:nvPr/>
        </p:nvPicPr>
        <p:blipFill>
          <a:blip r:embed="rId2"/>
          <a:stretch>
            <a:fillRect/>
          </a:stretch>
        </p:blipFill>
        <p:spPr>
          <a:xfrm>
            <a:off x="3628781" y="3012748"/>
            <a:ext cx="3863401" cy="3183054"/>
          </a:xfrm>
          <a:prstGeom prst="rect">
            <a:avLst/>
          </a:prstGeom>
        </p:spPr>
      </p:pic>
    </p:spTree>
    <p:extLst>
      <p:ext uri="{BB962C8B-B14F-4D97-AF65-F5344CB8AC3E}">
        <p14:creationId xmlns:p14="http://schemas.microsoft.com/office/powerpoint/2010/main" val="9578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7982-0F5C-46BF-B312-067CB6026B7D}"/>
              </a:ext>
            </a:extLst>
          </p:cNvPr>
          <p:cNvSpPr>
            <a:spLocks noGrp="1"/>
          </p:cNvSpPr>
          <p:nvPr>
            <p:ph type="title"/>
          </p:nvPr>
        </p:nvSpPr>
        <p:spPr>
          <a:xfrm>
            <a:off x="531812" y="2984500"/>
            <a:ext cx="11125199" cy="889000"/>
          </a:xfrm>
        </p:spPr>
        <p:txBody>
          <a:bodyPr/>
          <a:lstStyle/>
          <a:p>
            <a:pPr algn="ctr"/>
            <a:r>
              <a:rPr lang="en-IN" dirty="0"/>
              <a:t>Thank You</a:t>
            </a:r>
            <a:endParaRPr lang="en-US" dirty="0"/>
          </a:p>
        </p:txBody>
      </p:sp>
      <p:sp>
        <p:nvSpPr>
          <p:cNvPr id="4" name="Slide Number Placeholder 3">
            <a:extLst>
              <a:ext uri="{FF2B5EF4-FFF2-40B4-BE49-F238E27FC236}">
                <a16:creationId xmlns:a16="http://schemas.microsoft.com/office/drawing/2014/main" id="{86D25475-BB58-498B-A7F1-4326F2D70FDD}"/>
              </a:ext>
            </a:extLst>
          </p:cNvPr>
          <p:cNvSpPr>
            <a:spLocks noGrp="1"/>
          </p:cNvSpPr>
          <p:nvPr>
            <p:ph type="sldNum" sz="quarter" idx="12"/>
          </p:nvPr>
        </p:nvSpPr>
        <p:spPr/>
        <p:txBody>
          <a:bodyPr/>
          <a:lstStyle/>
          <a:p>
            <a:fld id="{C51EAA63-D034-42AE-91FA-B13B9518C7BE}" type="slidenum">
              <a:rPr lang="en-US" smtClean="0"/>
              <a:pPr/>
              <a:t>13</a:t>
            </a:fld>
            <a:endParaRPr lang="en-US" dirty="0"/>
          </a:p>
        </p:txBody>
      </p:sp>
    </p:spTree>
    <p:extLst>
      <p:ext uri="{BB962C8B-B14F-4D97-AF65-F5344CB8AC3E}">
        <p14:creationId xmlns:p14="http://schemas.microsoft.com/office/powerpoint/2010/main" val="281199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712912" y="3111888"/>
            <a:ext cx="8763000" cy="634223"/>
          </a:xfrm>
        </p:spPr>
        <p:txBody>
          <a:bodyPr/>
          <a:lstStyle/>
          <a:p>
            <a:pPr algn="ctr"/>
            <a:r>
              <a:rPr lang="en-US" dirty="0"/>
              <a:t>Angular </a:t>
            </a:r>
            <a:br>
              <a:rPr lang="en-US" dirty="0"/>
            </a:br>
            <a:r>
              <a:rPr lang="en-US" dirty="0"/>
              <a:t>Ahead-of-time Compiler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9D0C-FC4D-4C5F-81CA-DC86C7F5AF30}"/>
              </a:ext>
            </a:extLst>
          </p:cNvPr>
          <p:cNvSpPr>
            <a:spLocks noGrp="1"/>
          </p:cNvSpPr>
          <p:nvPr>
            <p:ph type="title"/>
          </p:nvPr>
        </p:nvSpPr>
        <p:spPr>
          <a:xfrm>
            <a:off x="278599" y="403744"/>
            <a:ext cx="11125199" cy="507610"/>
          </a:xfrm>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946C6456-42FA-4C30-8756-0CB92BA85C13}"/>
              </a:ext>
            </a:extLst>
          </p:cNvPr>
          <p:cNvSpPr>
            <a:spLocks noGrp="1"/>
          </p:cNvSpPr>
          <p:nvPr>
            <p:ph idx="1"/>
          </p:nvPr>
        </p:nvSpPr>
        <p:spPr/>
        <p:txBody>
          <a:bodyPr/>
          <a:lstStyle/>
          <a:p>
            <a:r>
              <a:rPr lang="en-IN" dirty="0"/>
              <a:t>Angular Compilation</a:t>
            </a:r>
          </a:p>
          <a:p>
            <a:r>
              <a:rPr lang="en-IN" dirty="0"/>
              <a:t>JIT vs AOT</a:t>
            </a:r>
          </a:p>
          <a:p>
            <a:r>
              <a:rPr lang="en-IN" dirty="0"/>
              <a:t>Why compile with AOT</a:t>
            </a:r>
          </a:p>
          <a:p>
            <a:endParaRPr lang="en-IN" dirty="0"/>
          </a:p>
          <a:p>
            <a:endParaRPr lang="en-IN" dirty="0"/>
          </a:p>
          <a:p>
            <a:endParaRPr lang="en-US" dirty="0"/>
          </a:p>
        </p:txBody>
      </p:sp>
      <p:sp>
        <p:nvSpPr>
          <p:cNvPr id="4" name="Slide Number Placeholder 3">
            <a:extLst>
              <a:ext uri="{FF2B5EF4-FFF2-40B4-BE49-F238E27FC236}">
                <a16:creationId xmlns:a16="http://schemas.microsoft.com/office/drawing/2014/main" id="{6534E306-FAF6-4D0B-8812-26CC0B4F5CE8}"/>
              </a:ext>
            </a:extLst>
          </p:cNvPr>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260403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5C8C-6137-4A59-8CCA-C445C9A17126}"/>
              </a:ext>
            </a:extLst>
          </p:cNvPr>
          <p:cNvSpPr>
            <a:spLocks noGrp="1"/>
          </p:cNvSpPr>
          <p:nvPr>
            <p:ph type="title"/>
          </p:nvPr>
        </p:nvSpPr>
        <p:spPr>
          <a:xfrm>
            <a:off x="391141" y="347473"/>
            <a:ext cx="11125199" cy="563881"/>
          </a:xfrm>
        </p:spPr>
        <p:txBody>
          <a:bodyPr/>
          <a:lstStyle/>
          <a:p>
            <a:r>
              <a:rPr lang="en-IN" dirty="0"/>
              <a:t>Angular – AOT Compiler</a:t>
            </a:r>
            <a:endParaRPr lang="en-US" dirty="0"/>
          </a:p>
        </p:txBody>
      </p:sp>
      <p:sp>
        <p:nvSpPr>
          <p:cNvPr id="3" name="Content Placeholder 2">
            <a:extLst>
              <a:ext uri="{FF2B5EF4-FFF2-40B4-BE49-F238E27FC236}">
                <a16:creationId xmlns:a16="http://schemas.microsoft.com/office/drawing/2014/main" id="{BE79398A-5D28-46BE-9E7E-D4FAFD4B8569}"/>
              </a:ext>
            </a:extLst>
          </p:cNvPr>
          <p:cNvSpPr>
            <a:spLocks noGrp="1"/>
          </p:cNvSpPr>
          <p:nvPr>
            <p:ph idx="1"/>
          </p:nvPr>
        </p:nvSpPr>
        <p:spPr>
          <a:xfrm>
            <a:off x="391141" y="1219200"/>
            <a:ext cx="11126522" cy="4419600"/>
          </a:xfrm>
        </p:spPr>
        <p:txBody>
          <a:bodyPr/>
          <a:lstStyle/>
          <a:p>
            <a:pPr algn="just"/>
            <a:r>
              <a:rPr lang="en-US" sz="2600" dirty="0"/>
              <a:t>An Angular application consists mainly of components and their HTML templates. Because the components and templates provided by Angular cannot be understood by the browser directly, Angular applications require a compilation process before they can run in a browser.</a:t>
            </a:r>
          </a:p>
          <a:p>
            <a:pPr algn="just"/>
            <a:endParaRPr lang="en-US" sz="2600" dirty="0"/>
          </a:p>
          <a:p>
            <a:pPr algn="just"/>
            <a:r>
              <a:rPr lang="en-US" sz="2600" dirty="0"/>
              <a:t>The Angular Ahead-of-Time (AOT) compiler converts Angular HTML and TypeScript code into efficient JavaScript code during the build phase before the browser downloads and runs that code. Compiling application during the build process provides a faster rendering in the browser.</a:t>
            </a:r>
          </a:p>
          <a:p>
            <a:pPr algn="just"/>
            <a:endParaRPr lang="en-US" sz="2600" dirty="0"/>
          </a:p>
        </p:txBody>
      </p:sp>
      <p:sp>
        <p:nvSpPr>
          <p:cNvPr id="4" name="Slide Number Placeholder 3">
            <a:extLst>
              <a:ext uri="{FF2B5EF4-FFF2-40B4-BE49-F238E27FC236}">
                <a16:creationId xmlns:a16="http://schemas.microsoft.com/office/drawing/2014/main" id="{8A685F42-64EA-4706-8835-EA43CEA9AB28}"/>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344835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A0EF-6B4B-416C-8ABA-72C36DC8F9F2}"/>
              </a:ext>
            </a:extLst>
          </p:cNvPr>
          <p:cNvSpPr>
            <a:spLocks noGrp="1"/>
          </p:cNvSpPr>
          <p:nvPr>
            <p:ph type="title"/>
          </p:nvPr>
        </p:nvSpPr>
        <p:spPr>
          <a:xfrm>
            <a:off x="236397" y="306442"/>
            <a:ext cx="11125199" cy="384047"/>
          </a:xfrm>
        </p:spPr>
        <p:txBody>
          <a:bodyPr/>
          <a:lstStyle/>
          <a:p>
            <a:r>
              <a:rPr lang="en-IN" dirty="0"/>
              <a:t>Angular – AOT Compiler </a:t>
            </a:r>
            <a:endParaRPr lang="en-US" dirty="0"/>
          </a:p>
        </p:txBody>
      </p:sp>
      <p:sp>
        <p:nvSpPr>
          <p:cNvPr id="3" name="Content Placeholder 2">
            <a:extLst>
              <a:ext uri="{FF2B5EF4-FFF2-40B4-BE49-F238E27FC236}">
                <a16:creationId xmlns:a16="http://schemas.microsoft.com/office/drawing/2014/main" id="{2CACA9AA-A1DE-47D3-A1F9-32D82F5ACA59}"/>
              </a:ext>
            </a:extLst>
          </p:cNvPr>
          <p:cNvSpPr>
            <a:spLocks noGrp="1"/>
          </p:cNvSpPr>
          <p:nvPr>
            <p:ph idx="1"/>
          </p:nvPr>
        </p:nvSpPr>
        <p:spPr>
          <a:xfrm>
            <a:off x="362344" y="890955"/>
            <a:ext cx="11637397" cy="4419600"/>
          </a:xfrm>
        </p:spPr>
        <p:txBody>
          <a:bodyPr/>
          <a:lstStyle/>
          <a:p>
            <a:pPr marL="0" indent="0" algn="just">
              <a:buNone/>
            </a:pPr>
            <a:r>
              <a:rPr lang="en-IN" sz="2300" b="1" dirty="0"/>
              <a:t>Angular Compilation</a:t>
            </a:r>
          </a:p>
          <a:p>
            <a:pPr marL="0" indent="0" algn="just">
              <a:buNone/>
            </a:pPr>
            <a:r>
              <a:rPr lang="en-US" sz="2300" dirty="0"/>
              <a:t>In Angular, there are two ways to compile your application:</a:t>
            </a:r>
          </a:p>
          <a:p>
            <a:pPr marL="457200" indent="-457200" algn="just">
              <a:buFont typeface="+mj-lt"/>
              <a:buAutoNum type="arabicPeriod"/>
            </a:pPr>
            <a:r>
              <a:rPr lang="en-US" sz="2300" dirty="0"/>
              <a:t>Just-in-Time (JIT), which compiles application in the browser at runtime.</a:t>
            </a:r>
          </a:p>
          <a:p>
            <a:pPr marL="457200" indent="-457200" algn="just">
              <a:buFont typeface="+mj-lt"/>
              <a:buAutoNum type="arabicPeriod"/>
            </a:pPr>
            <a:r>
              <a:rPr lang="en-US" sz="2300" dirty="0"/>
              <a:t>Ahead-of-Time (AOT), which compiles application at build time.</a:t>
            </a:r>
          </a:p>
          <a:p>
            <a:pPr marL="457200" indent="-457200" algn="just">
              <a:buFont typeface="+mj-lt"/>
              <a:buAutoNum type="arabicPeriod"/>
            </a:pPr>
            <a:endParaRPr lang="en-US" sz="2300" dirty="0"/>
          </a:p>
          <a:p>
            <a:pPr marL="0" indent="0" algn="just">
              <a:buNone/>
            </a:pPr>
            <a:r>
              <a:rPr lang="en-US" sz="2300" b="1" dirty="0"/>
              <a:t>JIT</a:t>
            </a:r>
            <a:r>
              <a:rPr lang="en-US" sz="2300" dirty="0"/>
              <a:t> compilation is the default when we run the ng build (build only) or ng serve (build and serve locally) CLI commands:</a:t>
            </a:r>
          </a:p>
          <a:p>
            <a:pPr marL="0" indent="0" algn="just">
              <a:buNone/>
            </a:pPr>
            <a:endParaRPr lang="en-US" sz="2300" dirty="0"/>
          </a:p>
          <a:p>
            <a:pPr marL="0" indent="0" algn="just">
              <a:buNone/>
            </a:pPr>
            <a:endParaRPr lang="en-US" sz="2300" dirty="0"/>
          </a:p>
          <a:p>
            <a:pPr marL="0" indent="0" algn="just">
              <a:buNone/>
            </a:pPr>
            <a:r>
              <a:rPr lang="en-US" sz="2300" dirty="0"/>
              <a:t>For </a:t>
            </a:r>
            <a:r>
              <a:rPr lang="en-US" sz="2300" b="1" dirty="0"/>
              <a:t>AOT</a:t>
            </a:r>
            <a:r>
              <a:rPr lang="en-US" sz="2300" dirty="0"/>
              <a:t> compilation, include the --</a:t>
            </a:r>
            <a:r>
              <a:rPr lang="en-US" sz="2300" dirty="0" err="1"/>
              <a:t>aot</a:t>
            </a:r>
            <a:r>
              <a:rPr lang="en-US" sz="2300" dirty="0"/>
              <a:t> option with the ng build or ng serve command:</a:t>
            </a:r>
          </a:p>
        </p:txBody>
      </p:sp>
      <p:sp>
        <p:nvSpPr>
          <p:cNvPr id="4" name="Slide Number Placeholder 3">
            <a:extLst>
              <a:ext uri="{FF2B5EF4-FFF2-40B4-BE49-F238E27FC236}">
                <a16:creationId xmlns:a16="http://schemas.microsoft.com/office/drawing/2014/main" id="{C81B0D21-0CAF-4379-8DE1-83DA0F4E5B81}"/>
              </a:ext>
            </a:extLst>
          </p:cNvPr>
          <p:cNvSpPr>
            <a:spLocks noGrp="1"/>
          </p:cNvSpPr>
          <p:nvPr>
            <p:ph type="sldNum" sz="quarter" idx="12"/>
          </p:nvPr>
        </p:nvSpPr>
        <p:spPr/>
        <p:txBody>
          <a:bodyPr/>
          <a:lstStyle/>
          <a:p>
            <a:fld id="{C51EAA63-D034-42AE-91FA-B13B9518C7BE}" type="slidenum">
              <a:rPr lang="en-US" smtClean="0"/>
              <a:pPr/>
              <a:t>5</a:t>
            </a:fld>
            <a:endParaRPr lang="en-US" dirty="0"/>
          </a:p>
        </p:txBody>
      </p:sp>
      <p:pic>
        <p:nvPicPr>
          <p:cNvPr id="5" name="Picture 4">
            <a:extLst>
              <a:ext uri="{FF2B5EF4-FFF2-40B4-BE49-F238E27FC236}">
                <a16:creationId xmlns:a16="http://schemas.microsoft.com/office/drawing/2014/main" id="{2E57D6D3-07B6-4FBD-9F92-E37F11336C48}"/>
              </a:ext>
            </a:extLst>
          </p:cNvPr>
          <p:cNvPicPr>
            <a:picLocks noChangeAspect="1"/>
          </p:cNvPicPr>
          <p:nvPr/>
        </p:nvPicPr>
        <p:blipFill>
          <a:blip r:embed="rId2"/>
          <a:stretch>
            <a:fillRect/>
          </a:stretch>
        </p:blipFill>
        <p:spPr>
          <a:xfrm>
            <a:off x="4727061" y="3777615"/>
            <a:ext cx="1367351" cy="667776"/>
          </a:xfrm>
          <a:prstGeom prst="rect">
            <a:avLst/>
          </a:prstGeom>
        </p:spPr>
      </p:pic>
      <p:pic>
        <p:nvPicPr>
          <p:cNvPr id="6" name="Picture 5">
            <a:extLst>
              <a:ext uri="{FF2B5EF4-FFF2-40B4-BE49-F238E27FC236}">
                <a16:creationId xmlns:a16="http://schemas.microsoft.com/office/drawing/2014/main" id="{589F5589-47EC-410C-8C79-44135A97825E}"/>
              </a:ext>
            </a:extLst>
          </p:cNvPr>
          <p:cNvPicPr>
            <a:picLocks noChangeAspect="1"/>
          </p:cNvPicPr>
          <p:nvPr/>
        </p:nvPicPr>
        <p:blipFill>
          <a:blip r:embed="rId3"/>
          <a:stretch>
            <a:fillRect/>
          </a:stretch>
        </p:blipFill>
        <p:spPr>
          <a:xfrm>
            <a:off x="4388923" y="5361756"/>
            <a:ext cx="2043626" cy="762762"/>
          </a:xfrm>
          <a:prstGeom prst="rect">
            <a:avLst/>
          </a:prstGeom>
        </p:spPr>
      </p:pic>
    </p:spTree>
    <p:extLst>
      <p:ext uri="{BB962C8B-B14F-4D97-AF65-F5344CB8AC3E}">
        <p14:creationId xmlns:p14="http://schemas.microsoft.com/office/powerpoint/2010/main" val="423589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36B5-48AB-48C6-B0D5-00BBAA96EE15}"/>
              </a:ext>
            </a:extLst>
          </p:cNvPr>
          <p:cNvSpPr>
            <a:spLocks noGrp="1"/>
          </p:cNvSpPr>
          <p:nvPr>
            <p:ph type="title"/>
          </p:nvPr>
        </p:nvSpPr>
        <p:spPr>
          <a:xfrm>
            <a:off x="530495" y="334578"/>
            <a:ext cx="11125199" cy="384047"/>
          </a:xfrm>
        </p:spPr>
        <p:txBody>
          <a:bodyPr/>
          <a:lstStyle/>
          <a:p>
            <a:r>
              <a:rPr lang="en-IN" dirty="0"/>
              <a:t>Angular – Compiler </a:t>
            </a:r>
            <a:endParaRPr lang="en-US" dirty="0"/>
          </a:p>
        </p:txBody>
      </p:sp>
      <p:graphicFrame>
        <p:nvGraphicFramePr>
          <p:cNvPr id="5" name="Table 5">
            <a:extLst>
              <a:ext uri="{FF2B5EF4-FFF2-40B4-BE49-F238E27FC236}">
                <a16:creationId xmlns:a16="http://schemas.microsoft.com/office/drawing/2014/main" id="{901E6E7A-ACC8-4609-960B-18D6CA4D9150}"/>
              </a:ext>
            </a:extLst>
          </p:cNvPr>
          <p:cNvGraphicFramePr>
            <a:graphicFrameLocks noGrp="1"/>
          </p:cNvGraphicFramePr>
          <p:nvPr>
            <p:ph idx="1"/>
            <p:extLst>
              <p:ext uri="{D42A27DB-BD31-4B8C-83A1-F6EECF244321}">
                <p14:modId xmlns:p14="http://schemas.microsoft.com/office/powerpoint/2010/main" val="1482437682"/>
              </p:ext>
            </p:extLst>
          </p:nvPr>
        </p:nvGraphicFramePr>
        <p:xfrm>
          <a:off x="419271" y="834683"/>
          <a:ext cx="11125200" cy="4983480"/>
        </p:xfrm>
        <a:graphic>
          <a:graphicData uri="http://schemas.openxmlformats.org/drawingml/2006/table">
            <a:tbl>
              <a:tblPr firstRow="1" bandRow="1">
                <a:tableStyleId>{16D9F66E-5EB9-4882-86FB-DCBF35E3C3E4}</a:tableStyleId>
              </a:tblPr>
              <a:tblGrid>
                <a:gridCol w="5562600">
                  <a:extLst>
                    <a:ext uri="{9D8B030D-6E8A-4147-A177-3AD203B41FA5}">
                      <a16:colId xmlns:a16="http://schemas.microsoft.com/office/drawing/2014/main" val="735342770"/>
                    </a:ext>
                  </a:extLst>
                </a:gridCol>
                <a:gridCol w="5562600">
                  <a:extLst>
                    <a:ext uri="{9D8B030D-6E8A-4147-A177-3AD203B41FA5}">
                      <a16:colId xmlns:a16="http://schemas.microsoft.com/office/drawing/2014/main" val="3352996809"/>
                    </a:ext>
                  </a:extLst>
                </a:gridCol>
              </a:tblGrid>
              <a:tr h="370840">
                <a:tc>
                  <a:txBody>
                    <a:bodyPr/>
                    <a:lstStyle/>
                    <a:p>
                      <a:pPr algn="ctr"/>
                      <a:r>
                        <a:rPr lang="en-IN" dirty="0"/>
                        <a:t>Just-In-Time </a:t>
                      </a:r>
                      <a:endParaRPr lang="en-US" dirty="0"/>
                    </a:p>
                  </a:txBody>
                  <a:tcPr/>
                </a:tc>
                <a:tc>
                  <a:txBody>
                    <a:bodyPr/>
                    <a:lstStyle/>
                    <a:p>
                      <a:pPr algn="ctr"/>
                      <a:r>
                        <a:rPr lang="en-IN" dirty="0"/>
                        <a:t>Ahead-Of-Time</a:t>
                      </a:r>
                      <a:endParaRPr lang="en-US" dirty="0"/>
                    </a:p>
                  </a:txBody>
                  <a:tcPr/>
                </a:tc>
                <a:extLst>
                  <a:ext uri="{0D108BD9-81ED-4DB2-BD59-A6C34878D82A}">
                    <a16:rowId xmlns:a16="http://schemas.microsoft.com/office/drawing/2014/main" val="3831776988"/>
                  </a:ext>
                </a:extLst>
              </a:tr>
              <a:tr h="370840">
                <a:tc>
                  <a:txBody>
                    <a:bodyPr/>
                    <a:lstStyle/>
                    <a:p>
                      <a:r>
                        <a:rPr lang="en-IN" dirty="0"/>
                        <a:t>Loads the application slower than AOT since it needs to compile the application when running for the first time.</a:t>
                      </a:r>
                      <a:endParaRPr lang="en-US" dirty="0"/>
                    </a:p>
                  </a:txBody>
                  <a:tcPr/>
                </a:tc>
                <a:tc>
                  <a:txBody>
                    <a:bodyPr/>
                    <a:lstStyle/>
                    <a:p>
                      <a:r>
                        <a:rPr lang="en-IN" dirty="0"/>
                        <a:t>Loads the page more quickly than JIT compilation.</a:t>
                      </a:r>
                      <a:endParaRPr lang="en-US" dirty="0"/>
                    </a:p>
                  </a:txBody>
                  <a:tcPr/>
                </a:tc>
                <a:extLst>
                  <a:ext uri="{0D108BD9-81ED-4DB2-BD59-A6C34878D82A}">
                    <a16:rowId xmlns:a16="http://schemas.microsoft.com/office/drawing/2014/main" val="3529796960"/>
                  </a:ext>
                </a:extLst>
              </a:tr>
              <a:tr h="370840">
                <a:tc>
                  <a:txBody>
                    <a:bodyPr/>
                    <a:lstStyle/>
                    <a:p>
                      <a:r>
                        <a:rPr lang="en-IN" dirty="0"/>
                        <a:t>It download the compiler and compiles the application before displaying.</a:t>
                      </a:r>
                      <a:endParaRPr lang="en-US" dirty="0"/>
                    </a:p>
                  </a:txBody>
                  <a:tcPr/>
                </a:tc>
                <a:tc>
                  <a:txBody>
                    <a:bodyPr/>
                    <a:lstStyle/>
                    <a:p>
                      <a:r>
                        <a:rPr lang="en-IN" dirty="0"/>
                        <a:t>It doesn’t want to download the compiler, since AOT already compiles the code when building the application.</a:t>
                      </a:r>
                      <a:endParaRPr lang="en-US" dirty="0"/>
                    </a:p>
                  </a:txBody>
                  <a:tcPr/>
                </a:tc>
                <a:extLst>
                  <a:ext uri="{0D108BD9-81ED-4DB2-BD59-A6C34878D82A}">
                    <a16:rowId xmlns:a16="http://schemas.microsoft.com/office/drawing/2014/main" val="446953510"/>
                  </a:ext>
                </a:extLst>
              </a:tr>
              <a:tr h="370840">
                <a:tc>
                  <a:txBody>
                    <a:bodyPr/>
                    <a:lstStyle/>
                    <a:p>
                      <a:r>
                        <a:rPr lang="en-IN" dirty="0"/>
                        <a:t>Since the code include the compiler code also the bundle size will be higher.</a:t>
                      </a:r>
                      <a:endParaRPr lang="en-US" dirty="0"/>
                    </a:p>
                  </a:txBody>
                  <a:tcPr/>
                </a:tc>
                <a:tc>
                  <a:txBody>
                    <a:bodyPr/>
                    <a:lstStyle/>
                    <a:p>
                      <a:r>
                        <a:rPr lang="en-IN" dirty="0"/>
                        <a:t>Since it created fully compiled code and its optimized so it bundle size will be half the bundle size compiled by JIT.</a:t>
                      </a:r>
                      <a:endParaRPr lang="en-US" dirty="0"/>
                    </a:p>
                  </a:txBody>
                  <a:tcPr/>
                </a:tc>
                <a:extLst>
                  <a:ext uri="{0D108BD9-81ED-4DB2-BD59-A6C34878D82A}">
                    <a16:rowId xmlns:a16="http://schemas.microsoft.com/office/drawing/2014/main" val="3653647116"/>
                  </a:ext>
                </a:extLst>
              </a:tr>
              <a:tr h="370840">
                <a:tc>
                  <a:txBody>
                    <a:bodyPr/>
                    <a:lstStyle/>
                    <a:p>
                      <a:r>
                        <a:rPr lang="en-IN" dirty="0"/>
                        <a:t>Suitable in development mode.</a:t>
                      </a:r>
                      <a:endParaRPr lang="en-US" dirty="0"/>
                    </a:p>
                  </a:txBody>
                  <a:tcPr/>
                </a:tc>
                <a:tc>
                  <a:txBody>
                    <a:bodyPr/>
                    <a:lstStyle/>
                    <a:p>
                      <a:r>
                        <a:rPr lang="en-IN" dirty="0"/>
                        <a:t>Suitable in the case of production.</a:t>
                      </a:r>
                      <a:endParaRPr lang="en-US" dirty="0"/>
                    </a:p>
                  </a:txBody>
                  <a:tcPr/>
                </a:tc>
                <a:extLst>
                  <a:ext uri="{0D108BD9-81ED-4DB2-BD59-A6C34878D82A}">
                    <a16:rowId xmlns:a16="http://schemas.microsoft.com/office/drawing/2014/main" val="2438952796"/>
                  </a:ext>
                </a:extLst>
              </a:tr>
              <a:tr h="370840">
                <a:tc>
                  <a:txBody>
                    <a:bodyPr/>
                    <a:lstStyle/>
                    <a:p>
                      <a:r>
                        <a:rPr lang="en-IN" dirty="0"/>
                        <a:t>Following command use JIT ng build, ng server.</a:t>
                      </a:r>
                      <a:endParaRPr lang="en-US" dirty="0"/>
                    </a:p>
                  </a:txBody>
                  <a:tcPr/>
                </a:tc>
                <a:tc>
                  <a:txBody>
                    <a:bodyPr/>
                    <a:lstStyle/>
                    <a:p>
                      <a:r>
                        <a:rPr lang="en-IN" dirty="0"/>
                        <a:t>Following command use AOT ng build –</a:t>
                      </a:r>
                      <a:r>
                        <a:rPr lang="en-IN" dirty="0" err="1"/>
                        <a:t>aot</a:t>
                      </a:r>
                      <a:r>
                        <a:rPr lang="en-IN" dirty="0"/>
                        <a:t>, ng serve –</a:t>
                      </a:r>
                      <a:r>
                        <a:rPr lang="en-IN" dirty="0" err="1"/>
                        <a:t>aot</a:t>
                      </a:r>
                      <a:r>
                        <a:rPr lang="en-IN" dirty="0"/>
                        <a:t>, ng build –prod.</a:t>
                      </a:r>
                      <a:endParaRPr lang="en-US" dirty="0"/>
                    </a:p>
                  </a:txBody>
                  <a:tcPr/>
                </a:tc>
                <a:extLst>
                  <a:ext uri="{0D108BD9-81ED-4DB2-BD59-A6C34878D82A}">
                    <a16:rowId xmlns:a16="http://schemas.microsoft.com/office/drawing/2014/main" val="2563997398"/>
                  </a:ext>
                </a:extLst>
              </a:tr>
              <a:tr h="370840">
                <a:tc>
                  <a:txBody>
                    <a:bodyPr/>
                    <a:lstStyle/>
                    <a:p>
                      <a:r>
                        <a:rPr lang="en-IN" dirty="0"/>
                        <a:t>Template binding errors can be viewed at the time of displaying the application.</a:t>
                      </a:r>
                      <a:endParaRPr lang="en-US" dirty="0"/>
                    </a:p>
                  </a:txBody>
                  <a:tcPr/>
                </a:tc>
                <a:tc>
                  <a:txBody>
                    <a:bodyPr/>
                    <a:lstStyle/>
                    <a:p>
                      <a:r>
                        <a:rPr lang="en-IN" dirty="0"/>
                        <a:t>Template binding errors are shown at the time of building.</a:t>
                      </a:r>
                      <a:endParaRPr lang="en-US" dirty="0"/>
                    </a:p>
                  </a:txBody>
                  <a:tcPr/>
                </a:tc>
                <a:extLst>
                  <a:ext uri="{0D108BD9-81ED-4DB2-BD59-A6C34878D82A}">
                    <a16:rowId xmlns:a16="http://schemas.microsoft.com/office/drawing/2014/main" val="1522930019"/>
                  </a:ext>
                </a:extLst>
              </a:tr>
            </a:tbl>
          </a:graphicData>
        </a:graphic>
      </p:graphicFrame>
      <p:sp>
        <p:nvSpPr>
          <p:cNvPr id="4" name="Slide Number Placeholder 3">
            <a:extLst>
              <a:ext uri="{FF2B5EF4-FFF2-40B4-BE49-F238E27FC236}">
                <a16:creationId xmlns:a16="http://schemas.microsoft.com/office/drawing/2014/main" id="{2EB548F4-DE67-4024-843A-FE311268C37A}"/>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283163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0F73-DDCE-4C55-97E4-7BE1CF3A1689}"/>
              </a:ext>
            </a:extLst>
          </p:cNvPr>
          <p:cNvSpPr>
            <a:spLocks noGrp="1"/>
          </p:cNvSpPr>
          <p:nvPr>
            <p:ph type="title"/>
          </p:nvPr>
        </p:nvSpPr>
        <p:spPr>
          <a:xfrm>
            <a:off x="278599" y="278307"/>
            <a:ext cx="11125199" cy="384047"/>
          </a:xfrm>
        </p:spPr>
        <p:txBody>
          <a:bodyPr/>
          <a:lstStyle/>
          <a:p>
            <a:r>
              <a:rPr lang="en-IN" dirty="0"/>
              <a:t>Angular – AOT Compiler</a:t>
            </a:r>
            <a:endParaRPr lang="en-US" dirty="0"/>
          </a:p>
        </p:txBody>
      </p:sp>
      <p:sp>
        <p:nvSpPr>
          <p:cNvPr id="3" name="Content Placeholder 2">
            <a:extLst>
              <a:ext uri="{FF2B5EF4-FFF2-40B4-BE49-F238E27FC236}">
                <a16:creationId xmlns:a16="http://schemas.microsoft.com/office/drawing/2014/main" id="{647842F1-1164-40CB-BEEE-66B7D0713679}"/>
              </a:ext>
            </a:extLst>
          </p:cNvPr>
          <p:cNvSpPr>
            <a:spLocks noGrp="1"/>
          </p:cNvSpPr>
          <p:nvPr>
            <p:ph idx="1"/>
          </p:nvPr>
        </p:nvSpPr>
        <p:spPr>
          <a:xfrm>
            <a:off x="278599" y="862819"/>
            <a:ext cx="11379074" cy="4419600"/>
          </a:xfrm>
        </p:spPr>
        <p:txBody>
          <a:bodyPr/>
          <a:lstStyle/>
          <a:p>
            <a:pPr marL="0" indent="0" algn="just">
              <a:buNone/>
            </a:pPr>
            <a:r>
              <a:rPr lang="en-IN" sz="2200" b="1" dirty="0"/>
              <a:t>Why compile with AOT</a:t>
            </a:r>
          </a:p>
          <a:p>
            <a:pPr marL="0" indent="0" algn="just">
              <a:buNone/>
            </a:pPr>
            <a:r>
              <a:rPr lang="en-US" sz="2200" b="1" dirty="0"/>
              <a:t>Faster rendering</a:t>
            </a:r>
          </a:p>
          <a:p>
            <a:pPr marL="0" indent="0" algn="just">
              <a:buNone/>
            </a:pPr>
            <a:r>
              <a:rPr lang="en-US" sz="2200" dirty="0"/>
              <a:t>With AOT, the browser downloads a pre-compiled version of the application. The browser loads executable code so it can render the application immediately, without waiting to compile the app first.</a:t>
            </a:r>
          </a:p>
          <a:p>
            <a:pPr marL="0" indent="0" algn="just">
              <a:spcBef>
                <a:spcPts val="0"/>
              </a:spcBef>
              <a:buNone/>
            </a:pPr>
            <a:endParaRPr lang="en-US" sz="2200" b="1" dirty="0"/>
          </a:p>
          <a:p>
            <a:pPr marL="0" indent="0" algn="just">
              <a:spcBef>
                <a:spcPts val="0"/>
              </a:spcBef>
              <a:buNone/>
            </a:pPr>
            <a:r>
              <a:rPr lang="en-US" sz="2200" b="1" dirty="0"/>
              <a:t>Fewer asynchronous requests</a:t>
            </a:r>
          </a:p>
          <a:p>
            <a:pPr marL="0" indent="0" algn="just">
              <a:buNone/>
            </a:pPr>
            <a:r>
              <a:rPr lang="en-US" sz="2200" dirty="0"/>
              <a:t>The compiler </a:t>
            </a:r>
            <a:r>
              <a:rPr lang="en-US" sz="2200" dirty="0" err="1"/>
              <a:t>inlines</a:t>
            </a:r>
            <a:r>
              <a:rPr lang="en-US" sz="2200" dirty="0"/>
              <a:t> external HTML templates and CSS style sheets within the application JavaScript, eliminating separate Ajax requests for those source files.</a:t>
            </a:r>
          </a:p>
          <a:p>
            <a:pPr marL="0" indent="0" algn="just">
              <a:spcBef>
                <a:spcPts val="0"/>
              </a:spcBef>
              <a:buNone/>
            </a:pPr>
            <a:endParaRPr lang="en-US" sz="2200" b="1" dirty="0"/>
          </a:p>
          <a:p>
            <a:pPr marL="0" indent="0" algn="just">
              <a:spcBef>
                <a:spcPts val="0"/>
              </a:spcBef>
              <a:buNone/>
            </a:pPr>
            <a:r>
              <a:rPr lang="en-US" sz="2200" b="1" dirty="0"/>
              <a:t>Smaller Angular framework download size</a:t>
            </a:r>
          </a:p>
          <a:p>
            <a:pPr marL="0" indent="0" algn="just">
              <a:buNone/>
            </a:pPr>
            <a:r>
              <a:rPr lang="en-US" sz="2200" dirty="0"/>
              <a:t>There's no need to download the Angular compiler if the app is already compiled. The compiler is roughly half of Angular itself, so omitting it dramatically reduces the application payload.</a:t>
            </a:r>
          </a:p>
        </p:txBody>
      </p:sp>
      <p:sp>
        <p:nvSpPr>
          <p:cNvPr id="4" name="Slide Number Placeholder 3">
            <a:extLst>
              <a:ext uri="{FF2B5EF4-FFF2-40B4-BE49-F238E27FC236}">
                <a16:creationId xmlns:a16="http://schemas.microsoft.com/office/drawing/2014/main" id="{C6AF1BA6-46E7-42D7-B0C6-C6FF29C159FB}"/>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173682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A3DE-95EB-4E88-9058-CF9A390BA26C}"/>
              </a:ext>
            </a:extLst>
          </p:cNvPr>
          <p:cNvSpPr>
            <a:spLocks noGrp="1"/>
          </p:cNvSpPr>
          <p:nvPr>
            <p:ph type="title"/>
          </p:nvPr>
        </p:nvSpPr>
        <p:spPr>
          <a:xfrm>
            <a:off x="278599" y="278307"/>
            <a:ext cx="11125199" cy="384047"/>
          </a:xfrm>
        </p:spPr>
        <p:txBody>
          <a:bodyPr/>
          <a:lstStyle/>
          <a:p>
            <a:r>
              <a:rPr lang="en-IN" dirty="0"/>
              <a:t>Angular – AOT Compiler </a:t>
            </a:r>
            <a:endParaRPr lang="en-US" dirty="0"/>
          </a:p>
        </p:txBody>
      </p:sp>
      <p:sp>
        <p:nvSpPr>
          <p:cNvPr id="3" name="Content Placeholder 2">
            <a:extLst>
              <a:ext uri="{FF2B5EF4-FFF2-40B4-BE49-F238E27FC236}">
                <a16:creationId xmlns:a16="http://schemas.microsoft.com/office/drawing/2014/main" id="{AB60DFED-0524-4781-95C2-8E2F9266EAED}"/>
              </a:ext>
            </a:extLst>
          </p:cNvPr>
          <p:cNvSpPr>
            <a:spLocks noGrp="1"/>
          </p:cNvSpPr>
          <p:nvPr>
            <p:ph idx="1"/>
          </p:nvPr>
        </p:nvSpPr>
        <p:spPr>
          <a:xfrm>
            <a:off x="278599" y="919090"/>
            <a:ext cx="11379074" cy="4419600"/>
          </a:xfrm>
        </p:spPr>
        <p:txBody>
          <a:bodyPr/>
          <a:lstStyle/>
          <a:p>
            <a:pPr marL="0" indent="0" algn="just">
              <a:buNone/>
            </a:pPr>
            <a:r>
              <a:rPr lang="en-US" sz="2300" b="1" dirty="0"/>
              <a:t>Detect template errors earlier</a:t>
            </a:r>
          </a:p>
          <a:p>
            <a:pPr marL="0" indent="0" algn="just">
              <a:buNone/>
            </a:pPr>
            <a:r>
              <a:rPr lang="en-US" sz="2300" dirty="0"/>
              <a:t>The AOT compiler detects and reports template binding errors during the build step before users can see them.</a:t>
            </a:r>
          </a:p>
          <a:p>
            <a:pPr marL="0" indent="0" algn="just">
              <a:buNone/>
            </a:pPr>
            <a:endParaRPr lang="en-US" sz="2300" dirty="0"/>
          </a:p>
          <a:p>
            <a:pPr marL="0" indent="0" algn="just">
              <a:buNone/>
            </a:pPr>
            <a:r>
              <a:rPr lang="en-US" sz="2300" b="1" dirty="0"/>
              <a:t>Better security</a:t>
            </a:r>
          </a:p>
          <a:p>
            <a:pPr marL="0" indent="0" algn="just">
              <a:buNone/>
            </a:pPr>
            <a:r>
              <a:rPr lang="en-US" sz="2300" dirty="0"/>
              <a:t>AOT compiles HTML templates and components into JavaScript files long before they are served to the client. With no templates to read and no risky client-side HTML or JavaScript evaluation, there are fewer opportunities for injection attacks.</a:t>
            </a:r>
          </a:p>
          <a:p>
            <a:pPr algn="just"/>
            <a:endParaRPr lang="en-US" sz="2300" dirty="0"/>
          </a:p>
        </p:txBody>
      </p:sp>
      <p:sp>
        <p:nvSpPr>
          <p:cNvPr id="4" name="Slide Number Placeholder 3">
            <a:extLst>
              <a:ext uri="{FF2B5EF4-FFF2-40B4-BE49-F238E27FC236}">
                <a16:creationId xmlns:a16="http://schemas.microsoft.com/office/drawing/2014/main" id="{292C9EF9-79DC-4955-B548-39813F1138CB}"/>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7174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045E-565B-4C8F-A1D4-EB67C70F2C78}"/>
              </a:ext>
            </a:extLst>
          </p:cNvPr>
          <p:cNvSpPr>
            <a:spLocks noGrp="1"/>
          </p:cNvSpPr>
          <p:nvPr>
            <p:ph type="title"/>
          </p:nvPr>
        </p:nvSpPr>
        <p:spPr>
          <a:xfrm>
            <a:off x="278599" y="225083"/>
            <a:ext cx="11125199" cy="521678"/>
          </a:xfrm>
        </p:spPr>
        <p:txBody>
          <a:bodyPr/>
          <a:lstStyle/>
          <a:p>
            <a:r>
              <a:rPr lang="en-IN" dirty="0"/>
              <a:t>Angular – AOT Compiler </a:t>
            </a:r>
            <a:endParaRPr lang="en-US" dirty="0"/>
          </a:p>
        </p:txBody>
      </p:sp>
      <p:sp>
        <p:nvSpPr>
          <p:cNvPr id="3" name="Content Placeholder 2">
            <a:extLst>
              <a:ext uri="{FF2B5EF4-FFF2-40B4-BE49-F238E27FC236}">
                <a16:creationId xmlns:a16="http://schemas.microsoft.com/office/drawing/2014/main" id="{581BA9D0-6C48-4DD4-BCDF-3B041E177CAB}"/>
              </a:ext>
            </a:extLst>
          </p:cNvPr>
          <p:cNvSpPr>
            <a:spLocks noGrp="1"/>
          </p:cNvSpPr>
          <p:nvPr>
            <p:ph idx="1"/>
          </p:nvPr>
        </p:nvSpPr>
        <p:spPr>
          <a:xfrm>
            <a:off x="418616" y="961293"/>
            <a:ext cx="11126522" cy="4419600"/>
          </a:xfrm>
        </p:spPr>
        <p:txBody>
          <a:bodyPr/>
          <a:lstStyle/>
          <a:p>
            <a:pPr marL="0" indent="0" algn="just">
              <a:buNone/>
            </a:pPr>
            <a:r>
              <a:rPr lang="en-US" sz="2600" dirty="0"/>
              <a:t>When you use the Angular AOT compiler, can control application compilation in two ways:</a:t>
            </a:r>
          </a:p>
          <a:p>
            <a:pPr algn="just"/>
            <a:r>
              <a:rPr lang="en-US" sz="2600" dirty="0"/>
              <a:t>By specifying Angular metadata.</a:t>
            </a:r>
          </a:p>
          <a:p>
            <a:pPr algn="just"/>
            <a:r>
              <a:rPr lang="en-US" sz="2600" dirty="0"/>
              <a:t>By providing template compiler options in the </a:t>
            </a:r>
            <a:r>
              <a:rPr lang="en-US" sz="2600" b="1" dirty="0" err="1"/>
              <a:t>tsconfig.json</a:t>
            </a:r>
            <a:r>
              <a:rPr lang="en-US" sz="2600" b="1" dirty="0"/>
              <a:t> </a:t>
            </a:r>
            <a:r>
              <a:rPr lang="en-US" sz="2600" dirty="0"/>
              <a:t>file.</a:t>
            </a:r>
          </a:p>
          <a:p>
            <a:pPr marL="0" indent="0" algn="just">
              <a:buNone/>
            </a:pPr>
            <a:endParaRPr lang="en-US" sz="2600" dirty="0"/>
          </a:p>
        </p:txBody>
      </p:sp>
      <p:sp>
        <p:nvSpPr>
          <p:cNvPr id="4" name="Slide Number Placeholder 3">
            <a:extLst>
              <a:ext uri="{FF2B5EF4-FFF2-40B4-BE49-F238E27FC236}">
                <a16:creationId xmlns:a16="http://schemas.microsoft.com/office/drawing/2014/main" id="{F0A1B651-DC3D-4C00-9DBD-DB4FAD72B702}"/>
              </a:ext>
            </a:extLst>
          </p:cNvPr>
          <p:cNvSpPr>
            <a:spLocks noGrp="1"/>
          </p:cNvSpPr>
          <p:nvPr>
            <p:ph type="sldNum" sz="quarter" idx="12"/>
          </p:nvPr>
        </p:nvSpPr>
        <p:spPr/>
        <p:txBody>
          <a:bodyPr/>
          <a:lstStyle/>
          <a:p>
            <a:fld id="{C51EAA63-D034-42AE-91FA-B13B9518C7BE}" type="slidenum">
              <a:rPr lang="en-US" smtClean="0"/>
              <a:pPr/>
              <a:t>9</a:t>
            </a:fld>
            <a:endParaRPr lang="en-US" dirty="0"/>
          </a:p>
        </p:txBody>
      </p:sp>
    </p:spTree>
    <p:extLst>
      <p:ext uri="{BB962C8B-B14F-4D97-AF65-F5344CB8AC3E}">
        <p14:creationId xmlns:p14="http://schemas.microsoft.com/office/powerpoint/2010/main" val="376518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14584</TotalTime>
  <Words>790</Words>
  <Application>Microsoft Office PowerPoint</Application>
  <PresentationFormat>Custom</PresentationFormat>
  <Paragraphs>85</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Oracle_16x9_2014_521</vt:lpstr>
      <vt:lpstr>PowerPoint Presentation</vt:lpstr>
      <vt:lpstr>Angular  Ahead-of-time Compiler</vt:lpstr>
      <vt:lpstr>Agenda</vt:lpstr>
      <vt:lpstr>Angular – AOT Compiler</vt:lpstr>
      <vt:lpstr>Angular – AOT Compiler </vt:lpstr>
      <vt:lpstr>Angular – Compiler </vt:lpstr>
      <vt:lpstr>Angular – AOT Compiler</vt:lpstr>
      <vt:lpstr>Angular – AOT Compiler </vt:lpstr>
      <vt:lpstr>Angular – AOT Compiler </vt:lpstr>
      <vt:lpstr>Angular – AOT Compiler </vt:lpstr>
      <vt:lpstr>Angular – AOT Compiler </vt:lpstr>
      <vt:lpstr>Angular – AOT Compiler </vt:lpstr>
      <vt:lpstr>Thank You</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Harish Boora</cp:lastModifiedBy>
  <cp:revision>1128</cp:revision>
  <dcterms:created xsi:type="dcterms:W3CDTF">2014-05-22T00:02:59Z</dcterms:created>
  <dcterms:modified xsi:type="dcterms:W3CDTF">2020-03-02T13:43:38Z</dcterms:modified>
</cp:coreProperties>
</file>