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682" r:id="rId2"/>
    <p:sldId id="752" r:id="rId3"/>
    <p:sldId id="753" r:id="rId4"/>
    <p:sldId id="775" r:id="rId5"/>
    <p:sldId id="774" r:id="rId6"/>
    <p:sldId id="773" r:id="rId7"/>
    <p:sldId id="768" r:id="rId8"/>
    <p:sldId id="769" r:id="rId9"/>
    <p:sldId id="767" r:id="rId10"/>
    <p:sldId id="763" r:id="rId11"/>
    <p:sldId id="764" r:id="rId12"/>
    <p:sldId id="765" r:id="rId13"/>
    <p:sldId id="770" r:id="rId14"/>
    <p:sldId id="771" r:id="rId15"/>
    <p:sldId id="772" r:id="rId16"/>
    <p:sldId id="766" r:id="rId17"/>
    <p:sldId id="762" r:id="rId18"/>
  </p:sldIdLst>
  <p:sldSz cx="12188825" cy="6858000"/>
  <p:notesSz cx="6858000" cy="9144000"/>
  <p:custDataLst>
    <p:tags r:id="rId21"/>
  </p:custDataLst>
  <p:defaultTextStyle>
    <a:defPPr>
      <a:defRPr lang="en-US"/>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7" pos="335">
          <p15:clr>
            <a:srgbClr val="A4A3A4"/>
          </p15:clr>
        </p15:guide>
        <p15:guide id="8" orient="horz" pos="768">
          <p15:clr>
            <a:srgbClr val="A4A3A4"/>
          </p15:clr>
        </p15:guide>
        <p15:guide id="9" pos="646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5E5E5"/>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603" autoAdjust="0"/>
    <p:restoredTop sz="86492" autoAdjust="0"/>
  </p:normalViewPr>
  <p:slideViewPr>
    <p:cSldViewPr snapToGrid="0">
      <p:cViewPr varScale="1">
        <p:scale>
          <a:sx n="64" d="100"/>
          <a:sy n="64" d="100"/>
        </p:scale>
        <p:origin x="342" y="78"/>
      </p:cViewPr>
      <p:guideLst>
        <p:guide orient="horz" pos="2160"/>
        <p:guide pos="335"/>
        <p:guide orient="horz" pos="768"/>
        <p:guide pos="6466"/>
      </p:guideLst>
    </p:cSldViewPr>
  </p:slideViewPr>
  <p:outlineViewPr>
    <p:cViewPr>
      <p:scale>
        <a:sx n="33" d="100"/>
        <a:sy n="33" d="100"/>
      </p:scale>
      <p:origin x="0" y="-10368"/>
    </p:cViewPr>
  </p:outlineViewPr>
  <p:notesTextViewPr>
    <p:cViewPr>
      <p:scale>
        <a:sx n="1" d="1"/>
        <a:sy n="1" d="1"/>
      </p:scale>
      <p:origin x="0" y="0"/>
    </p:cViewPr>
  </p:notesTextViewPr>
  <p:sorterViewPr>
    <p:cViewPr>
      <p:scale>
        <a:sx n="32" d="100"/>
        <a:sy n="32" d="100"/>
      </p:scale>
      <p:origin x="0" y="0"/>
    </p:cViewPr>
  </p:sorterViewPr>
  <p:notesViewPr>
    <p:cSldViewPr snapToGrid="0">
      <p:cViewPr varScale="1">
        <p:scale>
          <a:sx n="55" d="100"/>
          <a:sy n="55" d="100"/>
        </p:scale>
        <p:origin x="-312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3/3/2020</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361" rtl="0" eaLnBrk="1" latinLnBrk="0" hangingPunct="1">
      <a:spcBef>
        <a:spcPts val="600"/>
      </a:spcBef>
      <a:defRPr sz="1100" kern="1200">
        <a:solidFill>
          <a:schemeClr val="tx1"/>
        </a:solidFill>
        <a:latin typeface="+mn-lt"/>
        <a:ea typeface="+mn-ea"/>
        <a:cs typeface="+mn-cs"/>
      </a:defRPr>
    </a:lvl1pPr>
    <a:lvl2pPr marL="228591" indent="-114295" algn="l" defTabSz="914361" rtl="0" eaLnBrk="1" latinLnBrk="0" hangingPunct="1">
      <a:spcBef>
        <a:spcPts val="600"/>
      </a:spcBef>
      <a:buFont typeface="Arial" panose="020B0604020202020204" pitchFamily="34" charset="0"/>
      <a:buChar char="•"/>
      <a:defRPr sz="1100" kern="1200">
        <a:solidFill>
          <a:schemeClr val="tx1"/>
        </a:solidFill>
        <a:latin typeface="+mn-lt"/>
        <a:ea typeface="+mn-ea"/>
        <a:cs typeface="+mn-cs"/>
      </a:defRPr>
    </a:lvl2pPr>
    <a:lvl3pPr marL="400034"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476"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19" indent="-114295" algn="l" defTabSz="914361"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5905" algn="l" defTabSz="914361" rtl="0" eaLnBrk="1" latinLnBrk="0" hangingPunct="1">
      <a:defRPr sz="1200" kern="1200">
        <a:solidFill>
          <a:schemeClr val="tx1"/>
        </a:solidFill>
        <a:latin typeface="+mn-lt"/>
        <a:ea typeface="+mn-ea"/>
        <a:cs typeface="+mn-cs"/>
      </a:defRPr>
    </a:lvl6pPr>
    <a:lvl7pPr marL="2743085" algn="l" defTabSz="914361" rtl="0" eaLnBrk="1" latinLnBrk="0" hangingPunct="1">
      <a:defRPr sz="1200" kern="1200">
        <a:solidFill>
          <a:schemeClr val="tx1"/>
        </a:solidFill>
        <a:latin typeface="+mn-lt"/>
        <a:ea typeface="+mn-ea"/>
        <a:cs typeface="+mn-cs"/>
      </a:defRPr>
    </a:lvl7pPr>
    <a:lvl8pPr marL="3200267" algn="l" defTabSz="914361" rtl="0" eaLnBrk="1" latinLnBrk="0" hangingPunct="1">
      <a:defRPr sz="1200" kern="1200">
        <a:solidFill>
          <a:schemeClr val="tx1"/>
        </a:solidFill>
        <a:latin typeface="+mn-lt"/>
        <a:ea typeface="+mn-ea"/>
        <a:cs typeface="+mn-cs"/>
      </a:defRPr>
    </a:lvl8pPr>
    <a:lvl9pPr marL="3657448" algn="l" defTabSz="91436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1242756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0"/>
            <a:ext cx="12216257" cy="6858000"/>
          </a:xfrm>
          <a:prstGeom prst="rect">
            <a:avLst/>
          </a:prstGeom>
          <a:solidFill>
            <a:schemeClr val="accent5">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tx1"/>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tx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7159736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6" y="1905000"/>
            <a:ext cx="2194560" cy="3072384"/>
          </a:xfrm>
          <a:noFill/>
        </p:spPr>
        <p:txBody>
          <a:bodyPr tIns="91436">
            <a:noAutofit/>
          </a:bodyPr>
          <a:lstStyle>
            <a:lvl1pPr marL="0" indent="0" algn="ctr">
              <a:spcBef>
                <a:spcPts val="0"/>
              </a:spcBef>
              <a:buNone/>
              <a:defRPr sz="19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E034DFF6-3723-A448-95A8-BD1191C13A2D}" type="datetime1">
              <a:rPr lang="en-US" smtClean="0"/>
              <a:pPr/>
              <a:t>3/3/2020</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20" y="1524001"/>
            <a:ext cx="5410197"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AB1998-0579-A34D-928E-B5F399E2564A}" type="datetime1">
              <a:rPr lang="en-US" smtClean="0"/>
              <a:pPr/>
              <a:t>3/3/2020</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20"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8"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7"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D4F12F-5D2B-0E48-ACDD-1035AD746EF1}" type="datetime1">
              <a:rPr lang="en-US" smtClean="0"/>
              <a:pPr/>
              <a:t>3/3/2020</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20" y="1524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E546C3-1D59-CF4C-AE28-5947B736609B}" type="datetime1">
              <a:rPr lang="en-US" smtClean="0"/>
              <a:pPr/>
              <a:t>3/3/2020</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p:nvPr>
        </p:nvSpPr>
        <p:spPr>
          <a:xfrm>
            <a:off x="6246820" y="3810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dirty="0"/>
          </a:p>
        </p:txBody>
      </p:sp>
      <p:sp>
        <p:nvSpPr>
          <p:cNvPr id="12" name="Text Placeholder 11"/>
          <p:cNvSpPr>
            <a:spLocks noGrp="1"/>
          </p:cNvSpPr>
          <p:nvPr>
            <p:ph type="body" sz="quarter" idx="15"/>
          </p:nvPr>
        </p:nvSpPr>
        <p:spPr>
          <a:xfrm>
            <a:off x="2436810"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0"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18" name="Text Placeholder 11"/>
          <p:cNvSpPr>
            <a:spLocks noGrp="1"/>
          </p:cNvSpPr>
          <p:nvPr>
            <p:ph type="body" sz="quarter" idx="18"/>
          </p:nvPr>
        </p:nvSpPr>
        <p:spPr>
          <a:xfrm>
            <a:off x="8151812"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2E703A6F-DAB5-1948-87D0-440553A38235}" type="datetime1">
              <a:rPr lang="en-US" smtClean="0"/>
              <a:pPr/>
              <a:t>3/3/2020</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9" y="1524000"/>
            <a:ext cx="4076699" cy="2743200"/>
          </a:xfrm>
        </p:spPr>
        <p:txBody>
          <a:bodyPr anchor="ctr"/>
          <a:lstStyle>
            <a:lvl1pPr algn="r">
              <a:defRPr sz="16700" b="1">
                <a:solidFill>
                  <a:schemeClr val="accent5"/>
                </a:solidFill>
              </a:defRPr>
            </a:lvl1pPr>
          </a:lstStyle>
          <a:p>
            <a:r>
              <a:rPr lang="en-US" dirty="0"/>
              <a:t>XX</a:t>
            </a:r>
          </a:p>
        </p:txBody>
      </p:sp>
      <p:sp>
        <p:nvSpPr>
          <p:cNvPr id="12" name="Text Placeholder 11"/>
          <p:cNvSpPr>
            <a:spLocks noGrp="1"/>
          </p:cNvSpPr>
          <p:nvPr>
            <p:ph type="body" sz="quarter" idx="15"/>
          </p:nvPr>
        </p:nvSpPr>
        <p:spPr>
          <a:xfrm>
            <a:off x="5256218" y="1524000"/>
            <a:ext cx="5029201" cy="2743200"/>
          </a:xfrm>
        </p:spPr>
        <p:txBody>
          <a:bodyPr anchor="ctr">
            <a:noAutofit/>
          </a:bodyPr>
          <a:lstStyle>
            <a:lvl1pPr marL="0" indent="0">
              <a:spcBef>
                <a:spcPts val="1200"/>
              </a:spcBef>
              <a:buFont typeface="Arial" panose="020B0604020202020204" pitchFamily="34" charset="0"/>
              <a:buNone/>
              <a:defRPr sz="28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3312C769-D580-B848-9BB4-4B0EEAD5A748}" type="datetime1">
              <a:rPr lang="en-US" smtClean="0"/>
              <a:pPr/>
              <a:t>3/3/2020</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Text Placeholder 2"/>
          <p:cNvSpPr>
            <a:spLocks noGrp="1"/>
          </p:cNvSpPr>
          <p:nvPr>
            <p:ph type="body" idx="1"/>
          </p:nvPr>
        </p:nvSpPr>
        <p:spPr>
          <a:xfrm>
            <a:off x="531812"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4" name="Content Placeholder 3"/>
          <p:cNvSpPr>
            <a:spLocks noGrp="1"/>
          </p:cNvSpPr>
          <p:nvPr>
            <p:ph sz="half" idx="2"/>
          </p:nvPr>
        </p:nvSpPr>
        <p:spPr>
          <a:xfrm>
            <a:off x="531812"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3764"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noAutofit/>
          </a:bodyPr>
          <a:lstStyle/>
          <a:p>
            <a:fld id="{51FD1A58-660B-304C-8A32-AFAF42B12CD9}" type="datetime1">
              <a:rPr lang="en-US" smtClean="0"/>
              <a:pPr/>
              <a:t>3/3/2020</a:t>
            </a:fld>
            <a:endParaRPr dirty="0"/>
          </a:p>
        </p:txBody>
      </p:sp>
      <p:sp>
        <p:nvSpPr>
          <p:cNvPr id="9" name="Slide Number Placeholder 8"/>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90E21F-DA01-8449-859B-926C7DC39C39}" type="datetime1">
              <a:rPr lang="en-US" smtClean="0"/>
              <a:pPr/>
              <a:t>3/3/2020</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dirty="0"/>
          </a:p>
        </p:txBody>
      </p:sp>
      <p:sp>
        <p:nvSpPr>
          <p:cNvPr id="6" name="Text Placeholder 12"/>
          <p:cNvSpPr>
            <a:spLocks noGrp="1"/>
          </p:cNvSpPr>
          <p:nvPr>
            <p:ph type="body" sz="quarter" idx="13" hasCustomPrompt="1"/>
          </p:nvPr>
        </p:nvSpPr>
        <p:spPr>
          <a:xfrm>
            <a:off x="531814" y="1373742"/>
            <a:ext cx="11125198"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p:txBody>
          <a:bodyPr/>
          <a:lstStyle/>
          <a:p>
            <a:fld id="{F1F4D9BD-3365-934B-A79D-F6B125569C9C}" type="datetime1">
              <a:rPr lang="en-US" smtClean="0"/>
              <a:pPr/>
              <a:t>3/3/2020</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6EF8F-C530-B34E-87EA-BFDE0E663C9E}" type="datetime1">
              <a:rPr lang="en-US" smtClean="0"/>
              <a:pPr/>
              <a:t>3/3/2020</a:t>
            </a:fld>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11" name="Rectangle 10"/>
          <p:cNvSpPr/>
          <p:nvPr userDrawn="1"/>
        </p:nvSpPr>
        <p:spPr>
          <a:xfrm>
            <a:off x="0" y="0"/>
            <a:ext cx="12216257" cy="6858000"/>
          </a:xfrm>
          <a:prstGeom prst="rect">
            <a:avLst/>
          </a:prstGeom>
          <a:solidFill>
            <a:schemeClr val="accent5">
              <a:lumMod val="60000"/>
              <a:lumOff val="40000"/>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bg1">
                    <a:lumMod val="75000"/>
                    <a:lumOff val="25000"/>
                  </a:schemeClr>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bg1">
                    <a:lumMod val="75000"/>
                    <a:lumOff val="25000"/>
                  </a:schemeClr>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bg1">
                    <a:lumMod val="75000"/>
                    <a:lumOff val="25000"/>
                  </a:schemeClr>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13437020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5CEE37-C347-8E4E-9AC4-D2B0AF4181A9}" type="datetime1">
              <a:rPr lang="en-US" smtClean="0"/>
              <a:pPr/>
              <a:t>3/3/2020</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008816" y="1524000"/>
            <a:ext cx="4648201"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552E27-870E-2C42-913D-79E2486E4762}" type="datetime1">
              <a:rPr lang="en-US" smtClean="0"/>
              <a:pPr/>
              <a:t>3/3/2020</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Picture Placeholder 2" descr="Two 4-color photos can be included here"/>
          <p:cNvSpPr>
            <a:spLocks noGrp="1"/>
          </p:cNvSpPr>
          <p:nvPr>
            <p:ph type="pic" idx="1"/>
          </p:nvPr>
        </p:nvSpPr>
        <p:spPr bwMode="gray">
          <a:xfrm>
            <a:off x="531812"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1"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6246817"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6350A0-62EC-294A-9E0D-A89F93B97E74}" type="datetime1">
              <a:rPr lang="en-US" smtClean="0"/>
              <a:pPr/>
              <a:t>3/3/2020</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Three 4-color photos can be included here"/>
          <p:cNvSpPr>
            <a:spLocks noGrp="1"/>
          </p:cNvSpPr>
          <p:nvPr>
            <p:ph type="pic" idx="1"/>
          </p:nvPr>
        </p:nvSpPr>
        <p:spPr bwMode="gray">
          <a:xfrm>
            <a:off x="531820"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1" name="Straight Connector 10"/>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8"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435705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7"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4" name="Text Placeholder 3"/>
          <p:cNvSpPr>
            <a:spLocks noGrp="1"/>
          </p:cNvSpPr>
          <p:nvPr>
            <p:ph type="body" sz="half" idx="16"/>
          </p:nvPr>
        </p:nvSpPr>
        <p:spPr>
          <a:xfrm>
            <a:off x="8182297"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EB3238-F95D-9649-9ED3-3CD654C2CD73}" type="datetime1">
              <a:rPr lang="en-US" smtClean="0"/>
              <a:pPr/>
              <a:t>3/3/2020</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8" y="1371600"/>
            <a:ext cx="11125199"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8" y="2514600"/>
            <a:ext cx="11125199"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a:t>
            </a:r>
            <a:r>
              <a:rPr lang="en-US" sz="2400" dirty="0">
                <a:latin typeface="+mn-lt"/>
              </a:rPr>
              <a:t>information</a:t>
            </a:r>
            <a:r>
              <a:rPr sz="2400" dirty="0">
                <a:latin typeface="+mn-lt"/>
              </a:rPr>
              <a:t> described for </a:t>
            </a:r>
            <a:r>
              <a:rPr lang="en-US" sz="2400" dirty="0">
                <a:latin typeface="+mn-lt"/>
              </a:rPr>
              <a:t>Antra</a:t>
            </a:r>
            <a:r>
              <a:rPr sz="2400" dirty="0">
                <a:latin typeface="+mn-lt"/>
              </a:rPr>
              <a:t>’s </a:t>
            </a:r>
            <a:r>
              <a:rPr lang="en-US" sz="2400" dirty="0">
                <a:latin typeface="+mn-lt"/>
              </a:rPr>
              <a:t>solutions </a:t>
            </a:r>
            <a:r>
              <a:rPr sz="2400" dirty="0">
                <a:latin typeface="+mn-lt"/>
              </a:rPr>
              <a:t>remains at the sole discretion of </a:t>
            </a:r>
            <a:r>
              <a:rPr lang="en-US" sz="2400" dirty="0">
                <a:latin typeface="+mn-lt"/>
              </a:rPr>
              <a:t>Antra, Inc</a:t>
            </a:r>
            <a:r>
              <a:rPr sz="2400" dirty="0">
                <a:latin typeface="+mn-lt"/>
              </a:rPr>
              <a:t>.</a:t>
            </a:r>
          </a:p>
        </p:txBody>
      </p:sp>
      <p:sp>
        <p:nvSpPr>
          <p:cNvPr id="2" name="Date Placeholder 1"/>
          <p:cNvSpPr>
            <a:spLocks noGrp="1"/>
          </p:cNvSpPr>
          <p:nvPr>
            <p:ph type="dt" sz="half" idx="10"/>
          </p:nvPr>
        </p:nvSpPr>
        <p:spPr/>
        <p:txBody>
          <a:bodyPr>
            <a:noAutofit/>
          </a:bodyPr>
          <a:lstStyle/>
          <a:p>
            <a:fld id="{B1F72EE3-3431-0F4E-AA5A-FF56130B3CA9}" type="datetime1">
              <a:rPr lang="en-US" smtClean="0"/>
              <a:pPr/>
              <a:t>3/3/2020</a:t>
            </a:fld>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black">
          <a:xfrm>
            <a:off x="3822129" y="2843829"/>
            <a:ext cx="4544568" cy="569548"/>
          </a:xfrm>
          <a:prstGeom prst="rect">
            <a:avLst/>
          </a:prstGeom>
        </p:spPr>
      </p:pic>
      <p:pic>
        <p:nvPicPr>
          <p:cNvPr id="2" name="Picture 1" descr="Antra_Logo_72dpi_RGB_Tagline_XLarge.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230949"/>
            <a:ext cx="12188825" cy="4431395"/>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7" y="1524001"/>
            <a:ext cx="11126522"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A7B7964A-2914-114F-B367-A7001AEEC067}" type="datetime1">
              <a:rPr lang="en-US" smtClean="0"/>
              <a:pPr/>
              <a:t>3/3/2020</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7" name="Text Placeholder 12"/>
          <p:cNvSpPr>
            <a:spLocks noGrp="1"/>
          </p:cNvSpPr>
          <p:nvPr>
            <p:ph type="body" sz="quarter" idx="13" hasCustomPrompt="1"/>
          </p:nvPr>
        </p:nvSpPr>
        <p:spPr>
          <a:xfrm>
            <a:off x="531820" y="1373742"/>
            <a:ext cx="11125199"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7" y="1981200"/>
            <a:ext cx="11126522"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BEC462B-83F0-A04D-9BCD-79712597AF25}" type="datetime1">
              <a:rPr lang="en-US" smtClean="0"/>
              <a:pPr/>
              <a:t>3/3/2020</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8" name="TextBox 7"/>
          <p:cNvSpPr txBox="1"/>
          <p:nvPr userDrawn="1"/>
        </p:nvSpPr>
        <p:spPr>
          <a:xfrm>
            <a:off x="531818" y="6172200"/>
            <a:ext cx="914400" cy="914400"/>
          </a:xfrm>
          <a:prstGeom prst="rect">
            <a:avLst/>
          </a:prstGeom>
          <a:noFill/>
        </p:spPr>
        <p:txBody>
          <a:bodyPr wrap="none" lIns="0" tIns="0" rIns="0" bIns="0" rtlCol="0">
            <a:noAutofit/>
          </a:bodyPr>
          <a:lstStyle/>
          <a:p>
            <a:pPr>
              <a:lnSpc>
                <a:spcPct val="90000"/>
              </a:lnSpc>
            </a:pPr>
            <a:endParaRPr lang="en-US" dirty="0"/>
          </a:p>
        </p:txBody>
      </p:sp>
      <p:sp>
        <p:nvSpPr>
          <p:cNvPr id="9" name="TextBox 8"/>
          <p:cNvSpPr txBox="1"/>
          <p:nvPr userDrawn="1"/>
        </p:nvSpPr>
        <p:spPr>
          <a:xfrm>
            <a:off x="531818" y="6019800"/>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dirty="0"/>
          </a:p>
        </p:txBody>
      </p:sp>
      <p:sp>
        <p:nvSpPr>
          <p:cNvPr id="8" name="Text Placeholder 7"/>
          <p:cNvSpPr>
            <a:spLocks noGrp="1"/>
          </p:cNvSpPr>
          <p:nvPr>
            <p:ph type="body" sz="quarter" idx="13"/>
          </p:nvPr>
        </p:nvSpPr>
        <p:spPr>
          <a:xfrm>
            <a:off x="2795937"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noAutofit/>
          </a:bodyPr>
          <a:lstStyle/>
          <a:p>
            <a:fld id="{382C4881-1486-4748-B649-8156805DE820}" type="datetime1">
              <a:rPr lang="en-US" smtClean="0"/>
              <a:pPr/>
              <a:t>3/3/2020</a:t>
            </a:fld>
            <a:endParaRPr dirty="0"/>
          </a:p>
        </p:txBody>
      </p:sp>
      <p:sp>
        <p:nvSpPr>
          <p:cNvPr id="6" name="Slide Number Placeholder 5"/>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20" y="2600324"/>
            <a:ext cx="11125199"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20" y="4038599"/>
            <a:ext cx="11125199" cy="914400"/>
          </a:xfrm>
        </p:spPr>
        <p:txBody>
          <a:bodyPr anchor="t">
            <a:noAutofit/>
          </a:bodyPr>
          <a:lstStyle>
            <a:lvl1pPr marL="0" indent="0">
              <a:spcBef>
                <a:spcPts val="0"/>
              </a:spcBef>
              <a:buNone/>
              <a:defRPr sz="2400" b="1">
                <a:solidFill>
                  <a:schemeClr val="tx1"/>
                </a:solidFill>
              </a:defRPr>
            </a:lvl1pPr>
            <a:lvl2pPr marL="457181" indent="0">
              <a:buNone/>
              <a:defRPr sz="1900">
                <a:solidFill>
                  <a:schemeClr val="tx1">
                    <a:tint val="75000"/>
                  </a:schemeClr>
                </a:solidFill>
              </a:defRPr>
            </a:lvl2pPr>
            <a:lvl3pPr marL="914361" indent="0">
              <a:buNone/>
              <a:defRPr sz="1600">
                <a:solidFill>
                  <a:schemeClr val="tx1">
                    <a:tint val="75000"/>
                  </a:schemeClr>
                </a:solidFill>
              </a:defRPr>
            </a:lvl3pPr>
            <a:lvl4pPr marL="1371543" indent="0">
              <a:buNone/>
              <a:defRPr sz="1500">
                <a:solidFill>
                  <a:schemeClr val="tx1">
                    <a:tint val="75000"/>
                  </a:schemeClr>
                </a:solidFill>
              </a:defRPr>
            </a:lvl4pPr>
            <a:lvl5pPr marL="1828724" indent="0">
              <a:buNone/>
              <a:defRPr sz="1500">
                <a:solidFill>
                  <a:schemeClr val="tx1">
                    <a:tint val="75000"/>
                  </a:schemeClr>
                </a:solidFill>
              </a:defRPr>
            </a:lvl5pPr>
            <a:lvl6pPr marL="2285905" indent="0">
              <a:buNone/>
              <a:defRPr sz="1500">
                <a:solidFill>
                  <a:schemeClr val="tx1">
                    <a:tint val="75000"/>
                  </a:schemeClr>
                </a:solidFill>
              </a:defRPr>
            </a:lvl6pPr>
            <a:lvl7pPr marL="2743085" indent="0">
              <a:buNone/>
              <a:defRPr sz="1500">
                <a:solidFill>
                  <a:schemeClr val="tx1">
                    <a:tint val="75000"/>
                  </a:schemeClr>
                </a:solidFill>
              </a:defRPr>
            </a:lvl7pPr>
            <a:lvl8pPr marL="3200267" indent="0">
              <a:buNone/>
              <a:defRPr sz="1500">
                <a:solidFill>
                  <a:schemeClr val="tx1">
                    <a:tint val="75000"/>
                  </a:schemeClr>
                </a:solidFill>
              </a:defRPr>
            </a:lvl8pPr>
            <a:lvl9pPr marL="3657448"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6E63E-B473-C74B-A815-40AD3F51AA55}" type="datetime1">
              <a:rPr lang="en-US" smtClean="0"/>
              <a:pPr/>
              <a:t>3/3/2020</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dirty="0"/>
          </a:p>
        </p:txBody>
      </p:sp>
      <p:sp>
        <p:nvSpPr>
          <p:cNvPr id="4" name="Text Placeholder 3"/>
          <p:cNvSpPr>
            <a:spLocks noGrp="1"/>
          </p:cNvSpPr>
          <p:nvPr>
            <p:ph type="body" sz="half" idx="2"/>
          </p:nvPr>
        </p:nvSpPr>
        <p:spPr>
          <a:xfrm>
            <a:off x="531818" y="3657600"/>
            <a:ext cx="4800599" cy="1645920"/>
          </a:xfrm>
        </p:spPr>
        <p:txBody>
          <a:bodyPr>
            <a:noAutofit/>
          </a:bodyPr>
          <a:lstStyle>
            <a:lvl1pPr marL="0" indent="0">
              <a:spcBef>
                <a:spcPts val="0"/>
              </a:spcBef>
              <a:buNone/>
              <a:defRPr sz="2400" b="1"/>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60B1F908-F93C-DA41-989F-4AB77F9BB2D5}" type="datetime1">
              <a:rPr lang="en-US" smtClean="0"/>
              <a:pPr/>
              <a:t>3/3/2020</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4F1573-3879-8A46-8E93-BD50947CC398}" type="datetime1">
              <a:rPr lang="en-US" smtClean="0"/>
              <a:pPr/>
              <a:t>3/3/2020</a:t>
            </a:fld>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
        <p:nvSpPr>
          <p:cNvPr id="6" name="Picture Placeholder 2" descr="If presenting remotely, you can insert your photo here"/>
          <p:cNvSpPr>
            <a:spLocks noGrp="1" noChangeAspect="1"/>
          </p:cNvSpPr>
          <p:nvPr>
            <p:ph type="pic" idx="1"/>
          </p:nvPr>
        </p:nvSpPr>
        <p:spPr>
          <a:xfrm>
            <a:off x="2286005" y="1828800"/>
            <a:ext cx="3474720" cy="3841445"/>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1" name="Text Placeholder 10"/>
          <p:cNvSpPr>
            <a:spLocks noGrp="1"/>
          </p:cNvSpPr>
          <p:nvPr>
            <p:ph type="body" sz="quarter" idx="14"/>
          </p:nvPr>
        </p:nvSpPr>
        <p:spPr>
          <a:xfrm>
            <a:off x="6035046" y="1828799"/>
            <a:ext cx="5102352" cy="3840480"/>
          </a:xfrm>
        </p:spPr>
        <p:txBody>
          <a:bodyPr anchor="ctr" anchorCtr="0"/>
          <a:lstStyle>
            <a:lvl1pPr>
              <a:spcBef>
                <a:spcPts val="0"/>
              </a:spcBef>
              <a:spcAft>
                <a:spcPts val="800"/>
              </a:spcAft>
              <a:buClr>
                <a:schemeClr val="bg1"/>
              </a:buClr>
              <a:defRPr b="1"/>
            </a:lvl1pPr>
            <a:lvl2pPr marL="228591">
              <a:spcBef>
                <a:spcPts val="0"/>
              </a:spcBef>
              <a:buClr>
                <a:schemeClr val="bg1"/>
              </a:buClr>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DBFDA23F-32FE-1346-92AD-E4923E472CF6}" type="datetime1">
              <a:rPr lang="en-US" smtClean="0"/>
              <a:pPr/>
              <a:t>3/3/2020</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818" y="406401"/>
            <a:ext cx="11125199"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7" y="1524001"/>
            <a:ext cx="11126522" cy="44196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928174" y="6556248"/>
            <a:ext cx="1226398" cy="182880"/>
          </a:xfrm>
          <a:prstGeom prst="rect">
            <a:avLst/>
          </a:prstGeom>
        </p:spPr>
        <p:txBody>
          <a:bodyPr vert="horz" wrap="none" lIns="0" tIns="0" rIns="0" bIns="0" rtlCol="0" anchor="ctr"/>
          <a:lstStyle>
            <a:lvl1pPr algn="r">
              <a:defRPr sz="900">
                <a:solidFill>
                  <a:schemeClr val="tx1">
                    <a:lumMod val="60000"/>
                    <a:lumOff val="40000"/>
                  </a:schemeClr>
                </a:solidFill>
              </a:defRPr>
            </a:lvl1pPr>
          </a:lstStyle>
          <a:p>
            <a:fld id="{BEA73947-65C3-4E4B-A7EE-B27A99C2547E}" type="datetime1">
              <a:rPr lang="en-US" smtClean="0"/>
              <a:pPr/>
              <a:t>3/3/2020</a:t>
            </a:fld>
            <a:endParaRPr lang="en-US" dirty="0"/>
          </a:p>
        </p:txBody>
      </p:sp>
      <p:sp>
        <p:nvSpPr>
          <p:cNvPr id="15" name="TextBox 14"/>
          <p:cNvSpPr txBox="1"/>
          <p:nvPr/>
        </p:nvSpPr>
        <p:spPr>
          <a:xfrm>
            <a:off x="5354605" y="6556248"/>
            <a:ext cx="2787651" cy="182880"/>
          </a:xfrm>
          <a:prstGeom prst="rect">
            <a:avLst/>
          </a:prstGeom>
          <a:noFill/>
        </p:spPr>
        <p:txBody>
          <a:bodyPr wrap="none" lIns="0" tIns="0" rIns="0" bIns="0" rtlCol="0" anchor="ctr" anchorCtr="0">
            <a:noAutofit/>
          </a:bodyPr>
          <a:lstStyle/>
          <a:p>
            <a:r>
              <a:rPr sz="900" dirty="0">
                <a:solidFill>
                  <a:schemeClr val="tx1">
                    <a:lumMod val="60000"/>
                    <a:lumOff val="40000"/>
                  </a:schemeClr>
                </a:solidFill>
              </a:rPr>
              <a:t>Copyright © 201</a:t>
            </a:r>
            <a:r>
              <a:rPr lang="en-US" sz="900" dirty="0">
                <a:solidFill>
                  <a:schemeClr val="tx1">
                    <a:lumMod val="60000"/>
                    <a:lumOff val="40000"/>
                  </a:schemeClr>
                </a:solidFill>
              </a:rPr>
              <a:t>5</a:t>
            </a:r>
            <a:r>
              <a:rPr sz="900" dirty="0">
                <a:solidFill>
                  <a:schemeClr val="tx1">
                    <a:lumMod val="60000"/>
                    <a:lumOff val="40000"/>
                  </a:schemeClr>
                </a:solidFill>
              </a:rPr>
              <a:t> </a:t>
            </a:r>
            <a:r>
              <a:rPr lang="en-US" sz="900" dirty="0">
                <a:solidFill>
                  <a:schemeClr val="tx1">
                    <a:lumMod val="60000"/>
                    <a:lumOff val="40000"/>
                  </a:schemeClr>
                </a:solidFill>
              </a:rPr>
              <a:t>Antra,</a:t>
            </a:r>
            <a:r>
              <a:rPr lang="en-US" sz="900" baseline="0" dirty="0">
                <a:solidFill>
                  <a:schemeClr val="tx1">
                    <a:lumMod val="60000"/>
                    <a:lumOff val="40000"/>
                  </a:schemeClr>
                </a:solidFill>
              </a:rPr>
              <a:t> Inc</a:t>
            </a:r>
            <a:r>
              <a:rPr sz="900" dirty="0">
                <a:solidFill>
                  <a:schemeClr val="tx1">
                    <a:lumMod val="60000"/>
                    <a:lumOff val="40000"/>
                  </a:schemeClr>
                </a:solidFill>
              </a:rPr>
              <a:t>. All rights reserved. </a:t>
            </a:r>
          </a:p>
        </p:txBody>
      </p:sp>
      <p:sp>
        <p:nvSpPr>
          <p:cNvPr id="6" name="Slide Number Placeholder 5"/>
          <p:cNvSpPr>
            <a:spLocks noGrp="1"/>
          </p:cNvSpPr>
          <p:nvPr>
            <p:ph type="sldNum" sz="quarter" idx="4"/>
          </p:nvPr>
        </p:nvSpPr>
        <p:spPr>
          <a:xfrm>
            <a:off x="9132752" y="6556248"/>
            <a:ext cx="381661" cy="182880"/>
          </a:xfrm>
          <a:prstGeom prst="rect">
            <a:avLst/>
          </a:prstGeom>
        </p:spPr>
        <p:txBody>
          <a:bodyPr vert="horz" wrap="none" lIns="0" tIns="0" rIns="0" bIns="0" rtlCol="0" anchor="ctr"/>
          <a:lstStyle>
            <a:lvl1pPr algn="r">
              <a:defRPr sz="1100">
                <a:solidFill>
                  <a:schemeClr val="tx1">
                    <a:lumMod val="60000"/>
                    <a:lumOff val="40000"/>
                  </a:schemeClr>
                </a:solidFill>
              </a:defRPr>
            </a:lvl1pPr>
          </a:lstStyle>
          <a:p>
            <a:fld id="{C51EAA63-D034-42AE-91FA-B13B9518C7BE}" type="slidenum">
              <a:rPr lang="en-US" smtClean="0"/>
              <a:pPr/>
              <a:t>‹#›</a:t>
            </a:fld>
            <a:endParaRPr lang="en-US" dirty="0"/>
          </a:p>
        </p:txBody>
      </p:sp>
      <p:pic>
        <p:nvPicPr>
          <p:cNvPr id="12" name="Picture 11" descr="Antra_Logo_72dpi_RGB_NoTagline_Small.jpg"/>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10635178" y="6373212"/>
            <a:ext cx="1515982" cy="467045"/>
          </a:xfrm>
          <a:prstGeom prst="rect">
            <a:avLst/>
          </a:prstGeom>
        </p:spPr>
      </p:pic>
      <p:sp>
        <p:nvSpPr>
          <p:cNvPr id="5" name="Rectangle 4"/>
          <p:cNvSpPr/>
          <p:nvPr userDrawn="1"/>
        </p:nvSpPr>
        <p:spPr>
          <a:xfrm>
            <a:off x="0" y="6349072"/>
            <a:ext cx="12216257" cy="38828"/>
          </a:xfrm>
          <a:prstGeom prst="rect">
            <a:avLst/>
          </a:pr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50" r:id="rId3"/>
    <p:sldLayoutId id="2147483663" r:id="rId4"/>
    <p:sldLayoutId id="2147483686" r:id="rId5"/>
    <p:sldLayoutId id="2147483651" r:id="rId6"/>
    <p:sldLayoutId id="2147483669" r:id="rId7"/>
    <p:sldLayoutId id="2147483692" r:id="rId8"/>
    <p:sldLayoutId id="2147483683" r:id="rId9"/>
    <p:sldLayoutId id="2147483670" r:id="rId10"/>
    <p:sldLayoutId id="2147483652" r:id="rId11"/>
    <p:sldLayoutId id="2147483671" r:id="rId12"/>
    <p:sldLayoutId id="2147483672" r:id="rId13"/>
    <p:sldLayoutId id="2147483679" r:id="rId14"/>
    <p:sldLayoutId id="2147483685" r:id="rId15"/>
    <p:sldLayoutId id="2147483688" r:id="rId16"/>
    <p:sldLayoutId id="2147483654" r:id="rId17"/>
    <p:sldLayoutId id="2147483666" r:id="rId18"/>
    <p:sldLayoutId id="2147483655" r:id="rId19"/>
    <p:sldLayoutId id="2147483656" r:id="rId20"/>
    <p:sldLayoutId id="2147483657" r:id="rId21"/>
    <p:sldLayoutId id="2147483673" r:id="rId22"/>
    <p:sldLayoutId id="2147483674" r:id="rId23"/>
    <p:sldLayoutId id="2147483676" r:id="rId24"/>
    <p:sldLayoutId id="2147483661"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61"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591" indent="-228591" algn="l" defTabSz="914361"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899" indent="-228591" algn="l" defTabSz="914361"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489"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080"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900" kern="1200">
          <a:solidFill>
            <a:schemeClr val="tx1"/>
          </a:solidFill>
          <a:latin typeface="+mn-lt"/>
          <a:ea typeface="+mn-ea"/>
          <a:cs typeface="+mn-cs"/>
        </a:defRPr>
      </a:lvl4pPr>
      <a:lvl5pPr marL="118867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26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85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44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03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711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BCCD5-EE1A-480B-B884-EF7560CD9D7C}"/>
              </a:ext>
            </a:extLst>
          </p:cNvPr>
          <p:cNvSpPr>
            <a:spLocks noGrp="1"/>
          </p:cNvSpPr>
          <p:nvPr>
            <p:ph type="title"/>
          </p:nvPr>
        </p:nvSpPr>
        <p:spPr>
          <a:xfrm>
            <a:off x="261995" y="251786"/>
            <a:ext cx="11125199" cy="384047"/>
          </a:xfrm>
        </p:spPr>
        <p:txBody>
          <a:bodyPr/>
          <a:lstStyle/>
          <a:p>
            <a:r>
              <a:rPr lang="en-IN" dirty="0"/>
              <a:t>Angular – angular2-jwt </a:t>
            </a:r>
            <a:endParaRPr lang="en-US" dirty="0"/>
          </a:p>
        </p:txBody>
      </p:sp>
      <p:sp>
        <p:nvSpPr>
          <p:cNvPr id="3" name="Content Placeholder 2">
            <a:extLst>
              <a:ext uri="{FF2B5EF4-FFF2-40B4-BE49-F238E27FC236}">
                <a16:creationId xmlns:a16="http://schemas.microsoft.com/office/drawing/2014/main" id="{17442D4B-ACC3-4E0C-A46F-168EF1D95E90}"/>
              </a:ext>
            </a:extLst>
          </p:cNvPr>
          <p:cNvSpPr>
            <a:spLocks noGrp="1"/>
          </p:cNvSpPr>
          <p:nvPr>
            <p:ph idx="1"/>
          </p:nvPr>
        </p:nvSpPr>
        <p:spPr>
          <a:xfrm>
            <a:off x="411235" y="804473"/>
            <a:ext cx="11126522" cy="4419600"/>
          </a:xfrm>
        </p:spPr>
        <p:txBody>
          <a:bodyPr/>
          <a:lstStyle/>
          <a:p>
            <a:pPr marL="0" indent="0" algn="just">
              <a:buNone/>
            </a:pPr>
            <a:r>
              <a:rPr lang="en-US" sz="2600" b="1" dirty="0"/>
              <a:t>What is angular2-jwt libraries</a:t>
            </a:r>
          </a:p>
          <a:p>
            <a:pPr algn="just"/>
            <a:r>
              <a:rPr lang="en-US" sz="2600" b="1" dirty="0"/>
              <a:t>angular2-jwt</a:t>
            </a:r>
            <a:r>
              <a:rPr lang="en-US" sz="2600" dirty="0"/>
              <a:t> is a small and unopinionated library that is useful for automatically attaching a JSON Web Token (JWT) as an Authorization header when making HTTP requests from an Angular app. It also has a number of helper methods that are useful for doing things like decoding JWTs.</a:t>
            </a:r>
          </a:p>
          <a:p>
            <a:pPr algn="just"/>
            <a:endParaRPr lang="en-US" sz="2600" dirty="0"/>
          </a:p>
          <a:p>
            <a:pPr algn="just"/>
            <a:r>
              <a:rPr lang="en-US" sz="2600" dirty="0"/>
              <a:t>This library does not have any functionality for (or opinion about) implementing user authentication and retrieving JWTs to begin with. Those details will vary depending on setup, but in most cases, will use a regular HTTP request to authenticate users and then save their JWTs in local storage or in a cookie if successful.</a:t>
            </a:r>
          </a:p>
        </p:txBody>
      </p:sp>
      <p:sp>
        <p:nvSpPr>
          <p:cNvPr id="4" name="Slide Number Placeholder 3">
            <a:extLst>
              <a:ext uri="{FF2B5EF4-FFF2-40B4-BE49-F238E27FC236}">
                <a16:creationId xmlns:a16="http://schemas.microsoft.com/office/drawing/2014/main" id="{B295CE56-5F74-4434-98B1-4E691C211472}"/>
              </a:ext>
            </a:extLst>
          </p:cNvPr>
          <p:cNvSpPr>
            <a:spLocks noGrp="1"/>
          </p:cNvSpPr>
          <p:nvPr>
            <p:ph type="sldNum" sz="quarter" idx="12"/>
          </p:nvPr>
        </p:nvSpPr>
        <p:spPr/>
        <p:txBody>
          <a:bodyPr/>
          <a:lstStyle/>
          <a:p>
            <a:fld id="{C51EAA63-D034-42AE-91FA-B13B9518C7BE}" type="slidenum">
              <a:rPr lang="en-US" smtClean="0"/>
              <a:pPr/>
              <a:t>10</a:t>
            </a:fld>
            <a:endParaRPr lang="en-US" dirty="0"/>
          </a:p>
        </p:txBody>
      </p:sp>
    </p:spTree>
    <p:extLst>
      <p:ext uri="{BB962C8B-B14F-4D97-AF65-F5344CB8AC3E}">
        <p14:creationId xmlns:p14="http://schemas.microsoft.com/office/powerpoint/2010/main" val="3018876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88D4B-D0F4-48BB-8995-77CADE8FEE7A}"/>
              </a:ext>
            </a:extLst>
          </p:cNvPr>
          <p:cNvSpPr>
            <a:spLocks noGrp="1"/>
          </p:cNvSpPr>
          <p:nvPr>
            <p:ph type="title"/>
          </p:nvPr>
        </p:nvSpPr>
        <p:spPr>
          <a:xfrm>
            <a:off x="291976" y="296756"/>
            <a:ext cx="11125199" cy="384047"/>
          </a:xfrm>
        </p:spPr>
        <p:txBody>
          <a:bodyPr/>
          <a:lstStyle/>
          <a:p>
            <a:r>
              <a:rPr lang="en-IN" dirty="0"/>
              <a:t>Angular – angular2-jwt </a:t>
            </a:r>
            <a:endParaRPr lang="en-US" dirty="0"/>
          </a:p>
        </p:txBody>
      </p:sp>
      <p:sp>
        <p:nvSpPr>
          <p:cNvPr id="3" name="Content Placeholder 2">
            <a:extLst>
              <a:ext uri="{FF2B5EF4-FFF2-40B4-BE49-F238E27FC236}">
                <a16:creationId xmlns:a16="http://schemas.microsoft.com/office/drawing/2014/main" id="{D7A1D8DE-0D56-431B-BA70-8805DECFBA37}"/>
              </a:ext>
            </a:extLst>
          </p:cNvPr>
          <p:cNvSpPr>
            <a:spLocks noGrp="1"/>
          </p:cNvSpPr>
          <p:nvPr>
            <p:ph idx="1"/>
          </p:nvPr>
        </p:nvSpPr>
        <p:spPr>
          <a:xfrm>
            <a:off x="531151" y="909405"/>
            <a:ext cx="11126522" cy="4419600"/>
          </a:xfrm>
        </p:spPr>
        <p:txBody>
          <a:bodyPr/>
          <a:lstStyle/>
          <a:p>
            <a:pPr marL="0" indent="0">
              <a:buNone/>
            </a:pPr>
            <a:r>
              <a:rPr lang="en-IN" b="1" dirty="0"/>
              <a:t>Key Features</a:t>
            </a:r>
          </a:p>
          <a:p>
            <a:r>
              <a:rPr lang="en-US" dirty="0"/>
              <a:t>Send a JWT on a per-request basis using the explicit </a:t>
            </a:r>
            <a:r>
              <a:rPr lang="en-US" dirty="0" err="1"/>
              <a:t>AuthHttp</a:t>
            </a:r>
            <a:r>
              <a:rPr lang="en-US" dirty="0"/>
              <a:t> class</a:t>
            </a:r>
          </a:p>
          <a:p>
            <a:r>
              <a:rPr lang="en-US" dirty="0"/>
              <a:t>Decode a JWT from your Angular app</a:t>
            </a:r>
          </a:p>
          <a:p>
            <a:r>
              <a:rPr lang="en-US" dirty="0"/>
              <a:t>Check the expiration date of the JWT</a:t>
            </a:r>
          </a:p>
          <a:p>
            <a:r>
              <a:rPr lang="en-US" dirty="0"/>
              <a:t>Conditionally allow route navigation based on JWT status</a:t>
            </a:r>
          </a:p>
        </p:txBody>
      </p:sp>
      <p:sp>
        <p:nvSpPr>
          <p:cNvPr id="4" name="Slide Number Placeholder 3">
            <a:extLst>
              <a:ext uri="{FF2B5EF4-FFF2-40B4-BE49-F238E27FC236}">
                <a16:creationId xmlns:a16="http://schemas.microsoft.com/office/drawing/2014/main" id="{7C655129-96B9-4579-A4E4-E6ABDDF598EB}"/>
              </a:ext>
            </a:extLst>
          </p:cNvPr>
          <p:cNvSpPr>
            <a:spLocks noGrp="1"/>
          </p:cNvSpPr>
          <p:nvPr>
            <p:ph type="sldNum" sz="quarter" idx="12"/>
          </p:nvPr>
        </p:nvSpPr>
        <p:spPr/>
        <p:txBody>
          <a:bodyPr/>
          <a:lstStyle/>
          <a:p>
            <a:fld id="{C51EAA63-D034-42AE-91FA-B13B9518C7BE}" type="slidenum">
              <a:rPr lang="en-US" smtClean="0"/>
              <a:pPr/>
              <a:t>11</a:t>
            </a:fld>
            <a:endParaRPr lang="en-US" dirty="0"/>
          </a:p>
        </p:txBody>
      </p:sp>
    </p:spTree>
    <p:extLst>
      <p:ext uri="{BB962C8B-B14F-4D97-AF65-F5344CB8AC3E}">
        <p14:creationId xmlns:p14="http://schemas.microsoft.com/office/powerpoint/2010/main" val="112663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E4392-0D88-495E-ACA6-64CB725C9C33}"/>
              </a:ext>
            </a:extLst>
          </p:cNvPr>
          <p:cNvSpPr>
            <a:spLocks noGrp="1"/>
          </p:cNvSpPr>
          <p:nvPr>
            <p:ph type="title"/>
          </p:nvPr>
        </p:nvSpPr>
        <p:spPr>
          <a:xfrm>
            <a:off x="291975" y="266776"/>
            <a:ext cx="11125199" cy="384047"/>
          </a:xfrm>
        </p:spPr>
        <p:txBody>
          <a:bodyPr/>
          <a:lstStyle/>
          <a:p>
            <a:r>
              <a:rPr lang="en-IN" dirty="0"/>
              <a:t>Angular – angular2-jwt </a:t>
            </a:r>
            <a:endParaRPr lang="en-US" dirty="0"/>
          </a:p>
        </p:txBody>
      </p:sp>
      <p:sp>
        <p:nvSpPr>
          <p:cNvPr id="3" name="Content Placeholder 2">
            <a:extLst>
              <a:ext uri="{FF2B5EF4-FFF2-40B4-BE49-F238E27FC236}">
                <a16:creationId xmlns:a16="http://schemas.microsoft.com/office/drawing/2014/main" id="{6A790FF7-868F-49F7-AB12-5DB2B6222FAA}"/>
              </a:ext>
            </a:extLst>
          </p:cNvPr>
          <p:cNvSpPr>
            <a:spLocks noGrp="1"/>
          </p:cNvSpPr>
          <p:nvPr>
            <p:ph idx="1"/>
          </p:nvPr>
        </p:nvSpPr>
        <p:spPr>
          <a:xfrm>
            <a:off x="291975" y="909404"/>
            <a:ext cx="11365698" cy="4419600"/>
          </a:xfrm>
        </p:spPr>
        <p:txBody>
          <a:bodyPr/>
          <a:lstStyle/>
          <a:p>
            <a:pPr marL="0" indent="0" algn="just">
              <a:buNone/>
            </a:pPr>
            <a:r>
              <a:rPr lang="en-US" sz="2600" dirty="0"/>
              <a:t>Installation:</a:t>
            </a:r>
          </a:p>
          <a:p>
            <a:pPr marL="0" indent="0" algn="just">
              <a:buNone/>
            </a:pPr>
            <a:endParaRPr lang="en-US" sz="2600" dirty="0"/>
          </a:p>
          <a:p>
            <a:pPr marL="0" indent="0" algn="just">
              <a:buNone/>
            </a:pPr>
            <a:r>
              <a:rPr lang="en-US" sz="2600" dirty="0"/>
              <a:t>The library comes with several helpers that are useful in Angular apps.</a:t>
            </a:r>
          </a:p>
          <a:p>
            <a:pPr marL="0" indent="0" algn="just">
              <a:buNone/>
            </a:pPr>
            <a:endParaRPr lang="en-US" sz="2600" dirty="0"/>
          </a:p>
          <a:p>
            <a:pPr algn="just"/>
            <a:r>
              <a:rPr lang="en-US" sz="2600" b="1" dirty="0" err="1"/>
              <a:t>AuthHttp</a:t>
            </a:r>
            <a:r>
              <a:rPr lang="en-US" sz="2600" b="1" dirty="0"/>
              <a:t> - </a:t>
            </a:r>
            <a:r>
              <a:rPr lang="en-US" sz="2600" dirty="0"/>
              <a:t>allows for individual and explicit authenticated HTTP requests</a:t>
            </a:r>
          </a:p>
          <a:p>
            <a:pPr algn="just"/>
            <a:r>
              <a:rPr lang="en-US" sz="2600" b="1" dirty="0" err="1"/>
              <a:t>tokenNotExpired</a:t>
            </a:r>
            <a:r>
              <a:rPr lang="en-US" sz="2600" b="1" dirty="0"/>
              <a:t> - </a:t>
            </a:r>
            <a:r>
              <a:rPr lang="en-US" sz="2600" dirty="0"/>
              <a:t>allows you to check whether there is a non-expired JWT in local storage. This can be used for conditionally showing/hiding elements and stopping navigation to certain routes if the user isn't authenticated</a:t>
            </a:r>
          </a:p>
        </p:txBody>
      </p:sp>
      <p:sp>
        <p:nvSpPr>
          <p:cNvPr id="4" name="Slide Number Placeholder 3">
            <a:extLst>
              <a:ext uri="{FF2B5EF4-FFF2-40B4-BE49-F238E27FC236}">
                <a16:creationId xmlns:a16="http://schemas.microsoft.com/office/drawing/2014/main" id="{84505268-2F73-42D7-B4E1-CC381820C019}"/>
              </a:ext>
            </a:extLst>
          </p:cNvPr>
          <p:cNvSpPr>
            <a:spLocks noGrp="1"/>
          </p:cNvSpPr>
          <p:nvPr>
            <p:ph type="sldNum" sz="quarter" idx="12"/>
          </p:nvPr>
        </p:nvSpPr>
        <p:spPr/>
        <p:txBody>
          <a:bodyPr/>
          <a:lstStyle/>
          <a:p>
            <a:fld id="{C51EAA63-D034-42AE-91FA-B13B9518C7BE}" type="slidenum">
              <a:rPr lang="en-US" smtClean="0"/>
              <a:pPr/>
              <a:t>12</a:t>
            </a:fld>
            <a:endParaRPr lang="en-US" dirty="0"/>
          </a:p>
        </p:txBody>
      </p:sp>
      <p:pic>
        <p:nvPicPr>
          <p:cNvPr id="5" name="Picture 4">
            <a:extLst>
              <a:ext uri="{FF2B5EF4-FFF2-40B4-BE49-F238E27FC236}">
                <a16:creationId xmlns:a16="http://schemas.microsoft.com/office/drawing/2014/main" id="{33CABCA6-A144-4187-88FF-2234451B9BCB}"/>
              </a:ext>
            </a:extLst>
          </p:cNvPr>
          <p:cNvPicPr>
            <a:picLocks noChangeAspect="1"/>
          </p:cNvPicPr>
          <p:nvPr/>
        </p:nvPicPr>
        <p:blipFill>
          <a:blip r:embed="rId2"/>
          <a:stretch>
            <a:fillRect/>
          </a:stretch>
        </p:blipFill>
        <p:spPr>
          <a:xfrm>
            <a:off x="3617620" y="1273773"/>
            <a:ext cx="3407978" cy="510446"/>
          </a:xfrm>
          <a:prstGeom prst="rect">
            <a:avLst/>
          </a:prstGeom>
        </p:spPr>
      </p:pic>
    </p:spTree>
    <p:extLst>
      <p:ext uri="{BB962C8B-B14F-4D97-AF65-F5344CB8AC3E}">
        <p14:creationId xmlns:p14="http://schemas.microsoft.com/office/powerpoint/2010/main" val="1326038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2038F-A787-4915-866C-7F110953296B}"/>
              </a:ext>
            </a:extLst>
          </p:cNvPr>
          <p:cNvSpPr>
            <a:spLocks noGrp="1"/>
          </p:cNvSpPr>
          <p:nvPr>
            <p:ph type="title"/>
          </p:nvPr>
        </p:nvSpPr>
        <p:spPr>
          <a:xfrm>
            <a:off x="232014" y="296756"/>
            <a:ext cx="11125199" cy="384047"/>
          </a:xfrm>
        </p:spPr>
        <p:txBody>
          <a:bodyPr/>
          <a:lstStyle/>
          <a:p>
            <a:r>
              <a:rPr lang="en-IN" dirty="0"/>
              <a:t>Angular – </a:t>
            </a:r>
            <a:r>
              <a:rPr lang="en-IN" dirty="0" err="1"/>
              <a:t>ngx</a:t>
            </a:r>
            <a:r>
              <a:rPr lang="en-IN" dirty="0"/>
              <a:t>-charts/ng2-charts</a:t>
            </a:r>
            <a:endParaRPr lang="en-US" dirty="0"/>
          </a:p>
        </p:txBody>
      </p:sp>
      <p:sp>
        <p:nvSpPr>
          <p:cNvPr id="3" name="Content Placeholder 2">
            <a:extLst>
              <a:ext uri="{FF2B5EF4-FFF2-40B4-BE49-F238E27FC236}">
                <a16:creationId xmlns:a16="http://schemas.microsoft.com/office/drawing/2014/main" id="{490F15F4-B34E-4FB3-8BC7-0A496F3BE240}"/>
              </a:ext>
            </a:extLst>
          </p:cNvPr>
          <p:cNvSpPr>
            <a:spLocks noGrp="1"/>
          </p:cNvSpPr>
          <p:nvPr>
            <p:ph idx="1"/>
          </p:nvPr>
        </p:nvSpPr>
        <p:spPr>
          <a:xfrm>
            <a:off x="232014" y="969365"/>
            <a:ext cx="11260773" cy="4419600"/>
          </a:xfrm>
        </p:spPr>
        <p:txBody>
          <a:bodyPr/>
          <a:lstStyle/>
          <a:p>
            <a:pPr marL="0" indent="0">
              <a:buNone/>
            </a:pPr>
            <a:r>
              <a:rPr lang="en-US" sz="2600" dirty="0"/>
              <a:t>Rendering engine in Angular for displaying charts using D3 to calculate chart logic.</a:t>
            </a:r>
          </a:p>
          <a:p>
            <a:pPr marL="0" indent="0" algn="ctr">
              <a:buNone/>
            </a:pPr>
            <a:r>
              <a:rPr lang="en-US" sz="2600" b="1" dirty="0" err="1"/>
              <a:t>npm</a:t>
            </a:r>
            <a:r>
              <a:rPr lang="en-US" sz="2600" b="1" dirty="0"/>
              <a:t> install </a:t>
            </a:r>
            <a:r>
              <a:rPr lang="en-US" sz="2600" b="1" dirty="0" err="1"/>
              <a:t>ngx</a:t>
            </a:r>
            <a:r>
              <a:rPr lang="en-US" sz="2600" b="1" dirty="0"/>
              <a:t>-charts</a:t>
            </a:r>
          </a:p>
          <a:p>
            <a:pPr marL="0" indent="0">
              <a:spcBef>
                <a:spcPts val="0"/>
              </a:spcBef>
              <a:buNone/>
            </a:pPr>
            <a:r>
              <a:rPr lang="en-US" sz="2600" b="1" dirty="0"/>
              <a:t>Features</a:t>
            </a:r>
          </a:p>
          <a:p>
            <a:pPr algn="just"/>
            <a:r>
              <a:rPr lang="en-US" sz="2000" dirty="0"/>
              <a:t>types: horizontal bar chart, vertical bar chart (stacked, standard, normalized, grouped), line chart, bubble chart, pie chart, donut chart, area chart, radial, and lineal gauge chart, force-directed graph, </a:t>
            </a:r>
            <a:r>
              <a:rPr lang="en-US" sz="2000" dirty="0" err="1"/>
              <a:t>treemap</a:t>
            </a:r>
            <a:r>
              <a:rPr lang="en-US" sz="2000" dirty="0"/>
              <a:t>, heatmap, number carts</a:t>
            </a:r>
          </a:p>
          <a:p>
            <a:pPr algn="just"/>
            <a:r>
              <a:rPr lang="en-US" sz="2000" dirty="0"/>
              <a:t>possibility to create custom charts</a:t>
            </a:r>
          </a:p>
          <a:p>
            <a:pPr algn="just"/>
            <a:r>
              <a:rPr lang="en-US" sz="2000" dirty="0"/>
              <a:t>advanced tooltip configuration</a:t>
            </a:r>
          </a:p>
          <a:p>
            <a:pPr algn="just"/>
            <a:r>
              <a:rPr lang="en-US" sz="2000" dirty="0"/>
              <a:t>use of gradients</a:t>
            </a:r>
          </a:p>
          <a:p>
            <a:pPr algn="just"/>
            <a:r>
              <a:rPr lang="en-US" sz="2000" dirty="0"/>
              <a:t>disabling tooltips</a:t>
            </a:r>
          </a:p>
          <a:p>
            <a:pPr algn="just"/>
            <a:r>
              <a:rPr lang="en-US" sz="2000" dirty="0"/>
              <a:t>trimming axis</a:t>
            </a:r>
          </a:p>
          <a:p>
            <a:pPr algn="just"/>
            <a:r>
              <a:rPr lang="en-US" sz="2000" dirty="0"/>
              <a:t>padding between bars</a:t>
            </a:r>
          </a:p>
          <a:p>
            <a:pPr algn="just"/>
            <a:r>
              <a:rPr lang="en-US" sz="2000" dirty="0"/>
              <a:t>customizing legends (gradient, labels)</a:t>
            </a:r>
          </a:p>
        </p:txBody>
      </p:sp>
      <p:sp>
        <p:nvSpPr>
          <p:cNvPr id="4" name="Slide Number Placeholder 3">
            <a:extLst>
              <a:ext uri="{FF2B5EF4-FFF2-40B4-BE49-F238E27FC236}">
                <a16:creationId xmlns:a16="http://schemas.microsoft.com/office/drawing/2014/main" id="{A9F73E49-CC06-4963-8772-F23CBE1ACF17}"/>
              </a:ext>
            </a:extLst>
          </p:cNvPr>
          <p:cNvSpPr>
            <a:spLocks noGrp="1"/>
          </p:cNvSpPr>
          <p:nvPr>
            <p:ph type="sldNum" sz="quarter" idx="12"/>
          </p:nvPr>
        </p:nvSpPr>
        <p:spPr/>
        <p:txBody>
          <a:bodyPr/>
          <a:lstStyle/>
          <a:p>
            <a:fld id="{C51EAA63-D034-42AE-91FA-B13B9518C7BE}" type="slidenum">
              <a:rPr lang="en-US" smtClean="0"/>
              <a:pPr/>
              <a:t>13</a:t>
            </a:fld>
            <a:endParaRPr lang="en-US" dirty="0"/>
          </a:p>
        </p:txBody>
      </p:sp>
      <p:sp>
        <p:nvSpPr>
          <p:cNvPr id="5" name="TextBox 4">
            <a:extLst>
              <a:ext uri="{FF2B5EF4-FFF2-40B4-BE49-F238E27FC236}">
                <a16:creationId xmlns:a16="http://schemas.microsoft.com/office/drawing/2014/main" id="{A0B9DC09-6719-41B2-89B8-7A07AE1C25CC}"/>
              </a:ext>
            </a:extLst>
          </p:cNvPr>
          <p:cNvSpPr txBox="1"/>
          <p:nvPr/>
        </p:nvSpPr>
        <p:spPr>
          <a:xfrm>
            <a:off x="4647866" y="3429000"/>
            <a:ext cx="914400" cy="914400"/>
          </a:xfrm>
          <a:prstGeom prst="rect">
            <a:avLst/>
          </a:prstGeom>
          <a:noFill/>
        </p:spPr>
        <p:txBody>
          <a:bodyPr wrap="none" lIns="0" tIns="0" rIns="0" bIns="0" rtlCol="0">
            <a:noAutofit/>
          </a:bodyPr>
          <a:lstStyle/>
          <a:p>
            <a:pPr marL="285750" indent="-285750">
              <a:lnSpc>
                <a:spcPct val="90000"/>
              </a:lnSpc>
              <a:spcBef>
                <a:spcPts val="600"/>
              </a:spcBef>
              <a:buFont typeface="Arial" panose="020B0604020202020204" pitchFamily="34" charset="0"/>
              <a:buChar char="•"/>
            </a:pPr>
            <a:r>
              <a:rPr lang="en-US" sz="2000" dirty="0"/>
              <a:t>customization of time filtering, autoscaling, configurable axis’ labels</a:t>
            </a:r>
          </a:p>
          <a:p>
            <a:pPr marL="285750" indent="-285750" algn="just">
              <a:spcBef>
                <a:spcPts val="600"/>
              </a:spcBef>
              <a:buFont typeface="Arial" panose="020B0604020202020204" pitchFamily="34" charset="0"/>
              <a:buChar char="•"/>
            </a:pPr>
            <a:r>
              <a:rPr lang="en-US" sz="2000" dirty="0"/>
              <a:t>label positioning</a:t>
            </a:r>
          </a:p>
          <a:p>
            <a:pPr marL="285750" indent="-285750" algn="just">
              <a:spcBef>
                <a:spcPts val="600"/>
              </a:spcBef>
              <a:buFont typeface="Arial" panose="020B0604020202020204" pitchFamily="34" charset="0"/>
              <a:buChar char="•"/>
            </a:pPr>
            <a:r>
              <a:rPr lang="en-US" sz="2000" dirty="0"/>
              <a:t>line interpolation</a:t>
            </a:r>
          </a:p>
          <a:p>
            <a:pPr marL="285750" indent="-285750" algn="just">
              <a:spcBef>
                <a:spcPts val="600"/>
              </a:spcBef>
              <a:buFont typeface="Arial" panose="020B0604020202020204" pitchFamily="34" charset="0"/>
              <a:buChar char="•"/>
            </a:pPr>
            <a:r>
              <a:rPr lang="en-US" sz="2000" dirty="0"/>
              <a:t>real-time data support and data point event handlers</a:t>
            </a:r>
          </a:p>
          <a:p>
            <a:pPr marL="285750" indent="-285750" algn="just">
              <a:spcBef>
                <a:spcPts val="600"/>
              </a:spcBef>
              <a:buFont typeface="Arial" panose="020B0604020202020204" pitchFamily="34" charset="0"/>
              <a:buChar char="•"/>
            </a:pPr>
            <a:r>
              <a:rPr lang="en-US" sz="2000" dirty="0"/>
              <a:t>works with </a:t>
            </a:r>
            <a:r>
              <a:rPr lang="en-US" sz="2000" dirty="0" err="1"/>
              <a:t>ngUpgrade</a:t>
            </a:r>
            <a:endParaRPr lang="en-US" sz="2000" dirty="0"/>
          </a:p>
          <a:p>
            <a:pPr>
              <a:lnSpc>
                <a:spcPct val="90000"/>
              </a:lnSpc>
            </a:pPr>
            <a:endParaRPr lang="en-US" sz="2000" dirty="0"/>
          </a:p>
        </p:txBody>
      </p:sp>
    </p:spTree>
    <p:extLst>
      <p:ext uri="{BB962C8B-B14F-4D97-AF65-F5344CB8AC3E}">
        <p14:creationId xmlns:p14="http://schemas.microsoft.com/office/powerpoint/2010/main" val="1538393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C89E8-571A-43C9-9887-1A55B3C612D6}"/>
              </a:ext>
            </a:extLst>
          </p:cNvPr>
          <p:cNvSpPr>
            <a:spLocks noGrp="1"/>
          </p:cNvSpPr>
          <p:nvPr>
            <p:ph type="title"/>
          </p:nvPr>
        </p:nvSpPr>
        <p:spPr>
          <a:xfrm>
            <a:off x="232015" y="266775"/>
            <a:ext cx="11125199" cy="384047"/>
          </a:xfrm>
        </p:spPr>
        <p:txBody>
          <a:bodyPr/>
          <a:lstStyle/>
          <a:p>
            <a:r>
              <a:rPr lang="en-IN" dirty="0"/>
              <a:t>Angular – </a:t>
            </a:r>
            <a:r>
              <a:rPr lang="en-US" dirty="0" err="1"/>
              <a:t>ngx</a:t>
            </a:r>
            <a:r>
              <a:rPr lang="en-US" dirty="0"/>
              <a:t>-uploader/ng2-file-upload</a:t>
            </a:r>
          </a:p>
        </p:txBody>
      </p:sp>
      <p:sp>
        <p:nvSpPr>
          <p:cNvPr id="3" name="Content Placeholder 2">
            <a:extLst>
              <a:ext uri="{FF2B5EF4-FFF2-40B4-BE49-F238E27FC236}">
                <a16:creationId xmlns:a16="http://schemas.microsoft.com/office/drawing/2014/main" id="{DF33D471-091D-472B-A055-C5855C11029A}"/>
              </a:ext>
            </a:extLst>
          </p:cNvPr>
          <p:cNvSpPr>
            <a:spLocks noGrp="1"/>
          </p:cNvSpPr>
          <p:nvPr>
            <p:ph idx="1"/>
          </p:nvPr>
        </p:nvSpPr>
        <p:spPr>
          <a:xfrm>
            <a:off x="531151" y="924394"/>
            <a:ext cx="11126522" cy="4419600"/>
          </a:xfrm>
        </p:spPr>
        <p:txBody>
          <a:bodyPr/>
          <a:lstStyle/>
          <a:p>
            <a:pPr marL="0" indent="0" algn="just">
              <a:buNone/>
            </a:pPr>
            <a:r>
              <a:rPr lang="en-US" sz="2600" b="1" dirty="0" err="1"/>
              <a:t>ngx</a:t>
            </a:r>
            <a:r>
              <a:rPr lang="en-US" sz="2600" b="1" dirty="0"/>
              <a:t>-uploader</a:t>
            </a:r>
            <a:r>
              <a:rPr lang="en-US" sz="2600" dirty="0"/>
              <a:t> is an Angular file uploader that supports drag and drop, upload progress bars and a simple implementation. The component’s template code is simple HTML with data attributes.</a:t>
            </a:r>
          </a:p>
        </p:txBody>
      </p:sp>
      <p:sp>
        <p:nvSpPr>
          <p:cNvPr id="4" name="Slide Number Placeholder 3">
            <a:extLst>
              <a:ext uri="{FF2B5EF4-FFF2-40B4-BE49-F238E27FC236}">
                <a16:creationId xmlns:a16="http://schemas.microsoft.com/office/drawing/2014/main" id="{74F2E73E-578A-4B9F-B906-FBDEDBF8951B}"/>
              </a:ext>
            </a:extLst>
          </p:cNvPr>
          <p:cNvSpPr>
            <a:spLocks noGrp="1"/>
          </p:cNvSpPr>
          <p:nvPr>
            <p:ph type="sldNum" sz="quarter" idx="12"/>
          </p:nvPr>
        </p:nvSpPr>
        <p:spPr/>
        <p:txBody>
          <a:bodyPr/>
          <a:lstStyle/>
          <a:p>
            <a:fld id="{C51EAA63-D034-42AE-91FA-B13B9518C7BE}" type="slidenum">
              <a:rPr lang="en-US" smtClean="0"/>
              <a:pPr/>
              <a:t>14</a:t>
            </a:fld>
            <a:endParaRPr lang="en-US" dirty="0"/>
          </a:p>
        </p:txBody>
      </p:sp>
      <p:pic>
        <p:nvPicPr>
          <p:cNvPr id="5" name="Picture 4">
            <a:extLst>
              <a:ext uri="{FF2B5EF4-FFF2-40B4-BE49-F238E27FC236}">
                <a16:creationId xmlns:a16="http://schemas.microsoft.com/office/drawing/2014/main" id="{E0DD2496-BCD9-47B1-B3DC-F09A6CD87532}"/>
              </a:ext>
            </a:extLst>
          </p:cNvPr>
          <p:cNvPicPr>
            <a:picLocks noChangeAspect="1"/>
          </p:cNvPicPr>
          <p:nvPr/>
        </p:nvPicPr>
        <p:blipFill>
          <a:blip r:embed="rId2"/>
          <a:stretch>
            <a:fillRect/>
          </a:stretch>
        </p:blipFill>
        <p:spPr>
          <a:xfrm>
            <a:off x="3396717" y="2616213"/>
            <a:ext cx="4342476" cy="515209"/>
          </a:xfrm>
          <a:prstGeom prst="rect">
            <a:avLst/>
          </a:prstGeom>
        </p:spPr>
      </p:pic>
    </p:spTree>
    <p:extLst>
      <p:ext uri="{BB962C8B-B14F-4D97-AF65-F5344CB8AC3E}">
        <p14:creationId xmlns:p14="http://schemas.microsoft.com/office/powerpoint/2010/main" val="185437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D2B51-6017-47C9-9F9A-0E41508E8797}"/>
              </a:ext>
            </a:extLst>
          </p:cNvPr>
          <p:cNvSpPr>
            <a:spLocks noGrp="1"/>
          </p:cNvSpPr>
          <p:nvPr>
            <p:ph type="title"/>
          </p:nvPr>
        </p:nvSpPr>
        <p:spPr>
          <a:xfrm>
            <a:off x="247005" y="296756"/>
            <a:ext cx="11125199" cy="384047"/>
          </a:xfrm>
        </p:spPr>
        <p:txBody>
          <a:bodyPr/>
          <a:lstStyle/>
          <a:p>
            <a:r>
              <a:rPr lang="en-IN" dirty="0"/>
              <a:t>Angular – ng-select</a:t>
            </a:r>
            <a:endParaRPr lang="en-US" dirty="0"/>
          </a:p>
        </p:txBody>
      </p:sp>
      <p:sp>
        <p:nvSpPr>
          <p:cNvPr id="3" name="Content Placeholder 2">
            <a:extLst>
              <a:ext uri="{FF2B5EF4-FFF2-40B4-BE49-F238E27FC236}">
                <a16:creationId xmlns:a16="http://schemas.microsoft.com/office/drawing/2014/main" id="{92D8C8FF-5D5F-4319-81AE-CDA226DB6B78}"/>
              </a:ext>
            </a:extLst>
          </p:cNvPr>
          <p:cNvSpPr>
            <a:spLocks noGrp="1"/>
          </p:cNvSpPr>
          <p:nvPr>
            <p:ph idx="1"/>
          </p:nvPr>
        </p:nvSpPr>
        <p:spPr>
          <a:xfrm>
            <a:off x="396245" y="924395"/>
            <a:ext cx="11126522" cy="4419600"/>
          </a:xfrm>
        </p:spPr>
        <p:txBody>
          <a:bodyPr/>
          <a:lstStyle/>
          <a:p>
            <a:pPr marL="0" indent="0">
              <a:buNone/>
            </a:pPr>
            <a:r>
              <a:rPr lang="en-US" sz="2600" dirty="0"/>
              <a:t>The single/multiple select component based on the jQuery Select plugin. </a:t>
            </a:r>
          </a:p>
          <a:p>
            <a:pPr marL="0" indent="0">
              <a:buNone/>
            </a:pPr>
            <a:r>
              <a:rPr lang="en-US" sz="2600" b="1" dirty="0"/>
              <a:t>Features</a:t>
            </a:r>
          </a:p>
          <a:p>
            <a:pPr algn="just"/>
            <a:r>
              <a:rPr lang="en-US" sz="2200" dirty="0"/>
              <a:t>single and multiple select</a:t>
            </a:r>
          </a:p>
          <a:p>
            <a:pPr algn="just"/>
            <a:r>
              <a:rPr lang="en-US" sz="2200" dirty="0"/>
              <a:t>option tooltips (if text doesn’t fit)</a:t>
            </a:r>
          </a:p>
          <a:p>
            <a:pPr algn="just"/>
            <a:r>
              <a:rPr lang="en-US" sz="2200" dirty="0"/>
              <a:t>placeholder and filter placeholder</a:t>
            </a:r>
          </a:p>
          <a:p>
            <a:pPr algn="just"/>
            <a:r>
              <a:rPr lang="en-US" sz="2200" dirty="0"/>
              <a:t>message for no option </a:t>
            </a:r>
            <a:r>
              <a:rPr lang="en-US" sz="2200" dirty="0" err="1"/>
              <a:t>availble</a:t>
            </a:r>
            <a:endParaRPr lang="en-US" sz="2200" dirty="0"/>
          </a:p>
          <a:p>
            <a:pPr algn="just"/>
            <a:r>
              <a:rPr lang="en-US" sz="2200" dirty="0"/>
              <a:t>styling: background color and text color of a highlighted option</a:t>
            </a:r>
          </a:p>
          <a:p>
            <a:pPr algn="just"/>
            <a:r>
              <a:rPr lang="en-US" sz="2200" dirty="0"/>
              <a:t>setting up option templates</a:t>
            </a:r>
          </a:p>
          <a:p>
            <a:pPr algn="just"/>
            <a:r>
              <a:rPr lang="en-US" sz="2200" dirty="0"/>
              <a:t>events: </a:t>
            </a:r>
            <a:r>
              <a:rPr lang="en-US" sz="2200" dirty="0" err="1"/>
              <a:t>filterInputChanged</a:t>
            </a:r>
            <a:r>
              <a:rPr lang="en-US" sz="2200" dirty="0"/>
              <a:t>, </a:t>
            </a:r>
            <a:r>
              <a:rPr lang="en-US" sz="2200" dirty="0" err="1"/>
              <a:t>noOptionsFound</a:t>
            </a:r>
            <a:r>
              <a:rPr lang="en-US" sz="2200" dirty="0"/>
              <a:t>, focus, blur, </a:t>
            </a:r>
            <a:r>
              <a:rPr lang="en-US" sz="2200" dirty="0" err="1"/>
              <a:t>opnened</a:t>
            </a:r>
            <a:r>
              <a:rPr lang="en-US" sz="2200" dirty="0"/>
              <a:t>, closed, selected, deselected</a:t>
            </a:r>
          </a:p>
          <a:p>
            <a:pPr algn="just"/>
            <a:r>
              <a:rPr lang="en-US" sz="2200" dirty="0"/>
              <a:t>keyboard navigation: enter / alt + </a:t>
            </a:r>
            <a:r>
              <a:rPr lang="en-US" sz="2200" dirty="0" err="1"/>
              <a:t>keydown</a:t>
            </a:r>
            <a:r>
              <a:rPr lang="en-US" sz="2200" dirty="0"/>
              <a:t>, esc / alt + </a:t>
            </a:r>
            <a:r>
              <a:rPr lang="en-US" sz="2200" dirty="0" err="1"/>
              <a:t>keyup</a:t>
            </a:r>
            <a:r>
              <a:rPr lang="en-US" sz="2200" dirty="0"/>
              <a:t>, </a:t>
            </a:r>
            <a:r>
              <a:rPr lang="en-US" sz="2200" dirty="0" err="1"/>
              <a:t>keyup</a:t>
            </a:r>
            <a:r>
              <a:rPr lang="en-US" sz="2200" dirty="0"/>
              <a:t>, </a:t>
            </a:r>
            <a:r>
              <a:rPr lang="en-US" sz="2200" dirty="0" err="1"/>
              <a:t>keydown</a:t>
            </a:r>
            <a:r>
              <a:rPr lang="en-US" sz="2200" dirty="0"/>
              <a:t>, enter, tab</a:t>
            </a:r>
          </a:p>
        </p:txBody>
      </p:sp>
      <p:sp>
        <p:nvSpPr>
          <p:cNvPr id="4" name="Slide Number Placeholder 3">
            <a:extLst>
              <a:ext uri="{FF2B5EF4-FFF2-40B4-BE49-F238E27FC236}">
                <a16:creationId xmlns:a16="http://schemas.microsoft.com/office/drawing/2014/main" id="{A1E8993B-B02E-421A-9A8A-90D88FD90FF7}"/>
              </a:ext>
            </a:extLst>
          </p:cNvPr>
          <p:cNvSpPr>
            <a:spLocks noGrp="1"/>
          </p:cNvSpPr>
          <p:nvPr>
            <p:ph type="sldNum" sz="quarter" idx="12"/>
          </p:nvPr>
        </p:nvSpPr>
        <p:spPr/>
        <p:txBody>
          <a:bodyPr/>
          <a:lstStyle/>
          <a:p>
            <a:fld id="{C51EAA63-D034-42AE-91FA-B13B9518C7BE}" type="slidenum">
              <a:rPr lang="en-US" smtClean="0"/>
              <a:pPr/>
              <a:t>15</a:t>
            </a:fld>
            <a:endParaRPr lang="en-US" dirty="0"/>
          </a:p>
        </p:txBody>
      </p:sp>
      <p:sp>
        <p:nvSpPr>
          <p:cNvPr id="5" name="TextBox 4">
            <a:extLst>
              <a:ext uri="{FF2B5EF4-FFF2-40B4-BE49-F238E27FC236}">
                <a16:creationId xmlns:a16="http://schemas.microsoft.com/office/drawing/2014/main" id="{99AF00CE-EBAA-4EC7-8F74-E519E09B5E34}"/>
              </a:ext>
            </a:extLst>
          </p:cNvPr>
          <p:cNvSpPr txBox="1"/>
          <p:nvPr/>
        </p:nvSpPr>
        <p:spPr>
          <a:xfrm>
            <a:off x="6385810" y="1918741"/>
            <a:ext cx="914400" cy="914400"/>
          </a:xfrm>
          <a:prstGeom prst="rect">
            <a:avLst/>
          </a:prstGeom>
          <a:noFill/>
        </p:spPr>
        <p:txBody>
          <a:bodyPr wrap="none" lIns="0" tIns="0" rIns="0" bIns="0" rtlCol="0">
            <a:noAutofit/>
          </a:bodyPr>
          <a:lstStyle/>
          <a:p>
            <a:pPr marL="342900" indent="-342900">
              <a:lnSpc>
                <a:spcPct val="90000"/>
              </a:lnSpc>
              <a:spcBef>
                <a:spcPts val="600"/>
              </a:spcBef>
              <a:buFont typeface="Arial" panose="020B0604020202020204" pitchFamily="34" charset="0"/>
              <a:buChar char="•"/>
            </a:pPr>
            <a:r>
              <a:rPr lang="en-US" sz="2200" dirty="0"/>
              <a:t>methods: select, clear</a:t>
            </a:r>
          </a:p>
          <a:p>
            <a:pPr marL="342900" indent="-342900" algn="just">
              <a:spcBef>
                <a:spcPts val="600"/>
              </a:spcBef>
              <a:buFont typeface="Arial" panose="020B0604020202020204" pitchFamily="34" charset="0"/>
              <a:buChar char="•"/>
            </a:pPr>
            <a:r>
              <a:rPr lang="en-US" sz="2200" dirty="0"/>
              <a:t>enabling/disabling options</a:t>
            </a:r>
          </a:p>
          <a:p>
            <a:pPr marL="342900" indent="-342900" algn="just">
              <a:spcBef>
                <a:spcPts val="600"/>
              </a:spcBef>
              <a:buFont typeface="Arial" panose="020B0604020202020204" pitchFamily="34" charset="0"/>
              <a:buChar char="•"/>
            </a:pPr>
            <a:r>
              <a:rPr lang="en-US" sz="2200" dirty="0" err="1"/>
              <a:t>alowClear</a:t>
            </a:r>
            <a:r>
              <a:rPr lang="en-US" sz="2200" dirty="0"/>
              <a:t> option</a:t>
            </a:r>
          </a:p>
          <a:p>
            <a:pPr marL="342900" indent="-342900">
              <a:lnSpc>
                <a:spcPct val="90000"/>
              </a:lnSpc>
              <a:spcBef>
                <a:spcPts val="600"/>
              </a:spcBef>
              <a:buFont typeface="Arial" panose="020B0604020202020204" pitchFamily="34" charset="0"/>
              <a:buChar char="•"/>
            </a:pPr>
            <a:endParaRPr lang="en-US" sz="2200" dirty="0"/>
          </a:p>
          <a:p>
            <a:pPr marL="342900" indent="-342900">
              <a:lnSpc>
                <a:spcPct val="90000"/>
              </a:lnSpc>
              <a:spcBef>
                <a:spcPts val="600"/>
              </a:spcBef>
              <a:buFont typeface="Arial" panose="020B0604020202020204" pitchFamily="34" charset="0"/>
              <a:buChar char="•"/>
            </a:pPr>
            <a:endParaRPr lang="en-US" sz="2200" dirty="0"/>
          </a:p>
        </p:txBody>
      </p:sp>
    </p:spTree>
    <p:extLst>
      <p:ext uri="{BB962C8B-B14F-4D97-AF65-F5344CB8AC3E}">
        <p14:creationId xmlns:p14="http://schemas.microsoft.com/office/powerpoint/2010/main" val="149457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E99AB-4116-4539-A318-CA69352800AE}"/>
              </a:ext>
            </a:extLst>
          </p:cNvPr>
          <p:cNvSpPr>
            <a:spLocks noGrp="1"/>
          </p:cNvSpPr>
          <p:nvPr>
            <p:ph type="title"/>
          </p:nvPr>
        </p:nvSpPr>
        <p:spPr>
          <a:xfrm>
            <a:off x="261995" y="296756"/>
            <a:ext cx="11125199" cy="384047"/>
          </a:xfrm>
        </p:spPr>
        <p:txBody>
          <a:bodyPr/>
          <a:lstStyle/>
          <a:p>
            <a:r>
              <a:rPr lang="en-IN" dirty="0"/>
              <a:t>Angular – </a:t>
            </a:r>
            <a:r>
              <a:rPr lang="en-IN" dirty="0" err="1"/>
              <a:t>ngx-progressbar</a:t>
            </a:r>
            <a:endParaRPr lang="en-US" dirty="0"/>
          </a:p>
        </p:txBody>
      </p:sp>
      <p:sp>
        <p:nvSpPr>
          <p:cNvPr id="3" name="Content Placeholder 2">
            <a:extLst>
              <a:ext uri="{FF2B5EF4-FFF2-40B4-BE49-F238E27FC236}">
                <a16:creationId xmlns:a16="http://schemas.microsoft.com/office/drawing/2014/main" id="{D4E8BA61-891C-48DC-8FCB-618D6EC6186D}"/>
              </a:ext>
            </a:extLst>
          </p:cNvPr>
          <p:cNvSpPr>
            <a:spLocks noGrp="1"/>
          </p:cNvSpPr>
          <p:nvPr>
            <p:ph idx="1"/>
          </p:nvPr>
        </p:nvSpPr>
        <p:spPr>
          <a:xfrm>
            <a:off x="531151" y="924394"/>
            <a:ext cx="11445990" cy="5814734"/>
          </a:xfrm>
        </p:spPr>
        <p:txBody>
          <a:bodyPr/>
          <a:lstStyle/>
          <a:p>
            <a:pPr marL="0" indent="0">
              <a:spcBef>
                <a:spcPts val="600"/>
              </a:spcBef>
              <a:buNone/>
            </a:pPr>
            <a:r>
              <a:rPr lang="en-US" sz="2500" dirty="0"/>
              <a:t>A thick progress bar visible at the top of the website Project written in Angular.</a:t>
            </a:r>
          </a:p>
          <a:p>
            <a:pPr marL="0" indent="0">
              <a:spcBef>
                <a:spcPts val="600"/>
              </a:spcBef>
              <a:buNone/>
            </a:pPr>
            <a:endParaRPr lang="en-US" sz="2500" dirty="0"/>
          </a:p>
          <a:p>
            <a:pPr marL="0" indent="0">
              <a:spcBef>
                <a:spcPts val="600"/>
              </a:spcBef>
              <a:buNone/>
            </a:pPr>
            <a:endParaRPr lang="en-US" sz="2500" dirty="0"/>
          </a:p>
          <a:p>
            <a:pPr marL="0" indent="0">
              <a:spcBef>
                <a:spcPts val="600"/>
              </a:spcBef>
              <a:buNone/>
            </a:pPr>
            <a:endParaRPr lang="en-US" sz="2500" dirty="0"/>
          </a:p>
          <a:p>
            <a:pPr marL="0" indent="0">
              <a:spcBef>
                <a:spcPts val="600"/>
              </a:spcBef>
              <a:buNone/>
            </a:pPr>
            <a:r>
              <a:rPr lang="en-US" sz="2500" b="1" dirty="0"/>
              <a:t>Features:</a:t>
            </a:r>
          </a:p>
          <a:p>
            <a:pPr>
              <a:spcBef>
                <a:spcPts val="600"/>
              </a:spcBef>
            </a:pPr>
            <a:r>
              <a:rPr lang="en-US" sz="2500" dirty="0"/>
              <a:t>set progress percentage point             </a:t>
            </a:r>
          </a:p>
          <a:p>
            <a:pPr>
              <a:spcBef>
                <a:spcPts val="600"/>
              </a:spcBef>
            </a:pPr>
            <a:r>
              <a:rPr lang="en-US" sz="2500" dirty="0"/>
              <a:t>states: start, complete</a:t>
            </a:r>
          </a:p>
          <a:p>
            <a:pPr>
              <a:spcBef>
                <a:spcPts val="600"/>
              </a:spcBef>
            </a:pPr>
            <a:r>
              <a:rPr lang="en-US" sz="2500" dirty="0"/>
              <a:t>incrementing by percentages</a:t>
            </a:r>
          </a:p>
          <a:p>
            <a:pPr>
              <a:spcBef>
                <a:spcPts val="600"/>
              </a:spcBef>
            </a:pPr>
            <a:r>
              <a:rPr lang="en-US" sz="2500" dirty="0"/>
              <a:t>changing color (default #1B95E0)</a:t>
            </a:r>
          </a:p>
          <a:p>
            <a:pPr>
              <a:spcBef>
                <a:spcPts val="600"/>
              </a:spcBef>
            </a:pPr>
            <a:r>
              <a:rPr lang="en-US" sz="2500" dirty="0"/>
              <a:t>progress bar direction (</a:t>
            </a:r>
            <a:r>
              <a:rPr lang="en-US" sz="2500" dirty="0" err="1"/>
              <a:t>ltr</a:t>
            </a:r>
            <a:r>
              <a:rPr lang="en-US" sz="2500" dirty="0"/>
              <a:t>+, </a:t>
            </a:r>
            <a:r>
              <a:rPr lang="en-US" sz="2500" dirty="0" err="1"/>
              <a:t>ltr</a:t>
            </a:r>
            <a:r>
              <a:rPr lang="en-US" sz="2500" dirty="0"/>
              <a:t>-, </a:t>
            </a:r>
            <a:r>
              <a:rPr lang="en-US" sz="2500" dirty="0" err="1"/>
              <a:t>rtl</a:t>
            </a:r>
            <a:r>
              <a:rPr lang="en-US" sz="2500" dirty="0"/>
              <a:t>+, </a:t>
            </a:r>
            <a:r>
              <a:rPr lang="en-US" sz="2500" dirty="0" err="1"/>
              <a:t>rtl</a:t>
            </a:r>
            <a:r>
              <a:rPr lang="en-US" sz="2500" dirty="0"/>
              <a:t>-)</a:t>
            </a:r>
          </a:p>
          <a:p>
            <a:pPr>
              <a:spcBef>
                <a:spcPts val="600"/>
              </a:spcBef>
            </a:pPr>
            <a:r>
              <a:rPr lang="en-US" sz="2500" dirty="0"/>
              <a:t>debounce and transition time</a:t>
            </a:r>
          </a:p>
          <a:p>
            <a:pPr>
              <a:spcBef>
                <a:spcPts val="600"/>
              </a:spcBef>
            </a:pPr>
            <a:r>
              <a:rPr lang="en-US" sz="2500" dirty="0"/>
              <a:t>progress ease and maximum value</a:t>
            </a:r>
          </a:p>
          <a:p>
            <a:pPr>
              <a:spcBef>
                <a:spcPts val="600"/>
              </a:spcBef>
            </a:pPr>
            <a:r>
              <a:rPr lang="en-US" sz="2500" dirty="0"/>
              <a:t>spinner position (right, left)</a:t>
            </a:r>
          </a:p>
        </p:txBody>
      </p:sp>
      <p:sp>
        <p:nvSpPr>
          <p:cNvPr id="4" name="Slide Number Placeholder 3">
            <a:extLst>
              <a:ext uri="{FF2B5EF4-FFF2-40B4-BE49-F238E27FC236}">
                <a16:creationId xmlns:a16="http://schemas.microsoft.com/office/drawing/2014/main" id="{822BB87E-6443-4AB7-92AE-DCC4892A17EC}"/>
              </a:ext>
            </a:extLst>
          </p:cNvPr>
          <p:cNvSpPr>
            <a:spLocks noGrp="1"/>
          </p:cNvSpPr>
          <p:nvPr>
            <p:ph type="sldNum" sz="quarter" idx="12"/>
          </p:nvPr>
        </p:nvSpPr>
        <p:spPr/>
        <p:txBody>
          <a:bodyPr/>
          <a:lstStyle/>
          <a:p>
            <a:fld id="{C51EAA63-D034-42AE-91FA-B13B9518C7BE}" type="slidenum">
              <a:rPr lang="en-US" smtClean="0"/>
              <a:pPr/>
              <a:t>16</a:t>
            </a:fld>
            <a:endParaRPr lang="en-US" dirty="0"/>
          </a:p>
        </p:txBody>
      </p:sp>
      <p:pic>
        <p:nvPicPr>
          <p:cNvPr id="5" name="Picture 4">
            <a:extLst>
              <a:ext uri="{FF2B5EF4-FFF2-40B4-BE49-F238E27FC236}">
                <a16:creationId xmlns:a16="http://schemas.microsoft.com/office/drawing/2014/main" id="{050A82A3-9D15-455D-AA56-5095F6A315BD}"/>
              </a:ext>
            </a:extLst>
          </p:cNvPr>
          <p:cNvPicPr>
            <a:picLocks noChangeAspect="1"/>
          </p:cNvPicPr>
          <p:nvPr/>
        </p:nvPicPr>
        <p:blipFill>
          <a:blip r:embed="rId2"/>
          <a:stretch>
            <a:fillRect/>
          </a:stretch>
        </p:blipFill>
        <p:spPr>
          <a:xfrm>
            <a:off x="3225667" y="1514006"/>
            <a:ext cx="4486327" cy="685411"/>
          </a:xfrm>
          <a:prstGeom prst="rect">
            <a:avLst/>
          </a:prstGeom>
        </p:spPr>
      </p:pic>
      <p:sp>
        <p:nvSpPr>
          <p:cNvPr id="6" name="TextBox 5">
            <a:extLst>
              <a:ext uri="{FF2B5EF4-FFF2-40B4-BE49-F238E27FC236}">
                <a16:creationId xmlns:a16="http://schemas.microsoft.com/office/drawing/2014/main" id="{C7C224A6-E418-43D8-A235-F89CB164AC1C}"/>
              </a:ext>
            </a:extLst>
          </p:cNvPr>
          <p:cNvSpPr txBox="1"/>
          <p:nvPr/>
        </p:nvSpPr>
        <p:spPr>
          <a:xfrm>
            <a:off x="7254794" y="2928214"/>
            <a:ext cx="914400" cy="914400"/>
          </a:xfrm>
          <a:prstGeom prst="rect">
            <a:avLst/>
          </a:prstGeom>
          <a:noFill/>
        </p:spPr>
        <p:txBody>
          <a:bodyPr wrap="none" lIns="0" tIns="0" rIns="0" bIns="0" rtlCol="0">
            <a:noAutofit/>
          </a:bodyPr>
          <a:lstStyle/>
          <a:p>
            <a:pPr marL="342900" indent="-342900">
              <a:lnSpc>
                <a:spcPct val="90000"/>
              </a:lnSpc>
              <a:buFont typeface="Arial" panose="020B0604020202020204" pitchFamily="34" charset="0"/>
              <a:buChar char="•"/>
            </a:pPr>
            <a:r>
              <a:rPr lang="en-US" sz="2500" dirty="0"/>
              <a:t>progress tickling</a:t>
            </a:r>
          </a:p>
          <a:p>
            <a:pPr marL="342900" indent="-342900">
              <a:lnSpc>
                <a:spcPct val="90000"/>
              </a:lnSpc>
              <a:buFont typeface="Arial" panose="020B0604020202020204" pitchFamily="34" charset="0"/>
              <a:buChar char="•"/>
            </a:pPr>
            <a:r>
              <a:rPr lang="en-US" sz="2500" dirty="0"/>
              <a:t>ticker size</a:t>
            </a:r>
          </a:p>
          <a:p>
            <a:pPr marL="342900" indent="-342900">
              <a:lnSpc>
                <a:spcPct val="90000"/>
              </a:lnSpc>
              <a:buFont typeface="Arial" panose="020B0604020202020204" pitchFamily="34" charset="0"/>
              <a:buChar char="•"/>
            </a:pPr>
            <a:endParaRPr lang="en-US" sz="2500" dirty="0"/>
          </a:p>
          <a:p>
            <a:pPr marL="342900" indent="-342900">
              <a:lnSpc>
                <a:spcPct val="90000"/>
              </a:lnSpc>
              <a:buFont typeface="Arial" panose="020B0604020202020204" pitchFamily="34" charset="0"/>
              <a:buChar char="•"/>
            </a:pPr>
            <a:endParaRPr lang="en-US" sz="2500" dirty="0"/>
          </a:p>
        </p:txBody>
      </p:sp>
    </p:spTree>
    <p:extLst>
      <p:ext uri="{BB962C8B-B14F-4D97-AF65-F5344CB8AC3E}">
        <p14:creationId xmlns:p14="http://schemas.microsoft.com/office/powerpoint/2010/main" val="2056499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77982-0F5C-46BF-B312-067CB6026B7D}"/>
              </a:ext>
            </a:extLst>
          </p:cNvPr>
          <p:cNvSpPr>
            <a:spLocks noGrp="1"/>
          </p:cNvSpPr>
          <p:nvPr>
            <p:ph type="title"/>
          </p:nvPr>
        </p:nvSpPr>
        <p:spPr>
          <a:xfrm>
            <a:off x="531812" y="2984500"/>
            <a:ext cx="11125199" cy="889000"/>
          </a:xfrm>
        </p:spPr>
        <p:txBody>
          <a:bodyPr/>
          <a:lstStyle/>
          <a:p>
            <a:pPr algn="ctr"/>
            <a:r>
              <a:rPr lang="en-IN" dirty="0"/>
              <a:t>Thank You</a:t>
            </a:r>
            <a:endParaRPr lang="en-US" dirty="0"/>
          </a:p>
        </p:txBody>
      </p:sp>
      <p:sp>
        <p:nvSpPr>
          <p:cNvPr id="4" name="Slide Number Placeholder 3">
            <a:extLst>
              <a:ext uri="{FF2B5EF4-FFF2-40B4-BE49-F238E27FC236}">
                <a16:creationId xmlns:a16="http://schemas.microsoft.com/office/drawing/2014/main" id="{86D25475-BB58-498B-A7F1-4326F2D70FDD}"/>
              </a:ext>
            </a:extLst>
          </p:cNvPr>
          <p:cNvSpPr>
            <a:spLocks noGrp="1"/>
          </p:cNvSpPr>
          <p:nvPr>
            <p:ph type="sldNum" sz="quarter" idx="12"/>
          </p:nvPr>
        </p:nvSpPr>
        <p:spPr/>
        <p:txBody>
          <a:bodyPr/>
          <a:lstStyle/>
          <a:p>
            <a:fld id="{C51EAA63-D034-42AE-91FA-B13B9518C7BE}" type="slidenum">
              <a:rPr lang="en-US" smtClean="0"/>
              <a:pPr/>
              <a:t>17</a:t>
            </a:fld>
            <a:endParaRPr lang="en-US" dirty="0"/>
          </a:p>
        </p:txBody>
      </p:sp>
    </p:spTree>
    <p:extLst>
      <p:ext uri="{BB962C8B-B14F-4D97-AF65-F5344CB8AC3E}">
        <p14:creationId xmlns:p14="http://schemas.microsoft.com/office/powerpoint/2010/main" val="2811990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1712912" y="3111888"/>
            <a:ext cx="8763000" cy="634223"/>
          </a:xfrm>
        </p:spPr>
        <p:txBody>
          <a:bodyPr/>
          <a:lstStyle/>
          <a:p>
            <a:pPr algn="ctr"/>
            <a:r>
              <a:rPr lang="en-US" dirty="0"/>
              <a:t>Angular </a:t>
            </a:r>
            <a:br>
              <a:rPr lang="en-US" dirty="0"/>
            </a:br>
            <a:r>
              <a:rPr lang="en-US" dirty="0"/>
              <a:t>3</a:t>
            </a:r>
            <a:r>
              <a:rPr lang="en-US" baseline="30000" dirty="0"/>
              <a:t>rd</a:t>
            </a:r>
            <a:r>
              <a:rPr lang="en-US" dirty="0"/>
              <a:t> Party Libraries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E9D0C-FC4D-4C5F-81CA-DC86C7F5AF30}"/>
              </a:ext>
            </a:extLst>
          </p:cNvPr>
          <p:cNvSpPr>
            <a:spLocks noGrp="1"/>
          </p:cNvSpPr>
          <p:nvPr>
            <p:ph type="title"/>
          </p:nvPr>
        </p:nvSpPr>
        <p:spPr>
          <a:xfrm>
            <a:off x="278599" y="283823"/>
            <a:ext cx="11125199" cy="507610"/>
          </a:xfrm>
        </p:spPr>
        <p:txBody>
          <a:bodyPr/>
          <a:lstStyle/>
          <a:p>
            <a:r>
              <a:rPr lang="en-IN" dirty="0"/>
              <a:t>Agenda</a:t>
            </a:r>
            <a:endParaRPr lang="en-US" dirty="0"/>
          </a:p>
        </p:txBody>
      </p:sp>
      <p:sp>
        <p:nvSpPr>
          <p:cNvPr id="3" name="Content Placeholder 2">
            <a:extLst>
              <a:ext uri="{FF2B5EF4-FFF2-40B4-BE49-F238E27FC236}">
                <a16:creationId xmlns:a16="http://schemas.microsoft.com/office/drawing/2014/main" id="{946C6456-42FA-4C30-8756-0CB92BA85C13}"/>
              </a:ext>
            </a:extLst>
          </p:cNvPr>
          <p:cNvSpPr>
            <a:spLocks noGrp="1"/>
          </p:cNvSpPr>
          <p:nvPr>
            <p:ph idx="1"/>
          </p:nvPr>
        </p:nvSpPr>
        <p:spPr>
          <a:xfrm>
            <a:off x="501171" y="994350"/>
            <a:ext cx="11126522" cy="4419600"/>
          </a:xfrm>
        </p:spPr>
        <p:txBody>
          <a:bodyPr/>
          <a:lstStyle/>
          <a:p>
            <a:r>
              <a:rPr lang="en-IN" dirty="0"/>
              <a:t>Bootstrap 4</a:t>
            </a:r>
          </a:p>
          <a:p>
            <a:r>
              <a:rPr lang="en-IN" dirty="0"/>
              <a:t>Font Awesome</a:t>
            </a:r>
          </a:p>
          <a:p>
            <a:r>
              <a:rPr lang="en-IN" dirty="0"/>
              <a:t>Ng-Bootstrap</a:t>
            </a:r>
          </a:p>
          <a:p>
            <a:r>
              <a:rPr lang="en-IN" dirty="0" err="1"/>
              <a:t>Ngx-toastr</a:t>
            </a:r>
            <a:endParaRPr lang="en-IN" dirty="0"/>
          </a:p>
          <a:p>
            <a:r>
              <a:rPr lang="en-IN" dirty="0" err="1"/>
              <a:t>Ngx-datatable</a:t>
            </a:r>
            <a:endParaRPr lang="en-IN" dirty="0"/>
          </a:p>
          <a:p>
            <a:r>
              <a:rPr lang="en-IN" dirty="0" err="1"/>
              <a:t>Ngx</a:t>
            </a:r>
            <a:r>
              <a:rPr lang="en-IN" dirty="0"/>
              <a:t>-charts/ng2-charts</a:t>
            </a:r>
          </a:p>
          <a:p>
            <a:r>
              <a:rPr lang="en-IN" dirty="0"/>
              <a:t>Angular2-jwt</a:t>
            </a:r>
          </a:p>
          <a:p>
            <a:r>
              <a:rPr lang="en-IN" dirty="0" err="1"/>
              <a:t>Ngx</a:t>
            </a:r>
            <a:r>
              <a:rPr lang="en-IN" dirty="0"/>
              <a:t>-uploader/ng2-file-upload</a:t>
            </a:r>
          </a:p>
          <a:p>
            <a:r>
              <a:rPr lang="en-IN" dirty="0"/>
              <a:t>Ng-select</a:t>
            </a:r>
          </a:p>
          <a:p>
            <a:r>
              <a:rPr lang="en-IN" dirty="0" err="1"/>
              <a:t>Ngx-progressbar</a:t>
            </a:r>
            <a:endParaRPr lang="en-IN" dirty="0"/>
          </a:p>
          <a:p>
            <a:endParaRPr lang="en-IN" dirty="0"/>
          </a:p>
          <a:p>
            <a:endParaRPr lang="en-US" dirty="0"/>
          </a:p>
        </p:txBody>
      </p:sp>
      <p:sp>
        <p:nvSpPr>
          <p:cNvPr id="4" name="Slide Number Placeholder 3">
            <a:extLst>
              <a:ext uri="{FF2B5EF4-FFF2-40B4-BE49-F238E27FC236}">
                <a16:creationId xmlns:a16="http://schemas.microsoft.com/office/drawing/2014/main" id="{6534E306-FAF6-4D0B-8812-26CC0B4F5CE8}"/>
              </a:ext>
            </a:extLst>
          </p:cNvPr>
          <p:cNvSpPr>
            <a:spLocks noGrp="1"/>
          </p:cNvSpPr>
          <p:nvPr>
            <p:ph type="sldNum" sz="quarter" idx="12"/>
          </p:nvPr>
        </p:nvSpPr>
        <p:spPr/>
        <p:txBody>
          <a:bodyPr/>
          <a:lstStyle/>
          <a:p>
            <a:fld id="{C51EAA63-D034-42AE-91FA-B13B9518C7BE}" type="slidenum">
              <a:rPr lang="en-US" smtClean="0"/>
              <a:pPr/>
              <a:t>3</a:t>
            </a:fld>
            <a:endParaRPr lang="en-US" dirty="0"/>
          </a:p>
        </p:txBody>
      </p:sp>
    </p:spTree>
    <p:extLst>
      <p:ext uri="{BB962C8B-B14F-4D97-AF65-F5344CB8AC3E}">
        <p14:creationId xmlns:p14="http://schemas.microsoft.com/office/powerpoint/2010/main" val="2604030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7055E-46C5-4561-9536-1FA82174E7E6}"/>
              </a:ext>
            </a:extLst>
          </p:cNvPr>
          <p:cNvSpPr>
            <a:spLocks noGrp="1"/>
          </p:cNvSpPr>
          <p:nvPr>
            <p:ph type="title"/>
          </p:nvPr>
        </p:nvSpPr>
        <p:spPr>
          <a:xfrm>
            <a:off x="247005" y="118872"/>
            <a:ext cx="11125199" cy="515912"/>
          </a:xfrm>
        </p:spPr>
        <p:txBody>
          <a:bodyPr/>
          <a:lstStyle/>
          <a:p>
            <a:r>
              <a:rPr lang="en-IN" dirty="0"/>
              <a:t>Angular – Bootstrap 4</a:t>
            </a:r>
            <a:endParaRPr lang="en-US" dirty="0"/>
          </a:p>
        </p:txBody>
      </p:sp>
      <p:sp>
        <p:nvSpPr>
          <p:cNvPr id="3" name="Content Placeholder 2">
            <a:extLst>
              <a:ext uri="{FF2B5EF4-FFF2-40B4-BE49-F238E27FC236}">
                <a16:creationId xmlns:a16="http://schemas.microsoft.com/office/drawing/2014/main" id="{F5D3F0B8-F8A4-4969-9CD2-6DE7CC6D61DB}"/>
              </a:ext>
            </a:extLst>
          </p:cNvPr>
          <p:cNvSpPr>
            <a:spLocks noGrp="1"/>
          </p:cNvSpPr>
          <p:nvPr>
            <p:ph idx="1"/>
          </p:nvPr>
        </p:nvSpPr>
        <p:spPr>
          <a:xfrm>
            <a:off x="366266" y="909404"/>
            <a:ext cx="11126522" cy="4419600"/>
          </a:xfrm>
        </p:spPr>
        <p:txBody>
          <a:bodyPr/>
          <a:lstStyle/>
          <a:p>
            <a:pPr marL="0" indent="0" algn="just">
              <a:buNone/>
            </a:pPr>
            <a:r>
              <a:rPr lang="en-US" sz="2600" dirty="0"/>
              <a:t>Bootstrap is the most popular HTML and CSS framework for building responsive layouts with ease and without having a deep knowledge of CSS (Still custom CSS is required to customize your design </a:t>
            </a:r>
            <a:r>
              <a:rPr lang="en-US" sz="2600" dirty="0" err="1"/>
              <a:t>ane</a:t>
            </a:r>
            <a:r>
              <a:rPr lang="en-US" sz="2600" dirty="0"/>
              <a:t> make it different from the other Bootstrap-styled websites.</a:t>
            </a:r>
          </a:p>
        </p:txBody>
      </p:sp>
      <p:sp>
        <p:nvSpPr>
          <p:cNvPr id="4" name="Slide Number Placeholder 3">
            <a:extLst>
              <a:ext uri="{FF2B5EF4-FFF2-40B4-BE49-F238E27FC236}">
                <a16:creationId xmlns:a16="http://schemas.microsoft.com/office/drawing/2014/main" id="{A74CA2B2-59BC-4D00-83A7-9DAAB751322B}"/>
              </a:ext>
            </a:extLst>
          </p:cNvPr>
          <p:cNvSpPr>
            <a:spLocks noGrp="1"/>
          </p:cNvSpPr>
          <p:nvPr>
            <p:ph type="sldNum" sz="quarter" idx="12"/>
          </p:nvPr>
        </p:nvSpPr>
        <p:spPr/>
        <p:txBody>
          <a:bodyPr/>
          <a:lstStyle/>
          <a:p>
            <a:fld id="{C51EAA63-D034-42AE-91FA-B13B9518C7BE}" type="slidenum">
              <a:rPr lang="en-US" smtClean="0"/>
              <a:pPr/>
              <a:t>4</a:t>
            </a:fld>
            <a:endParaRPr lang="en-US" dirty="0"/>
          </a:p>
        </p:txBody>
      </p:sp>
      <p:pic>
        <p:nvPicPr>
          <p:cNvPr id="5" name="Picture 4">
            <a:extLst>
              <a:ext uri="{FF2B5EF4-FFF2-40B4-BE49-F238E27FC236}">
                <a16:creationId xmlns:a16="http://schemas.microsoft.com/office/drawing/2014/main" id="{C2F84E7C-D000-40AD-96DB-41F5156893DA}"/>
              </a:ext>
            </a:extLst>
          </p:cNvPr>
          <p:cNvPicPr>
            <a:picLocks noChangeAspect="1"/>
          </p:cNvPicPr>
          <p:nvPr/>
        </p:nvPicPr>
        <p:blipFill>
          <a:blip r:embed="rId2"/>
          <a:stretch>
            <a:fillRect/>
          </a:stretch>
        </p:blipFill>
        <p:spPr>
          <a:xfrm>
            <a:off x="3657600" y="2913180"/>
            <a:ext cx="3658979" cy="412047"/>
          </a:xfrm>
          <a:prstGeom prst="rect">
            <a:avLst/>
          </a:prstGeom>
        </p:spPr>
      </p:pic>
    </p:spTree>
    <p:extLst>
      <p:ext uri="{BB962C8B-B14F-4D97-AF65-F5344CB8AC3E}">
        <p14:creationId xmlns:p14="http://schemas.microsoft.com/office/powerpoint/2010/main" val="3344368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F5DB5-D256-40BD-9F47-EBD0E8F460C1}"/>
              </a:ext>
            </a:extLst>
          </p:cNvPr>
          <p:cNvSpPr>
            <a:spLocks noGrp="1"/>
          </p:cNvSpPr>
          <p:nvPr>
            <p:ph type="title"/>
          </p:nvPr>
        </p:nvSpPr>
        <p:spPr>
          <a:xfrm>
            <a:off x="157064" y="296756"/>
            <a:ext cx="11125199" cy="384047"/>
          </a:xfrm>
        </p:spPr>
        <p:txBody>
          <a:bodyPr/>
          <a:lstStyle/>
          <a:p>
            <a:r>
              <a:rPr lang="en-IN" dirty="0"/>
              <a:t>Angular – Font Awesome </a:t>
            </a:r>
            <a:endParaRPr lang="en-US" dirty="0"/>
          </a:p>
        </p:txBody>
      </p:sp>
      <p:sp>
        <p:nvSpPr>
          <p:cNvPr id="3" name="Content Placeholder 2">
            <a:extLst>
              <a:ext uri="{FF2B5EF4-FFF2-40B4-BE49-F238E27FC236}">
                <a16:creationId xmlns:a16="http://schemas.microsoft.com/office/drawing/2014/main" id="{5334AB7F-4FBD-4439-AF27-FCB2630D2FD0}"/>
              </a:ext>
            </a:extLst>
          </p:cNvPr>
          <p:cNvSpPr>
            <a:spLocks noGrp="1"/>
          </p:cNvSpPr>
          <p:nvPr>
            <p:ph idx="1"/>
          </p:nvPr>
        </p:nvSpPr>
        <p:spPr>
          <a:xfrm>
            <a:off x="351275" y="939385"/>
            <a:ext cx="11126522" cy="4419600"/>
          </a:xfrm>
        </p:spPr>
        <p:txBody>
          <a:bodyPr/>
          <a:lstStyle/>
          <a:p>
            <a:pPr marL="0" indent="0">
              <a:buNone/>
            </a:pPr>
            <a:r>
              <a:rPr lang="en-US" dirty="0"/>
              <a:t>Font Awesome is a font and icon toolkit based on CSS and LESS.</a:t>
            </a:r>
            <a:endParaRPr lang="en-IN" dirty="0"/>
          </a:p>
          <a:p>
            <a:pPr marL="0" indent="0">
              <a:buNone/>
            </a:pPr>
            <a:endParaRPr lang="en-IN" dirty="0"/>
          </a:p>
          <a:p>
            <a:pPr marL="0" indent="0">
              <a:buNone/>
            </a:pPr>
            <a:r>
              <a:rPr lang="en-US" sz="2500" b="1" dirty="0"/>
              <a:t>Features</a:t>
            </a:r>
          </a:p>
          <a:p>
            <a:r>
              <a:rPr lang="en-US" sz="2500" dirty="0"/>
              <a:t>Changing icons size</a:t>
            </a:r>
          </a:p>
          <a:p>
            <a:r>
              <a:rPr lang="en-US" sz="2500" dirty="0"/>
              <a:t>Fixed width icons</a:t>
            </a:r>
          </a:p>
          <a:p>
            <a:r>
              <a:rPr lang="en-US" sz="2500" dirty="0"/>
              <a:t>Rotating icons</a:t>
            </a:r>
          </a:p>
          <a:p>
            <a:r>
              <a:rPr lang="en-US" sz="2500" dirty="0"/>
              <a:t>Mirroring icons</a:t>
            </a:r>
          </a:p>
          <a:p>
            <a:r>
              <a:rPr lang="en-US" sz="2500" dirty="0"/>
              <a:t>Animating icons</a:t>
            </a:r>
          </a:p>
          <a:p>
            <a:r>
              <a:rPr lang="en-US" sz="2500" dirty="0"/>
              <a:t>Adding border to the icons</a:t>
            </a:r>
          </a:p>
          <a:p>
            <a:r>
              <a:rPr lang="en-US" sz="2500" dirty="0"/>
              <a:t>Pulled icons</a:t>
            </a:r>
          </a:p>
          <a:p>
            <a:r>
              <a:rPr lang="en-US" sz="2500" dirty="0"/>
              <a:t>Changing default styles of icons like color and stroke</a:t>
            </a:r>
          </a:p>
        </p:txBody>
      </p:sp>
      <p:sp>
        <p:nvSpPr>
          <p:cNvPr id="4" name="Slide Number Placeholder 3">
            <a:extLst>
              <a:ext uri="{FF2B5EF4-FFF2-40B4-BE49-F238E27FC236}">
                <a16:creationId xmlns:a16="http://schemas.microsoft.com/office/drawing/2014/main" id="{90801C9A-3A8A-491C-BEB1-791B0B784606}"/>
              </a:ext>
            </a:extLst>
          </p:cNvPr>
          <p:cNvSpPr>
            <a:spLocks noGrp="1"/>
          </p:cNvSpPr>
          <p:nvPr>
            <p:ph type="sldNum" sz="quarter" idx="12"/>
          </p:nvPr>
        </p:nvSpPr>
        <p:spPr/>
        <p:txBody>
          <a:bodyPr/>
          <a:lstStyle/>
          <a:p>
            <a:fld id="{C51EAA63-D034-42AE-91FA-B13B9518C7BE}" type="slidenum">
              <a:rPr lang="en-US" smtClean="0"/>
              <a:pPr/>
              <a:t>5</a:t>
            </a:fld>
            <a:endParaRPr lang="en-US" dirty="0"/>
          </a:p>
        </p:txBody>
      </p:sp>
      <p:pic>
        <p:nvPicPr>
          <p:cNvPr id="5" name="Picture 4">
            <a:extLst>
              <a:ext uri="{FF2B5EF4-FFF2-40B4-BE49-F238E27FC236}">
                <a16:creationId xmlns:a16="http://schemas.microsoft.com/office/drawing/2014/main" id="{D712232D-2DD5-4F5B-911E-32BFBF4B22B7}"/>
              </a:ext>
            </a:extLst>
          </p:cNvPr>
          <p:cNvPicPr>
            <a:picLocks noChangeAspect="1"/>
          </p:cNvPicPr>
          <p:nvPr/>
        </p:nvPicPr>
        <p:blipFill>
          <a:blip r:embed="rId2"/>
          <a:stretch>
            <a:fillRect/>
          </a:stretch>
        </p:blipFill>
        <p:spPr>
          <a:xfrm>
            <a:off x="4105470" y="1495267"/>
            <a:ext cx="3977884" cy="427376"/>
          </a:xfrm>
          <a:prstGeom prst="rect">
            <a:avLst/>
          </a:prstGeom>
        </p:spPr>
      </p:pic>
    </p:spTree>
    <p:extLst>
      <p:ext uri="{BB962C8B-B14F-4D97-AF65-F5344CB8AC3E}">
        <p14:creationId xmlns:p14="http://schemas.microsoft.com/office/powerpoint/2010/main" val="866931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5D92-8330-46E4-BBF1-60A9FE2FA09E}"/>
              </a:ext>
            </a:extLst>
          </p:cNvPr>
          <p:cNvSpPr>
            <a:spLocks noGrp="1"/>
          </p:cNvSpPr>
          <p:nvPr>
            <p:ph type="title"/>
          </p:nvPr>
        </p:nvSpPr>
        <p:spPr>
          <a:xfrm>
            <a:off x="291975" y="239843"/>
            <a:ext cx="11125199" cy="515912"/>
          </a:xfrm>
        </p:spPr>
        <p:txBody>
          <a:bodyPr/>
          <a:lstStyle/>
          <a:p>
            <a:r>
              <a:rPr lang="en-IN" dirty="0"/>
              <a:t>Angular – </a:t>
            </a:r>
            <a:r>
              <a:rPr lang="en-IN" dirty="0" err="1"/>
              <a:t>ngx</a:t>
            </a:r>
            <a:r>
              <a:rPr lang="en-IN" dirty="0"/>
              <a:t>-bootstrap</a:t>
            </a:r>
            <a:endParaRPr lang="en-US" dirty="0"/>
          </a:p>
        </p:txBody>
      </p:sp>
      <p:sp>
        <p:nvSpPr>
          <p:cNvPr id="3" name="Content Placeholder 2">
            <a:extLst>
              <a:ext uri="{FF2B5EF4-FFF2-40B4-BE49-F238E27FC236}">
                <a16:creationId xmlns:a16="http://schemas.microsoft.com/office/drawing/2014/main" id="{CA48FA17-F27C-4DFB-918D-94A60F891B1D}"/>
              </a:ext>
            </a:extLst>
          </p:cNvPr>
          <p:cNvSpPr>
            <a:spLocks noGrp="1"/>
          </p:cNvSpPr>
          <p:nvPr>
            <p:ph idx="1"/>
          </p:nvPr>
        </p:nvSpPr>
        <p:spPr>
          <a:xfrm>
            <a:off x="531151" y="924394"/>
            <a:ext cx="11126522" cy="4419600"/>
          </a:xfrm>
        </p:spPr>
        <p:txBody>
          <a:bodyPr/>
          <a:lstStyle/>
          <a:p>
            <a:pPr marL="0" indent="0" algn="just">
              <a:buNone/>
            </a:pPr>
            <a:r>
              <a:rPr lang="en-US" sz="2600" dirty="0" err="1"/>
              <a:t>ngx</a:t>
            </a:r>
            <a:r>
              <a:rPr lang="en-US" sz="2600" dirty="0"/>
              <a:t>-bootstrap contains all core (and not only) Bootstrap components powered by Angular. We are using markup and CSS provided by Bootstrap.</a:t>
            </a:r>
          </a:p>
        </p:txBody>
      </p:sp>
      <p:sp>
        <p:nvSpPr>
          <p:cNvPr id="4" name="Slide Number Placeholder 3">
            <a:extLst>
              <a:ext uri="{FF2B5EF4-FFF2-40B4-BE49-F238E27FC236}">
                <a16:creationId xmlns:a16="http://schemas.microsoft.com/office/drawing/2014/main" id="{E0CB637F-9D07-46CC-91E8-6EAE28D6CFC1}"/>
              </a:ext>
            </a:extLst>
          </p:cNvPr>
          <p:cNvSpPr>
            <a:spLocks noGrp="1"/>
          </p:cNvSpPr>
          <p:nvPr>
            <p:ph type="sldNum" sz="quarter" idx="12"/>
          </p:nvPr>
        </p:nvSpPr>
        <p:spPr/>
        <p:txBody>
          <a:bodyPr/>
          <a:lstStyle/>
          <a:p>
            <a:fld id="{C51EAA63-D034-42AE-91FA-B13B9518C7BE}" type="slidenum">
              <a:rPr lang="en-US" smtClean="0"/>
              <a:pPr/>
              <a:t>6</a:t>
            </a:fld>
            <a:endParaRPr lang="en-US" dirty="0"/>
          </a:p>
        </p:txBody>
      </p:sp>
      <p:pic>
        <p:nvPicPr>
          <p:cNvPr id="5" name="Picture 4">
            <a:extLst>
              <a:ext uri="{FF2B5EF4-FFF2-40B4-BE49-F238E27FC236}">
                <a16:creationId xmlns:a16="http://schemas.microsoft.com/office/drawing/2014/main" id="{54F5E909-07E5-4525-88C5-5138A0F547A1}"/>
              </a:ext>
            </a:extLst>
          </p:cNvPr>
          <p:cNvPicPr>
            <a:picLocks noChangeAspect="1"/>
          </p:cNvPicPr>
          <p:nvPr/>
        </p:nvPicPr>
        <p:blipFill>
          <a:blip r:embed="rId2"/>
          <a:stretch>
            <a:fillRect/>
          </a:stretch>
        </p:blipFill>
        <p:spPr>
          <a:xfrm>
            <a:off x="3312456" y="2062395"/>
            <a:ext cx="4820540" cy="515911"/>
          </a:xfrm>
          <a:prstGeom prst="rect">
            <a:avLst/>
          </a:prstGeom>
        </p:spPr>
      </p:pic>
    </p:spTree>
    <p:extLst>
      <p:ext uri="{BB962C8B-B14F-4D97-AF65-F5344CB8AC3E}">
        <p14:creationId xmlns:p14="http://schemas.microsoft.com/office/powerpoint/2010/main" val="794560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8AA21-154F-4487-BCA2-BE0F482D7580}"/>
              </a:ext>
            </a:extLst>
          </p:cNvPr>
          <p:cNvSpPr>
            <a:spLocks noGrp="1"/>
          </p:cNvSpPr>
          <p:nvPr>
            <p:ph type="title"/>
          </p:nvPr>
        </p:nvSpPr>
        <p:spPr>
          <a:xfrm>
            <a:off x="306965" y="266776"/>
            <a:ext cx="11125199" cy="384047"/>
          </a:xfrm>
        </p:spPr>
        <p:txBody>
          <a:bodyPr/>
          <a:lstStyle/>
          <a:p>
            <a:r>
              <a:rPr lang="en-IN" dirty="0"/>
              <a:t>Angular – </a:t>
            </a:r>
            <a:r>
              <a:rPr lang="en-IN" dirty="0" err="1"/>
              <a:t>ngx-toastr</a:t>
            </a:r>
            <a:endParaRPr lang="en-US" dirty="0"/>
          </a:p>
        </p:txBody>
      </p:sp>
      <p:sp>
        <p:nvSpPr>
          <p:cNvPr id="3" name="Content Placeholder 2">
            <a:extLst>
              <a:ext uri="{FF2B5EF4-FFF2-40B4-BE49-F238E27FC236}">
                <a16:creationId xmlns:a16="http://schemas.microsoft.com/office/drawing/2014/main" id="{CB67A7FC-108F-4FC5-8713-4C3CBBA2EB07}"/>
              </a:ext>
            </a:extLst>
          </p:cNvPr>
          <p:cNvSpPr>
            <a:spLocks noGrp="1"/>
          </p:cNvSpPr>
          <p:nvPr>
            <p:ph idx="1"/>
          </p:nvPr>
        </p:nvSpPr>
        <p:spPr>
          <a:xfrm>
            <a:off x="531151" y="864434"/>
            <a:ext cx="11126522" cy="4419600"/>
          </a:xfrm>
        </p:spPr>
        <p:txBody>
          <a:bodyPr/>
          <a:lstStyle/>
          <a:p>
            <a:pPr marL="0" indent="0" algn="just">
              <a:buNone/>
            </a:pPr>
            <a:r>
              <a:rPr lang="en-US" sz="2400" b="1" dirty="0"/>
              <a:t>Toasts</a:t>
            </a:r>
            <a:r>
              <a:rPr lang="en-US" sz="2400" dirty="0"/>
              <a:t> are floating elements on the screen which fades away after some time or by some user interactions like click or tap on it. These do not cover the space area and looks awesome due to beautiful animations and colors.</a:t>
            </a:r>
          </a:p>
          <a:p>
            <a:pPr marL="0" indent="0" algn="just">
              <a:buNone/>
            </a:pPr>
            <a:endParaRPr lang="en-US" sz="2400" dirty="0"/>
          </a:p>
          <a:p>
            <a:pPr marL="0" indent="0" algn="just">
              <a:buNone/>
            </a:pPr>
            <a:r>
              <a:rPr lang="en-US" sz="2400" b="1" dirty="0"/>
              <a:t>Features</a:t>
            </a:r>
          </a:p>
          <a:p>
            <a:pPr algn="just"/>
            <a:r>
              <a:rPr lang="en-US" sz="2400" dirty="0"/>
              <a:t>Toast Component Injection without being passed </a:t>
            </a:r>
            <a:r>
              <a:rPr lang="en-US" sz="2400" dirty="0" err="1"/>
              <a:t>ViewContainerRef</a:t>
            </a:r>
            <a:endParaRPr lang="en-US" sz="2400" dirty="0"/>
          </a:p>
          <a:p>
            <a:pPr algn="just"/>
            <a:r>
              <a:rPr lang="en-US" sz="2400" dirty="0"/>
              <a:t>No use of *</a:t>
            </a:r>
            <a:r>
              <a:rPr lang="en-US" sz="2400" dirty="0" err="1"/>
              <a:t>ngFor</a:t>
            </a:r>
            <a:r>
              <a:rPr lang="en-US" sz="2400" dirty="0"/>
              <a:t>. Fewer dirty checks and higher performance.</a:t>
            </a:r>
          </a:p>
          <a:p>
            <a:pPr algn="just"/>
            <a:r>
              <a:rPr lang="en-US" sz="2400" dirty="0" err="1"/>
              <a:t>AoT</a:t>
            </a:r>
            <a:r>
              <a:rPr lang="en-US" sz="2400" dirty="0"/>
              <a:t> compilation and lazy loading compatible</a:t>
            </a:r>
          </a:p>
          <a:p>
            <a:pPr algn="just"/>
            <a:r>
              <a:rPr lang="en-US" sz="2400" dirty="0"/>
              <a:t>Component inheritance for custom toasts</a:t>
            </a:r>
          </a:p>
          <a:p>
            <a:pPr algn="just"/>
            <a:r>
              <a:rPr lang="en-US" sz="2400" dirty="0" err="1"/>
              <a:t>SystemJS</a:t>
            </a:r>
            <a:r>
              <a:rPr lang="en-US" sz="2400" dirty="0"/>
              <a:t>/UMD rollup bundle</a:t>
            </a:r>
          </a:p>
          <a:p>
            <a:pPr algn="just"/>
            <a:r>
              <a:rPr lang="en-US" sz="2400" dirty="0"/>
              <a:t>Animations using </a:t>
            </a:r>
            <a:r>
              <a:rPr lang="en-US" sz="2400" dirty="0" err="1"/>
              <a:t>Angular's</a:t>
            </a:r>
            <a:r>
              <a:rPr lang="en-US" sz="2400" dirty="0"/>
              <a:t> Web Animations API</a:t>
            </a:r>
          </a:p>
          <a:p>
            <a:pPr algn="just"/>
            <a:r>
              <a:rPr lang="en-US" sz="2400" dirty="0"/>
              <a:t>Output toasts to an optional target directive</a:t>
            </a:r>
          </a:p>
        </p:txBody>
      </p:sp>
      <p:sp>
        <p:nvSpPr>
          <p:cNvPr id="4" name="Slide Number Placeholder 3">
            <a:extLst>
              <a:ext uri="{FF2B5EF4-FFF2-40B4-BE49-F238E27FC236}">
                <a16:creationId xmlns:a16="http://schemas.microsoft.com/office/drawing/2014/main" id="{CA8C4C10-1C58-4CBF-B9C6-154C19C4AAFA}"/>
              </a:ext>
            </a:extLst>
          </p:cNvPr>
          <p:cNvSpPr>
            <a:spLocks noGrp="1"/>
          </p:cNvSpPr>
          <p:nvPr>
            <p:ph type="sldNum" sz="quarter" idx="12"/>
          </p:nvPr>
        </p:nvSpPr>
        <p:spPr/>
        <p:txBody>
          <a:bodyPr/>
          <a:lstStyle/>
          <a:p>
            <a:fld id="{C51EAA63-D034-42AE-91FA-B13B9518C7BE}" type="slidenum">
              <a:rPr lang="en-US" smtClean="0"/>
              <a:pPr/>
              <a:t>7</a:t>
            </a:fld>
            <a:endParaRPr lang="en-US" dirty="0"/>
          </a:p>
        </p:txBody>
      </p:sp>
      <p:pic>
        <p:nvPicPr>
          <p:cNvPr id="5" name="Picture 4">
            <a:extLst>
              <a:ext uri="{FF2B5EF4-FFF2-40B4-BE49-F238E27FC236}">
                <a16:creationId xmlns:a16="http://schemas.microsoft.com/office/drawing/2014/main" id="{55ACE66D-F432-48E9-927C-690C767084E5}"/>
              </a:ext>
            </a:extLst>
          </p:cNvPr>
          <p:cNvPicPr>
            <a:picLocks noChangeAspect="1"/>
          </p:cNvPicPr>
          <p:nvPr/>
        </p:nvPicPr>
        <p:blipFill>
          <a:blip r:embed="rId2"/>
          <a:stretch>
            <a:fillRect/>
          </a:stretch>
        </p:blipFill>
        <p:spPr>
          <a:xfrm>
            <a:off x="3426164" y="2083633"/>
            <a:ext cx="4353393" cy="400128"/>
          </a:xfrm>
          <a:prstGeom prst="rect">
            <a:avLst/>
          </a:prstGeom>
        </p:spPr>
      </p:pic>
    </p:spTree>
    <p:extLst>
      <p:ext uri="{BB962C8B-B14F-4D97-AF65-F5344CB8AC3E}">
        <p14:creationId xmlns:p14="http://schemas.microsoft.com/office/powerpoint/2010/main" val="1985827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7C2F2-1E85-45B9-9CDD-AC7B553EE555}"/>
              </a:ext>
            </a:extLst>
          </p:cNvPr>
          <p:cNvSpPr>
            <a:spLocks noGrp="1"/>
          </p:cNvSpPr>
          <p:nvPr>
            <p:ph type="title"/>
          </p:nvPr>
        </p:nvSpPr>
        <p:spPr>
          <a:xfrm>
            <a:off x="202034" y="266776"/>
            <a:ext cx="11125199" cy="384047"/>
          </a:xfrm>
        </p:spPr>
        <p:txBody>
          <a:bodyPr/>
          <a:lstStyle/>
          <a:p>
            <a:r>
              <a:rPr lang="en-IN" dirty="0"/>
              <a:t>Angular – </a:t>
            </a:r>
            <a:r>
              <a:rPr lang="en-IN" dirty="0" err="1"/>
              <a:t>ngx-toastr</a:t>
            </a:r>
            <a:endParaRPr lang="en-US" dirty="0"/>
          </a:p>
        </p:txBody>
      </p:sp>
      <p:sp>
        <p:nvSpPr>
          <p:cNvPr id="3" name="Content Placeholder 2">
            <a:extLst>
              <a:ext uri="{FF2B5EF4-FFF2-40B4-BE49-F238E27FC236}">
                <a16:creationId xmlns:a16="http://schemas.microsoft.com/office/drawing/2014/main" id="{16B1013F-EE5E-405C-8075-1C3D730FE0E0}"/>
              </a:ext>
            </a:extLst>
          </p:cNvPr>
          <p:cNvSpPr>
            <a:spLocks noGrp="1"/>
          </p:cNvSpPr>
          <p:nvPr>
            <p:ph idx="1"/>
          </p:nvPr>
        </p:nvSpPr>
        <p:spPr>
          <a:xfrm>
            <a:off x="381255" y="819464"/>
            <a:ext cx="11126522" cy="4419600"/>
          </a:xfrm>
        </p:spPr>
        <p:txBody>
          <a:bodyPr/>
          <a:lstStyle/>
          <a:p>
            <a:pPr algn="just">
              <a:spcBef>
                <a:spcPts val="600"/>
              </a:spcBef>
            </a:pPr>
            <a:r>
              <a:rPr lang="en-US" sz="2400" dirty="0"/>
              <a:t>types: info, success, wait, error</a:t>
            </a:r>
          </a:p>
          <a:p>
            <a:pPr algn="just">
              <a:spcBef>
                <a:spcPts val="600"/>
              </a:spcBef>
            </a:pPr>
            <a:r>
              <a:rPr lang="en-US" sz="2400" dirty="0"/>
              <a:t>extended Timeout and Timeout settings</a:t>
            </a:r>
          </a:p>
          <a:p>
            <a:pPr algn="just">
              <a:spcBef>
                <a:spcPts val="600"/>
              </a:spcBef>
            </a:pPr>
            <a:r>
              <a:rPr lang="en-US" sz="2400" dirty="0"/>
              <a:t>limitation of toasts</a:t>
            </a:r>
          </a:p>
          <a:p>
            <a:pPr algn="just">
              <a:spcBef>
                <a:spcPts val="600"/>
              </a:spcBef>
            </a:pPr>
            <a:r>
              <a:rPr lang="en-US" sz="2400" dirty="0"/>
              <a:t>ease time</a:t>
            </a:r>
          </a:p>
          <a:p>
            <a:pPr algn="just">
              <a:spcBef>
                <a:spcPts val="600"/>
              </a:spcBef>
            </a:pPr>
            <a:r>
              <a:rPr lang="en-US" sz="2400" dirty="0"/>
              <a:t>HTML content</a:t>
            </a:r>
          </a:p>
          <a:p>
            <a:pPr algn="just">
              <a:spcBef>
                <a:spcPts val="600"/>
              </a:spcBef>
            </a:pPr>
            <a:r>
              <a:rPr lang="en-US" sz="2400" dirty="0"/>
              <a:t>‘Tap to dismiss’ option</a:t>
            </a:r>
          </a:p>
          <a:p>
            <a:pPr algn="just">
              <a:spcBef>
                <a:spcPts val="600"/>
              </a:spcBef>
            </a:pPr>
            <a:r>
              <a:rPr lang="en-US" sz="2400" dirty="0"/>
              <a:t>‘close’ button on/off</a:t>
            </a:r>
          </a:p>
          <a:p>
            <a:pPr algn="just">
              <a:spcBef>
                <a:spcPts val="600"/>
              </a:spcBef>
            </a:pPr>
            <a:r>
              <a:rPr lang="en-US" sz="2400" dirty="0"/>
              <a:t>allowing to prevent duplicates (</a:t>
            </a:r>
            <a:r>
              <a:rPr lang="en-US" sz="2400" dirty="0" err="1"/>
              <a:t>preventDuplicates</a:t>
            </a:r>
            <a:r>
              <a:rPr lang="en-US" sz="2400" dirty="0"/>
              <a:t>, </a:t>
            </a:r>
            <a:r>
              <a:rPr lang="en-US" sz="2400" dirty="0" err="1"/>
              <a:t>countDuplicates</a:t>
            </a:r>
            <a:r>
              <a:rPr lang="en-US" sz="2400" dirty="0"/>
              <a:t>)</a:t>
            </a:r>
          </a:p>
          <a:p>
            <a:pPr algn="just">
              <a:spcBef>
                <a:spcPts val="600"/>
              </a:spcBef>
            </a:pPr>
            <a:r>
              <a:rPr lang="en-US" sz="2400" dirty="0"/>
              <a:t>progress bar</a:t>
            </a:r>
          </a:p>
          <a:p>
            <a:pPr algn="just">
              <a:spcBef>
                <a:spcPts val="600"/>
              </a:spcBef>
            </a:pPr>
            <a:r>
              <a:rPr lang="en-US" sz="2400" dirty="0"/>
              <a:t>‘new toast on top’ option</a:t>
            </a:r>
          </a:p>
          <a:p>
            <a:pPr algn="just">
              <a:spcBef>
                <a:spcPts val="600"/>
              </a:spcBef>
            </a:pPr>
            <a:r>
              <a:rPr lang="en-US" sz="2400" dirty="0"/>
              <a:t>increasing and decreasing animation type, as well as animation turned off</a:t>
            </a:r>
          </a:p>
          <a:p>
            <a:pPr algn="just">
              <a:spcBef>
                <a:spcPts val="600"/>
              </a:spcBef>
            </a:pPr>
            <a:r>
              <a:rPr lang="en-US" sz="2400" dirty="0"/>
              <a:t>Bootstrap 4 styling</a:t>
            </a:r>
          </a:p>
          <a:p>
            <a:pPr algn="just">
              <a:spcBef>
                <a:spcPts val="600"/>
              </a:spcBef>
            </a:pPr>
            <a:r>
              <a:rPr lang="en-US" sz="2400" dirty="0"/>
              <a:t>positioning: Top Right, Bottom Right, Bottom Left, Top Left, Top Full Width, Bottom Full Width, Top Center, Bottom Center</a:t>
            </a:r>
          </a:p>
        </p:txBody>
      </p:sp>
      <p:sp>
        <p:nvSpPr>
          <p:cNvPr id="4" name="Slide Number Placeholder 3">
            <a:extLst>
              <a:ext uri="{FF2B5EF4-FFF2-40B4-BE49-F238E27FC236}">
                <a16:creationId xmlns:a16="http://schemas.microsoft.com/office/drawing/2014/main" id="{CECC0FBA-5C27-4278-B461-40ABF6CE6A8C}"/>
              </a:ext>
            </a:extLst>
          </p:cNvPr>
          <p:cNvSpPr>
            <a:spLocks noGrp="1"/>
          </p:cNvSpPr>
          <p:nvPr>
            <p:ph type="sldNum" sz="quarter" idx="12"/>
          </p:nvPr>
        </p:nvSpPr>
        <p:spPr/>
        <p:txBody>
          <a:bodyPr/>
          <a:lstStyle/>
          <a:p>
            <a:fld id="{C51EAA63-D034-42AE-91FA-B13B9518C7BE}" type="slidenum">
              <a:rPr lang="en-US" smtClean="0"/>
              <a:pPr/>
              <a:t>8</a:t>
            </a:fld>
            <a:endParaRPr lang="en-US" dirty="0"/>
          </a:p>
        </p:txBody>
      </p:sp>
    </p:spTree>
    <p:extLst>
      <p:ext uri="{BB962C8B-B14F-4D97-AF65-F5344CB8AC3E}">
        <p14:creationId xmlns:p14="http://schemas.microsoft.com/office/powerpoint/2010/main" val="421623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BC8A2-FDC5-4173-AB9E-94125E3C039D}"/>
              </a:ext>
            </a:extLst>
          </p:cNvPr>
          <p:cNvSpPr>
            <a:spLocks noGrp="1"/>
          </p:cNvSpPr>
          <p:nvPr>
            <p:ph type="title"/>
          </p:nvPr>
        </p:nvSpPr>
        <p:spPr>
          <a:xfrm>
            <a:off x="306966" y="236796"/>
            <a:ext cx="11125199" cy="384047"/>
          </a:xfrm>
        </p:spPr>
        <p:txBody>
          <a:bodyPr/>
          <a:lstStyle/>
          <a:p>
            <a:r>
              <a:rPr lang="en-IN" dirty="0"/>
              <a:t>Angular – </a:t>
            </a:r>
            <a:r>
              <a:rPr lang="en-IN" dirty="0" err="1"/>
              <a:t>ngx-datatable</a:t>
            </a:r>
            <a:r>
              <a:rPr lang="en-IN" dirty="0"/>
              <a:t> </a:t>
            </a:r>
            <a:endParaRPr lang="en-US" dirty="0"/>
          </a:p>
        </p:txBody>
      </p:sp>
      <p:sp>
        <p:nvSpPr>
          <p:cNvPr id="3" name="Content Placeholder 2">
            <a:extLst>
              <a:ext uri="{FF2B5EF4-FFF2-40B4-BE49-F238E27FC236}">
                <a16:creationId xmlns:a16="http://schemas.microsoft.com/office/drawing/2014/main" id="{51910D6C-97FA-473A-A671-4AD910E5FD12}"/>
              </a:ext>
            </a:extLst>
          </p:cNvPr>
          <p:cNvSpPr>
            <a:spLocks noGrp="1"/>
          </p:cNvSpPr>
          <p:nvPr>
            <p:ph idx="1"/>
          </p:nvPr>
        </p:nvSpPr>
        <p:spPr>
          <a:xfrm>
            <a:off x="306965" y="879424"/>
            <a:ext cx="11655185" cy="4419600"/>
          </a:xfrm>
        </p:spPr>
        <p:txBody>
          <a:bodyPr/>
          <a:lstStyle/>
          <a:p>
            <a:pPr marL="0" indent="0" algn="just">
              <a:buNone/>
            </a:pPr>
            <a:r>
              <a:rPr lang="en-US" sz="2200" dirty="0"/>
              <a:t>An Angular component for presenting large and complex data. It supports multiple server-side operations like paging, sorting, and scrolling.</a:t>
            </a:r>
          </a:p>
          <a:p>
            <a:pPr marL="0" indent="0" algn="just">
              <a:spcBef>
                <a:spcPts val="600"/>
              </a:spcBef>
              <a:buNone/>
            </a:pPr>
            <a:endParaRPr lang="en-US" sz="2200" b="1" dirty="0"/>
          </a:p>
          <a:p>
            <a:pPr marL="0" indent="0" algn="just">
              <a:spcBef>
                <a:spcPts val="600"/>
              </a:spcBef>
              <a:buNone/>
            </a:pPr>
            <a:r>
              <a:rPr lang="en-US" sz="2200" b="1" dirty="0"/>
              <a:t>Features</a:t>
            </a:r>
          </a:p>
          <a:p>
            <a:pPr>
              <a:spcBef>
                <a:spcPts val="600"/>
              </a:spcBef>
            </a:pPr>
            <a:r>
              <a:rPr lang="en-US" sz="2200" dirty="0"/>
              <a:t>editing</a:t>
            </a:r>
          </a:p>
          <a:p>
            <a:pPr>
              <a:spcBef>
                <a:spcPts val="600"/>
              </a:spcBef>
            </a:pPr>
            <a:r>
              <a:rPr lang="en-US" sz="2200" dirty="0"/>
              <a:t>Bootstrap support</a:t>
            </a:r>
          </a:p>
          <a:p>
            <a:pPr>
              <a:spcBef>
                <a:spcPts val="600"/>
              </a:spcBef>
            </a:pPr>
            <a:r>
              <a:rPr lang="en-US" sz="2200" dirty="0"/>
              <a:t>horizontal/vertical scrolling</a:t>
            </a:r>
          </a:p>
          <a:p>
            <a:pPr>
              <a:spcBef>
                <a:spcPts val="600"/>
              </a:spcBef>
            </a:pPr>
            <a:r>
              <a:rPr lang="en-US" sz="2200" dirty="0"/>
              <a:t>multiple tables</a:t>
            </a:r>
          </a:p>
          <a:p>
            <a:pPr>
              <a:spcBef>
                <a:spcPts val="600"/>
              </a:spcBef>
            </a:pPr>
            <a:r>
              <a:rPr lang="en-US" sz="2200" dirty="0"/>
              <a:t>filtering</a:t>
            </a:r>
          </a:p>
          <a:p>
            <a:pPr>
              <a:spcBef>
                <a:spcPts val="600"/>
              </a:spcBef>
            </a:pPr>
            <a:r>
              <a:rPr lang="en-US" sz="2200" dirty="0"/>
              <a:t>hidden on load</a:t>
            </a:r>
          </a:p>
          <a:p>
            <a:pPr>
              <a:spcBef>
                <a:spcPts val="600"/>
              </a:spcBef>
            </a:pPr>
            <a:r>
              <a:rPr lang="en-US" sz="2200" dirty="0"/>
              <a:t>live data changes</a:t>
            </a:r>
          </a:p>
          <a:p>
            <a:pPr>
              <a:spcBef>
                <a:spcPts val="600"/>
              </a:spcBef>
            </a:pPr>
            <a:r>
              <a:rPr lang="en-US" sz="2200" dirty="0" err="1"/>
              <a:t>RxJS</a:t>
            </a:r>
            <a:endParaRPr lang="en-US" sz="2200" dirty="0"/>
          </a:p>
          <a:p>
            <a:pPr>
              <a:spcBef>
                <a:spcPts val="600"/>
              </a:spcBef>
            </a:pPr>
            <a:r>
              <a:rPr lang="en-US" sz="2200" dirty="0"/>
              <a:t>context menu</a:t>
            </a:r>
          </a:p>
          <a:p>
            <a:pPr marL="342900" indent="-342900">
              <a:spcBef>
                <a:spcPts val="600"/>
              </a:spcBef>
            </a:pPr>
            <a:r>
              <a:rPr lang="en-US" sz="2200" dirty="0"/>
              <a:t>fixed and pinned columns</a:t>
            </a:r>
          </a:p>
          <a:p>
            <a:pPr marL="342900" indent="-342900">
              <a:spcBef>
                <a:spcPts val="600"/>
              </a:spcBef>
            </a:pPr>
            <a:r>
              <a:rPr lang="en-US" sz="2200" dirty="0"/>
              <a:t>inline HTML</a:t>
            </a:r>
          </a:p>
          <a:p>
            <a:pPr>
              <a:spcBef>
                <a:spcPts val="600"/>
              </a:spcBef>
            </a:pPr>
            <a:endParaRPr lang="en-US" sz="2200" dirty="0"/>
          </a:p>
          <a:p>
            <a:pPr marL="0" indent="0" algn="just">
              <a:buNone/>
            </a:pPr>
            <a:endParaRPr lang="en-US" sz="2200" dirty="0"/>
          </a:p>
        </p:txBody>
      </p:sp>
      <p:sp>
        <p:nvSpPr>
          <p:cNvPr id="4" name="Slide Number Placeholder 3">
            <a:extLst>
              <a:ext uri="{FF2B5EF4-FFF2-40B4-BE49-F238E27FC236}">
                <a16:creationId xmlns:a16="http://schemas.microsoft.com/office/drawing/2014/main" id="{D211CC90-D867-49F2-B36A-A6A75293E811}"/>
              </a:ext>
            </a:extLst>
          </p:cNvPr>
          <p:cNvSpPr>
            <a:spLocks noGrp="1"/>
          </p:cNvSpPr>
          <p:nvPr>
            <p:ph type="sldNum" sz="quarter" idx="12"/>
          </p:nvPr>
        </p:nvSpPr>
        <p:spPr/>
        <p:txBody>
          <a:bodyPr/>
          <a:lstStyle/>
          <a:p>
            <a:fld id="{C51EAA63-D034-42AE-91FA-B13B9518C7BE}" type="slidenum">
              <a:rPr lang="en-US" smtClean="0"/>
              <a:pPr/>
              <a:t>9</a:t>
            </a:fld>
            <a:endParaRPr lang="en-US" dirty="0"/>
          </a:p>
        </p:txBody>
      </p:sp>
      <p:pic>
        <p:nvPicPr>
          <p:cNvPr id="5" name="Picture 4">
            <a:extLst>
              <a:ext uri="{FF2B5EF4-FFF2-40B4-BE49-F238E27FC236}">
                <a16:creationId xmlns:a16="http://schemas.microsoft.com/office/drawing/2014/main" id="{B9ACE7A5-6949-4AB9-8580-F8D81B5509BE}"/>
              </a:ext>
            </a:extLst>
          </p:cNvPr>
          <p:cNvPicPr>
            <a:picLocks noChangeAspect="1"/>
          </p:cNvPicPr>
          <p:nvPr/>
        </p:nvPicPr>
        <p:blipFill>
          <a:blip r:embed="rId2"/>
          <a:stretch>
            <a:fillRect/>
          </a:stretch>
        </p:blipFill>
        <p:spPr>
          <a:xfrm>
            <a:off x="3222885" y="1727557"/>
            <a:ext cx="4541369" cy="488628"/>
          </a:xfrm>
          <a:prstGeom prst="rect">
            <a:avLst/>
          </a:prstGeom>
        </p:spPr>
      </p:pic>
      <p:sp>
        <p:nvSpPr>
          <p:cNvPr id="6" name="TextBox 5">
            <a:extLst>
              <a:ext uri="{FF2B5EF4-FFF2-40B4-BE49-F238E27FC236}">
                <a16:creationId xmlns:a16="http://schemas.microsoft.com/office/drawing/2014/main" id="{97AD8C88-B950-4E20-B8FE-65465A1C6611}"/>
              </a:ext>
            </a:extLst>
          </p:cNvPr>
          <p:cNvSpPr txBox="1"/>
          <p:nvPr/>
        </p:nvSpPr>
        <p:spPr>
          <a:xfrm>
            <a:off x="3987383" y="2707128"/>
            <a:ext cx="914400" cy="914400"/>
          </a:xfrm>
          <a:prstGeom prst="rect">
            <a:avLst/>
          </a:prstGeom>
          <a:noFill/>
        </p:spPr>
        <p:txBody>
          <a:bodyPr wrap="none" lIns="0" tIns="0" rIns="0" bIns="0" rtlCol="0">
            <a:noAutofit/>
          </a:bodyPr>
          <a:lstStyle/>
          <a:p>
            <a:pPr marL="342900" indent="-342900">
              <a:spcBef>
                <a:spcPts val="600"/>
              </a:spcBef>
              <a:buFont typeface="Arial" panose="020B0604020202020204" pitchFamily="34" charset="0"/>
              <a:buChar char="•"/>
            </a:pPr>
            <a:r>
              <a:rPr lang="en-US" sz="2200" dirty="0"/>
              <a:t>CSS classes styling</a:t>
            </a:r>
          </a:p>
          <a:p>
            <a:pPr marL="342900" indent="-342900">
              <a:spcBef>
                <a:spcPts val="600"/>
              </a:spcBef>
              <a:buFont typeface="Arial" panose="020B0604020202020204" pitchFamily="34" charset="0"/>
              <a:buChar char="•"/>
            </a:pPr>
            <a:r>
              <a:rPr lang="en-US" sz="2200" dirty="0"/>
              <a:t>footer templates</a:t>
            </a:r>
          </a:p>
          <a:p>
            <a:pPr marL="342900" indent="-342900">
              <a:spcBef>
                <a:spcPts val="600"/>
              </a:spcBef>
              <a:buFont typeface="Arial" panose="020B0604020202020204" pitchFamily="34" charset="0"/>
              <a:buChar char="•"/>
            </a:pPr>
            <a:r>
              <a:rPr lang="en-US" sz="2200" dirty="0"/>
              <a:t>themes</a:t>
            </a:r>
          </a:p>
          <a:p>
            <a:pPr marL="342900" indent="-342900">
              <a:spcBef>
                <a:spcPts val="600"/>
              </a:spcBef>
              <a:buFont typeface="Arial" panose="020B0604020202020204" pitchFamily="34" charset="0"/>
              <a:buChar char="•"/>
            </a:pPr>
            <a:r>
              <a:rPr lang="en-US" sz="2200" dirty="0"/>
              <a:t>row grouping/nested data</a:t>
            </a:r>
          </a:p>
          <a:p>
            <a:pPr marL="342900" indent="-342900">
              <a:spcBef>
                <a:spcPts val="600"/>
              </a:spcBef>
              <a:buFont typeface="Arial" panose="020B0604020202020204" pitchFamily="34" charset="0"/>
              <a:buChar char="•"/>
            </a:pPr>
            <a:r>
              <a:rPr lang="en-US" sz="2200" dirty="0"/>
              <a:t>fluid row height</a:t>
            </a:r>
          </a:p>
          <a:p>
            <a:pPr marL="342900" indent="-342900">
              <a:spcBef>
                <a:spcPts val="600"/>
              </a:spcBef>
              <a:buFont typeface="Arial" panose="020B0604020202020204" pitchFamily="34" charset="0"/>
              <a:buChar char="•"/>
            </a:pPr>
            <a:r>
              <a:rPr lang="en-US" sz="2200" dirty="0"/>
              <a:t>fixed row height</a:t>
            </a:r>
          </a:p>
          <a:p>
            <a:pPr marL="342900" indent="-342900">
              <a:spcBef>
                <a:spcPts val="600"/>
              </a:spcBef>
              <a:buFont typeface="Arial" panose="020B0604020202020204" pitchFamily="34" charset="0"/>
              <a:buChar char="•"/>
            </a:pPr>
            <a:r>
              <a:rPr lang="en-US" sz="2200" dirty="0"/>
              <a:t>dynamic row height</a:t>
            </a:r>
          </a:p>
          <a:p>
            <a:pPr marL="342900" indent="-342900">
              <a:spcBef>
                <a:spcPts val="600"/>
              </a:spcBef>
              <a:buFont typeface="Arial" panose="020B0604020202020204" pitchFamily="34" charset="0"/>
              <a:buChar char="•"/>
            </a:pPr>
            <a:r>
              <a:rPr lang="en-US" sz="2200" dirty="0"/>
              <a:t>row details</a:t>
            </a:r>
          </a:p>
          <a:p>
            <a:pPr marL="342900" indent="-342900">
              <a:spcBef>
                <a:spcPts val="600"/>
              </a:spcBef>
              <a:buFont typeface="Arial" panose="020B0604020202020204" pitchFamily="34" charset="0"/>
              <a:buChar char="•"/>
            </a:pPr>
            <a:r>
              <a:rPr lang="en-US" sz="2200" dirty="0"/>
              <a:t>responsiveness</a:t>
            </a:r>
          </a:p>
          <a:p>
            <a:pPr marL="342900" indent="-342900">
              <a:lnSpc>
                <a:spcPct val="90000"/>
              </a:lnSpc>
              <a:buFont typeface="Arial" panose="020B0604020202020204" pitchFamily="34" charset="0"/>
              <a:buChar char="•"/>
            </a:pPr>
            <a:endParaRPr lang="en-US" sz="2200" dirty="0"/>
          </a:p>
        </p:txBody>
      </p:sp>
      <p:sp>
        <p:nvSpPr>
          <p:cNvPr id="7" name="TextBox 6">
            <a:extLst>
              <a:ext uri="{FF2B5EF4-FFF2-40B4-BE49-F238E27FC236}">
                <a16:creationId xmlns:a16="http://schemas.microsoft.com/office/drawing/2014/main" id="{21561B34-2722-4E6C-8141-419E0AF46C15}"/>
              </a:ext>
            </a:extLst>
          </p:cNvPr>
          <p:cNvSpPr txBox="1"/>
          <p:nvPr/>
        </p:nvSpPr>
        <p:spPr>
          <a:xfrm>
            <a:off x="7618489" y="2362204"/>
            <a:ext cx="914400" cy="914400"/>
          </a:xfrm>
          <a:prstGeom prst="rect">
            <a:avLst/>
          </a:prstGeom>
          <a:noFill/>
        </p:spPr>
        <p:txBody>
          <a:bodyPr wrap="none" lIns="0" tIns="0" rIns="0" bIns="0" rtlCol="0">
            <a:noAutofit/>
          </a:bodyPr>
          <a:lstStyle/>
          <a:p>
            <a:pPr marL="342900" indent="-342900">
              <a:spcBef>
                <a:spcPts val="600"/>
              </a:spcBef>
              <a:buFont typeface="Arial" panose="020B0604020202020204" pitchFamily="34" charset="0"/>
              <a:buChar char="•"/>
            </a:pPr>
            <a:r>
              <a:rPr lang="en-US" sz="2200" dirty="0"/>
              <a:t>client and server-side paging</a:t>
            </a:r>
          </a:p>
          <a:p>
            <a:pPr marL="342900" indent="-342900">
              <a:spcBef>
                <a:spcPts val="600"/>
              </a:spcBef>
              <a:buFont typeface="Arial" panose="020B0604020202020204" pitchFamily="34" charset="0"/>
              <a:buChar char="•"/>
            </a:pPr>
            <a:r>
              <a:rPr lang="en-US" sz="2200" dirty="0"/>
              <a:t>virtual server-side scrolling</a:t>
            </a:r>
          </a:p>
          <a:p>
            <a:pPr marL="342900" indent="-342900">
              <a:spcBef>
                <a:spcPts val="600"/>
              </a:spcBef>
              <a:buFont typeface="Arial" panose="020B0604020202020204" pitchFamily="34" charset="0"/>
              <a:buChar char="•"/>
            </a:pPr>
            <a:r>
              <a:rPr lang="en-US" sz="2200" dirty="0"/>
              <a:t>client and server-side sorting</a:t>
            </a:r>
          </a:p>
          <a:p>
            <a:pPr marL="342900" indent="-342900">
              <a:spcBef>
                <a:spcPts val="600"/>
              </a:spcBef>
              <a:buFont typeface="Arial" panose="020B0604020202020204" pitchFamily="34" charset="0"/>
              <a:buChar char="•"/>
            </a:pPr>
            <a:r>
              <a:rPr lang="en-US" sz="2200" dirty="0"/>
              <a:t>default sort and comparator</a:t>
            </a:r>
          </a:p>
          <a:p>
            <a:pPr marL="342900" indent="-342900">
              <a:spcBef>
                <a:spcPts val="600"/>
              </a:spcBef>
              <a:buFont typeface="Arial" panose="020B0604020202020204" pitchFamily="34" charset="0"/>
              <a:buChar char="•"/>
            </a:pPr>
            <a:r>
              <a:rPr lang="en-US" sz="2200" dirty="0"/>
              <a:t>single and multiple cell selection</a:t>
            </a:r>
          </a:p>
          <a:p>
            <a:pPr marL="342900" indent="-342900">
              <a:spcBef>
                <a:spcPts val="600"/>
              </a:spcBef>
              <a:buFont typeface="Arial" panose="020B0604020202020204" pitchFamily="34" charset="0"/>
              <a:buChar char="•"/>
            </a:pPr>
            <a:r>
              <a:rPr lang="en-US" sz="2200" dirty="0"/>
              <a:t>selection callbacks</a:t>
            </a:r>
          </a:p>
          <a:p>
            <a:pPr marL="342900" indent="-342900">
              <a:spcBef>
                <a:spcPts val="600"/>
              </a:spcBef>
              <a:buFont typeface="Arial" panose="020B0604020202020204" pitchFamily="34" charset="0"/>
              <a:buChar char="•"/>
            </a:pPr>
            <a:r>
              <a:rPr lang="en-US" sz="2200" dirty="0"/>
              <a:t>default and custom checkbox</a:t>
            </a:r>
          </a:p>
          <a:p>
            <a:pPr marL="342900" indent="-342900">
              <a:spcBef>
                <a:spcPts val="600"/>
              </a:spcBef>
              <a:buFont typeface="Arial" panose="020B0604020202020204" pitchFamily="34" charset="0"/>
              <a:buChar char="•"/>
            </a:pPr>
            <a:r>
              <a:rPr lang="en-US" sz="2200" dirty="0"/>
              <a:t>toggling and reordering columns</a:t>
            </a:r>
          </a:p>
          <a:p>
            <a:pPr marL="342900" indent="-342900">
              <a:spcBef>
                <a:spcPts val="600"/>
              </a:spcBef>
              <a:buFont typeface="Arial" panose="020B0604020202020204" pitchFamily="34" charset="0"/>
              <a:buChar char="•"/>
            </a:pPr>
            <a:r>
              <a:rPr lang="en-US" sz="2200" dirty="0"/>
              <a:t>flexible columns</a:t>
            </a:r>
          </a:p>
          <a:p>
            <a:pPr marL="342900" indent="-342900">
              <a:lnSpc>
                <a:spcPct val="90000"/>
              </a:lnSpc>
              <a:buFont typeface="Arial" panose="020B0604020202020204" pitchFamily="34" charset="0"/>
              <a:buChar char="•"/>
            </a:pPr>
            <a:r>
              <a:rPr lang="en-US" sz="2200" dirty="0"/>
              <a:t>summaries</a:t>
            </a:r>
          </a:p>
          <a:p>
            <a:pPr>
              <a:lnSpc>
                <a:spcPct val="90000"/>
              </a:lnSpc>
            </a:pPr>
            <a:endParaRPr lang="en-US" sz="2200" dirty="0"/>
          </a:p>
        </p:txBody>
      </p:sp>
    </p:spTree>
    <p:extLst>
      <p:ext uri="{BB962C8B-B14F-4D97-AF65-F5344CB8AC3E}">
        <p14:creationId xmlns:p14="http://schemas.microsoft.com/office/powerpoint/2010/main" val="612177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4_521">
  <a:themeElements>
    <a:clrScheme name="Antra Color Palette 2">
      <a:dk1>
        <a:sysClr val="windowText" lastClr="000000"/>
      </a:dk1>
      <a:lt1>
        <a:sysClr val="window" lastClr="FFFFFF"/>
      </a:lt1>
      <a:dk2>
        <a:srgbClr val="2F5897"/>
      </a:dk2>
      <a:lt2>
        <a:srgbClr val="E4E9EF"/>
      </a:lt2>
      <a:accent1>
        <a:srgbClr val="699A60"/>
      </a:accent1>
      <a:accent2>
        <a:srgbClr val="9C5252"/>
      </a:accent2>
      <a:accent3>
        <a:srgbClr val="E68422"/>
      </a:accent3>
      <a:accent4>
        <a:srgbClr val="846648"/>
      </a:accent4>
      <a:accent5>
        <a:srgbClr val="157EBD"/>
      </a:accent5>
      <a:accent6>
        <a:srgbClr val="189FEF"/>
      </a:accent6>
      <a:hlink>
        <a:srgbClr val="4D95CA"/>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14715</TotalTime>
  <Words>1018</Words>
  <Application>Microsoft Office PowerPoint</Application>
  <PresentationFormat>Custom</PresentationFormat>
  <Paragraphs>171</Paragraphs>
  <Slides>17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Oracle_16x9_2014_521</vt:lpstr>
      <vt:lpstr>PowerPoint Presentation</vt:lpstr>
      <vt:lpstr>Angular  3rd Party Libraries</vt:lpstr>
      <vt:lpstr>Agenda</vt:lpstr>
      <vt:lpstr>Angular – Bootstrap 4</vt:lpstr>
      <vt:lpstr>Angular – Font Awesome </vt:lpstr>
      <vt:lpstr>Angular – ngx-bootstrap</vt:lpstr>
      <vt:lpstr>Angular – ngx-toastr</vt:lpstr>
      <vt:lpstr>Angular – ngx-toastr</vt:lpstr>
      <vt:lpstr>Angular – ngx-datatable </vt:lpstr>
      <vt:lpstr>Angular – angular2-jwt </vt:lpstr>
      <vt:lpstr>Angular – angular2-jwt </vt:lpstr>
      <vt:lpstr>Angular – angular2-jwt </vt:lpstr>
      <vt:lpstr>Angular – ngx-charts/ng2-charts</vt:lpstr>
      <vt:lpstr>Angular – ngx-uploader/ng2-file-upload</vt:lpstr>
      <vt:lpstr>Angular – ng-select</vt:lpstr>
      <vt:lpstr>Angular – ngx-progressbar</vt:lpstr>
      <vt:lpstr>Thank You</vt:lpstr>
    </vt:vector>
  </TitlesOfParts>
  <Company>Antra,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Antra, Inc. PowerPoint Template</dc:title>
  <dc:creator>Madhu Reddy</dc:creator>
  <cp:lastModifiedBy>Harish Boora</cp:lastModifiedBy>
  <cp:revision>1153</cp:revision>
  <dcterms:created xsi:type="dcterms:W3CDTF">2014-05-22T00:02:59Z</dcterms:created>
  <dcterms:modified xsi:type="dcterms:W3CDTF">2020-03-03T12:32:07Z</dcterms:modified>
</cp:coreProperties>
</file>